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68" r:id="rId5"/>
    <p:sldId id="310" r:id="rId6"/>
    <p:sldId id="322" r:id="rId7"/>
    <p:sldId id="320" r:id="rId8"/>
    <p:sldId id="313" r:id="rId9"/>
    <p:sldId id="312" r:id="rId10"/>
    <p:sldId id="314" r:id="rId11"/>
    <p:sldId id="316" r:id="rId12"/>
    <p:sldId id="315" r:id="rId13"/>
    <p:sldId id="317" r:id="rId14"/>
    <p:sldId id="318" r:id="rId15"/>
    <p:sldId id="319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BAA361-6DC7-4A1B-BAFD-5B98D3563DDF}">
          <p14:sldIdLst>
            <p14:sldId id="268"/>
            <p14:sldId id="310"/>
            <p14:sldId id="322"/>
            <p14:sldId id="320"/>
            <p14:sldId id="313"/>
            <p14:sldId id="312"/>
            <p14:sldId id="314"/>
            <p14:sldId id="316"/>
            <p14:sldId id="315"/>
            <p14:sldId id="317"/>
            <p14:sldId id="318"/>
            <p14:sldId id="319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5948" autoAdjust="0"/>
  </p:normalViewPr>
  <p:slideViewPr>
    <p:cSldViewPr snapToGrid="0">
      <p:cViewPr varScale="1">
        <p:scale>
          <a:sx n="92" d="100"/>
          <a:sy n="92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7C3DF-3501-4475-94E8-64D0D922F682}" type="datetimeFigureOut">
              <a:rPr lang="en-JM" smtClean="0"/>
              <a:t>15/9/2025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7D10-3463-4FEC-B4CE-AE385197A7A3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5773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52817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482E3-CE4A-A121-DC0F-BAD09E8B2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6AC18-748B-2D2C-A353-6BD319230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9E958-DE03-3BF1-CF13-BFDB84244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F3DED-ADDC-367C-0EC9-E0FAA1AC8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11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885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197C-8FFA-4FA0-ED48-ACF4C979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AD864-963F-E4AA-390F-C1AAC40EA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97D92-46B0-15DB-0744-7D7ADB2D9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53DC3-626F-1144-C775-E58812BA8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3836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13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4204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5549-B3FD-F5BE-7EDE-7D693F26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0CECC-DD35-6162-9764-CB10E3047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351B9E-CEC7-B205-AE64-D8706A7B3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F1E45-569A-562F-B0CD-03FC71C56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7127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3B431-7708-4D6A-B743-8B52BE417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AE306C-242E-883B-3AF1-D753E72F0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BB83B-A56E-1274-C053-41937417B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of data into categories</a:t>
            </a:r>
          </a:p>
          <a:p>
            <a:r>
              <a:rPr lang="en-US" dirty="0"/>
              <a:t>Regression for numerical predictions</a:t>
            </a:r>
          </a:p>
          <a:p>
            <a:r>
              <a:rPr lang="en-US" dirty="0"/>
              <a:t>Natural Language Processing for text understanding</a:t>
            </a:r>
          </a:p>
          <a:p>
            <a:r>
              <a:rPr lang="en-US" dirty="0"/>
              <a:t>Computer Vision for analyzing images and videos</a:t>
            </a:r>
          </a:p>
          <a:p>
            <a:r>
              <a:rPr lang="en-US" dirty="0"/>
              <a:t>Speech analysis and recognition</a:t>
            </a:r>
          </a:p>
          <a:p>
            <a:r>
              <a:rPr lang="en-US" dirty="0"/>
              <a:t>Recommendation systems for personalized choices</a:t>
            </a:r>
          </a:p>
          <a:p>
            <a:r>
              <a:rPr lang="en-US" dirty="0"/>
              <a:t>Insight generation from large datasets</a:t>
            </a:r>
          </a:p>
          <a:p>
            <a:r>
              <a:rPr lang="en-US" dirty="0"/>
              <a:t>Anomaly detection in unusual or rare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53320-9E8D-7C86-3ADE-834F37AAE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4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02161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C0092-B5BA-ACDC-6A39-C1D08E50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40904-2794-401E-BB83-F371E0A7F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9311E-7BBB-8D6D-2711-B5721F77E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7E1DB-E34E-1A9C-71AB-E98A0D0AF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39166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59EB0-3E0E-D0DB-E95A-3ABE37B2F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22DCE-A4C0-5BDD-150F-F92D87E52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36DD12-E824-A18C-E1C7-D7B73EBCE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C9661-FE54-20F7-0F43-784DB00D8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46296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6BC47-DE5C-DC48-7315-328056347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84982-B2F3-ED33-6579-14959BB0B5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E38BC-BF04-527B-25DD-1AA574E9B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J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B8B13-12AD-CB64-D9F1-CE6A41C6D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7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97974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B6613-547C-65D2-0CAE-BDC63D441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0CABD-A3A7-5F67-BD28-8670C2A35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DC0AC-EC1A-45C2-AD25-89EB74891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1B953-3C93-55A6-158E-FBD473754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8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40631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4A901-1648-154C-8C5A-3C66B239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FF8328-4CF8-8450-E6E9-E376DE28D6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BD482-F5C8-B384-62C0-F31C22824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4E056-CAC7-7EBF-2523-2271D9CF1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9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86106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60CF9-2D52-AEEF-F138-7D71E5D39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B5ABB8-62D6-1660-03C7-FE10DF949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3AB7A-C59F-82CB-9E37-A901AB8C9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CDA4D-3C72-4304-3A99-049DF65A2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97D10-3463-4FEC-B4CE-AE385197A7A3}" type="slidenum">
              <a:rPr lang="en-JM" smtClean="0"/>
              <a:t>10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0206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3" y="1734757"/>
            <a:ext cx="10113645" cy="21760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Why DL outperforms ML in AI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874" y="4817962"/>
            <a:ext cx="10113264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Sai Vishwak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49D96-9F3F-5009-F0AB-19A3CAF34A22}"/>
              </a:ext>
            </a:extLst>
          </p:cNvPr>
          <p:cNvCxnSpPr>
            <a:cxnSpLocks/>
          </p:cNvCxnSpPr>
          <p:nvPr/>
        </p:nvCxnSpPr>
        <p:spPr>
          <a:xfrm>
            <a:off x="807493" y="4213185"/>
            <a:ext cx="10113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D0D82-7806-2DA0-B123-3E583CDA3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9F44-DDF5-DADF-CD76-BB3546A4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DL and ML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6AB16-59A2-9F2E-2B1F-31DB3080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79657"/>
              </p:ext>
            </p:extLst>
          </p:nvPr>
        </p:nvGraphicFramePr>
        <p:xfrm>
          <a:off x="1097280" y="2120899"/>
          <a:ext cx="9997440" cy="3380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98720">
                  <a:extLst>
                    <a:ext uri="{9D8B030D-6E8A-4147-A177-3AD203B41FA5}">
                      <a16:colId xmlns:a16="http://schemas.microsoft.com/office/drawing/2014/main" val="1510482115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2958297179"/>
                    </a:ext>
                  </a:extLst>
                </a:gridCol>
              </a:tblGrid>
              <a:tr h="5250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</a:t>
                      </a:r>
                      <a:endParaRPr lang="en-J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Learning</a:t>
                      </a:r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01731"/>
                  </a:ext>
                </a:extLst>
              </a:tr>
              <a:tr h="713956">
                <a:tc>
                  <a:txBody>
                    <a:bodyPr/>
                    <a:lstStyle/>
                    <a:p>
                      <a:r>
                        <a:rPr lang="en-US" dirty="0"/>
                        <a:t>Works effectively with structured data like SQL tables, CSV, spreadsheets.</a:t>
                      </a:r>
                      <a:endParaRPr lang="en-J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Capable of handling unstructured data like text, audio, and images</a:t>
                      </a:r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28997"/>
                  </a:ext>
                </a:extLst>
              </a:tr>
              <a:tr h="71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Requires careful preprocessing and feature engineering.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Learns features automatically from raw data.</a:t>
                      </a:r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07647"/>
                  </a:ext>
                </a:extLst>
              </a:tr>
              <a:tr h="71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Struggles with highly complex and non-linear data,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 complex and non-linear automatically and easily.</a:t>
                      </a:r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2378"/>
                  </a:ext>
                </a:extLst>
              </a:tr>
              <a:tr h="71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ML models are usually predefined with limited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 offers high customization tailored to specific tasks.</a:t>
                      </a:r>
                      <a:endParaRPr lang="en-J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0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0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9CE56-7567-5028-F9E8-F849875E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AF8-4800-64CE-7142-8DD379D8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DL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4D8AC-C762-4199-2F16-CDADA2CB9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4133985"/>
          </a:xfrm>
        </p:spPr>
        <p:txBody>
          <a:bodyPr>
            <a:normAutofit/>
          </a:bodyPr>
          <a:lstStyle/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Virtual assistants like Siri, Alexa, and Google Assistant for speech understanding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Self-driving cars for image recognition, path planning, and object detection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Healthcare research for drug discovery, medical imaging, and disease prediction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Text generation and translation through advanced models like GPT and BERT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Recommendation systems for shopping, movies, music, and personalized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EA84D-C895-33DA-2EF8-1AD8C70C5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433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641092-1344-7A6E-90ED-55F842E2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CC98-DF47-02E3-BCC3-1CE1447F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E9A40-9173-71EE-0325-5017AFBC5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4104802"/>
          </a:xfrm>
        </p:spPr>
        <p:txBody>
          <a:bodyPr>
            <a:normAutofit/>
          </a:bodyPr>
          <a:lstStyle/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Deep Learning enables AI systems to solve a wide variety of real-world tasks by mimicking the human brain.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achieves far superior performance and scalability compared to traditional machine learning approaches.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Its flexibility and adaptability allow for customization across different problems.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Deep Learning is the driving force behind many of today’s modern AI innovations and breakthroughs.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B8DA90-C6DE-4960-9AA1-862ABFE082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r="11066"/>
          <a:stretch>
            <a:fillRect/>
          </a:stretch>
        </p:blipFill>
        <p:spPr>
          <a:xfrm>
            <a:off x="6439932" y="2120900"/>
            <a:ext cx="4715748" cy="3331063"/>
          </a:xfrm>
        </p:spPr>
      </p:pic>
    </p:spTree>
    <p:extLst>
      <p:ext uri="{BB962C8B-B14F-4D97-AF65-F5344CB8AC3E}">
        <p14:creationId xmlns:p14="http://schemas.microsoft.com/office/powerpoint/2010/main" val="7271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77F656-ABE3-4206-9C6E-064A8F05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2333955"/>
            <a:ext cx="10113645" cy="743682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THANK YOU</a:t>
            </a:r>
            <a:endParaRPr lang="en-JM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424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A9673-6DA7-82D5-B88B-BF5361E68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/>
          <a:lstStyle/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Artificial Intelligence is a scientific field that enables machines to mimic human intelligence.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AI systems learn from large amounts of data to identify patterns and make accurate predictions or decisions.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F38552-0BD9-81D7-677C-175A7D08D0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15747"/>
          <a:stretch>
            <a:fillRect/>
          </a:stretch>
        </p:blipFill>
        <p:spPr>
          <a:xfrm>
            <a:off x="6877772" y="2120900"/>
            <a:ext cx="4277908" cy="2856043"/>
          </a:xfr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CB48B-6FF3-9428-9BD1-643EB7F5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1182-CC41-9B08-C085-583562EE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it’s hard to mimic a human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700B7-2DBC-2A99-10F5-D4C90DE1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4"/>
          </a:xfrm>
        </p:spPr>
        <p:txBody>
          <a:bodyPr>
            <a:normAutofit/>
          </a:bodyPr>
          <a:lstStyle/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Human brain is a complex organ, with billions of neurons and nerves processing signals in parallel.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Highly efficient and adaptive compared to any AI model.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Applies context, memory, and common sense to solve complex tasks effortlessly.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Human intelligence is general-purpose, capable of reasoning, problem-solving, learning, and adapting to new challenges.</a:t>
            </a:r>
            <a:endParaRPr lang="en-JM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4A093A-5928-8C86-D94B-1B1512B3F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17005" y="2125217"/>
            <a:ext cx="4638675" cy="2607565"/>
          </a:xfrm>
        </p:spPr>
      </p:pic>
    </p:spTree>
    <p:extLst>
      <p:ext uri="{BB962C8B-B14F-4D97-AF65-F5344CB8AC3E}">
        <p14:creationId xmlns:p14="http://schemas.microsoft.com/office/powerpoint/2010/main" val="2789312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4B012-4E5D-9858-47CC-5DE1DB7C9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7006-38F0-81AF-D64A-2FC22F8C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AI tasks?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BEFE-C48A-F5B0-1DE2-B0998E471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/>
          </a:bodyPr>
          <a:lstStyle/>
          <a:p>
            <a:pPr marL="273050" indent="-2730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273050" indent="-2730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73050" indent="-2730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 marL="273050" indent="-2730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Computer Vision</a:t>
            </a:r>
            <a:endParaRPr lang="en-JM" dirty="0"/>
          </a:p>
          <a:p>
            <a:pPr marL="273050" indent="-2730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Speech Analysis</a:t>
            </a:r>
          </a:p>
          <a:p>
            <a:pPr marL="273050" indent="-2730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Recommendation Systems</a:t>
            </a:r>
          </a:p>
          <a:p>
            <a:pPr marL="273050" indent="-2730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 generation</a:t>
            </a:r>
          </a:p>
          <a:p>
            <a:pPr marL="273050" indent="-2730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Anomaly detection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0EE235-ACB6-AF13-2760-70B0E9637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03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3FF1C-2B78-1CCB-D58A-4E65A7314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6E06-D84C-EE3B-E367-FDD29EC2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ML is used for AI?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8D06E-14DD-1616-6903-F8C5226D2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/>
          </a:bodyPr>
          <a:lstStyle/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Learning is a subset of AI that focuses on learning from data instead of explicit programming.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Uses structured datasets to discover patterns and apply them for making predictions or decisions.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ML algorithms adjust their internal parameters during training to fit data and improve accuracy.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606E39-AA27-63E3-4355-59B6423E0A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3725" y="2120900"/>
            <a:ext cx="4561955" cy="2817278"/>
          </a:xfrm>
        </p:spPr>
      </p:pic>
    </p:spTree>
    <p:extLst>
      <p:ext uri="{BB962C8B-B14F-4D97-AF65-F5344CB8AC3E}">
        <p14:creationId xmlns:p14="http://schemas.microsoft.com/office/powerpoint/2010/main" val="17617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154A41-3605-93D0-6C8A-124E6836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01AF-5FA1-6845-FA3D-18B23385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ML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381F6-94DA-7BCD-7E12-2C9A2F397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/>
          </a:bodyPr>
          <a:lstStyle/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require structured and consistent datasets for effective learning.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decreases significantly on unstructured data such as text, images, or audio.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ML models demand extensive preprocessing and feature engineering for data preparation.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dataset complexity increases, models struggle and often require retraining </a:t>
            </a:r>
            <a:r>
              <a:rPr lang="en-US"/>
              <a:t>from scratch.</a:t>
            </a:r>
            <a:endParaRPr lang="en-J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E4F8-9697-5E92-6B1F-E153CAB1D1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7340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2060D-51D3-1BD6-C030-ACE2A9392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1827-94C0-0FF6-DD80-A765A191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DL and its 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9ACF5-0A69-F034-FC6E-72C19A997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/>
          </a:bodyPr>
          <a:lstStyle/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Deep Learning is a branch of ML that uses artificial neural networks inspired by the human brain.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Its main purpose is to learn patterns and extract knowledge from unstructured and highly complex non-linear data.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DL leverages GPUs and parallel processing to accelerate training and inference.</a:t>
            </a:r>
            <a:endParaRPr lang="en-JM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1AD0E4-ACEC-CD25-F8D4-4472BB2DDC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28214" y="2121005"/>
            <a:ext cx="3748088" cy="3748088"/>
          </a:xfrm>
        </p:spPr>
      </p:pic>
    </p:spTree>
    <p:extLst>
      <p:ext uri="{BB962C8B-B14F-4D97-AF65-F5344CB8AC3E}">
        <p14:creationId xmlns:p14="http://schemas.microsoft.com/office/powerpoint/2010/main" val="34485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14605-2652-CAE8-0ECE-E60A105A8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26F2-766D-3EB6-7A87-7A9C748E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DL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9EFD4E-1BDB-43BB-F429-2F409950F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/>
          </a:bodyPr>
          <a:lstStyle/>
          <a:p>
            <a:pPr marL="273050" indent="-26193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neural network is made of multiple layers with interconnected artificial neurons.</a:t>
            </a:r>
          </a:p>
          <a:p>
            <a:pPr marL="273050" indent="-26193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passes through these layers, with each neuron applying weights and biases to extract features.</a:t>
            </a:r>
          </a:p>
          <a:p>
            <a:pPr marL="273050" indent="-26193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Neurons capture increasingly complex patterns as information moves deeper through network.</a:t>
            </a:r>
          </a:p>
          <a:p>
            <a:pPr marL="273050" indent="-26193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network learns using backpropagation, where weights are updated to minimize loss.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53BF1DF-D502-1DAE-F39E-A2087809CE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r="2894"/>
          <a:stretch>
            <a:fillRect/>
          </a:stretch>
        </p:blipFill>
        <p:spPr>
          <a:xfrm>
            <a:off x="6551217" y="2120900"/>
            <a:ext cx="4604463" cy="2441372"/>
          </a:xfrm>
        </p:spPr>
      </p:pic>
    </p:spTree>
    <p:extLst>
      <p:ext uri="{BB962C8B-B14F-4D97-AF65-F5344CB8AC3E}">
        <p14:creationId xmlns:p14="http://schemas.microsoft.com/office/powerpoint/2010/main" val="13412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79253-DF8C-FFE3-5ED9-2D77AD39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EE12-E63F-5EC5-A788-EDBCC04D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tasks solved by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794C05-8449-9B85-14A5-F73092F56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4085347"/>
          </a:xfrm>
        </p:spPr>
        <p:txBody>
          <a:bodyPr>
            <a:normAutofit/>
          </a:bodyPr>
          <a:lstStyle/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Uncover hidden relationships in highly non-linear and complex datasets.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 raw pixel data for image classification and object detection.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Understand meaning and context in unstructured text for NLP tasks like translation and sentiment analysis.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Used in Transformers BERT and GPT for text generation and contextual understanding.</a:t>
            </a:r>
          </a:p>
          <a:p>
            <a:pPr marL="273050" indent="-2730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Speech recognition, speaker identification, and real-time audio analysis.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852E16-88E1-E686-0DCC-262EE4D4863B}"/>
              </a:ext>
            </a:extLst>
          </p:cNvPr>
          <p:cNvSpPr/>
          <p:nvPr/>
        </p:nvSpPr>
        <p:spPr>
          <a:xfrm>
            <a:off x="7999233" y="3250829"/>
            <a:ext cx="1673157" cy="1001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Artificial Intelligence</a:t>
            </a:r>
            <a:endParaRPr lang="en-JM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43469A-861E-D742-DF5B-089071BCFDD8}"/>
              </a:ext>
            </a:extLst>
          </p:cNvPr>
          <p:cNvSpPr/>
          <p:nvPr/>
        </p:nvSpPr>
        <p:spPr>
          <a:xfrm>
            <a:off x="9715986" y="2495142"/>
            <a:ext cx="1439694" cy="6906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Processing</a:t>
            </a:r>
            <a:endParaRPr lang="en-JM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146460-A7D6-2189-42D5-C0D8F068113E}"/>
              </a:ext>
            </a:extLst>
          </p:cNvPr>
          <p:cNvSpPr/>
          <p:nvPr/>
        </p:nvSpPr>
        <p:spPr>
          <a:xfrm>
            <a:off x="9715986" y="4186783"/>
            <a:ext cx="1439694" cy="6906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 Processing</a:t>
            </a:r>
            <a:endParaRPr lang="en-JM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E4259C-5691-F5D4-B5F4-A76304FA801D}"/>
              </a:ext>
            </a:extLst>
          </p:cNvPr>
          <p:cNvSpPr/>
          <p:nvPr/>
        </p:nvSpPr>
        <p:spPr>
          <a:xfrm>
            <a:off x="8115964" y="5127997"/>
            <a:ext cx="1439694" cy="6906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Speech 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05B7DB-D63A-A7B2-F205-F2C3F3F4223E}"/>
              </a:ext>
            </a:extLst>
          </p:cNvPr>
          <p:cNvSpPr/>
          <p:nvPr/>
        </p:nvSpPr>
        <p:spPr>
          <a:xfrm>
            <a:off x="6543812" y="4186783"/>
            <a:ext cx="1439694" cy="6906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Transformers</a:t>
            </a:r>
            <a:endParaRPr lang="en-JM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EF8C5-B22A-28C1-2515-AA5D455FC553}"/>
              </a:ext>
            </a:extLst>
          </p:cNvPr>
          <p:cNvSpPr/>
          <p:nvPr/>
        </p:nvSpPr>
        <p:spPr>
          <a:xfrm>
            <a:off x="6559539" y="2495141"/>
            <a:ext cx="1439694" cy="6906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Predictions</a:t>
            </a:r>
            <a:endParaRPr lang="en-JM" sz="16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E34B0BB-781E-5C32-6613-125B11585D8F}"/>
              </a:ext>
            </a:extLst>
          </p:cNvPr>
          <p:cNvCxnSpPr>
            <a:stCxn id="14" idx="3"/>
            <a:endCxn id="6" idx="0"/>
          </p:cNvCxnSpPr>
          <p:nvPr/>
        </p:nvCxnSpPr>
        <p:spPr>
          <a:xfrm>
            <a:off x="7999233" y="2840473"/>
            <a:ext cx="836579" cy="410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407902E-90CB-2FBB-C0ED-43F25BFB4830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8835812" y="2840473"/>
            <a:ext cx="880174" cy="410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1923311-E68B-D8A0-F330-8793821E10F1}"/>
              </a:ext>
            </a:extLst>
          </p:cNvPr>
          <p:cNvCxnSpPr>
            <a:stCxn id="11" idx="0"/>
            <a:endCxn id="6" idx="6"/>
          </p:cNvCxnSpPr>
          <p:nvPr/>
        </p:nvCxnSpPr>
        <p:spPr>
          <a:xfrm rot="16200000" flipV="1">
            <a:off x="9836622" y="3587571"/>
            <a:ext cx="434980" cy="763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84AE2B-F95E-441F-075F-4514784E230B}"/>
              </a:ext>
            </a:extLst>
          </p:cNvPr>
          <p:cNvCxnSpPr>
            <a:stCxn id="12" idx="0"/>
            <a:endCxn id="6" idx="4"/>
          </p:cNvCxnSpPr>
          <p:nvPr/>
        </p:nvCxnSpPr>
        <p:spPr>
          <a:xfrm rot="5400000" flipH="1" flipV="1">
            <a:off x="8398201" y="4690387"/>
            <a:ext cx="87522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7E87DB5-0F82-63E9-3148-763B7068B46B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rot="5400000" flipH="1" flipV="1">
            <a:off x="7413956" y="3601506"/>
            <a:ext cx="434980" cy="735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9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{596FFDC1-E466-4B20-89C7-360C33122DD1}TF427093bb-7ddc-497b-80f4-fe945bcee621ff7241c0_win32-add2936a5c77</Template>
  <TotalTime>557</TotalTime>
  <Words>693</Words>
  <Application>Microsoft Office PowerPoint</Application>
  <PresentationFormat>Widescreen</PresentationFormat>
  <Paragraphs>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Why DL outperforms ML in AI tasks</vt:lpstr>
      <vt:lpstr>What is AI?</vt:lpstr>
      <vt:lpstr>Why it’s hard to mimic a human</vt:lpstr>
      <vt:lpstr>What are AI tasks?</vt:lpstr>
      <vt:lpstr>How ML is used for AI?</vt:lpstr>
      <vt:lpstr>Limitations of ML algorithms</vt:lpstr>
      <vt:lpstr>What is DL and its purpose</vt:lpstr>
      <vt:lpstr>How DL works</vt:lpstr>
      <vt:lpstr>AI tasks solved by DL</vt:lpstr>
      <vt:lpstr>Difference between DL and ML</vt:lpstr>
      <vt:lpstr>DL applications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Vishwak Gundoju</dc:creator>
  <cp:lastModifiedBy>Sai Vishwak Gundoju</cp:lastModifiedBy>
  <cp:revision>30</cp:revision>
  <dcterms:created xsi:type="dcterms:W3CDTF">2025-07-21T19:14:35Z</dcterms:created>
  <dcterms:modified xsi:type="dcterms:W3CDTF">2025-09-15T05:36:10Z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