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85" r:id="rId3"/>
    <p:sldId id="257" r:id="rId4"/>
    <p:sldId id="283" r:id="rId5"/>
    <p:sldId id="258" r:id="rId6"/>
    <p:sldId id="289" r:id="rId7"/>
    <p:sldId id="290" r:id="rId8"/>
    <p:sldId id="291" r:id="rId9"/>
    <p:sldId id="262" r:id="rId10"/>
    <p:sldId id="294" r:id="rId11"/>
    <p:sldId id="293" r:id="rId12"/>
    <p:sldId id="295" r:id="rId13"/>
    <p:sldId id="298" r:id="rId14"/>
    <p:sldId id="296" r:id="rId15"/>
    <p:sldId id="286" r:id="rId16"/>
    <p:sldId id="284" r:id="rId17"/>
    <p:sldId id="292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DDDDD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D704-39A3-4E9D-888F-134D95B44599}" type="datetimeFigureOut">
              <a:rPr lang="en-IN" smtClean="0"/>
              <a:t>08-10-2018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4AD-5A69-4242-9F9D-D1DE23F761E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6266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D704-39A3-4E9D-888F-134D95B44599}" type="datetimeFigureOut">
              <a:rPr lang="en-IN" smtClean="0"/>
              <a:t>08-10-2018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4AD-5A69-4242-9F9D-D1DE23F76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90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D704-39A3-4E9D-888F-134D95B44599}" type="datetimeFigureOut">
              <a:rPr lang="en-IN" smtClean="0"/>
              <a:t>08-10-2018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4AD-5A69-4242-9F9D-D1DE23F76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13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D704-39A3-4E9D-888F-134D95B44599}" type="datetimeFigureOut">
              <a:rPr lang="en-IN" smtClean="0"/>
              <a:t>08-10-2018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4AD-5A69-4242-9F9D-D1DE23F76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9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D704-39A3-4E9D-888F-134D95B44599}" type="datetimeFigureOut">
              <a:rPr lang="en-IN" smtClean="0"/>
              <a:t>08-10-2018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4AD-5A69-4242-9F9D-D1DE23F761E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67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D704-39A3-4E9D-888F-134D95B44599}" type="datetimeFigureOut">
              <a:rPr lang="en-IN" smtClean="0"/>
              <a:t>08-10-2018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4AD-5A69-4242-9F9D-D1DE23F76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16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D704-39A3-4E9D-888F-134D95B44599}" type="datetimeFigureOut">
              <a:rPr lang="en-IN" smtClean="0"/>
              <a:t>08-10-2018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4AD-5A69-4242-9F9D-D1DE23F76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4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D704-39A3-4E9D-888F-134D95B44599}" type="datetimeFigureOut">
              <a:rPr lang="en-IN" smtClean="0"/>
              <a:t>08-10-2018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4AD-5A69-4242-9F9D-D1DE23F76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D704-39A3-4E9D-888F-134D95B44599}" type="datetimeFigureOut">
              <a:rPr lang="en-IN" smtClean="0"/>
              <a:t>08-10-2018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4AD-5A69-4242-9F9D-D1DE23F76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2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D704-39A3-4E9D-888F-134D95B44599}" type="datetimeFigureOut">
              <a:rPr lang="en-IN" smtClean="0"/>
              <a:t>08-10-2018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4AD-5A69-4242-9F9D-D1DE23F76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6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D704-39A3-4E9D-888F-134D95B44599}" type="datetimeFigureOut">
              <a:rPr lang="en-IN" smtClean="0"/>
              <a:t>08-10-2018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4E4AD-5A69-4242-9F9D-D1DE23F76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82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CD08D704-39A3-4E9D-888F-134D95B44599}" type="datetimeFigureOut">
              <a:rPr lang="en-IN" smtClean="0"/>
              <a:t>08-10-2018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5434E4AD-5A69-4242-9F9D-D1DE23F76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2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540E-1D75-40E6-B4A9-C7F156FB7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800" b="1" dirty="0"/>
              <a:t>The Slashdot Zoo:</a:t>
            </a:r>
            <a:br>
              <a:rPr lang="en-IN" sz="4800" b="1" dirty="0"/>
            </a:br>
            <a:r>
              <a:rPr lang="en-IN" sz="4100" dirty="0"/>
              <a:t>Mining a Social Network with Negative Edges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DFA22-07DC-4B2E-909F-0001A7507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4790586" cy="1691640"/>
          </a:xfrm>
        </p:spPr>
        <p:txBody>
          <a:bodyPr>
            <a:normAutofit/>
          </a:bodyPr>
          <a:lstStyle/>
          <a:p>
            <a:r>
              <a:rPr lang="en-IN" sz="2900" dirty="0"/>
              <a:t>Preliminary Presentation </a:t>
            </a:r>
            <a:r>
              <a:rPr lang="en-IN" sz="2400" dirty="0"/>
              <a:t>(Based on the existing paper)</a:t>
            </a:r>
            <a:endParaRPr lang="en-IN" sz="29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8698C1-C1FE-48C8-9EB1-676479A9D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40688"/>
              </p:ext>
            </p:extLst>
          </p:nvPr>
        </p:nvGraphicFramePr>
        <p:xfrm>
          <a:off x="6139543" y="4914900"/>
          <a:ext cx="4540651" cy="1371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8554">
                  <a:extLst>
                    <a:ext uri="{9D8B030D-6E8A-4147-A177-3AD203B41FA5}">
                      <a16:colId xmlns:a16="http://schemas.microsoft.com/office/drawing/2014/main" val="1979181563"/>
                    </a:ext>
                  </a:extLst>
                </a:gridCol>
                <a:gridCol w="2292097">
                  <a:extLst>
                    <a:ext uri="{9D8B030D-6E8A-4147-A177-3AD203B41FA5}">
                      <a16:colId xmlns:a16="http://schemas.microsoft.com/office/drawing/2014/main" val="2135980092"/>
                    </a:ext>
                  </a:extLst>
                </a:gridCol>
              </a:tblGrid>
              <a:tr h="342842">
                <a:tc>
                  <a:txBody>
                    <a:bodyPr/>
                    <a:lstStyle/>
                    <a:p>
                      <a:pPr algn="r"/>
                      <a:r>
                        <a:rPr lang="en-IN" sz="1800" b="1" dirty="0">
                          <a:solidFill>
                            <a:srgbClr val="EAEAEA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  <a:cs typeface="Cordia New" panose="020B0502040204020203" pitchFamily="34" charset="-34"/>
                        </a:rPr>
                        <a:t>Siva Satvik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IN" sz="1800" dirty="0">
                          <a:solidFill>
                            <a:srgbClr val="EAEAEA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  <a:cs typeface="Cordia New" panose="020B0502040204020203" pitchFamily="34" charset="-34"/>
                        </a:rPr>
                        <a:t> - CS15BTECH11023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683889"/>
                  </a:ext>
                </a:extLst>
              </a:tr>
              <a:tr h="342842">
                <a:tc>
                  <a:txBody>
                    <a:bodyPr/>
                    <a:lstStyle/>
                    <a:p>
                      <a:pPr algn="r"/>
                      <a:r>
                        <a:rPr lang="en-IN" sz="1800" b="1" dirty="0">
                          <a:solidFill>
                            <a:srgbClr val="EAEAEA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  <a:cs typeface="Cordia New" panose="020B0502040204020203" pitchFamily="34" charset="-34"/>
                        </a:rPr>
                        <a:t>Goutham Meka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solidFill>
                            <a:srgbClr val="EAEAEA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  <a:cs typeface="Cordia New" panose="020B0502040204020203" pitchFamily="34" charset="-34"/>
                        </a:rPr>
                        <a:t> - CS15BTECH11025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415702"/>
                  </a:ext>
                </a:extLst>
              </a:tr>
              <a:tr h="342842">
                <a:tc>
                  <a:txBody>
                    <a:bodyPr/>
                    <a:lstStyle/>
                    <a:p>
                      <a:pPr algn="r"/>
                      <a:r>
                        <a:rPr lang="en-IN" sz="1800" b="1" dirty="0">
                          <a:solidFill>
                            <a:srgbClr val="EAEAEA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  <a:cs typeface="Cordia New" panose="020B0502040204020203" pitchFamily="34" charset="-34"/>
                        </a:rPr>
                        <a:t>Bhanu Prakash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solidFill>
                            <a:srgbClr val="EAEAEA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  <a:cs typeface="Cordia New" panose="020B0502040204020203" pitchFamily="34" charset="-34"/>
                        </a:rPr>
                        <a:t> - CS15BTECH11037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142018"/>
                  </a:ext>
                </a:extLst>
              </a:tr>
              <a:tr h="342842">
                <a:tc>
                  <a:txBody>
                    <a:bodyPr/>
                    <a:lstStyle/>
                    <a:p>
                      <a:pPr algn="r"/>
                      <a:r>
                        <a:rPr lang="en-IN" sz="1800" b="1" dirty="0">
                          <a:solidFill>
                            <a:srgbClr val="EAEAEA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  <a:cs typeface="Cordia New" panose="020B0502040204020203" pitchFamily="34" charset="-34"/>
                        </a:rPr>
                        <a:t>Vishwak Srinivasan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solidFill>
                            <a:srgbClr val="EAEAEA"/>
                          </a:solidFill>
                          <a:latin typeface="Gadugi" panose="020B0502040204020203" pitchFamily="34" charset="0"/>
                          <a:ea typeface="Gadugi" panose="020B0502040204020203" pitchFamily="34" charset="0"/>
                          <a:cs typeface="Cordia New" panose="020B0502040204020203" pitchFamily="34" charset="-34"/>
                        </a:rPr>
                        <a:t> - CS15BTECH11043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36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50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8BB2-4535-4EFA-B47E-69C14372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Popularity &amp;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76C8-9AEB-400C-A7E5-8CD91994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part of the analysis helps us understand nodes that are central to the graph. </a:t>
            </a:r>
          </a:p>
          <a:p>
            <a:r>
              <a:rPr lang="en-IN" b="1" dirty="0"/>
              <a:t>Various Popularity &amp; Centrality Measures:</a:t>
            </a:r>
          </a:p>
          <a:p>
            <a:pPr lvl="1"/>
            <a:r>
              <a:rPr lang="en-IN" dirty="0"/>
              <a:t>Fans Minus Freaks (FMF)</a:t>
            </a:r>
          </a:p>
          <a:p>
            <a:pPr lvl="1"/>
            <a:r>
              <a:rPr lang="en-IN" dirty="0"/>
              <a:t>PageRank (PR)</a:t>
            </a:r>
          </a:p>
          <a:p>
            <a:pPr lvl="1"/>
            <a:r>
              <a:rPr lang="en-IN" dirty="0"/>
              <a:t>Signed Spectral Ranking (SR)</a:t>
            </a:r>
          </a:p>
          <a:p>
            <a:pPr lvl="1"/>
            <a:r>
              <a:rPr lang="en-IN" dirty="0"/>
              <a:t>Signed Symmetric Spectral Ranking (SSR)</a:t>
            </a:r>
          </a:p>
          <a:p>
            <a:pPr lvl="1"/>
            <a:r>
              <a:rPr lang="en-IN" dirty="0"/>
              <a:t>Negative Rank (NR)</a:t>
            </a:r>
          </a:p>
        </p:txBody>
      </p:sp>
    </p:spTree>
    <p:extLst>
      <p:ext uri="{BB962C8B-B14F-4D97-AF65-F5344CB8AC3E}">
        <p14:creationId xmlns:p14="http://schemas.microsoft.com/office/powerpoint/2010/main" val="63609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9C80-7DCC-4050-9381-3018D8B6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400B-C628-4454-8B1A-DF6D9B5A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24" y="2657856"/>
            <a:ext cx="5004816" cy="4535424"/>
          </a:xfrm>
        </p:spPr>
        <p:txBody>
          <a:bodyPr>
            <a:normAutofit/>
          </a:bodyPr>
          <a:lstStyle/>
          <a:p>
            <a:r>
              <a:rPr lang="en-IN" b="1" dirty="0"/>
              <a:t>Baseline Algorithms: </a:t>
            </a:r>
            <a:r>
              <a:rPr lang="en-IN" dirty="0"/>
              <a:t>The following three baseline algorithms are tested.</a:t>
            </a:r>
          </a:p>
          <a:p>
            <a:pPr lvl="1"/>
            <a:r>
              <a:rPr lang="en-IN" b="1" dirty="0"/>
              <a:t>(1) – </a:t>
            </a:r>
            <a:r>
              <a:rPr lang="en-IN" dirty="0"/>
              <a:t>Always predict a positive edge. </a:t>
            </a:r>
          </a:p>
          <a:p>
            <a:pPr lvl="1"/>
            <a:r>
              <a:rPr lang="en-IN" b="1" dirty="0"/>
              <a:t>(A</a:t>
            </a:r>
            <a:r>
              <a:rPr lang="en-IN" b="1" baseline="30000" dirty="0"/>
              <a:t>T</a:t>
            </a:r>
            <a:r>
              <a:rPr lang="en-IN" b="1" dirty="0"/>
              <a:t>) </a:t>
            </a:r>
            <a:r>
              <a:rPr lang="en-IN" dirty="0"/>
              <a:t>– If there is an edge in the opp. direction, predict the sign of the edge. Else, a positive edge.</a:t>
            </a:r>
          </a:p>
          <a:p>
            <a:pPr lvl="1"/>
            <a:r>
              <a:rPr lang="en-IN" b="1" dirty="0"/>
              <a:t>(A</a:t>
            </a:r>
            <a:r>
              <a:rPr lang="en-IN" b="1" baseline="30000" dirty="0"/>
              <a:t>2</a:t>
            </a:r>
            <a:r>
              <a:rPr lang="en-IN" b="1" dirty="0"/>
              <a:t>) </a:t>
            </a:r>
            <a:r>
              <a:rPr lang="en-IN" dirty="0"/>
              <a:t>- </a:t>
            </a:r>
            <a:r>
              <a:rPr lang="en-US" dirty="0"/>
              <a:t>Use the squared adjacency matrix for prediction. Makes use of the multiplicative transitivity logic.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247D4-E069-4616-B9C6-6890DD4BF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40" y="2657856"/>
            <a:ext cx="5080174" cy="17556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EEAD1C-B5DA-4A0D-A791-C20DEA397FA8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9564624" cy="453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focus on prediction of the </a:t>
            </a:r>
            <a:r>
              <a:rPr lang="en-IN" b="1" dirty="0"/>
              <a:t>sign </a:t>
            </a:r>
            <a:r>
              <a:rPr lang="en-IN" dirty="0"/>
              <a:t>of the edges between two nodes, given that is the most relevant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56633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9F2-D747-4A6F-9039-20ACD08D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Link Prediction:</a:t>
            </a:r>
            <a:br>
              <a:rPr lang="en-IN" sz="4000" dirty="0"/>
            </a:br>
            <a:r>
              <a:rPr lang="en-IN" sz="4000" dirty="0"/>
              <a:t>Algebraic Similarity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4BED-8581-499F-AF02-BB7B6C7B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Corpus size makes A</a:t>
            </a:r>
            <a:r>
              <a:rPr lang="en-IN" baseline="30000" dirty="0"/>
              <a:t>2</a:t>
            </a:r>
            <a:r>
              <a:rPr lang="en-IN" dirty="0"/>
              <a:t> and A</a:t>
            </a:r>
            <a:r>
              <a:rPr lang="en-IN" baseline="30000" dirty="0"/>
              <a:t>3</a:t>
            </a:r>
            <a:r>
              <a:rPr lang="en-IN" dirty="0"/>
              <a:t> computationally expensive. Thereby, we look at alternative </a:t>
            </a:r>
            <a:r>
              <a:rPr lang="en-IN" b="1" dirty="0"/>
              <a:t>algebraic similarity measures</a:t>
            </a:r>
            <a:r>
              <a:rPr lang="en-IN" dirty="0"/>
              <a:t>.</a:t>
            </a:r>
          </a:p>
          <a:p>
            <a:r>
              <a:rPr lang="en-IN" b="1" dirty="0"/>
              <a:t>Dimensionality Reduction (A): </a:t>
            </a:r>
            <a:r>
              <a:rPr lang="en-US" dirty="0"/>
              <a:t>The matrix A can be reduced dimensionally by performing a sparse singular value decomposition, resulting in a low-rank approximation of the original matrix:</a:t>
            </a:r>
          </a:p>
          <a:p>
            <a:endParaRPr lang="en-US" dirty="0"/>
          </a:p>
          <a:p>
            <a:r>
              <a:rPr lang="en-US" b="1" dirty="0"/>
              <a:t>Symmetric Dimensionality Reduction (A </a:t>
            </a:r>
            <a:r>
              <a:rPr lang="en-US" b="1" dirty="0" err="1"/>
              <a:t>sym</a:t>
            </a:r>
            <a:r>
              <a:rPr lang="en-US" b="1" dirty="0"/>
              <a:t>): </a:t>
            </a:r>
            <a:r>
              <a:rPr lang="en-IN" dirty="0"/>
              <a:t>We apply dimensional</a:t>
            </a:r>
            <a:r>
              <a:rPr lang="en-US" dirty="0" err="1"/>
              <a:t>ity</a:t>
            </a:r>
            <a:r>
              <a:rPr lang="en-US" dirty="0"/>
              <a:t> reduction to the symmetric matrix A+AT . In the case of symmetric matrices, we use the eigenvalue decomposition:</a:t>
            </a:r>
            <a:endParaRPr lang="en-IN" b="1" dirty="0"/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A6F69-D7AC-480E-8DD5-8F490AD7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932" y="3624072"/>
            <a:ext cx="2757032" cy="459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A92A2-0218-42C3-A448-C9FB49F8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932" y="5191380"/>
            <a:ext cx="2757032" cy="4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9F2-D747-4A6F-9039-20ACD08D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991344" cy="1428929"/>
          </a:xfrm>
        </p:spPr>
        <p:txBody>
          <a:bodyPr>
            <a:normAutofit/>
          </a:bodyPr>
          <a:lstStyle/>
          <a:p>
            <a:r>
              <a:rPr lang="en-IN" sz="4000" dirty="0"/>
              <a:t>Link Prediction:</a:t>
            </a:r>
            <a:br>
              <a:rPr lang="en-IN" sz="4000" dirty="0"/>
            </a:br>
            <a:r>
              <a:rPr lang="en-IN" sz="4000" dirty="0"/>
              <a:t>Algebraic Similarity Measures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8A7C0-D323-4ABF-928C-1143F299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455" y="1691322"/>
            <a:ext cx="5335089" cy="49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9F2-D747-4A6F-9039-20ACD08D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Link Prediction:</a:t>
            </a:r>
            <a:br>
              <a:rPr lang="en-IN" sz="4000" dirty="0"/>
            </a:br>
            <a:r>
              <a:rPr lang="en-IN" sz="4000" dirty="0"/>
              <a:t>Experimental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4BED-8581-499F-AF02-BB7B6C7B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split the edges into a </a:t>
            </a:r>
            <a:r>
              <a:rPr lang="en-IN" b="1" dirty="0"/>
              <a:t>training set (70%) </a:t>
            </a:r>
            <a:r>
              <a:rPr lang="en-IN" dirty="0"/>
              <a:t>and </a:t>
            </a:r>
            <a:r>
              <a:rPr lang="en-IN" b="1" dirty="0"/>
              <a:t>testing set (30%).</a:t>
            </a:r>
          </a:p>
          <a:p>
            <a:r>
              <a:rPr lang="en-IN" dirty="0"/>
              <a:t>Accuracy is predicted based on matching parity.</a:t>
            </a:r>
          </a:p>
          <a:p>
            <a:r>
              <a:rPr lang="en-IN" dirty="0"/>
              <a:t>A thorough study was performed on multiple kernels based on the this accuracy score and the best kernel was reported.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92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25C4-084C-4F86-BDB7-CA01D80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F493-BCB4-4349-9277-A132F829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analysis on social network graphs with negative weights is broken down to three levels:</a:t>
            </a:r>
          </a:p>
          <a:p>
            <a:pPr lvl="1"/>
            <a:r>
              <a:rPr lang="en-US" dirty="0"/>
              <a:t>On the global level, we defined the signed clustering coefficient and the relative signed clustering coefficient.</a:t>
            </a:r>
          </a:p>
          <a:p>
            <a:pPr lvl="1"/>
            <a:r>
              <a:rPr lang="en-US" dirty="0"/>
              <a:t>On the node level, we defined Negative Rank. A new popularity measure that can identify trolls. </a:t>
            </a:r>
          </a:p>
          <a:p>
            <a:pPr lvl="1"/>
            <a:r>
              <a:rPr lang="en-US" dirty="0"/>
              <a:t>On the link level, using various signed spectral similarity measures, we studied for the task of link sign prediction. This could be useful in implementation as troll detection. </a:t>
            </a:r>
          </a:p>
          <a:p>
            <a:r>
              <a:rPr lang="en-US" dirty="0"/>
              <a:t>We concluded that the network exhibits multiplicative transitivity, as described by </a:t>
            </a:r>
            <a:r>
              <a:rPr lang="en-IN" b="1" i="1" dirty="0"/>
              <a:t>“the enemy of my enemy is my friend”</a:t>
            </a:r>
            <a:r>
              <a:rPr lang="en-IN" dirty="0"/>
              <a:t>.</a:t>
            </a:r>
          </a:p>
          <a:p>
            <a:r>
              <a:rPr lang="en-US" dirty="0"/>
              <a:t>We showed that these methods for analyzing a network bring out results that common, unsigned techniques can’t. </a:t>
            </a:r>
          </a:p>
        </p:txBody>
      </p:sp>
    </p:spTree>
    <p:extLst>
      <p:ext uri="{BB962C8B-B14F-4D97-AF65-F5344CB8AC3E}">
        <p14:creationId xmlns:p14="http://schemas.microsoft.com/office/powerpoint/2010/main" val="211552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D6C075-0D9D-4B02-B7ED-9DB52880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Prospective Approach </a:t>
            </a:r>
          </a:p>
        </p:txBody>
      </p:sp>
    </p:spTree>
    <p:extLst>
      <p:ext uri="{BB962C8B-B14F-4D97-AF65-F5344CB8AC3E}">
        <p14:creationId xmlns:p14="http://schemas.microsoft.com/office/powerpoint/2010/main" val="289006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E6EBB5-EBD6-496B-9A3C-6D058ED7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Tentative Plan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EA314D-F7AF-484C-AAB0-1B8CDA72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 to complete coding the paper and get results by a couple of weeks.</a:t>
            </a:r>
          </a:p>
          <a:p>
            <a:r>
              <a:rPr lang="en-US" dirty="0"/>
              <a:t>We are thinking about extending the work to incorporate more social network analysis methods spanning various centrality measures and not just PageRank.</a:t>
            </a:r>
          </a:p>
          <a:p>
            <a:r>
              <a:rPr lang="en-US" dirty="0"/>
              <a:t>We could also propose a more robust kernel for the sake of prediction.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741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9B1536-7327-4A96-9178-7C68C5B2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19878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6AB9C-2CAF-46FB-AF5E-8B905012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Paper Deconstruction</a:t>
            </a:r>
          </a:p>
        </p:txBody>
      </p:sp>
    </p:spTree>
    <p:extLst>
      <p:ext uri="{BB962C8B-B14F-4D97-AF65-F5344CB8AC3E}">
        <p14:creationId xmlns:p14="http://schemas.microsoft.com/office/powerpoint/2010/main" val="301890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BAAC-5836-43CE-B8AC-8DF56511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Slashdot (Zoo)?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566D-57D8-4BB0-A1E1-9FA7BAB4C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492752" cy="4351337"/>
          </a:xfrm>
        </p:spPr>
        <p:txBody>
          <a:bodyPr/>
          <a:lstStyle/>
          <a:p>
            <a:pPr algn="just"/>
            <a:r>
              <a:rPr lang="en-IN" b="1" dirty="0"/>
              <a:t>Slashdot</a:t>
            </a:r>
            <a:r>
              <a:rPr lang="en-IN" dirty="0"/>
              <a:t> (founded in 1997) is a </a:t>
            </a:r>
            <a:r>
              <a:rPr lang="en-IN" b="1" dirty="0"/>
              <a:t>social news website </a:t>
            </a:r>
            <a:r>
              <a:rPr lang="en-IN" dirty="0"/>
              <a:t>which features news stories on science, technology and politics. </a:t>
            </a:r>
          </a:p>
          <a:p>
            <a:pPr algn="just"/>
            <a:r>
              <a:rPr lang="en-IN" dirty="0"/>
              <a:t>The</a:t>
            </a:r>
            <a:r>
              <a:rPr lang="en-IN" b="1" dirty="0"/>
              <a:t> Slashdot Zoo </a:t>
            </a:r>
            <a:r>
              <a:rPr lang="en-IN" dirty="0"/>
              <a:t>feature (added on 2002) allowed Slashdot users to tag other users are </a:t>
            </a:r>
            <a:r>
              <a:rPr lang="en-IN" b="1" dirty="0"/>
              <a:t>friends</a:t>
            </a:r>
            <a:r>
              <a:rPr lang="en-IN" dirty="0"/>
              <a:t> or </a:t>
            </a:r>
            <a:r>
              <a:rPr lang="en-IN" b="1" dirty="0"/>
              <a:t>foes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The </a:t>
            </a:r>
            <a:r>
              <a:rPr lang="en-IN" b="1" dirty="0"/>
              <a:t>Slashdot Zoo corpus </a:t>
            </a:r>
            <a:r>
              <a:rPr lang="en-IN" dirty="0"/>
              <a:t>is as a graph dataset containing </a:t>
            </a:r>
            <a:r>
              <a:rPr lang="en-IN" b="1" dirty="0"/>
              <a:t>77,985 users</a:t>
            </a:r>
            <a:r>
              <a:rPr lang="en-IN" dirty="0"/>
              <a:t> (as nodes) and </a:t>
            </a:r>
            <a:r>
              <a:rPr lang="en-IN" b="1" dirty="0"/>
              <a:t>510,157 relationships </a:t>
            </a:r>
            <a:r>
              <a:rPr lang="en-IN" dirty="0"/>
              <a:t>(as edges).</a:t>
            </a:r>
            <a:endParaRPr lang="en-IN" b="1" dirty="0"/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D9EC4-A153-4CF9-88AE-F40BC47E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378" y="1691322"/>
            <a:ext cx="308779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1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7204-811C-45CC-99A0-F66F2FD7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5558-BFBE-414F-B186-9F48E18B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Social network analysis’ are usually based on </a:t>
            </a:r>
            <a:r>
              <a:rPr lang="en-IN" b="1" dirty="0"/>
              <a:t>positive edge weight </a:t>
            </a:r>
            <a:r>
              <a:rPr lang="en-IN" dirty="0"/>
              <a:t>values. We attempt to analyse </a:t>
            </a:r>
            <a:r>
              <a:rPr lang="en-IN" b="1" dirty="0"/>
              <a:t>inherently negative relationships</a:t>
            </a:r>
            <a:r>
              <a:rPr lang="en-IN" dirty="0"/>
              <a:t> (distrust and dislike) with </a:t>
            </a:r>
            <a:r>
              <a:rPr lang="en-IN" b="1" dirty="0"/>
              <a:t>negative edge weights</a:t>
            </a:r>
            <a:r>
              <a:rPr lang="en-IN" dirty="0"/>
              <a:t>. </a:t>
            </a:r>
          </a:p>
          <a:p>
            <a:r>
              <a:rPr lang="en-IN" dirty="0"/>
              <a:t>To prove our assumption of </a:t>
            </a:r>
            <a:r>
              <a:rPr lang="en-IN" b="1" dirty="0"/>
              <a:t>multiplicative transitivity</a:t>
            </a:r>
            <a:r>
              <a:rPr lang="en-IN" dirty="0"/>
              <a:t>. Reflected by the statement, </a:t>
            </a:r>
            <a:r>
              <a:rPr lang="en-IN" b="1" i="1" dirty="0"/>
              <a:t>“the enemy of my enemy is my friend”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975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1C3A-EAE9-478F-ABF6-79F49D86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Slashdot Zoo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5B38-6E99-4492-B07F-CCBEBE5E2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647325" cy="2608019"/>
          </a:xfrm>
        </p:spPr>
        <p:txBody>
          <a:bodyPr>
            <a:normAutofit/>
          </a:bodyPr>
          <a:lstStyle/>
          <a:p>
            <a:r>
              <a:rPr lang="en-US" dirty="0"/>
              <a:t>The Slashdot Zoo corpus we consider in this paper contains </a:t>
            </a:r>
            <a:r>
              <a:rPr lang="en-US" b="1" dirty="0"/>
              <a:t>77,985 users </a:t>
            </a:r>
            <a:r>
              <a:rPr lang="en-US" dirty="0"/>
              <a:t>and </a:t>
            </a:r>
            <a:r>
              <a:rPr lang="en-US" b="1" dirty="0"/>
              <a:t>510,157 links </a:t>
            </a:r>
            <a:r>
              <a:rPr lang="en-US" dirty="0"/>
              <a:t>(endorsements).</a:t>
            </a:r>
          </a:p>
          <a:p>
            <a:r>
              <a:rPr lang="en-US" dirty="0"/>
              <a:t>Endorsements can be either positive (</a:t>
            </a:r>
            <a:r>
              <a:rPr lang="en-US" b="1" dirty="0"/>
              <a:t>“friend"</a:t>
            </a:r>
            <a:r>
              <a:rPr lang="en-US" dirty="0"/>
              <a:t>) </a:t>
            </a:r>
            <a:r>
              <a:rPr lang="en-IN" dirty="0"/>
              <a:t>or negative (</a:t>
            </a:r>
            <a:r>
              <a:rPr lang="en-IN" b="1" dirty="0"/>
              <a:t>“foe"</a:t>
            </a:r>
            <a:r>
              <a:rPr lang="en-IN" dirty="0"/>
              <a:t>).</a:t>
            </a:r>
          </a:p>
          <a:p>
            <a:r>
              <a:rPr lang="en-US" dirty="0"/>
              <a:t>A user is always the </a:t>
            </a:r>
            <a:r>
              <a:rPr lang="en-US" b="1" dirty="0"/>
              <a:t>“fan”</a:t>
            </a:r>
            <a:r>
              <a:rPr lang="en-US" dirty="0"/>
              <a:t> of his friends and the </a:t>
            </a:r>
            <a:r>
              <a:rPr lang="en-US" b="1" dirty="0"/>
              <a:t>“freak”</a:t>
            </a:r>
            <a:r>
              <a:rPr lang="en-US" dirty="0"/>
              <a:t> of his foes.</a:t>
            </a:r>
          </a:p>
          <a:p>
            <a:r>
              <a:rPr lang="en-US" dirty="0"/>
              <a:t>Slashdot generally limits the number of friends and foes to 200 users and to 400 users for subscribers. (Anomalies exist in the dataset)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6448F-5264-4E72-8AC5-845F07A3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4436819"/>
            <a:ext cx="3801005" cy="17433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56342-B82D-48EF-A60D-724A9DD81C72}"/>
              </a:ext>
            </a:extLst>
          </p:cNvPr>
          <p:cNvSpPr txBox="1">
            <a:spLocks/>
          </p:cNvSpPr>
          <p:nvPr/>
        </p:nvSpPr>
        <p:spPr>
          <a:xfrm>
            <a:off x="1261870" y="4436819"/>
            <a:ext cx="4846321" cy="2608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Slashdot Community is known for both having </a:t>
            </a:r>
            <a:r>
              <a:rPr lang="en-US" b="1" dirty="0"/>
              <a:t>popular</a:t>
            </a:r>
            <a:r>
              <a:rPr lang="en-US" dirty="0"/>
              <a:t> and rather </a:t>
            </a:r>
            <a:r>
              <a:rPr lang="en-US" b="1" dirty="0"/>
              <a:t>unpopular users </a:t>
            </a:r>
            <a:r>
              <a:rPr lang="en-US" dirty="0"/>
              <a:t>(</a:t>
            </a:r>
            <a:r>
              <a:rPr lang="en-US" b="1" dirty="0"/>
              <a:t>trolls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3191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4FB3-DABB-41AD-870E-ABD1999A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ABA7E0-E96B-4561-8474-69067C5D53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61872" y="1828800"/>
                <a:ext cx="3992880" cy="4351337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IN" b="1" dirty="0"/>
                  <a:t>n</a:t>
                </a:r>
                <a:r>
                  <a:rPr lang="en-IN" dirty="0"/>
                  <a:t> – the number of users</a:t>
                </a:r>
              </a:p>
              <a:p>
                <a:pPr algn="just"/>
                <a:r>
                  <a:rPr lang="en-IN" b="1" dirty="0"/>
                  <a:t>u</a:t>
                </a:r>
                <a:r>
                  <a:rPr lang="en-IN" dirty="0"/>
                  <a:t>, </a:t>
                </a:r>
                <a:r>
                  <a:rPr lang="en-IN" b="1" dirty="0"/>
                  <a:t>v</a:t>
                </a:r>
                <a:r>
                  <a:rPr lang="en-IN" dirty="0"/>
                  <a:t> – are specific users</a:t>
                </a:r>
              </a:p>
              <a:p>
                <a:pPr algn="just"/>
                <a:r>
                  <a:rPr lang="en-IN" b="1" dirty="0"/>
                  <a:t>A ∈ {–1, 0, +1}</a:t>
                </a:r>
                <a:r>
                  <a:rPr lang="en-IN" b="1" baseline="30000" dirty="0"/>
                  <a:t>n×n </a:t>
                </a:r>
                <a:r>
                  <a:rPr lang="en-IN" dirty="0"/>
                  <a:t>– </a:t>
                </a:r>
                <a:r>
                  <a:rPr lang="en-US" dirty="0"/>
                  <a:t>is the adjacency matrix with values A</a:t>
                </a:r>
                <a:r>
                  <a:rPr lang="en-US" baseline="-25000" dirty="0"/>
                  <a:t>uv</a:t>
                </a:r>
                <a:r>
                  <a:rPr lang="en-US" dirty="0"/>
                  <a:t> = +1 when user u marked user v as a friend and A</a:t>
                </a:r>
                <a:r>
                  <a:rPr lang="en-US" baseline="-25000" dirty="0"/>
                  <a:t>uv</a:t>
                </a:r>
                <a:r>
                  <a:rPr lang="en-US" dirty="0"/>
                  <a:t> = </a:t>
                </a:r>
                <a:r>
                  <a:rPr lang="en-IN" dirty="0"/>
                  <a:t>–</a:t>
                </a:r>
                <a:r>
                  <a:rPr lang="en-US" dirty="0"/>
                  <a:t>1 when user u marked user v as a foe. A is sparse, square and asymmetric.</a:t>
                </a:r>
              </a:p>
              <a:p>
                <a:pPr algn="just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bar>
                  </m:oMath>
                </a14:m>
                <a:r>
                  <a:rPr lang="en-US" b="1" dirty="0"/>
                  <a:t> </a:t>
                </a:r>
                <a:r>
                  <a:rPr lang="en-IN" dirty="0"/>
                  <a:t>–</a:t>
                </a:r>
                <a:r>
                  <a:rPr lang="en-US" b="0" dirty="0"/>
                  <a:t> the absolute adjacency matrix defined by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IN" b="1" dirty="0"/>
                  <a:t> = A + A</a:t>
                </a:r>
                <a:r>
                  <a:rPr lang="en-IN" b="1" baseline="30000" dirty="0"/>
                  <a:t>T </a:t>
                </a:r>
                <a:r>
                  <a:rPr lang="en-IN" dirty="0"/>
                  <a:t>– the symmetric asymmetric matrix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ABA7E0-E96B-4561-8474-69067C5D5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61872" y="1828800"/>
                <a:ext cx="3992880" cy="4351337"/>
              </a:xfrm>
              <a:blipFill>
                <a:blip r:embed="rId2"/>
                <a:stretch>
                  <a:fillRect l="-458" t="-1681" r="-13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FC205A-D69C-4D0C-8076-5B1AA616E25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772912" y="1828800"/>
                <a:ext cx="4712208" cy="4351337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bar>
                  </m:oMath>
                </a14:m>
                <a:r>
                  <a:rPr lang="en-IN" b="1" dirty="0"/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bar>
                  </m:oMath>
                </a14:m>
                <a:r>
                  <a:rPr lang="en-IN" b="1" dirty="0"/>
                  <a:t>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 baseline="30000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bar>
                  </m:oMath>
                </a14:m>
                <a:r>
                  <a:rPr lang="en-IN" b="1" baseline="30000" dirty="0"/>
                  <a:t> </a:t>
                </a:r>
                <a:r>
                  <a:rPr lang="en-IN" dirty="0"/>
                  <a:t>– the absolute symmetric asymmetric matrix</a:t>
                </a:r>
              </a:p>
              <a:p>
                <a:pPr algn="just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bar>
                  </m:oMath>
                </a14:m>
                <a:r>
                  <a:rPr lang="en-IN" dirty="0"/>
                  <a:t> – the absolute diagonal degree matrix defined by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𝑖𝑖</m:t>
                        </m:r>
                      </m:e>
                    </m:ba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IN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bar>
                  </m:oMath>
                </a14:m>
                <a:r>
                  <a:rPr lang="en-IN" dirty="0"/>
                  <a:t> – the absolute symmetric diagonal degree matrix defined by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𝑖𝑖</m:t>
                        </m:r>
                      </m:e>
                    </m:ba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IN" dirty="0"/>
                  <a:t> </a:t>
                </a:r>
              </a:p>
              <a:p>
                <a:pPr algn="just"/>
                <a:endParaRPr lang="en-IN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2FC205A-D69C-4D0C-8076-5B1AA616E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72912" y="1828800"/>
                <a:ext cx="4712208" cy="4351337"/>
              </a:xfrm>
              <a:blipFill>
                <a:blip r:embed="rId3"/>
                <a:stretch>
                  <a:fillRect l="-388" t="-1120" r="-11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64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C839-4AF2-4F7E-AB47-75C461C0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Corpus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37747-D4E2-4E22-8A36-722CD49C16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1872" y="1862010"/>
            <a:ext cx="4480560" cy="3254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107373-4082-4ADC-A925-150A35D5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570" y="1922970"/>
            <a:ext cx="4039602" cy="182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2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E16A-E918-4748-A74C-B7A74268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Corpus Statistics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A84A1F-A408-4E8F-9C67-92ACE2A654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1872" y="2128613"/>
            <a:ext cx="4506581" cy="377371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5233B3-946A-4AB6-A9FA-037CEDD1C3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14757" y="2139963"/>
            <a:ext cx="4506581" cy="36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9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1C3A-EAE9-478F-ABF6-79F49D86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5B38-6E99-4492-B07F-CCBEBE5E2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IN" dirty="0"/>
              <a:t>To test the hypothesis of multiplicative transitivity, we study the whole network to see the extent of applicability of the multiplication rule. </a:t>
            </a:r>
          </a:p>
          <a:p>
            <a:r>
              <a:rPr lang="en-IN" dirty="0"/>
              <a:t> We bring the concept of signed clustering coefficient, and relative clustering coefficient to see if our multiplicative transitivity assumption is justified. </a:t>
            </a:r>
          </a:p>
          <a:p>
            <a:r>
              <a:rPr lang="en-IN" b="1" dirty="0"/>
              <a:t>Multiplicative Transitivity: </a:t>
            </a:r>
            <a:r>
              <a:rPr lang="en-US" dirty="0"/>
              <a:t>A signed network exhibits multiplicative transitivity when any two incident edges tend to be completed by a third edge having as a weight the product of the two edges’ </a:t>
            </a:r>
            <a:r>
              <a:rPr lang="en-IN" dirty="0"/>
              <a:t>weights.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18616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6923</TotalTime>
  <Words>946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Cambria Math</vt:lpstr>
      <vt:lpstr>Century Schoolbook</vt:lpstr>
      <vt:lpstr>Cordia New</vt:lpstr>
      <vt:lpstr>Gadugi</vt:lpstr>
      <vt:lpstr>Wingdings 2</vt:lpstr>
      <vt:lpstr>View</vt:lpstr>
      <vt:lpstr>The Slashdot Zoo: Mining a Social Network with Negative Edges</vt:lpstr>
      <vt:lpstr>Paper Deconstruction</vt:lpstr>
      <vt:lpstr>What is Slashdot (Zoo)?</vt:lpstr>
      <vt:lpstr>Introduction</vt:lpstr>
      <vt:lpstr>The Slashdot Zoo Corpus</vt:lpstr>
      <vt:lpstr>Definitions</vt:lpstr>
      <vt:lpstr>Corpus Statistics</vt:lpstr>
      <vt:lpstr>Corpus Statistics (Cont.)</vt:lpstr>
      <vt:lpstr>Clustering Coefficient</vt:lpstr>
      <vt:lpstr>Popularity &amp; Centrality</vt:lpstr>
      <vt:lpstr>Link Prediction</vt:lpstr>
      <vt:lpstr>Link Prediction: Algebraic Similarity Measures</vt:lpstr>
      <vt:lpstr>Link Prediction: Algebraic Similarity Measures Graph</vt:lpstr>
      <vt:lpstr>Link Prediction: Experimental Evaluation</vt:lpstr>
      <vt:lpstr>Conclusion</vt:lpstr>
      <vt:lpstr>Prospective Approach </vt:lpstr>
      <vt:lpstr>Tentative Plan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 Meka</dc:creator>
  <cp:lastModifiedBy>Goutham Meka</cp:lastModifiedBy>
  <cp:revision>72</cp:revision>
  <dcterms:created xsi:type="dcterms:W3CDTF">2018-01-30T11:00:17Z</dcterms:created>
  <dcterms:modified xsi:type="dcterms:W3CDTF">2018-10-08T20:19:58Z</dcterms:modified>
</cp:coreProperties>
</file>