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gEL2VkcGGhPba+oUfLV7A9iaLO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9" name="Google Shape;29;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27"/>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7"/>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2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8"/>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28"/>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2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8" name="Google Shape;108;p2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9"/>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9"/>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3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3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3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23" name="Google Shape;123;p3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31"/>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3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2"/>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3"/>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3"/>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0"/>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39" name="Google Shape;39;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2" name="Shape 42"/>
        <p:cNvGrpSpPr/>
        <p:nvPr/>
      </p:nvGrpSpPr>
      <p:grpSpPr>
        <a:xfrm>
          <a:off x="0" y="0"/>
          <a:ext cx="0" cy="0"/>
          <a:chOff x="0" y="0"/>
          <a:chExt cx="0" cy="0"/>
        </a:xfrm>
      </p:grpSpPr>
      <p:grpSp>
        <p:nvGrpSpPr>
          <p:cNvPr id="43" name="Google Shape;43;p21"/>
          <p:cNvGrpSpPr/>
          <p:nvPr/>
        </p:nvGrpSpPr>
        <p:grpSpPr>
          <a:xfrm>
            <a:off x="0" y="-8467"/>
            <a:ext cx="12192000" cy="6866467"/>
            <a:chOff x="0" y="-8467"/>
            <a:chExt cx="12192000" cy="6866467"/>
          </a:xfrm>
        </p:grpSpPr>
        <p:cxnSp>
          <p:nvCxnSpPr>
            <p:cNvPr id="44" name="Google Shape;44;p2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5" name="Google Shape;45;p2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46" name="Google Shape;46;p2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7" name="Google Shape;47;p2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8" name="Google Shape;48;p2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50" name="Google Shape;50;p2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51" name="Google Shape;51;p2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2" name="Google Shape;52;p2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1"/>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2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56" name="Google Shape;56;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2"/>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22"/>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3"/>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9" name="Google Shape;69;p23"/>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0" name="Google Shape;70;p23"/>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1" name="Google Shape;71;p23"/>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2" name="Google Shape;72;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25"/>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25"/>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26"/>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26"/>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7"/>
          <p:cNvGrpSpPr/>
          <p:nvPr/>
        </p:nvGrpSpPr>
        <p:grpSpPr>
          <a:xfrm>
            <a:off x="0" y="-8467"/>
            <a:ext cx="12192000" cy="6866467"/>
            <a:chOff x="0" y="-8467"/>
            <a:chExt cx="12192000" cy="6866467"/>
          </a:xfrm>
        </p:grpSpPr>
        <p:cxnSp>
          <p:nvCxnSpPr>
            <p:cNvPr id="11" name="Google Shape;11;p1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7"/>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1.jpg"/><Relationship Id="rId5" Type="http://schemas.openxmlformats.org/officeDocument/2006/relationships/image" Target="../media/image3.jpg"/><Relationship Id="rId6" Type="http://schemas.openxmlformats.org/officeDocument/2006/relationships/image" Target="../media/image6.jpg"/><Relationship Id="rId7"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idx="1" type="body"/>
          </p:nvPr>
        </p:nvSpPr>
        <p:spPr>
          <a:xfrm>
            <a:off x="838200" y="1260629"/>
            <a:ext cx="10515600" cy="505139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solidFill>
                  <a:schemeClr val="accent1"/>
                </a:solidFill>
                <a:latin typeface="Trebuchet MS"/>
                <a:ea typeface="Trebuchet MS"/>
                <a:cs typeface="Trebuchet MS"/>
                <a:sym typeface="Trebuchet MS"/>
              </a:rPr>
              <a:t>Team Name		: Group 6</a:t>
            </a:r>
            <a:endParaRPr sz="2400">
              <a:solidFill>
                <a:schemeClr val="accent1"/>
              </a:solidFill>
              <a:latin typeface="Trebuchet MS"/>
              <a:ea typeface="Trebuchet MS"/>
              <a:cs typeface="Trebuchet MS"/>
              <a:sym typeface="Trebuchet MS"/>
            </a:endParaRPr>
          </a:p>
          <a:p>
            <a:pPr indent="0" lvl="0" marL="0" rtl="0" algn="l">
              <a:spcBef>
                <a:spcPts val="1000"/>
              </a:spcBef>
              <a:spcAft>
                <a:spcPts val="0"/>
              </a:spcAft>
              <a:buSzPts val="1920"/>
              <a:buNone/>
            </a:pPr>
            <a:r>
              <a:rPr b="1" lang="en-US" sz="2400">
                <a:solidFill>
                  <a:schemeClr val="accent1"/>
                </a:solidFill>
                <a:latin typeface="Trebuchet MS"/>
                <a:ea typeface="Trebuchet MS"/>
                <a:cs typeface="Trebuchet MS"/>
                <a:sym typeface="Trebuchet MS"/>
              </a:rPr>
              <a:t>Team Members</a:t>
            </a:r>
            <a:r>
              <a:rPr b="1" lang="en-US" sz="2400">
                <a:latin typeface="Trebuchet MS"/>
                <a:ea typeface="Trebuchet MS"/>
                <a:cs typeface="Trebuchet MS"/>
                <a:sym typeface="Trebuchet MS"/>
              </a:rPr>
              <a:t>	</a:t>
            </a:r>
            <a:r>
              <a:rPr b="1" lang="en-US" sz="2400">
                <a:solidFill>
                  <a:srgbClr val="92D050"/>
                </a:solidFill>
                <a:latin typeface="Trebuchet MS"/>
                <a:ea typeface="Trebuchet MS"/>
                <a:cs typeface="Trebuchet MS"/>
                <a:sym typeface="Trebuchet MS"/>
              </a:rPr>
              <a:t>:</a:t>
            </a:r>
            <a:r>
              <a:rPr b="1" lang="en-US" sz="2400">
                <a:latin typeface="Trebuchet MS"/>
                <a:ea typeface="Trebuchet MS"/>
                <a:cs typeface="Trebuchet MS"/>
                <a:sym typeface="Trebuchet MS"/>
              </a:rPr>
              <a:t> </a:t>
            </a:r>
            <a:r>
              <a:rPr b="1" lang="en-US" sz="2400">
                <a:solidFill>
                  <a:srgbClr val="EB7564"/>
                </a:solidFill>
                <a:latin typeface="Trebuchet MS"/>
                <a:ea typeface="Trebuchet MS"/>
                <a:cs typeface="Trebuchet MS"/>
                <a:sym typeface="Trebuchet MS"/>
              </a:rPr>
              <a:t>1. Jyothi S</a:t>
            </a:r>
            <a:endParaRPr sz="2400">
              <a:solidFill>
                <a:srgbClr val="EB7564"/>
              </a:solidFill>
              <a:latin typeface="Trebuchet MS"/>
              <a:ea typeface="Trebuchet MS"/>
              <a:cs typeface="Trebuchet MS"/>
              <a:sym typeface="Trebuchet MS"/>
            </a:endParaRPr>
          </a:p>
          <a:p>
            <a:pPr indent="0" lvl="0" marL="0" rtl="0" algn="l">
              <a:spcBef>
                <a:spcPts val="1000"/>
              </a:spcBef>
              <a:spcAft>
                <a:spcPts val="0"/>
              </a:spcAft>
              <a:buSzPts val="1920"/>
              <a:buNone/>
            </a:pPr>
            <a:r>
              <a:rPr b="1" lang="en-US" sz="2400">
                <a:solidFill>
                  <a:srgbClr val="EB7564"/>
                </a:solidFill>
                <a:latin typeface="Trebuchet MS"/>
                <a:ea typeface="Trebuchet MS"/>
                <a:cs typeface="Trebuchet MS"/>
                <a:sym typeface="Trebuchet MS"/>
              </a:rPr>
              <a:t>                        	  2.Lalitha Gaddam</a:t>
            </a:r>
            <a:endParaRPr sz="2400">
              <a:solidFill>
                <a:srgbClr val="EB7564"/>
              </a:solidFill>
              <a:latin typeface="Trebuchet MS"/>
              <a:ea typeface="Trebuchet MS"/>
              <a:cs typeface="Trebuchet MS"/>
              <a:sym typeface="Trebuchet MS"/>
            </a:endParaRPr>
          </a:p>
          <a:p>
            <a:pPr indent="0" lvl="0" marL="0" rtl="0" algn="l">
              <a:spcBef>
                <a:spcPts val="1000"/>
              </a:spcBef>
              <a:spcAft>
                <a:spcPts val="0"/>
              </a:spcAft>
              <a:buSzPts val="1920"/>
              <a:buNone/>
            </a:pPr>
            <a:r>
              <a:rPr b="1" lang="en-US" sz="2400">
                <a:solidFill>
                  <a:srgbClr val="EB7564"/>
                </a:solidFill>
                <a:latin typeface="Trebuchet MS"/>
                <a:ea typeface="Trebuchet MS"/>
                <a:cs typeface="Trebuchet MS"/>
                <a:sym typeface="Trebuchet MS"/>
              </a:rPr>
              <a:t> 			  		  3.Vishwanath</a:t>
            </a:r>
            <a:endParaRPr sz="2400">
              <a:solidFill>
                <a:srgbClr val="EB7564"/>
              </a:solidFill>
              <a:latin typeface="Trebuchet MS"/>
              <a:ea typeface="Trebuchet MS"/>
              <a:cs typeface="Trebuchet MS"/>
              <a:sym typeface="Trebuchet MS"/>
            </a:endParaRPr>
          </a:p>
          <a:p>
            <a:pPr indent="0" lvl="0" marL="0" rtl="0" algn="l">
              <a:spcBef>
                <a:spcPts val="1000"/>
              </a:spcBef>
              <a:spcAft>
                <a:spcPts val="0"/>
              </a:spcAft>
              <a:buSzPts val="1920"/>
              <a:buNone/>
            </a:pPr>
            <a:r>
              <a:rPr b="1" lang="en-US" sz="2400">
                <a:solidFill>
                  <a:srgbClr val="EB7564"/>
                </a:solidFill>
                <a:latin typeface="Trebuchet MS"/>
                <a:ea typeface="Trebuchet MS"/>
                <a:cs typeface="Trebuchet MS"/>
                <a:sym typeface="Trebuchet MS"/>
              </a:rPr>
              <a:t> 			            4.Murugesh</a:t>
            </a:r>
            <a:endParaRPr sz="2400">
              <a:solidFill>
                <a:srgbClr val="EB7564"/>
              </a:solidFill>
              <a:latin typeface="Trebuchet MS"/>
              <a:ea typeface="Trebuchet MS"/>
              <a:cs typeface="Trebuchet MS"/>
              <a:sym typeface="Trebuchet MS"/>
            </a:endParaRPr>
          </a:p>
          <a:p>
            <a:pPr indent="0" lvl="0" marL="0" rtl="0" algn="l">
              <a:spcBef>
                <a:spcPts val="1000"/>
              </a:spcBef>
              <a:spcAft>
                <a:spcPts val="0"/>
              </a:spcAft>
              <a:buSzPts val="1920"/>
              <a:buNone/>
            </a:pPr>
            <a:r>
              <a:rPr b="1" lang="en-US" sz="2400">
                <a:solidFill>
                  <a:srgbClr val="EB7564"/>
                </a:solidFill>
                <a:latin typeface="Trebuchet MS"/>
                <a:ea typeface="Trebuchet MS"/>
                <a:cs typeface="Trebuchet MS"/>
                <a:sym typeface="Trebuchet MS"/>
              </a:rPr>
              <a:t>   			            5.Bharath S</a:t>
            </a:r>
            <a:endParaRPr sz="2400">
              <a:solidFill>
                <a:srgbClr val="EB7564"/>
              </a:solidFill>
              <a:latin typeface="Trebuchet MS"/>
              <a:ea typeface="Trebuchet MS"/>
              <a:cs typeface="Trebuchet MS"/>
              <a:sym typeface="Trebuchet MS"/>
            </a:endParaRPr>
          </a:p>
          <a:p>
            <a:pPr indent="0" lvl="0" marL="0" rtl="0" algn="l">
              <a:spcBef>
                <a:spcPts val="1000"/>
              </a:spcBef>
              <a:spcAft>
                <a:spcPts val="0"/>
              </a:spcAft>
              <a:buSzPts val="1920"/>
              <a:buNone/>
            </a:pPr>
            <a:r>
              <a:rPr b="1" lang="en-US" sz="2400">
                <a:solidFill>
                  <a:srgbClr val="EB7564"/>
                </a:solidFill>
                <a:latin typeface="Trebuchet MS"/>
                <a:ea typeface="Trebuchet MS"/>
                <a:cs typeface="Trebuchet MS"/>
                <a:sym typeface="Trebuchet MS"/>
              </a:rPr>
              <a:t> 			            6.Heet Patel</a:t>
            </a:r>
            <a:endParaRPr sz="2400">
              <a:solidFill>
                <a:srgbClr val="EB7564"/>
              </a:solidFill>
              <a:latin typeface="Trebuchet MS"/>
              <a:ea typeface="Trebuchet MS"/>
              <a:cs typeface="Trebuchet MS"/>
              <a:sym typeface="Trebuchet MS"/>
            </a:endParaRPr>
          </a:p>
          <a:p>
            <a:pPr indent="0" lvl="0" marL="0" rtl="0" algn="l">
              <a:spcBef>
                <a:spcPts val="1000"/>
              </a:spcBef>
              <a:spcAft>
                <a:spcPts val="0"/>
              </a:spcAft>
              <a:buSzPts val="1920"/>
              <a:buNone/>
            </a:pPr>
            <a:r>
              <a:rPr b="1" lang="en-US" sz="2400">
                <a:solidFill>
                  <a:srgbClr val="EB7564"/>
                </a:solidFill>
                <a:latin typeface="Trebuchet MS"/>
                <a:ea typeface="Trebuchet MS"/>
                <a:cs typeface="Trebuchet MS"/>
                <a:sym typeface="Trebuchet MS"/>
              </a:rPr>
              <a:t>			            7.Sapna Sharma </a:t>
            </a:r>
            <a:r>
              <a:rPr b="1" lang="en-US" sz="2400">
                <a:latin typeface="Trebuchet MS"/>
                <a:ea typeface="Trebuchet MS"/>
                <a:cs typeface="Trebuchet MS"/>
                <a:sym typeface="Trebuchet MS"/>
              </a:rPr>
              <a:t>   </a:t>
            </a:r>
            <a:endParaRPr sz="2400">
              <a:latin typeface="Trebuchet MS"/>
              <a:ea typeface="Trebuchet MS"/>
              <a:cs typeface="Trebuchet MS"/>
              <a:sym typeface="Trebuchet MS"/>
            </a:endParaRPr>
          </a:p>
          <a:p>
            <a:pPr indent="0" lvl="0" marL="0" rtl="0" algn="l">
              <a:spcBef>
                <a:spcPts val="1000"/>
              </a:spcBef>
              <a:spcAft>
                <a:spcPts val="0"/>
              </a:spcAft>
              <a:buSzPts val="1920"/>
              <a:buNone/>
            </a:pPr>
            <a:r>
              <a:rPr b="1" lang="en-US" sz="2400">
                <a:solidFill>
                  <a:schemeClr val="accent1"/>
                </a:solidFill>
                <a:latin typeface="Trebuchet MS"/>
                <a:ea typeface="Trebuchet MS"/>
                <a:cs typeface="Trebuchet MS"/>
                <a:sym typeface="Trebuchet MS"/>
              </a:rPr>
              <a:t>Mentor Name</a:t>
            </a:r>
            <a:r>
              <a:rPr b="1" lang="en-US" sz="2400">
                <a:latin typeface="Trebuchet MS"/>
                <a:ea typeface="Trebuchet MS"/>
                <a:cs typeface="Trebuchet MS"/>
                <a:sym typeface="Trebuchet MS"/>
              </a:rPr>
              <a:t>	</a:t>
            </a:r>
            <a:r>
              <a:rPr b="1" lang="en-US" sz="2400">
                <a:solidFill>
                  <a:schemeClr val="accent1"/>
                </a:solidFill>
                <a:latin typeface="Trebuchet MS"/>
                <a:ea typeface="Trebuchet MS"/>
                <a:cs typeface="Trebuchet MS"/>
                <a:sym typeface="Trebuchet MS"/>
              </a:rPr>
              <a:t>: Ms. Munmum Bhagat</a:t>
            </a:r>
            <a:endParaRPr sz="2400">
              <a:solidFill>
                <a:schemeClr val="accent1"/>
              </a:solidFill>
              <a:latin typeface="Trebuchet MS"/>
              <a:ea typeface="Trebuchet MS"/>
              <a:cs typeface="Trebuchet MS"/>
              <a:sym typeface="Trebuchet MS"/>
            </a:endParaRPr>
          </a:p>
          <a:p>
            <a:pPr indent="0" lvl="0" marL="0" rtl="0" algn="l">
              <a:spcBef>
                <a:spcPts val="1000"/>
              </a:spcBef>
              <a:spcAft>
                <a:spcPts val="0"/>
              </a:spcAft>
              <a:buSzPts val="1920"/>
              <a:buNone/>
            </a:pPr>
            <a:r>
              <a:rPr b="1" lang="en-US" sz="2400">
                <a:solidFill>
                  <a:schemeClr val="accent1"/>
                </a:solidFill>
                <a:latin typeface="Trebuchet MS"/>
                <a:ea typeface="Trebuchet MS"/>
                <a:cs typeface="Trebuchet MS"/>
                <a:sym typeface="Trebuchet MS"/>
              </a:rPr>
              <a:t>Start Date		:22.05.2021</a:t>
            </a:r>
            <a:endParaRPr sz="2400">
              <a:solidFill>
                <a:schemeClr val="accent1"/>
              </a:solidFill>
              <a:latin typeface="Trebuchet MS"/>
              <a:ea typeface="Trebuchet MS"/>
              <a:cs typeface="Trebuchet MS"/>
              <a:sym typeface="Trebuchet MS"/>
            </a:endParaRPr>
          </a:p>
          <a:p>
            <a:pPr indent="-220980" lvl="0" marL="342900" rtl="0" algn="l">
              <a:spcBef>
                <a:spcPts val="1000"/>
              </a:spcBef>
              <a:spcAft>
                <a:spcPts val="0"/>
              </a:spcAft>
              <a:buSzPts val="1920"/>
              <a:buNone/>
            </a:pPr>
            <a:r>
              <a:t/>
            </a:r>
            <a:endParaRPr sz="2400">
              <a:latin typeface="Trebuchet MS"/>
              <a:ea typeface="Trebuchet MS"/>
              <a:cs typeface="Trebuchet MS"/>
              <a:sym typeface="Trebuchet MS"/>
            </a:endParaRPr>
          </a:p>
        </p:txBody>
      </p:sp>
      <p:pic>
        <p:nvPicPr>
          <p:cNvPr id="148" name="Google Shape;148;p1"/>
          <p:cNvPicPr preferRelativeResize="0"/>
          <p:nvPr/>
        </p:nvPicPr>
        <p:blipFill rotWithShape="1">
          <a:blip r:embed="rId3">
            <a:alphaModFix/>
          </a:blip>
          <a:srcRect b="0" l="0" r="0" t="0"/>
          <a:stretch/>
        </p:blipFill>
        <p:spPr>
          <a:xfrm>
            <a:off x="9533160" y="81040"/>
            <a:ext cx="2540303" cy="823456"/>
          </a:xfrm>
          <a:prstGeom prst="rect">
            <a:avLst/>
          </a:prstGeom>
          <a:noFill/>
          <a:ln>
            <a:noFill/>
          </a:ln>
        </p:spPr>
      </p:pic>
      <p:sp>
        <p:nvSpPr>
          <p:cNvPr id="149" name="Google Shape;149;p1"/>
          <p:cNvSpPr txBox="1"/>
          <p:nvPr>
            <p:ph type="title"/>
          </p:nvPr>
        </p:nvSpPr>
        <p:spPr>
          <a:xfrm>
            <a:off x="-386366" y="213179"/>
            <a:ext cx="10515600" cy="69131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6C911C"/>
              </a:buClr>
              <a:buSzPts val="3600"/>
              <a:buFont typeface="Times New Roman"/>
              <a:buNone/>
            </a:pPr>
            <a:r>
              <a:rPr b="1" lang="en-US" u="sng">
                <a:solidFill>
                  <a:srgbClr val="6C911C"/>
                </a:solidFill>
                <a:latin typeface="Times New Roman"/>
                <a:ea typeface="Times New Roman"/>
                <a:cs typeface="Times New Roman"/>
                <a:sym typeface="Times New Roman"/>
              </a:rPr>
              <a:t>VIDEO RECOMMENDATION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txBox="1"/>
          <p:nvPr>
            <p:ph type="title"/>
          </p:nvPr>
        </p:nvSpPr>
        <p:spPr>
          <a:xfrm>
            <a:off x="517537" y="19812"/>
            <a:ext cx="8596668" cy="734790"/>
          </a:xfrm>
          <a:prstGeom prst="rect">
            <a:avLst/>
          </a:prstGeom>
          <a:noFill/>
          <a:ln>
            <a:noFill/>
          </a:ln>
        </p:spPr>
        <p:txBody>
          <a:bodyPr anchorCtr="0" anchor="b" bIns="45700" lIns="91425" spcFirstLastPara="1" rIns="91425" wrap="square" tIns="45700">
            <a:normAutofit/>
          </a:bodyPr>
          <a:lstStyle/>
          <a:p>
            <a:pPr indent="0" lvl="0" marL="0" rtl="0" algn="just">
              <a:spcBef>
                <a:spcPts val="0"/>
              </a:spcBef>
              <a:spcAft>
                <a:spcPts val="0"/>
              </a:spcAft>
              <a:buClr>
                <a:schemeClr val="accent1"/>
              </a:buClr>
              <a:buSzPts val="3000"/>
              <a:buFont typeface="Trebuchet MS"/>
              <a:buNone/>
            </a:pPr>
            <a:r>
              <a:rPr lang="en-US" sz="3000"/>
              <a:t>					Deployment:</a:t>
            </a:r>
            <a:endParaRPr sz="3000"/>
          </a:p>
        </p:txBody>
      </p:sp>
      <p:sp>
        <p:nvSpPr>
          <p:cNvPr id="223" name="Google Shape;223;p13"/>
          <p:cNvSpPr txBox="1"/>
          <p:nvPr/>
        </p:nvSpPr>
        <p:spPr>
          <a:xfrm>
            <a:off x="631065" y="991674"/>
            <a:ext cx="901599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From above TF-IDF method and KNN method, TF-IDF method gives the more accuracy.</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Deployment of our model using Flask.</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rgbClr val="00B0F0"/>
                </a:solidFill>
                <a:latin typeface="Trebuchet MS"/>
                <a:ea typeface="Trebuchet MS"/>
                <a:cs typeface="Trebuchet MS"/>
                <a:sym typeface="Trebuchet MS"/>
              </a:rPr>
              <a:t>Here we need to enter the video title</a:t>
            </a:r>
            <a:endParaRPr/>
          </a:p>
        </p:txBody>
      </p:sp>
      <p:pic>
        <p:nvPicPr>
          <p:cNvPr id="224" name="Google Shape;224;p13"/>
          <p:cNvPicPr preferRelativeResize="0"/>
          <p:nvPr/>
        </p:nvPicPr>
        <p:blipFill rotWithShape="1">
          <a:blip r:embed="rId3">
            <a:alphaModFix/>
          </a:blip>
          <a:srcRect b="0" l="0" r="0" t="0"/>
          <a:stretch/>
        </p:blipFill>
        <p:spPr>
          <a:xfrm>
            <a:off x="517537" y="2603044"/>
            <a:ext cx="9824198" cy="39755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14"/>
          <p:cNvPicPr preferRelativeResize="0"/>
          <p:nvPr/>
        </p:nvPicPr>
        <p:blipFill rotWithShape="1">
          <a:blip r:embed="rId3">
            <a:alphaModFix/>
          </a:blip>
          <a:srcRect b="0" l="0" r="0" t="0"/>
          <a:stretch/>
        </p:blipFill>
        <p:spPr>
          <a:xfrm>
            <a:off x="180305" y="1903675"/>
            <a:ext cx="10058400" cy="4703187"/>
          </a:xfrm>
          <a:prstGeom prst="rect">
            <a:avLst/>
          </a:prstGeom>
          <a:noFill/>
          <a:ln>
            <a:noFill/>
          </a:ln>
        </p:spPr>
      </p:pic>
      <p:sp>
        <p:nvSpPr>
          <p:cNvPr id="230" name="Google Shape;230;p14"/>
          <p:cNvSpPr txBox="1"/>
          <p:nvPr/>
        </p:nvSpPr>
        <p:spPr>
          <a:xfrm>
            <a:off x="373487" y="1171978"/>
            <a:ext cx="40697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Here we get Recommended videos</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5"/>
          <p:cNvSpPr/>
          <p:nvPr/>
        </p:nvSpPr>
        <p:spPr>
          <a:xfrm>
            <a:off x="691167" y="430197"/>
            <a:ext cx="8581622" cy="332398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000">
                <a:solidFill>
                  <a:srgbClr val="FF0000"/>
                </a:solidFill>
                <a:latin typeface="Trebuchet MS"/>
                <a:ea typeface="Trebuchet MS"/>
                <a:cs typeface="Trebuchet MS"/>
                <a:sym typeface="Trebuchet MS"/>
              </a:rPr>
              <a:t>Challenges faced ?</a:t>
            </a:r>
            <a:endParaRPr/>
          </a:p>
          <a:p>
            <a:pPr indent="0" lvl="0" marL="0" marR="0" rtl="0" algn="just">
              <a:spcBef>
                <a:spcPts val="0"/>
              </a:spcBef>
              <a:spcAft>
                <a:spcPts val="0"/>
              </a:spcAft>
              <a:buNone/>
            </a:pPr>
            <a:r>
              <a:t/>
            </a:r>
            <a:endParaRPr sz="3000">
              <a:solidFill>
                <a:schemeClr val="accent1"/>
              </a:solidFill>
              <a:latin typeface="Trebuchet MS"/>
              <a:ea typeface="Trebuchet MS"/>
              <a:cs typeface="Trebuchet MS"/>
              <a:sym typeface="Trebuchet MS"/>
            </a:endParaRPr>
          </a:p>
          <a:p>
            <a:pPr indent="-457200" lvl="0" marL="457200" marR="0" rtl="0" algn="just">
              <a:spcBef>
                <a:spcPts val="0"/>
              </a:spcBef>
              <a:spcAft>
                <a:spcPts val="0"/>
              </a:spcAft>
              <a:buClr>
                <a:schemeClr val="accent1"/>
              </a:buClr>
              <a:buSzPts val="3000"/>
              <a:buFont typeface="Noto Sans Symbols"/>
              <a:buChar char="⮚"/>
            </a:pPr>
            <a:r>
              <a:rPr lang="en-US" sz="3000">
                <a:solidFill>
                  <a:schemeClr val="accent1"/>
                </a:solidFill>
                <a:latin typeface="Trebuchet MS"/>
                <a:ea typeface="Trebuchet MS"/>
                <a:cs typeface="Trebuchet MS"/>
                <a:sym typeface="Trebuchet MS"/>
              </a:rPr>
              <a:t>Collection of data</a:t>
            </a:r>
            <a:endParaRPr/>
          </a:p>
          <a:p>
            <a:pPr indent="-266700" lvl="0" marL="457200" marR="0" rtl="0" algn="just">
              <a:spcBef>
                <a:spcPts val="0"/>
              </a:spcBef>
              <a:spcAft>
                <a:spcPts val="0"/>
              </a:spcAft>
              <a:buClr>
                <a:schemeClr val="dk1"/>
              </a:buClr>
              <a:buSzPts val="3000"/>
              <a:buFont typeface="Noto Sans Symbols"/>
              <a:buNone/>
            </a:pPr>
            <a:r>
              <a:t/>
            </a:r>
            <a:endParaRPr sz="3000">
              <a:solidFill>
                <a:schemeClr val="accent1"/>
              </a:solidFill>
              <a:latin typeface="Trebuchet MS"/>
              <a:ea typeface="Trebuchet MS"/>
              <a:cs typeface="Trebuchet MS"/>
              <a:sym typeface="Trebuchet MS"/>
            </a:endParaRPr>
          </a:p>
          <a:p>
            <a:pPr indent="-457200" lvl="0" marL="457200" marR="0" rtl="0" algn="just">
              <a:spcBef>
                <a:spcPts val="0"/>
              </a:spcBef>
              <a:spcAft>
                <a:spcPts val="0"/>
              </a:spcAft>
              <a:buClr>
                <a:schemeClr val="accent1"/>
              </a:buClr>
              <a:buSzPts val="3000"/>
              <a:buFont typeface="Noto Sans Symbols"/>
              <a:buChar char="⮚"/>
            </a:pPr>
            <a:r>
              <a:rPr lang="en-US" sz="3000">
                <a:solidFill>
                  <a:schemeClr val="accent1"/>
                </a:solidFill>
                <a:latin typeface="Trebuchet MS"/>
                <a:ea typeface="Trebuchet MS"/>
                <a:cs typeface="Trebuchet MS"/>
                <a:sym typeface="Trebuchet MS"/>
              </a:rPr>
              <a:t>Manual entry of Video title</a:t>
            </a:r>
            <a:endParaRPr sz="3000">
              <a:solidFill>
                <a:schemeClr val="accent1"/>
              </a:solidFill>
              <a:latin typeface="Trebuchet MS"/>
              <a:ea typeface="Trebuchet MS"/>
              <a:cs typeface="Trebuchet MS"/>
              <a:sym typeface="Trebuchet MS"/>
            </a:endParaRPr>
          </a:p>
          <a:p>
            <a:pPr indent="0" lvl="0" marL="0" marR="0" rtl="0" algn="just">
              <a:spcBef>
                <a:spcPts val="0"/>
              </a:spcBef>
              <a:spcAft>
                <a:spcPts val="0"/>
              </a:spcAft>
              <a:buNone/>
            </a:pPr>
            <a:br>
              <a:rPr lang="en-US" sz="3000">
                <a:solidFill>
                  <a:schemeClr val="accent1"/>
                </a:solidFill>
                <a:latin typeface="Trebuchet MS"/>
                <a:ea typeface="Trebuchet MS"/>
                <a:cs typeface="Trebuchet MS"/>
                <a:sym typeface="Trebuchet MS"/>
              </a:rPr>
            </a:br>
            <a:endParaRPr sz="3000">
              <a:solidFill>
                <a:schemeClr val="accent1"/>
              </a:solidFill>
              <a:latin typeface="Trebuchet MS"/>
              <a:ea typeface="Trebuchet MS"/>
              <a:cs typeface="Trebuchet MS"/>
              <a:sym typeface="Trebuchet MS"/>
            </a:endParaRPr>
          </a:p>
        </p:txBody>
      </p:sp>
      <p:sp>
        <p:nvSpPr>
          <p:cNvPr id="236" name="Google Shape;236;p15"/>
          <p:cNvSpPr/>
          <p:nvPr/>
        </p:nvSpPr>
        <p:spPr>
          <a:xfrm>
            <a:off x="3773510" y="3754184"/>
            <a:ext cx="7237927"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rgbClr val="FF0000"/>
                </a:solidFill>
                <a:latin typeface="Trebuchet MS"/>
                <a:ea typeface="Trebuchet MS"/>
                <a:cs typeface="Trebuchet MS"/>
                <a:sym typeface="Trebuchet MS"/>
              </a:rPr>
              <a:t>How did we overcome?</a:t>
            </a:r>
            <a:endParaRPr/>
          </a:p>
          <a:p>
            <a:pPr indent="0" lvl="0" marL="0" marR="0" rtl="0" algn="l">
              <a:spcBef>
                <a:spcPts val="0"/>
              </a:spcBef>
              <a:spcAft>
                <a:spcPts val="0"/>
              </a:spcAft>
              <a:buNone/>
            </a:pPr>
            <a:r>
              <a:t/>
            </a:r>
            <a:endParaRPr sz="3000">
              <a:solidFill>
                <a:srgbClr val="FF0000"/>
              </a:solidFill>
              <a:latin typeface="Trebuchet MS"/>
              <a:ea typeface="Trebuchet MS"/>
              <a:cs typeface="Trebuchet MS"/>
              <a:sym typeface="Trebuchet MS"/>
            </a:endParaRPr>
          </a:p>
          <a:p>
            <a:pPr indent="-457200" lvl="0" marL="457200" marR="0" rtl="0" algn="just">
              <a:spcBef>
                <a:spcPts val="0"/>
              </a:spcBef>
              <a:spcAft>
                <a:spcPts val="0"/>
              </a:spcAft>
              <a:buClr>
                <a:srgbClr val="7030A0"/>
              </a:buClr>
              <a:buSzPts val="3000"/>
              <a:buFont typeface="Noto Sans Symbols"/>
              <a:buChar char="⮚"/>
            </a:pPr>
            <a:r>
              <a:rPr lang="en-US" sz="3000">
                <a:solidFill>
                  <a:srgbClr val="7030A0"/>
                </a:solidFill>
                <a:latin typeface="Trebuchet MS"/>
                <a:ea typeface="Trebuchet MS"/>
                <a:cs typeface="Trebuchet MS"/>
                <a:sym typeface="Trebuchet MS"/>
              </a:rPr>
              <a:t>Here we used googleclient.api</a:t>
            </a:r>
            <a:endParaRPr sz="3000">
              <a:solidFill>
                <a:srgbClr val="7030A0"/>
              </a:solidFill>
              <a:latin typeface="Trebuchet MS"/>
              <a:ea typeface="Trebuchet MS"/>
              <a:cs typeface="Trebuchet MS"/>
              <a:sym typeface="Trebuchet MS"/>
            </a:endParaRPr>
          </a:p>
          <a:p>
            <a:pPr indent="-266700" lvl="0" marL="457200" marR="0" rtl="0" algn="just">
              <a:spcBef>
                <a:spcPts val="0"/>
              </a:spcBef>
              <a:spcAft>
                <a:spcPts val="0"/>
              </a:spcAft>
              <a:buClr>
                <a:schemeClr val="dk1"/>
              </a:buClr>
              <a:buSzPts val="3000"/>
              <a:buFont typeface="Noto Sans Symbols"/>
              <a:buNone/>
            </a:pPr>
            <a:r>
              <a:t/>
            </a:r>
            <a:endParaRPr sz="3000">
              <a:solidFill>
                <a:srgbClr val="7030A0"/>
              </a:solidFill>
              <a:latin typeface="Trebuchet MS"/>
              <a:ea typeface="Trebuchet MS"/>
              <a:cs typeface="Trebuchet MS"/>
              <a:sym typeface="Trebuchet MS"/>
            </a:endParaRPr>
          </a:p>
          <a:p>
            <a:pPr indent="-457200" lvl="0" marL="457200" marR="0" rtl="0" algn="just">
              <a:spcBef>
                <a:spcPts val="0"/>
              </a:spcBef>
              <a:spcAft>
                <a:spcPts val="0"/>
              </a:spcAft>
              <a:buClr>
                <a:srgbClr val="7030A0"/>
              </a:buClr>
              <a:buSzPts val="3000"/>
              <a:buFont typeface="Noto Sans Symbols"/>
              <a:buChar char="⮚"/>
            </a:pPr>
            <a:r>
              <a:rPr lang="en-US" sz="3000">
                <a:solidFill>
                  <a:srgbClr val="7030A0"/>
                </a:solidFill>
                <a:latin typeface="Trebuchet MS"/>
                <a:ea typeface="Trebuchet MS"/>
                <a:cs typeface="Trebuchet MS"/>
                <a:sym typeface="Trebuchet MS"/>
              </a:rPr>
              <a:t>For this we used auto complete option</a:t>
            </a:r>
            <a:br>
              <a:rPr lang="en-US" sz="3000">
                <a:solidFill>
                  <a:schemeClr val="accent1"/>
                </a:solidFill>
                <a:latin typeface="Trebuchet MS"/>
                <a:ea typeface="Trebuchet MS"/>
                <a:cs typeface="Trebuchet MS"/>
                <a:sym typeface="Trebuchet MS"/>
              </a:rPr>
            </a:br>
            <a:endParaRPr sz="3000">
              <a:solidFill>
                <a:schemeClr val="accent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6"/>
          <p:cNvSpPr txBox="1"/>
          <p:nvPr>
            <p:ph idx="1" type="body"/>
          </p:nvPr>
        </p:nvSpPr>
        <p:spPr>
          <a:xfrm>
            <a:off x="1076580" y="2750163"/>
            <a:ext cx="8596668" cy="860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3200"/>
              <a:buNone/>
            </a:pPr>
            <a:r>
              <a:rPr b="1" lang="en-US" sz="4000"/>
              <a:t>THANK YOU</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677334" y="156238"/>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u="sng"/>
              <a:t>BUSINESS PROBLEM AND OBJECTIVE</a:t>
            </a:r>
            <a:r>
              <a:rPr lang="en-US"/>
              <a:t>:</a:t>
            </a:r>
            <a:endParaRPr/>
          </a:p>
        </p:txBody>
      </p:sp>
      <p:sp>
        <p:nvSpPr>
          <p:cNvPr id="155" name="Google Shape;155;p2"/>
          <p:cNvSpPr txBox="1"/>
          <p:nvPr>
            <p:ph idx="1" type="body"/>
          </p:nvPr>
        </p:nvSpPr>
        <p:spPr>
          <a:xfrm>
            <a:off x="290592" y="1606752"/>
            <a:ext cx="9368563" cy="389252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Char char="►"/>
            </a:pPr>
            <a:r>
              <a:rPr lang="en-US" sz="2800"/>
              <a:t>The Objective of the project is to build video recommendation system without having user’s history. </a:t>
            </a:r>
            <a:endParaRPr/>
          </a:p>
          <a:p>
            <a:pPr indent="-342900" lvl="0" marL="342900" rtl="0" algn="l">
              <a:spcBef>
                <a:spcPts val="1000"/>
              </a:spcBef>
              <a:spcAft>
                <a:spcPts val="0"/>
              </a:spcAft>
              <a:buSzPts val="2240"/>
              <a:buChar char="►"/>
            </a:pPr>
            <a:r>
              <a:rPr lang="en-US" sz="2800"/>
              <a:t>This will simplify content discovery for your users and guide them to the most relevant content that they want which in return saves organization time to analyze the popular/best videos.</a:t>
            </a:r>
            <a:endParaRPr/>
          </a:p>
          <a:p>
            <a:pPr indent="-251459" lvl="0" marL="342900" rtl="0" algn="l">
              <a:spcBef>
                <a:spcPts val="1000"/>
              </a:spcBef>
              <a:spcAft>
                <a:spcPts val="0"/>
              </a:spcAft>
              <a:buSzPts val="1440"/>
              <a:buNone/>
            </a:pPr>
            <a:r>
              <a:t/>
            </a:r>
            <a:endParaRPr/>
          </a:p>
        </p:txBody>
      </p:sp>
      <p:pic>
        <p:nvPicPr>
          <p:cNvPr id="156" name="Google Shape;156;p2"/>
          <p:cNvPicPr preferRelativeResize="0"/>
          <p:nvPr/>
        </p:nvPicPr>
        <p:blipFill rotWithShape="1">
          <a:blip r:embed="rId3">
            <a:alphaModFix/>
          </a:blip>
          <a:srcRect b="0" l="0" r="0" t="0"/>
          <a:stretch/>
        </p:blipFill>
        <p:spPr>
          <a:xfrm>
            <a:off x="9533160" y="81040"/>
            <a:ext cx="2540303" cy="8234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nvSpPr>
        <p:spPr>
          <a:xfrm>
            <a:off x="1755948" y="277274"/>
            <a:ext cx="8913125" cy="129302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B0F0"/>
              </a:buClr>
              <a:buSzPts val="3600"/>
              <a:buFont typeface="Trebuchet MS"/>
              <a:buNone/>
            </a:pPr>
            <a:r>
              <a:rPr b="1" i="0" lang="en-US" sz="3600" u="sng" cap="none" strike="noStrike">
                <a:solidFill>
                  <a:schemeClr val="accent1"/>
                </a:solidFill>
                <a:latin typeface="Trebuchet MS"/>
                <a:ea typeface="Trebuchet MS"/>
                <a:cs typeface="Trebuchet MS"/>
                <a:sym typeface="Trebuchet MS"/>
              </a:rPr>
              <a:t>WHAT IS RECOMMENDATION SYSTEM</a:t>
            </a:r>
            <a:endParaRPr/>
          </a:p>
        </p:txBody>
      </p:sp>
      <p:sp>
        <p:nvSpPr>
          <p:cNvPr id="162" name="Google Shape;162;p3"/>
          <p:cNvSpPr txBox="1"/>
          <p:nvPr/>
        </p:nvSpPr>
        <p:spPr>
          <a:xfrm>
            <a:off x="585990" y="1270008"/>
            <a:ext cx="11017876" cy="2233046"/>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920"/>
              <a:buFont typeface="Noto Sans Symbols"/>
              <a:buChar char="►"/>
            </a:pPr>
            <a:r>
              <a:rPr b="0" i="0" lang="en-US" sz="2400" u="none" cap="none" strike="noStrike">
                <a:solidFill>
                  <a:srgbClr val="3F3F3F"/>
                </a:solidFill>
                <a:latin typeface="Trebuchet MS"/>
                <a:ea typeface="Trebuchet MS"/>
                <a:cs typeface="Trebuchet MS"/>
                <a:sym typeface="Trebuchet MS"/>
              </a:rPr>
              <a:t>Recommender systems are a way of suggesting like or similar items and ideas to a users specific way of thinking.</a:t>
            </a:r>
            <a:endParaRPr/>
          </a:p>
          <a:p>
            <a:pPr indent="-342900" lvl="0" marL="342900" marR="0" rtl="0" algn="l">
              <a:lnSpc>
                <a:spcPct val="90000"/>
              </a:lnSpc>
              <a:spcBef>
                <a:spcPts val="1000"/>
              </a:spcBef>
              <a:spcAft>
                <a:spcPts val="0"/>
              </a:spcAft>
              <a:buClr>
                <a:schemeClr val="accent1"/>
              </a:buClr>
              <a:buSzPts val="1920"/>
              <a:buFont typeface="Noto Sans Symbols"/>
              <a:buChar char="►"/>
            </a:pPr>
            <a:r>
              <a:rPr b="0" i="0" lang="en-US" sz="2400" u="none" cap="none" strike="noStrike">
                <a:solidFill>
                  <a:srgbClr val="3F3F3F"/>
                </a:solidFill>
                <a:latin typeface="Trebuchet MS"/>
                <a:ea typeface="Trebuchet MS"/>
                <a:cs typeface="Trebuchet MS"/>
                <a:sym typeface="Trebuchet MS"/>
              </a:rPr>
              <a:t>Recommender systems try to automate aspects of a completely different information discovery model where people try to find other people with similar tastes and then ask them to suggest new things.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163" name="Google Shape;163;p3"/>
          <p:cNvSpPr txBox="1"/>
          <p:nvPr/>
        </p:nvSpPr>
        <p:spPr>
          <a:xfrm>
            <a:off x="1101143" y="3800351"/>
            <a:ext cx="8229600" cy="59654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3600"/>
              <a:buFont typeface="Trebuchet MS"/>
              <a:buNone/>
            </a:pPr>
            <a:r>
              <a:rPr b="1" i="0" lang="en-US" sz="3600" u="sng" cap="none" strike="noStrike">
                <a:solidFill>
                  <a:schemeClr val="accent1"/>
                </a:solidFill>
                <a:latin typeface="Trebuchet MS"/>
                <a:ea typeface="Trebuchet MS"/>
                <a:cs typeface="Trebuchet MS"/>
                <a:sym typeface="Trebuchet MS"/>
              </a:rPr>
              <a:t>RECOMMENDER SYSTEM TYPES</a:t>
            </a:r>
            <a:endParaRPr/>
          </a:p>
        </p:txBody>
      </p:sp>
      <p:sp>
        <p:nvSpPr>
          <p:cNvPr id="164" name="Google Shape;164;p3"/>
          <p:cNvSpPr txBox="1"/>
          <p:nvPr/>
        </p:nvSpPr>
        <p:spPr>
          <a:xfrm>
            <a:off x="585990" y="4396893"/>
            <a:ext cx="11017876" cy="2184211"/>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760"/>
              <a:buFont typeface="Noto Sans Symbols"/>
              <a:buChar char="►"/>
            </a:pPr>
            <a:r>
              <a:rPr b="1" i="0" lang="en-US" sz="2200" u="none" cap="none" strike="noStrike">
                <a:solidFill>
                  <a:srgbClr val="3F3F3F"/>
                </a:solidFill>
                <a:latin typeface="Trebuchet MS"/>
                <a:ea typeface="Trebuchet MS"/>
                <a:cs typeface="Trebuchet MS"/>
                <a:sym typeface="Trebuchet MS"/>
              </a:rPr>
              <a:t>COLLABORATIVE-FILTERING SYSTEM </a:t>
            </a:r>
            <a:r>
              <a:rPr b="0" i="0" lang="en-US" sz="2200" u="none" cap="none" strike="noStrike">
                <a:solidFill>
                  <a:srgbClr val="3F3F3F"/>
                </a:solidFill>
                <a:latin typeface="Trebuchet MS"/>
                <a:ea typeface="Trebuchet MS"/>
                <a:cs typeface="Trebuchet MS"/>
                <a:sym typeface="Trebuchet MS"/>
              </a:rPr>
              <a:t>– Aggregation of consumers’ preferences and recommendations to other users based on similarity in behavioral patterns.</a:t>
            </a:r>
            <a:endParaRPr/>
          </a:p>
          <a:p>
            <a:pPr indent="-231140" lvl="0" marL="342900" marR="0" rtl="0" algn="l">
              <a:lnSpc>
                <a:spcPct val="90000"/>
              </a:lnSpc>
              <a:spcBef>
                <a:spcPts val="1000"/>
              </a:spcBef>
              <a:spcAft>
                <a:spcPts val="0"/>
              </a:spcAft>
              <a:buClr>
                <a:schemeClr val="accent1"/>
              </a:buClr>
              <a:buSzPts val="1760"/>
              <a:buFont typeface="Noto Sans Symbols"/>
              <a:buNone/>
            </a:pPr>
            <a:r>
              <a:t/>
            </a:r>
            <a:endParaRPr b="0" i="0" sz="2200" u="none" cap="none" strike="noStrike">
              <a:solidFill>
                <a:srgbClr val="3F3F3F"/>
              </a:solidFill>
              <a:latin typeface="Trebuchet MS"/>
              <a:ea typeface="Trebuchet MS"/>
              <a:cs typeface="Trebuchet MS"/>
              <a:sym typeface="Trebuchet MS"/>
            </a:endParaRPr>
          </a:p>
          <a:p>
            <a:pPr indent="-342900" lvl="0" marL="342900" marR="0" rtl="0" algn="l">
              <a:lnSpc>
                <a:spcPct val="90000"/>
              </a:lnSpc>
              <a:spcBef>
                <a:spcPts val="1000"/>
              </a:spcBef>
              <a:spcAft>
                <a:spcPts val="0"/>
              </a:spcAft>
              <a:buClr>
                <a:schemeClr val="accent1"/>
              </a:buClr>
              <a:buSzPts val="1760"/>
              <a:buFont typeface="Noto Sans Symbols"/>
              <a:buChar char="►"/>
            </a:pPr>
            <a:r>
              <a:rPr b="1" i="0" lang="en-US" sz="2200" u="none" cap="none" strike="noStrike">
                <a:solidFill>
                  <a:srgbClr val="3F3F3F"/>
                </a:solidFill>
                <a:latin typeface="Trebuchet MS"/>
                <a:ea typeface="Trebuchet MS"/>
                <a:cs typeface="Trebuchet MS"/>
                <a:sym typeface="Trebuchet MS"/>
              </a:rPr>
              <a:t>CONTENT-BASED SYSTEM </a:t>
            </a:r>
            <a:r>
              <a:rPr b="0" i="0" lang="en-US" sz="2200" u="none" cap="none" strike="noStrike">
                <a:solidFill>
                  <a:srgbClr val="3F3F3F"/>
                </a:solidFill>
                <a:latin typeface="Trebuchet MS"/>
                <a:ea typeface="Trebuchet MS"/>
                <a:cs typeface="Trebuchet MS"/>
                <a:sym typeface="Trebuchet MS"/>
              </a:rPr>
              <a:t>– Supervised machine learning used to induce a classifier to discriminate between interesting and uninteresting items for the user.</a:t>
            </a:r>
            <a:endParaRPr/>
          </a:p>
          <a:p>
            <a:pPr indent="-152400" lvl="0" marL="228600" marR="0" rtl="0" algn="l">
              <a:lnSpc>
                <a:spcPct val="90000"/>
              </a:lnSpc>
              <a:spcBef>
                <a:spcPts val="1000"/>
              </a:spcBef>
              <a:spcAft>
                <a:spcPts val="0"/>
              </a:spcAft>
              <a:buClr>
                <a:schemeClr val="dk1"/>
              </a:buClr>
              <a:buSzPts val="1200"/>
              <a:buFont typeface="Arial"/>
              <a:buNone/>
            </a:pPr>
            <a:r>
              <a:t/>
            </a:r>
            <a:endParaRPr b="0" i="0" sz="1200" u="none" cap="none" strike="noStrike">
              <a:solidFill>
                <a:schemeClr val="dk1"/>
              </a:solidFill>
              <a:latin typeface="Trebuchet MS"/>
              <a:ea typeface="Trebuchet MS"/>
              <a:cs typeface="Trebuchet MS"/>
              <a:sym typeface="Trebuchet MS"/>
            </a:endParaRPr>
          </a:p>
        </p:txBody>
      </p:sp>
      <p:pic>
        <p:nvPicPr>
          <p:cNvPr id="165" name="Google Shape;165;p3"/>
          <p:cNvPicPr preferRelativeResize="0"/>
          <p:nvPr/>
        </p:nvPicPr>
        <p:blipFill rotWithShape="1">
          <a:blip r:embed="rId3">
            <a:alphaModFix/>
          </a:blip>
          <a:srcRect b="0" l="0" r="0" t="0"/>
          <a:stretch/>
        </p:blipFill>
        <p:spPr>
          <a:xfrm>
            <a:off x="9533160" y="81040"/>
            <a:ext cx="2540303" cy="8234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4"/>
          <p:cNvPicPr preferRelativeResize="0"/>
          <p:nvPr/>
        </p:nvPicPr>
        <p:blipFill rotWithShape="1">
          <a:blip r:embed="rId3">
            <a:alphaModFix/>
          </a:blip>
          <a:srcRect b="0" l="0" r="0" t="0"/>
          <a:stretch/>
        </p:blipFill>
        <p:spPr>
          <a:xfrm>
            <a:off x="365017" y="1056068"/>
            <a:ext cx="9590353" cy="5679584"/>
          </a:xfrm>
          <a:prstGeom prst="rect">
            <a:avLst/>
          </a:prstGeom>
          <a:noFill/>
          <a:ln>
            <a:noFill/>
          </a:ln>
        </p:spPr>
      </p:pic>
      <p:sp>
        <p:nvSpPr>
          <p:cNvPr id="171" name="Google Shape;171;p4"/>
          <p:cNvSpPr txBox="1"/>
          <p:nvPr/>
        </p:nvSpPr>
        <p:spPr>
          <a:xfrm>
            <a:off x="365017" y="378301"/>
            <a:ext cx="929854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Trebuchet MS"/>
              <a:buNone/>
            </a:pPr>
            <a:r>
              <a:rPr b="1" i="0" lang="en-US" sz="3600" u="sng" cap="none" strike="noStrike">
                <a:solidFill>
                  <a:schemeClr val="accent1"/>
                </a:solidFill>
                <a:latin typeface="Trebuchet MS"/>
                <a:ea typeface="Trebuchet MS"/>
                <a:cs typeface="Trebuchet MS"/>
                <a:sym typeface="Trebuchet MS"/>
              </a:rPr>
              <a:t>PROJECT ARCHITECTURE / PROJECT FLOW</a:t>
            </a:r>
            <a:endParaRPr b="1" i="0" sz="3600" u="sng" cap="none" strike="noStrike">
              <a:solidFill>
                <a:schemeClr val="accent1"/>
              </a:solidFill>
              <a:latin typeface="Trebuchet MS"/>
              <a:ea typeface="Trebuchet MS"/>
              <a:cs typeface="Trebuchet MS"/>
              <a:sym typeface="Trebuchet MS"/>
            </a:endParaRPr>
          </a:p>
        </p:txBody>
      </p:sp>
      <p:sp>
        <p:nvSpPr>
          <p:cNvPr id="172" name="Google Shape;172;p4"/>
          <p:cNvSpPr/>
          <p:nvPr/>
        </p:nvSpPr>
        <p:spPr>
          <a:xfrm>
            <a:off x="7538549" y="1365162"/>
            <a:ext cx="2253803" cy="914400"/>
          </a:xfrm>
          <a:prstGeom prst="ellipse">
            <a:avLst/>
          </a:prstGeom>
          <a:gradFill>
            <a:gsLst>
              <a:gs pos="0">
                <a:srgbClr val="CFCBBE"/>
              </a:gs>
              <a:gs pos="88000">
                <a:srgbClr val="A09875"/>
              </a:gs>
              <a:gs pos="100000">
                <a:srgbClr val="A09875"/>
              </a:gs>
            </a:gsLst>
            <a:lin ang="5400000" scaled="0"/>
          </a:gradFill>
          <a:ln cap="rnd"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Trebuchet MS"/>
                <a:ea typeface="Trebuchet MS"/>
                <a:cs typeface="Trebuchet MS"/>
                <a:sym typeface="Trebuchet MS"/>
              </a:rPr>
              <a:t>GOOGLE API DATA SCRAPING</a:t>
            </a:r>
            <a:endParaRPr b="1" i="0" sz="1800" u="none" cap="none" strike="noStrike">
              <a:solidFill>
                <a:schemeClr val="dk1"/>
              </a:solidFill>
              <a:latin typeface="Trebuchet MS"/>
              <a:ea typeface="Trebuchet MS"/>
              <a:cs typeface="Trebuchet MS"/>
              <a:sym typeface="Trebuchet MS"/>
            </a:endParaRPr>
          </a:p>
        </p:txBody>
      </p:sp>
      <p:pic>
        <p:nvPicPr>
          <p:cNvPr id="173" name="Google Shape;173;p4"/>
          <p:cNvPicPr preferRelativeResize="0"/>
          <p:nvPr/>
        </p:nvPicPr>
        <p:blipFill rotWithShape="1">
          <a:blip r:embed="rId4">
            <a:alphaModFix/>
          </a:blip>
          <a:srcRect b="0" l="0" r="0" t="0"/>
          <a:stretch/>
        </p:blipFill>
        <p:spPr>
          <a:xfrm>
            <a:off x="9533160" y="81040"/>
            <a:ext cx="2540303" cy="8234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5"/>
          <p:cNvSpPr txBox="1"/>
          <p:nvPr>
            <p:ph type="title"/>
          </p:nvPr>
        </p:nvSpPr>
        <p:spPr>
          <a:xfrm>
            <a:off x="677334" y="156238"/>
            <a:ext cx="8596668" cy="7581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Dataset:</a:t>
            </a:r>
            <a:endParaRPr/>
          </a:p>
        </p:txBody>
      </p:sp>
      <p:sp>
        <p:nvSpPr>
          <p:cNvPr id="179" name="Google Shape;179;p5"/>
          <p:cNvSpPr txBox="1"/>
          <p:nvPr>
            <p:ph idx="1" type="body"/>
          </p:nvPr>
        </p:nvSpPr>
        <p:spPr>
          <a:xfrm>
            <a:off x="366614" y="749040"/>
            <a:ext cx="9034837" cy="547420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We mine the data using google client api.</a:t>
            </a:r>
            <a:endParaRPr/>
          </a:p>
          <a:p>
            <a:pPr indent="-342900" lvl="0" marL="342900" rtl="0" algn="l">
              <a:spcBef>
                <a:spcPts val="1000"/>
              </a:spcBef>
              <a:spcAft>
                <a:spcPts val="0"/>
              </a:spcAft>
              <a:buSzPts val="1440"/>
              <a:buChar char="►"/>
            </a:pPr>
            <a:r>
              <a:rPr lang="en-US"/>
              <a:t>For mining the data we have to pass the query like which videos you want to view then it will fetch query related data in json format then from json we extract the useful data like video description, video id and stored those data into csv file.</a:t>
            </a:r>
            <a:endParaRPr/>
          </a:p>
          <a:p>
            <a:pPr indent="-342900" lvl="0" marL="342900" rtl="0" algn="l">
              <a:spcBef>
                <a:spcPts val="1000"/>
              </a:spcBef>
              <a:spcAft>
                <a:spcPts val="0"/>
              </a:spcAft>
              <a:buSzPts val="1440"/>
              <a:buChar char="►"/>
            </a:pPr>
            <a:r>
              <a:rPr lang="en-US"/>
              <a:t>Here is  mine dataset details:</a:t>
            </a:r>
            <a:endParaRPr/>
          </a:p>
          <a:p>
            <a:pPr indent="0" lvl="0" marL="0" rtl="0" algn="l">
              <a:spcBef>
                <a:spcPts val="1000"/>
              </a:spcBef>
              <a:spcAft>
                <a:spcPts val="0"/>
              </a:spcAft>
              <a:buSzPts val="1440"/>
              <a:buNone/>
            </a:pPr>
            <a:r>
              <a:rPr lang="en-US"/>
              <a:t>Total rows: 3468</a:t>
            </a:r>
            <a:endParaRPr/>
          </a:p>
          <a:p>
            <a:pPr indent="0" lvl="0" marL="0" rtl="0" algn="l">
              <a:spcBef>
                <a:spcPts val="1000"/>
              </a:spcBef>
              <a:spcAft>
                <a:spcPts val="0"/>
              </a:spcAft>
              <a:buSzPts val="1440"/>
              <a:buNone/>
            </a:pPr>
            <a:r>
              <a:rPr lang="en-US"/>
              <a:t>Total Columns: 5</a:t>
            </a:r>
            <a:endParaRPr/>
          </a:p>
          <a:p>
            <a:pPr indent="0" lvl="0" marL="0" rtl="0" algn="l">
              <a:spcBef>
                <a:spcPts val="1000"/>
              </a:spcBef>
              <a:spcAft>
                <a:spcPts val="0"/>
              </a:spcAft>
              <a:buSzPts val="1440"/>
              <a:buNone/>
            </a:pPr>
            <a:r>
              <a:rPr lang="en-US"/>
              <a:t>Video Category included in dataset: 6</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p:txBody>
      </p:sp>
      <p:pic>
        <p:nvPicPr>
          <p:cNvPr id="180" name="Google Shape;180;p5"/>
          <p:cNvPicPr preferRelativeResize="0"/>
          <p:nvPr/>
        </p:nvPicPr>
        <p:blipFill rotWithShape="1">
          <a:blip r:embed="rId3">
            <a:alphaModFix/>
          </a:blip>
          <a:srcRect b="0" l="0" r="0" t="0"/>
          <a:stretch/>
        </p:blipFill>
        <p:spPr>
          <a:xfrm>
            <a:off x="583485" y="3860343"/>
            <a:ext cx="8397240" cy="16230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6"/>
          <p:cNvSpPr txBox="1"/>
          <p:nvPr/>
        </p:nvSpPr>
        <p:spPr>
          <a:xfrm>
            <a:off x="1674254" y="81040"/>
            <a:ext cx="688951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sng" cap="none" strike="noStrike">
                <a:solidFill>
                  <a:schemeClr val="accent1"/>
                </a:solidFill>
                <a:latin typeface="Trebuchet MS"/>
                <a:ea typeface="Trebuchet MS"/>
                <a:cs typeface="Trebuchet MS"/>
                <a:sym typeface="Trebuchet MS"/>
              </a:rPr>
              <a:t>EDA and DATA PRE-PROCESSING</a:t>
            </a:r>
            <a:endParaRPr b="1" sz="3600" u="sng">
              <a:solidFill>
                <a:schemeClr val="accent1"/>
              </a:solidFill>
              <a:latin typeface="Trebuchet MS"/>
              <a:ea typeface="Trebuchet MS"/>
              <a:cs typeface="Trebuchet MS"/>
              <a:sym typeface="Trebuchet MS"/>
            </a:endParaRPr>
          </a:p>
        </p:txBody>
      </p:sp>
      <p:pic>
        <p:nvPicPr>
          <p:cNvPr id="186" name="Google Shape;186;p6"/>
          <p:cNvPicPr preferRelativeResize="0"/>
          <p:nvPr/>
        </p:nvPicPr>
        <p:blipFill rotWithShape="1">
          <a:blip r:embed="rId3">
            <a:alphaModFix/>
          </a:blip>
          <a:srcRect b="0" l="0" r="0" t="0"/>
          <a:stretch/>
        </p:blipFill>
        <p:spPr>
          <a:xfrm>
            <a:off x="9533160" y="81040"/>
            <a:ext cx="2540303" cy="709115"/>
          </a:xfrm>
          <a:prstGeom prst="rect">
            <a:avLst/>
          </a:prstGeom>
          <a:noFill/>
          <a:ln>
            <a:noFill/>
          </a:ln>
        </p:spPr>
      </p:pic>
      <p:sp>
        <p:nvSpPr>
          <p:cNvPr id="187" name="Google Shape;187;p6"/>
          <p:cNvSpPr/>
          <p:nvPr/>
        </p:nvSpPr>
        <p:spPr>
          <a:xfrm>
            <a:off x="206062" y="1358197"/>
            <a:ext cx="5138670" cy="5306096"/>
          </a:xfrm>
          <a:prstGeom prst="rect">
            <a:avLst/>
          </a:prstGeom>
          <a:solidFill>
            <a:schemeClr val="lt1"/>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7818"/>
              </a:solidFill>
              <a:latin typeface="Trebuchet MS"/>
              <a:ea typeface="Trebuchet MS"/>
              <a:cs typeface="Trebuchet MS"/>
              <a:sym typeface="Trebuchet MS"/>
            </a:endParaRPr>
          </a:p>
        </p:txBody>
      </p:sp>
      <p:sp>
        <p:nvSpPr>
          <p:cNvPr id="188" name="Google Shape;188;p6"/>
          <p:cNvSpPr/>
          <p:nvPr/>
        </p:nvSpPr>
        <p:spPr>
          <a:xfrm>
            <a:off x="6722772" y="1378039"/>
            <a:ext cx="5048518" cy="5306096"/>
          </a:xfrm>
          <a:prstGeom prst="rect">
            <a:avLst/>
          </a:prstGeom>
          <a:solidFill>
            <a:schemeClr val="lt1"/>
          </a:solid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7818"/>
              </a:solidFill>
              <a:latin typeface="Trebuchet MS"/>
              <a:ea typeface="Trebuchet MS"/>
              <a:cs typeface="Trebuchet MS"/>
              <a:sym typeface="Trebuchet MS"/>
            </a:endParaRPr>
          </a:p>
        </p:txBody>
      </p:sp>
      <p:sp>
        <p:nvSpPr>
          <p:cNvPr id="189" name="Google Shape;189;p6"/>
          <p:cNvSpPr/>
          <p:nvPr/>
        </p:nvSpPr>
        <p:spPr>
          <a:xfrm>
            <a:off x="5434885" y="3709115"/>
            <a:ext cx="1287887" cy="643944"/>
          </a:xfrm>
          <a:prstGeom prst="rightArrow">
            <a:avLst>
              <a:gd fmla="val 50000" name="adj1"/>
              <a:gd fmla="val 5000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0" name="Google Shape;190;p6"/>
          <p:cNvSpPr/>
          <p:nvPr/>
        </p:nvSpPr>
        <p:spPr>
          <a:xfrm>
            <a:off x="1403797" y="749908"/>
            <a:ext cx="2884868" cy="525100"/>
          </a:xfrm>
          <a:prstGeom prst="roundRect">
            <a:avLst>
              <a:gd fmla="val 16667" name="adj"/>
            </a:avLst>
          </a:prstGeom>
          <a:gradFill>
            <a:gsLst>
              <a:gs pos="0">
                <a:srgbClr val="F6F6F6"/>
              </a:gs>
              <a:gs pos="94000">
                <a:srgbClr val="BCBCBC"/>
              </a:gs>
              <a:gs pos="100000">
                <a:srgbClr val="BCBCBC"/>
              </a:gs>
            </a:gsLst>
            <a:lin ang="5400000" scaled="0"/>
          </a:gradFill>
          <a:ln cap="rnd" cmpd="sng" w="12700">
            <a:solidFill>
              <a:schemeClr val="accent4"/>
            </a:solidFill>
            <a:prstDash val="solid"/>
            <a:round/>
            <a:headEnd len="sm" w="sm" type="none"/>
            <a:tailEnd len="sm" w="sm" type="none"/>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accent5"/>
                </a:solidFill>
                <a:latin typeface="Trebuchet MS"/>
                <a:ea typeface="Trebuchet MS"/>
                <a:cs typeface="Trebuchet MS"/>
                <a:sym typeface="Trebuchet MS"/>
              </a:rPr>
              <a:t>DATA BEFORE</a:t>
            </a:r>
            <a:endParaRPr b="1" sz="2800">
              <a:solidFill>
                <a:schemeClr val="accent5"/>
              </a:solidFill>
              <a:latin typeface="Trebuchet MS"/>
              <a:ea typeface="Trebuchet MS"/>
              <a:cs typeface="Trebuchet MS"/>
              <a:sym typeface="Trebuchet MS"/>
            </a:endParaRPr>
          </a:p>
        </p:txBody>
      </p:sp>
      <p:sp>
        <p:nvSpPr>
          <p:cNvPr id="191" name="Google Shape;191;p6"/>
          <p:cNvSpPr/>
          <p:nvPr/>
        </p:nvSpPr>
        <p:spPr>
          <a:xfrm>
            <a:off x="7815865" y="790155"/>
            <a:ext cx="2884868" cy="525100"/>
          </a:xfrm>
          <a:prstGeom prst="roundRect">
            <a:avLst>
              <a:gd fmla="val 16667" name="adj"/>
            </a:avLst>
          </a:prstGeom>
          <a:gradFill>
            <a:gsLst>
              <a:gs pos="0">
                <a:srgbClr val="F6F6F6"/>
              </a:gs>
              <a:gs pos="94000">
                <a:srgbClr val="BCBCBC"/>
              </a:gs>
              <a:gs pos="100000">
                <a:srgbClr val="BCBCBC"/>
              </a:gs>
            </a:gsLst>
            <a:lin ang="5400000" scaled="0"/>
          </a:gra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3F7818"/>
                </a:solidFill>
                <a:latin typeface="Trebuchet MS"/>
                <a:ea typeface="Trebuchet MS"/>
                <a:cs typeface="Trebuchet MS"/>
                <a:sym typeface="Trebuchet MS"/>
              </a:rPr>
              <a:t>DATA</a:t>
            </a:r>
            <a:r>
              <a:rPr lang="en-US" sz="1800">
                <a:solidFill>
                  <a:srgbClr val="3F7818"/>
                </a:solidFill>
                <a:latin typeface="Trebuchet MS"/>
                <a:ea typeface="Trebuchet MS"/>
                <a:cs typeface="Trebuchet MS"/>
                <a:sym typeface="Trebuchet MS"/>
              </a:rPr>
              <a:t> </a:t>
            </a:r>
            <a:r>
              <a:rPr b="1" lang="en-US" sz="2800">
                <a:solidFill>
                  <a:srgbClr val="3F7818"/>
                </a:solidFill>
                <a:latin typeface="Trebuchet MS"/>
                <a:ea typeface="Trebuchet MS"/>
                <a:cs typeface="Trebuchet MS"/>
                <a:sym typeface="Trebuchet MS"/>
              </a:rPr>
              <a:t>AFTER</a:t>
            </a:r>
            <a:endParaRPr b="1" sz="2800">
              <a:solidFill>
                <a:srgbClr val="3F7818"/>
              </a:solidFill>
              <a:latin typeface="Trebuchet MS"/>
              <a:ea typeface="Trebuchet MS"/>
              <a:cs typeface="Trebuchet MS"/>
              <a:sym typeface="Trebuchet MS"/>
            </a:endParaRPr>
          </a:p>
        </p:txBody>
      </p:sp>
      <p:pic>
        <p:nvPicPr>
          <p:cNvPr id="192" name="Google Shape;192;p6"/>
          <p:cNvPicPr preferRelativeResize="0"/>
          <p:nvPr/>
        </p:nvPicPr>
        <p:blipFill rotWithShape="1">
          <a:blip r:embed="rId4">
            <a:alphaModFix/>
          </a:blip>
          <a:srcRect b="0" l="0" r="0" t="0"/>
          <a:stretch/>
        </p:blipFill>
        <p:spPr>
          <a:xfrm>
            <a:off x="316859" y="1452024"/>
            <a:ext cx="3337560" cy="2640582"/>
          </a:xfrm>
          <a:prstGeom prst="rect">
            <a:avLst/>
          </a:prstGeom>
          <a:noFill/>
          <a:ln>
            <a:noFill/>
          </a:ln>
        </p:spPr>
      </p:pic>
      <p:pic>
        <p:nvPicPr>
          <p:cNvPr id="193" name="Google Shape;193;p6"/>
          <p:cNvPicPr preferRelativeResize="0"/>
          <p:nvPr/>
        </p:nvPicPr>
        <p:blipFill rotWithShape="1">
          <a:blip r:embed="rId5">
            <a:alphaModFix/>
          </a:blip>
          <a:srcRect b="0" l="0" r="0" t="0"/>
          <a:stretch/>
        </p:blipFill>
        <p:spPr>
          <a:xfrm>
            <a:off x="386367" y="4345116"/>
            <a:ext cx="2623163" cy="1283328"/>
          </a:xfrm>
          <a:prstGeom prst="rect">
            <a:avLst/>
          </a:prstGeom>
          <a:noFill/>
          <a:ln>
            <a:noFill/>
          </a:ln>
        </p:spPr>
      </p:pic>
      <p:pic>
        <p:nvPicPr>
          <p:cNvPr id="194" name="Google Shape;194;p6"/>
          <p:cNvPicPr preferRelativeResize="0"/>
          <p:nvPr/>
        </p:nvPicPr>
        <p:blipFill rotWithShape="1">
          <a:blip r:embed="rId6">
            <a:alphaModFix/>
          </a:blip>
          <a:srcRect b="0" l="0" r="0" t="0"/>
          <a:stretch/>
        </p:blipFill>
        <p:spPr>
          <a:xfrm>
            <a:off x="6812925" y="1499269"/>
            <a:ext cx="3642360" cy="2451293"/>
          </a:xfrm>
          <a:prstGeom prst="rect">
            <a:avLst/>
          </a:prstGeom>
          <a:noFill/>
          <a:ln>
            <a:noFill/>
          </a:ln>
        </p:spPr>
      </p:pic>
      <p:pic>
        <p:nvPicPr>
          <p:cNvPr id="195" name="Google Shape;195;p6"/>
          <p:cNvPicPr preferRelativeResize="0"/>
          <p:nvPr/>
        </p:nvPicPr>
        <p:blipFill rotWithShape="1">
          <a:blip r:embed="rId7">
            <a:alphaModFix/>
          </a:blip>
          <a:srcRect b="0" l="0" r="0" t="0"/>
          <a:stretch/>
        </p:blipFill>
        <p:spPr>
          <a:xfrm>
            <a:off x="6844100" y="4092606"/>
            <a:ext cx="2939091" cy="14401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7"/>
          <p:cNvPicPr preferRelativeResize="0"/>
          <p:nvPr/>
        </p:nvPicPr>
        <p:blipFill rotWithShape="1">
          <a:blip r:embed="rId3">
            <a:alphaModFix/>
          </a:blip>
          <a:srcRect b="0" l="0" r="0" t="0"/>
          <a:stretch/>
        </p:blipFill>
        <p:spPr>
          <a:xfrm>
            <a:off x="9533160" y="81040"/>
            <a:ext cx="2540303" cy="823456"/>
          </a:xfrm>
          <a:prstGeom prst="rect">
            <a:avLst/>
          </a:prstGeom>
          <a:noFill/>
          <a:ln>
            <a:noFill/>
          </a:ln>
        </p:spPr>
      </p:pic>
      <p:sp>
        <p:nvSpPr>
          <p:cNvPr id="201" name="Google Shape;201;p7"/>
          <p:cNvSpPr txBox="1"/>
          <p:nvPr/>
        </p:nvSpPr>
        <p:spPr>
          <a:xfrm>
            <a:off x="221942" y="363984"/>
            <a:ext cx="8105312"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rgbClr val="93DF5F"/>
                </a:solidFill>
                <a:latin typeface="Trebuchet MS"/>
                <a:ea typeface="Trebuchet MS"/>
                <a:cs typeface="Trebuchet MS"/>
                <a:sym typeface="Trebuchet MS"/>
              </a:rPr>
              <a:t>How EDA Process Done?</a:t>
            </a:r>
            <a:endParaRPr/>
          </a:p>
        </p:txBody>
      </p:sp>
      <p:sp>
        <p:nvSpPr>
          <p:cNvPr id="202" name="Google Shape;202;p7"/>
          <p:cNvSpPr txBox="1"/>
          <p:nvPr/>
        </p:nvSpPr>
        <p:spPr>
          <a:xfrm>
            <a:off x="221942" y="1100831"/>
            <a:ext cx="9311218" cy="224676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rebuchet MS"/>
                <a:ea typeface="Trebuchet MS"/>
                <a:cs typeface="Trebuchet MS"/>
                <a:sym typeface="Trebuchet MS"/>
              </a:rPr>
              <a:t>Total we have 74 null values present in Description. So it is replaced by white space.</a:t>
            </a:r>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rebuchet MS"/>
                <a:ea typeface="Trebuchet MS"/>
                <a:cs typeface="Trebuchet MS"/>
                <a:sym typeface="Trebuchet MS"/>
              </a:rPr>
              <a:t>On Title and Description column converted into lowercase and removed all punctuations, non alphabetic words, white space and numbers from it.</a:t>
            </a:r>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rebuchet MS"/>
                <a:ea typeface="Trebuchet MS"/>
                <a:cs typeface="Trebuchet MS"/>
                <a:sym typeface="Trebuchet MS"/>
              </a:rPr>
              <a:t>Removed all duplicated value with respect to Title column.</a:t>
            </a:r>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rebuchet MS"/>
                <a:ea typeface="Trebuchet MS"/>
                <a:cs typeface="Trebuchet MS"/>
                <a:sym typeface="Trebuchet MS"/>
              </a:rPr>
              <a:t>After mining it is seen that some of the video title has language is not English so we extracted those data which has title in English language.</a:t>
            </a:r>
            <a:endParaRPr/>
          </a:p>
        </p:txBody>
      </p:sp>
      <p:pic>
        <p:nvPicPr>
          <p:cNvPr id="203" name="Google Shape;203;p7"/>
          <p:cNvPicPr preferRelativeResize="0"/>
          <p:nvPr/>
        </p:nvPicPr>
        <p:blipFill rotWithShape="1">
          <a:blip r:embed="rId4">
            <a:alphaModFix/>
          </a:blip>
          <a:srcRect b="0" l="0" r="0" t="0"/>
          <a:stretch/>
        </p:blipFill>
        <p:spPr>
          <a:xfrm>
            <a:off x="590697" y="3864967"/>
            <a:ext cx="4070079" cy="2270760"/>
          </a:xfrm>
          <a:prstGeom prst="rect">
            <a:avLst/>
          </a:prstGeom>
          <a:noFill/>
          <a:ln>
            <a:noFill/>
          </a:ln>
        </p:spPr>
      </p:pic>
      <p:sp>
        <p:nvSpPr>
          <p:cNvPr id="204" name="Google Shape;204;p7"/>
          <p:cNvSpPr txBox="1"/>
          <p:nvPr/>
        </p:nvSpPr>
        <p:spPr>
          <a:xfrm>
            <a:off x="5477522" y="3941685"/>
            <a:ext cx="294738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After EDA Data has:</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Rows: 3045</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Column:6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8"/>
          <p:cNvSpPr txBox="1"/>
          <p:nvPr>
            <p:ph type="title"/>
          </p:nvPr>
        </p:nvSpPr>
        <p:spPr>
          <a:xfrm>
            <a:off x="517537" y="19812"/>
            <a:ext cx="8596668" cy="734790"/>
          </a:xfrm>
          <a:prstGeom prst="rect">
            <a:avLst/>
          </a:prstGeom>
          <a:noFill/>
          <a:ln>
            <a:noFill/>
          </a:ln>
        </p:spPr>
        <p:txBody>
          <a:bodyPr anchorCtr="0" anchor="b" bIns="45700" lIns="91425" spcFirstLastPara="1" rIns="91425" wrap="square" tIns="45700">
            <a:normAutofit/>
          </a:bodyPr>
          <a:lstStyle/>
          <a:p>
            <a:pPr indent="0" lvl="0" marL="0" rtl="0" algn="just">
              <a:spcBef>
                <a:spcPts val="0"/>
              </a:spcBef>
              <a:spcAft>
                <a:spcPts val="0"/>
              </a:spcAft>
              <a:buClr>
                <a:schemeClr val="accent1"/>
              </a:buClr>
              <a:buSzPts val="3000"/>
              <a:buFont typeface="Trebuchet MS"/>
              <a:buNone/>
            </a:pPr>
            <a:r>
              <a:rPr lang="en-US" sz="3000"/>
              <a:t>					Model Building:</a:t>
            </a:r>
            <a:endParaRPr/>
          </a:p>
        </p:txBody>
      </p:sp>
      <p:sp>
        <p:nvSpPr>
          <p:cNvPr id="210" name="Google Shape;210;p8"/>
          <p:cNvSpPr txBox="1"/>
          <p:nvPr>
            <p:ph idx="1" type="body"/>
          </p:nvPr>
        </p:nvSpPr>
        <p:spPr>
          <a:xfrm>
            <a:off x="517537" y="914236"/>
            <a:ext cx="8596668" cy="544217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Font typeface="Noto Sans Symbols"/>
              <a:buChar char="⮚"/>
            </a:pPr>
            <a:r>
              <a:rPr lang="en-US"/>
              <a:t>We have builded model using KNN and TF-IDF NLP method.</a:t>
            </a:r>
            <a:endParaRPr/>
          </a:p>
          <a:p>
            <a:pPr indent="-342900" lvl="0" marL="342900" rtl="0" algn="l">
              <a:spcBef>
                <a:spcPts val="1000"/>
              </a:spcBef>
              <a:spcAft>
                <a:spcPts val="0"/>
              </a:spcAft>
              <a:buSzPts val="1600"/>
              <a:buFont typeface="Noto Sans Symbols"/>
              <a:buChar char="⮚"/>
            </a:pPr>
            <a:r>
              <a:rPr lang="en-US"/>
              <a:t>TF-IDF Method:</a:t>
            </a:r>
            <a:endParaRPr/>
          </a:p>
          <a:p>
            <a:pPr indent="-342900" lvl="0" marL="342900" rtl="0" algn="l">
              <a:spcBef>
                <a:spcPts val="1000"/>
              </a:spcBef>
              <a:spcAft>
                <a:spcPts val="0"/>
              </a:spcAft>
              <a:buSzPts val="1600"/>
              <a:buFont typeface="Noto Sans Symbols"/>
              <a:buChar char="⮚"/>
            </a:pPr>
            <a:r>
              <a:rPr lang="en-US"/>
              <a:t>For this method we have merged Video Title and Description and combination of both given name as Text.</a:t>
            </a:r>
            <a:endParaRPr/>
          </a:p>
          <a:p>
            <a:pPr indent="-342900" lvl="0" marL="342900" rtl="0" algn="l">
              <a:spcBef>
                <a:spcPts val="1000"/>
              </a:spcBef>
              <a:spcAft>
                <a:spcPts val="0"/>
              </a:spcAft>
              <a:buSzPts val="1600"/>
              <a:buFont typeface="Noto Sans Symbols"/>
              <a:buChar char="⮚"/>
            </a:pPr>
            <a:r>
              <a:rPr lang="en-US"/>
              <a:t>On Text column we have builded model. After converting text data into tfid matrix ,video title set as index and index of data is considered as their value and created function that will return similar videos related to given video title.</a:t>
            </a:r>
            <a:endParaRPr/>
          </a:p>
          <a:p>
            <a:pPr indent="-241300" lvl="0" marL="342900" rtl="0" algn="l">
              <a:spcBef>
                <a:spcPts val="1000"/>
              </a:spcBef>
              <a:spcAft>
                <a:spcPts val="0"/>
              </a:spcAft>
              <a:buSzPts val="1600"/>
              <a:buFont typeface="Noto Sans Symbols"/>
              <a:buNone/>
            </a:pPr>
            <a:r>
              <a:t/>
            </a:r>
            <a:endParaRPr/>
          </a:p>
          <a:p>
            <a:pPr indent="-241300" lvl="0" marL="342900" rtl="0" algn="l">
              <a:spcBef>
                <a:spcPts val="1000"/>
              </a:spcBef>
              <a:spcAft>
                <a:spcPts val="0"/>
              </a:spcAft>
              <a:buSzPts val="1600"/>
              <a:buFont typeface="Noto Sans Symbols"/>
              <a:buNone/>
            </a:pPr>
            <a:r>
              <a:t/>
            </a:r>
            <a:endParaRPr/>
          </a:p>
        </p:txBody>
      </p:sp>
      <p:pic>
        <p:nvPicPr>
          <p:cNvPr id="211" name="Google Shape;211;p8"/>
          <p:cNvPicPr preferRelativeResize="0"/>
          <p:nvPr/>
        </p:nvPicPr>
        <p:blipFill rotWithShape="1">
          <a:blip r:embed="rId3">
            <a:alphaModFix/>
          </a:blip>
          <a:srcRect b="0" l="0" r="0" t="0"/>
          <a:stretch/>
        </p:blipFill>
        <p:spPr>
          <a:xfrm>
            <a:off x="750829" y="3832157"/>
            <a:ext cx="4831080" cy="20345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9"/>
          <p:cNvSpPr txBox="1"/>
          <p:nvPr>
            <p:ph type="title"/>
          </p:nvPr>
        </p:nvSpPr>
        <p:spPr>
          <a:xfrm>
            <a:off x="517537" y="19812"/>
            <a:ext cx="8596668" cy="734790"/>
          </a:xfrm>
          <a:prstGeom prst="rect">
            <a:avLst/>
          </a:prstGeom>
          <a:noFill/>
          <a:ln>
            <a:noFill/>
          </a:ln>
        </p:spPr>
        <p:txBody>
          <a:bodyPr anchorCtr="0" anchor="b" bIns="45700" lIns="91425" spcFirstLastPara="1" rIns="91425" wrap="square" tIns="45700">
            <a:normAutofit/>
          </a:bodyPr>
          <a:lstStyle/>
          <a:p>
            <a:pPr indent="0" lvl="0" marL="0" rtl="0" algn="just">
              <a:spcBef>
                <a:spcPts val="0"/>
              </a:spcBef>
              <a:spcAft>
                <a:spcPts val="0"/>
              </a:spcAft>
              <a:buClr>
                <a:schemeClr val="accent1"/>
              </a:buClr>
              <a:buSzPts val="3000"/>
              <a:buFont typeface="Trebuchet MS"/>
              <a:buNone/>
            </a:pPr>
            <a:r>
              <a:rPr lang="en-US" sz="3000"/>
              <a:t>Disadvantage of TF-IDF Method:</a:t>
            </a:r>
            <a:endParaRPr/>
          </a:p>
        </p:txBody>
      </p:sp>
      <p:sp>
        <p:nvSpPr>
          <p:cNvPr id="217" name="Google Shape;217;p9"/>
          <p:cNvSpPr txBox="1"/>
          <p:nvPr>
            <p:ph idx="1" type="body"/>
          </p:nvPr>
        </p:nvSpPr>
        <p:spPr>
          <a:xfrm>
            <a:off x="517537" y="914235"/>
            <a:ext cx="8596668" cy="577064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Font typeface="Noto Sans Symbols"/>
              <a:buChar char="⮚"/>
            </a:pPr>
            <a:r>
              <a:rPr lang="en-US"/>
              <a:t>User needs to pass exact video title name as present in our dataset then only user will receive similar videos.</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rPr lang="en-US">
                <a:solidFill>
                  <a:srgbClr val="93DF5F"/>
                </a:solidFill>
              </a:rPr>
              <a:t>HOW WE CAN OVERCOME THIS PROBLEM?</a:t>
            </a:r>
            <a:endParaRPr/>
          </a:p>
          <a:p>
            <a:pPr indent="-342900" lvl="0" marL="342900" rtl="0" algn="l">
              <a:spcBef>
                <a:spcPts val="1000"/>
              </a:spcBef>
              <a:spcAft>
                <a:spcPts val="0"/>
              </a:spcAft>
              <a:buSzPts val="1600"/>
              <a:buFont typeface="Noto Sans Symbols"/>
              <a:buChar char="⮚"/>
            </a:pPr>
            <a:r>
              <a:rPr lang="en-US"/>
              <a:t>So solution is, we have implemented auto complete feature. So when user entering the video title, it will show list of titles that are present in our dataset. </a:t>
            </a:r>
            <a:endParaRPr/>
          </a:p>
          <a:p>
            <a:pPr indent="-241300" lvl="0" marL="342900" rtl="0" algn="l">
              <a:spcBef>
                <a:spcPts val="1000"/>
              </a:spcBef>
              <a:spcAft>
                <a:spcPts val="0"/>
              </a:spcAft>
              <a:buSzPts val="1600"/>
              <a:buFont typeface="Noto Sans Symbols"/>
              <a:buNone/>
            </a:pPr>
            <a:r>
              <a:t/>
            </a:r>
            <a:endParaRPr/>
          </a:p>
          <a:p>
            <a:pPr indent="-241300" lvl="0" marL="342900" rtl="0" algn="l">
              <a:spcBef>
                <a:spcPts val="1000"/>
              </a:spcBef>
              <a:spcAft>
                <a:spcPts val="0"/>
              </a:spcAft>
              <a:buSzPts val="1600"/>
              <a:buFont typeface="Noto Sans Symbols"/>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2021-05-30T05:56:49Z</dcterms:created>
  <dc:creator>Shail Giteshkumar Patel</dc:creator>
</cp:coreProperties>
</file>