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5476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43265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02734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67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94393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03-05-2020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6394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A444D-4A42-4F9C-AE37-C2D6B96EC993}" type="datetimeFigureOut">
              <a:rPr lang="en-IN" smtClean="0"/>
              <a:t>03-05-2020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15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6A444D-4A42-4F9C-AE37-C2D6B96EC993}" type="datetimeFigureOut">
              <a:rPr lang="en-IN" smtClean="0"/>
              <a:t>03-05-2020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33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23269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6759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6A444D-4A42-4F9C-AE37-C2D6B96EC993}" type="datetimeFigureOut">
              <a:rPr lang="en-IN" smtClean="0"/>
              <a:t>03-05-2020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229EEF-BEBB-4B22-8C2F-33C122FA53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1110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title"/>
          </p:nvPr>
        </p:nvSpPr>
        <p:spPr/>
        <p:txBody>
          <a:bodyPr>
            <a:noAutofit/>
          </a:bodyPr>
          <a:lstStyle/>
          <a:p>
            <a:pPr algn="ctr"/>
            <a:r>
              <a:rPr lang="en-IN" sz="4000" b="1" dirty="0"/>
              <a:t>A Novel Algorithm for Automatic Essay Grading using Natural Language Processing Techniques</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8976" y="2086688"/>
            <a:ext cx="7535007"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045-E9F0-4BCF-ACC2-3FA39EA8CC02}"/>
              </a:ext>
            </a:extLst>
          </p:cNvPr>
          <p:cNvSpPr>
            <a:spLocks noGrp="1"/>
          </p:cNvSpPr>
          <p:nvPr>
            <p:ph type="title"/>
          </p:nvPr>
        </p:nvSpPr>
        <p:spPr/>
        <p:txBody>
          <a:bodyPr/>
          <a:lstStyle/>
          <a:p>
            <a:r>
              <a:rPr lang="en-IN" dirty="0"/>
              <a:t>Model 3 Algorithm</a:t>
            </a:r>
          </a:p>
        </p:txBody>
      </p:sp>
      <p:sp>
        <p:nvSpPr>
          <p:cNvPr id="3" name="Content Placeholder 2">
            <a:extLst>
              <a:ext uri="{FF2B5EF4-FFF2-40B4-BE49-F238E27FC236}">
                <a16:creationId xmlns:a16="http://schemas.microsoft.com/office/drawing/2014/main" id="{69C2121A-B6AE-4E78-A217-414D60B7A858}"/>
              </a:ext>
            </a:extLst>
          </p:cNvPr>
          <p:cNvSpPr>
            <a:spLocks noGrp="1"/>
          </p:cNvSpPr>
          <p:nvPr>
            <p:ph idx="1"/>
          </p:nvPr>
        </p:nvSpPr>
        <p:spPr/>
        <p:txBody>
          <a:bodyPr/>
          <a:lstStyle/>
          <a:p>
            <a:r>
              <a:rPr lang="en-IN" b="1" dirty="0"/>
              <a:t>Training Algorithm</a:t>
            </a:r>
            <a:endParaRPr lang="en-IN" dirty="0"/>
          </a:p>
          <a:p>
            <a:r>
              <a:rPr lang="en-IN" i="1" u="sng" dirty="0"/>
              <a:t>Step 1:</a:t>
            </a:r>
            <a:r>
              <a:rPr lang="en-IN" dirty="0"/>
              <a:t> Download the lexicon database from WordNet.</a:t>
            </a:r>
          </a:p>
          <a:p>
            <a:r>
              <a:rPr lang="en-IN" i="1" u="sng" dirty="0"/>
              <a:t>Step 2:</a:t>
            </a:r>
            <a:r>
              <a:rPr lang="en-IN" dirty="0"/>
              <a:t> Separate the words into various buckets according the style (American, British, Australian English variations).</a:t>
            </a:r>
          </a:p>
          <a:p>
            <a:r>
              <a:rPr lang="en-IN" i="1" u="sng" dirty="0"/>
              <a:t>Step 3:</a:t>
            </a:r>
            <a:r>
              <a:rPr lang="en-IN" dirty="0"/>
              <a:t> Apply Multinomial Gaussian Mixture Model (GMM) on the bucket to get probability distribution model ready.</a:t>
            </a:r>
          </a:p>
          <a:p>
            <a:r>
              <a:rPr lang="en-IN" i="1" u="sng" dirty="0"/>
              <a:t>Step 4:</a:t>
            </a:r>
            <a:r>
              <a:rPr lang="en-IN" dirty="0"/>
              <a:t> Save the Model.</a:t>
            </a:r>
          </a:p>
          <a:p>
            <a:endParaRPr lang="en-IN" dirty="0"/>
          </a:p>
        </p:txBody>
      </p:sp>
    </p:spTree>
    <p:extLst>
      <p:ext uri="{BB962C8B-B14F-4D97-AF65-F5344CB8AC3E}">
        <p14:creationId xmlns:p14="http://schemas.microsoft.com/office/powerpoint/2010/main" val="71166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045-E9F0-4BCF-ACC2-3FA39EA8CC02}"/>
              </a:ext>
            </a:extLst>
          </p:cNvPr>
          <p:cNvSpPr>
            <a:spLocks noGrp="1"/>
          </p:cNvSpPr>
          <p:nvPr>
            <p:ph type="title"/>
          </p:nvPr>
        </p:nvSpPr>
        <p:spPr/>
        <p:txBody>
          <a:bodyPr/>
          <a:lstStyle/>
          <a:p>
            <a:r>
              <a:rPr lang="en-IN" dirty="0"/>
              <a:t>Model 3 Algorithm</a:t>
            </a:r>
          </a:p>
        </p:txBody>
      </p:sp>
      <p:graphicFrame>
        <p:nvGraphicFramePr>
          <p:cNvPr id="4" name="Content Placeholder 3">
            <a:extLst>
              <a:ext uri="{FF2B5EF4-FFF2-40B4-BE49-F238E27FC236}">
                <a16:creationId xmlns:a16="http://schemas.microsoft.com/office/drawing/2014/main" id="{0505EFD9-29AB-458F-9E75-DE673589429D}"/>
              </a:ext>
            </a:extLst>
          </p:cNvPr>
          <p:cNvGraphicFramePr>
            <a:graphicFrameLocks noGrp="1"/>
          </p:cNvGraphicFramePr>
          <p:nvPr>
            <p:ph idx="1"/>
            <p:extLst>
              <p:ext uri="{D42A27DB-BD31-4B8C-83A1-F6EECF244321}">
                <p14:modId xmlns:p14="http://schemas.microsoft.com/office/powerpoint/2010/main" val="1190975930"/>
              </p:ext>
            </p:extLst>
          </p:nvPr>
        </p:nvGraphicFramePr>
        <p:xfrm>
          <a:off x="7068445" y="2279034"/>
          <a:ext cx="3616960" cy="1878078"/>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3503947072"/>
                    </a:ext>
                  </a:extLst>
                </a:gridCol>
                <a:gridCol w="1729740">
                  <a:extLst>
                    <a:ext uri="{9D8B030D-6E8A-4147-A177-3AD203B41FA5}">
                      <a16:colId xmlns:a16="http://schemas.microsoft.com/office/drawing/2014/main" val="1816442038"/>
                    </a:ext>
                  </a:extLst>
                </a:gridCol>
              </a:tblGrid>
              <a:tr h="278765">
                <a:tc>
                  <a:txBody>
                    <a:bodyPr/>
                    <a:lstStyle/>
                    <a:p>
                      <a:pPr algn="ctr">
                        <a:lnSpc>
                          <a:spcPct val="150000"/>
                        </a:lnSpc>
                        <a:spcAft>
                          <a:spcPts val="0"/>
                        </a:spcAft>
                      </a:pPr>
                      <a:r>
                        <a:rPr lang="en-US" sz="1400">
                          <a:effectLst/>
                        </a:rPr>
                        <a:t>Continuity of a number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50000"/>
                        </a:lnSpc>
                        <a:spcAft>
                          <a:spcPts val="0"/>
                        </a:spcAft>
                      </a:pPr>
                      <a:r>
                        <a:rPr lang="en-US" sz="1400">
                          <a:effectLst/>
                        </a:rPr>
                        <a:t>Assign the mark</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370239696"/>
                  </a:ext>
                </a:extLst>
              </a:tr>
              <a:tr h="238125">
                <a:tc>
                  <a:txBody>
                    <a:bodyPr/>
                    <a:lstStyle/>
                    <a:p>
                      <a:pPr algn="ctr">
                        <a:lnSpc>
                          <a:spcPct val="150000"/>
                        </a:lnSpc>
                        <a:spcAft>
                          <a:spcPts val="0"/>
                        </a:spcAft>
                      </a:pPr>
                      <a:r>
                        <a:rPr lang="en-US" sz="1400">
                          <a:effectLst/>
                        </a:rPr>
                        <a:t>0% - 20 %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900567191"/>
                  </a:ext>
                </a:extLst>
              </a:tr>
              <a:tr h="287020">
                <a:tc>
                  <a:txBody>
                    <a:bodyPr/>
                    <a:lstStyle/>
                    <a:p>
                      <a:pPr algn="ctr">
                        <a:lnSpc>
                          <a:spcPct val="150000"/>
                        </a:lnSpc>
                        <a:spcAft>
                          <a:spcPts val="0"/>
                        </a:spcAft>
                      </a:pPr>
                      <a:r>
                        <a:rPr lang="en-US" sz="1400">
                          <a:effectLst/>
                        </a:rPr>
                        <a:t>21% - 40 %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4</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25181200"/>
                  </a:ext>
                </a:extLst>
              </a:tr>
              <a:tr h="237490">
                <a:tc>
                  <a:txBody>
                    <a:bodyPr/>
                    <a:lstStyle/>
                    <a:p>
                      <a:pPr algn="ctr">
                        <a:lnSpc>
                          <a:spcPct val="150000"/>
                        </a:lnSpc>
                        <a:spcAft>
                          <a:spcPts val="0"/>
                        </a:spcAft>
                      </a:pPr>
                      <a:r>
                        <a:rPr lang="en-US" sz="1400">
                          <a:effectLst/>
                        </a:rPr>
                        <a:t>41% - 60%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6</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57121663"/>
                  </a:ext>
                </a:extLst>
              </a:tr>
              <a:tr h="443230">
                <a:tc>
                  <a:txBody>
                    <a:bodyPr/>
                    <a:lstStyle/>
                    <a:p>
                      <a:pPr algn="ctr">
                        <a:lnSpc>
                          <a:spcPct val="150000"/>
                        </a:lnSpc>
                        <a:spcAft>
                          <a:spcPts val="0"/>
                        </a:spcAft>
                      </a:pPr>
                      <a:r>
                        <a:rPr lang="en-US" sz="1400">
                          <a:effectLst/>
                        </a:rPr>
                        <a:t>61% - 80%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8</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8152288"/>
                  </a:ext>
                </a:extLst>
              </a:tr>
              <a:tr h="248285">
                <a:tc>
                  <a:txBody>
                    <a:bodyPr/>
                    <a:lstStyle/>
                    <a:p>
                      <a:pPr algn="ctr">
                        <a:lnSpc>
                          <a:spcPct val="150000"/>
                        </a:lnSpc>
                        <a:spcBef>
                          <a:spcPts val="1200"/>
                        </a:spcBef>
                        <a:spcAft>
                          <a:spcPts val="0"/>
                        </a:spcAft>
                      </a:pPr>
                      <a:r>
                        <a:rPr lang="en-US" sz="1400">
                          <a:effectLst/>
                        </a:rPr>
                        <a:t>81% - 100%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50000"/>
                        </a:lnSpc>
                        <a:spcBef>
                          <a:spcPts val="1200"/>
                        </a:spcBef>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64346898"/>
                  </a:ext>
                </a:extLst>
              </a:tr>
            </a:tbl>
          </a:graphicData>
        </a:graphic>
      </p:graphicFrame>
      <p:sp>
        <p:nvSpPr>
          <p:cNvPr id="5" name="Rectangle 1">
            <a:extLst>
              <a:ext uri="{FF2B5EF4-FFF2-40B4-BE49-F238E27FC236}">
                <a16:creationId xmlns:a16="http://schemas.microsoft.com/office/drawing/2014/main" id="{69A6CE61-F761-4656-B1A6-3574CD5368FC}"/>
              </a:ext>
            </a:extLst>
          </p:cNvPr>
          <p:cNvSpPr>
            <a:spLocks noChangeArrowheads="1"/>
          </p:cNvSpPr>
          <p:nvPr/>
        </p:nvSpPr>
        <p:spPr bwMode="auto">
          <a:xfrm>
            <a:off x="1301261" y="1843933"/>
            <a:ext cx="757566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Consumption Algorithm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1:</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Get the essay as the input.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2:</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Tokenize the essay into sentences.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3:</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Give the numbers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 – American English</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 – British English</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 – Australian English and so on for each sentence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4:</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Count the number of 1s, 2s, 3s on the number.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5:</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Assign the mark according to the table.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6:</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Repeat </a:t>
            </a: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5</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for each number.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7:</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Average out the mark for each category.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8:</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Assign the value from </a:t>
            </a: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7</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project it as a mark in Style Continuity.</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1909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C9A1-394D-4682-BE6E-20D7A9AEB536}"/>
              </a:ext>
            </a:extLst>
          </p:cNvPr>
          <p:cNvSpPr>
            <a:spLocks noGrp="1"/>
          </p:cNvSpPr>
          <p:nvPr>
            <p:ph type="title"/>
          </p:nvPr>
        </p:nvSpPr>
        <p:spPr>
          <a:xfrm>
            <a:off x="1097280" y="620710"/>
            <a:ext cx="10058400" cy="988281"/>
          </a:xfrm>
        </p:spPr>
        <p:txBody>
          <a:bodyPr/>
          <a:lstStyle/>
          <a:p>
            <a:r>
              <a:rPr lang="en-IN" dirty="0"/>
              <a:t>Model 4 Algorithm</a:t>
            </a:r>
          </a:p>
        </p:txBody>
      </p:sp>
      <p:sp>
        <p:nvSpPr>
          <p:cNvPr id="3" name="Content Placeholder 2">
            <a:extLst>
              <a:ext uri="{FF2B5EF4-FFF2-40B4-BE49-F238E27FC236}">
                <a16:creationId xmlns:a16="http://schemas.microsoft.com/office/drawing/2014/main" id="{0A7D0AAC-1B81-4FB2-9C8D-B64C63DB53EF}"/>
              </a:ext>
            </a:extLst>
          </p:cNvPr>
          <p:cNvSpPr>
            <a:spLocks noGrp="1"/>
          </p:cNvSpPr>
          <p:nvPr>
            <p:ph idx="1"/>
          </p:nvPr>
        </p:nvSpPr>
        <p:spPr>
          <a:xfrm>
            <a:off x="1097280" y="1845735"/>
            <a:ext cx="10058400" cy="4229750"/>
          </a:xfrm>
        </p:spPr>
        <p:txBody>
          <a:bodyPr>
            <a:normAutofit fontScale="70000" lnSpcReduction="20000"/>
          </a:bodyPr>
          <a:lstStyle/>
          <a:p>
            <a:r>
              <a:rPr lang="en-IN" b="1" dirty="0"/>
              <a:t>Training Algorithm</a:t>
            </a:r>
            <a:endParaRPr lang="en-IN" dirty="0"/>
          </a:p>
          <a:p>
            <a:r>
              <a:rPr lang="en-IN" i="1" u="sng" dirty="0"/>
              <a:t>Step 1:</a:t>
            </a:r>
            <a:r>
              <a:rPr lang="en-IN" i="1" dirty="0"/>
              <a:t> </a:t>
            </a:r>
            <a:r>
              <a:rPr lang="en-IN" dirty="0"/>
              <a:t>Download the lexical resource from WordNet</a:t>
            </a:r>
          </a:p>
          <a:p>
            <a:r>
              <a:rPr lang="en-IN" i="1" u="sng" dirty="0"/>
              <a:t>Step 2:</a:t>
            </a:r>
            <a:r>
              <a:rPr lang="en-IN" dirty="0"/>
              <a:t> Separate into 5 buckets naming from primitive to advanced.</a:t>
            </a:r>
          </a:p>
          <a:p>
            <a:r>
              <a:rPr lang="en-IN" i="1" u="sng" dirty="0"/>
              <a:t>Step 3:</a:t>
            </a:r>
            <a:r>
              <a:rPr lang="en-IN" dirty="0"/>
              <a:t> Apply Bag of Words Feature extraction algorithm into these separated database</a:t>
            </a:r>
          </a:p>
          <a:p>
            <a:r>
              <a:rPr lang="en-IN" i="1" u="sng" dirty="0"/>
              <a:t>Step 4:</a:t>
            </a:r>
            <a:r>
              <a:rPr lang="en-IN" dirty="0"/>
              <a:t> Save the Model</a:t>
            </a:r>
          </a:p>
          <a:p>
            <a:r>
              <a:rPr lang="en-IN" b="1" dirty="0"/>
              <a:t>Consumption Algorithm</a:t>
            </a:r>
            <a:endParaRPr lang="en-IN" dirty="0"/>
          </a:p>
          <a:p>
            <a:r>
              <a:rPr lang="en-IN" i="1" u="sng" dirty="0"/>
              <a:t>Step 1:</a:t>
            </a:r>
            <a:r>
              <a:rPr lang="en-IN" dirty="0"/>
              <a:t> Get the essay as the input</a:t>
            </a:r>
          </a:p>
          <a:p>
            <a:r>
              <a:rPr lang="en-IN" i="1" u="sng" dirty="0"/>
              <a:t>Step 2:</a:t>
            </a:r>
            <a:r>
              <a:rPr lang="en-IN" dirty="0"/>
              <a:t> Tokenize the essay into list of sentences.</a:t>
            </a:r>
          </a:p>
          <a:p>
            <a:r>
              <a:rPr lang="en-IN" i="1" u="sng" dirty="0"/>
              <a:t>Step 3:</a:t>
            </a:r>
            <a:r>
              <a:rPr lang="en-IN" dirty="0"/>
              <a:t> For each sentence, find the most advanced word in that sentence</a:t>
            </a:r>
          </a:p>
          <a:p>
            <a:r>
              <a:rPr lang="en-IN" i="1" u="sng" dirty="0"/>
              <a:t>Step 4:</a:t>
            </a:r>
            <a:r>
              <a:rPr lang="en-IN" dirty="0"/>
              <a:t> Assign the vector value of the most advanced word for that sentence.</a:t>
            </a:r>
          </a:p>
          <a:p>
            <a:r>
              <a:rPr lang="en-IN" i="1" u="sng" dirty="0"/>
              <a:t>Step 5:</a:t>
            </a:r>
            <a:r>
              <a:rPr lang="en-IN" dirty="0"/>
              <a:t> Repeat </a:t>
            </a:r>
            <a:r>
              <a:rPr lang="en-IN" i="1" u="sng" dirty="0"/>
              <a:t>step 3</a:t>
            </a:r>
            <a:r>
              <a:rPr lang="en-IN" dirty="0"/>
              <a:t> and </a:t>
            </a:r>
            <a:r>
              <a:rPr lang="en-IN" i="1" u="sng" dirty="0"/>
              <a:t>step 4</a:t>
            </a:r>
            <a:r>
              <a:rPr lang="en-IN" dirty="0"/>
              <a:t> for all the sentence.</a:t>
            </a:r>
          </a:p>
          <a:p>
            <a:r>
              <a:rPr lang="en-IN" i="1" u="sng" dirty="0"/>
              <a:t>Step 6:</a:t>
            </a:r>
            <a:r>
              <a:rPr lang="en-IN" dirty="0"/>
              <a:t> Average out the all the vector value of sentences.</a:t>
            </a:r>
          </a:p>
          <a:p>
            <a:r>
              <a:rPr lang="en-IN" i="1" u="sng" dirty="0"/>
              <a:t>Step 7:</a:t>
            </a:r>
            <a:r>
              <a:rPr lang="en-IN" dirty="0"/>
              <a:t> Project the </a:t>
            </a:r>
            <a:r>
              <a:rPr lang="en-IN" i="1" u="sng" dirty="0"/>
              <a:t>step 6</a:t>
            </a:r>
            <a:r>
              <a:rPr lang="en-IN" dirty="0"/>
              <a:t> score for the parameter – Lexical Resource</a:t>
            </a:r>
          </a:p>
          <a:p>
            <a:endParaRPr lang="en-IN" dirty="0"/>
          </a:p>
        </p:txBody>
      </p:sp>
    </p:spTree>
    <p:extLst>
      <p:ext uri="{BB962C8B-B14F-4D97-AF65-F5344CB8AC3E}">
        <p14:creationId xmlns:p14="http://schemas.microsoft.com/office/powerpoint/2010/main" val="34869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55A7-D35E-42BE-ABFD-FE28AF47E6C1}"/>
              </a:ext>
            </a:extLst>
          </p:cNvPr>
          <p:cNvSpPr>
            <a:spLocks noGrp="1"/>
          </p:cNvSpPr>
          <p:nvPr>
            <p:ph type="title"/>
          </p:nvPr>
        </p:nvSpPr>
        <p:spPr/>
        <p:txBody>
          <a:bodyPr/>
          <a:lstStyle/>
          <a:p>
            <a:r>
              <a:rPr lang="en-IN" dirty="0"/>
              <a:t>Model 5 Algorithm</a:t>
            </a:r>
          </a:p>
        </p:txBody>
      </p:sp>
      <p:sp>
        <p:nvSpPr>
          <p:cNvPr id="3" name="Content Placeholder 2">
            <a:extLst>
              <a:ext uri="{FF2B5EF4-FFF2-40B4-BE49-F238E27FC236}">
                <a16:creationId xmlns:a16="http://schemas.microsoft.com/office/drawing/2014/main" id="{1EF59C84-A5F9-4703-BF29-07CBD739CFEA}"/>
              </a:ext>
            </a:extLst>
          </p:cNvPr>
          <p:cNvSpPr>
            <a:spLocks noGrp="1"/>
          </p:cNvSpPr>
          <p:nvPr>
            <p:ph idx="1"/>
          </p:nvPr>
        </p:nvSpPr>
        <p:spPr>
          <a:xfrm>
            <a:off x="1097280" y="1845734"/>
            <a:ext cx="10058400" cy="4431974"/>
          </a:xfrm>
        </p:spPr>
        <p:txBody>
          <a:bodyPr>
            <a:normAutofit fontScale="62500" lnSpcReduction="20000"/>
          </a:bodyPr>
          <a:lstStyle/>
          <a:p>
            <a:r>
              <a:rPr lang="en-IN" b="1" dirty="0"/>
              <a:t>Training Algorithm</a:t>
            </a:r>
            <a:endParaRPr lang="en-IN" dirty="0"/>
          </a:p>
          <a:p>
            <a:r>
              <a:rPr lang="en-IN" i="1" u="sng" dirty="0"/>
              <a:t>Step 1:</a:t>
            </a:r>
            <a:r>
              <a:rPr lang="en-IN" dirty="0"/>
              <a:t> Get the questions database by scrapping ETS GRE Sample Analytical Writing Assessment Questions.</a:t>
            </a:r>
          </a:p>
          <a:p>
            <a:r>
              <a:rPr lang="en-IN" i="1" u="sng" dirty="0"/>
              <a:t>Step 2:</a:t>
            </a:r>
            <a:r>
              <a:rPr lang="en-IN" dirty="0"/>
              <a:t> Find the subject word in the question and initiate a vector value for all the subject word from the question.</a:t>
            </a:r>
          </a:p>
          <a:p>
            <a:r>
              <a:rPr lang="en-IN" i="1" u="sng" dirty="0"/>
              <a:t>Step 3:</a:t>
            </a:r>
            <a:r>
              <a:rPr lang="en-IN" dirty="0"/>
              <a:t> Find all the relative words according to the initial vector and build a tree/map for the root vector which the subjective word from question.</a:t>
            </a:r>
          </a:p>
          <a:p>
            <a:r>
              <a:rPr lang="en-IN" i="1" u="sng" dirty="0"/>
              <a:t>Step 4:</a:t>
            </a:r>
            <a:r>
              <a:rPr lang="en-IN" dirty="0"/>
              <a:t> Build the tree by repeating </a:t>
            </a:r>
            <a:r>
              <a:rPr lang="en-IN" i="1" u="sng" dirty="0"/>
              <a:t>step 3</a:t>
            </a:r>
            <a:r>
              <a:rPr lang="en-IN" dirty="0"/>
              <a:t> considering the current vector value to be root node. Thus, a tree is build depth wise.</a:t>
            </a:r>
          </a:p>
          <a:p>
            <a:r>
              <a:rPr lang="en-IN" i="1" u="sng" dirty="0"/>
              <a:t>Step 5:</a:t>
            </a:r>
            <a:r>
              <a:rPr lang="en-IN" dirty="0"/>
              <a:t> Save the built model along with its corresponding root node which the question.</a:t>
            </a:r>
          </a:p>
          <a:p>
            <a:r>
              <a:rPr lang="en-IN" b="1" dirty="0"/>
              <a:t>Consumption Algorithm</a:t>
            </a:r>
            <a:endParaRPr lang="en-IN" dirty="0"/>
          </a:p>
          <a:p>
            <a:r>
              <a:rPr lang="en-IN" i="1" u="sng" dirty="0"/>
              <a:t>Step 1:</a:t>
            </a:r>
            <a:r>
              <a:rPr lang="en-IN" dirty="0"/>
              <a:t> Get the essay as the input from the user</a:t>
            </a:r>
          </a:p>
          <a:p>
            <a:r>
              <a:rPr lang="en-IN" i="1" u="sng" dirty="0"/>
              <a:t>Step 2:</a:t>
            </a:r>
            <a:r>
              <a:rPr lang="en-IN" dirty="0"/>
              <a:t> Tokenize the essay into list of sentences.</a:t>
            </a:r>
          </a:p>
          <a:p>
            <a:r>
              <a:rPr lang="en-IN" i="1" u="sng" dirty="0"/>
              <a:t>Step 3:</a:t>
            </a:r>
            <a:r>
              <a:rPr lang="en-IN" dirty="0"/>
              <a:t> Get the initial vector value of the question assigned to the user.</a:t>
            </a:r>
          </a:p>
          <a:p>
            <a:r>
              <a:rPr lang="en-IN" i="1" u="sng" dirty="0"/>
              <a:t>Step 4:</a:t>
            </a:r>
            <a:r>
              <a:rPr lang="en-IN" dirty="0"/>
              <a:t> For each sentence, use the model to get the vector value for each sentence.</a:t>
            </a:r>
          </a:p>
          <a:p>
            <a:r>
              <a:rPr lang="en-IN" i="1" u="sng" dirty="0"/>
              <a:t>Step 5:</a:t>
            </a:r>
            <a:r>
              <a:rPr lang="en-IN" dirty="0"/>
              <a:t> From the node, traverse into the built model (tree) according the vector value of each sentence.</a:t>
            </a:r>
          </a:p>
          <a:p>
            <a:r>
              <a:rPr lang="en-IN" i="1" u="sng" dirty="0"/>
              <a:t>Step 6:</a:t>
            </a:r>
            <a:r>
              <a:rPr lang="en-IN" dirty="0"/>
              <a:t> If the path has minimum vector difference, then the sentences are most related to each other.</a:t>
            </a:r>
          </a:p>
          <a:p>
            <a:r>
              <a:rPr lang="en-IN" i="1" u="sng" dirty="0"/>
              <a:t>Step 7:</a:t>
            </a:r>
            <a:r>
              <a:rPr lang="en-IN" dirty="0"/>
              <a:t> Normalize the difference in the range of 0 – 10 and assign the end normalized value for the parameter coherence and cohesion.</a:t>
            </a:r>
          </a:p>
          <a:p>
            <a:endParaRPr lang="en-IN" dirty="0"/>
          </a:p>
        </p:txBody>
      </p:sp>
    </p:spTree>
    <p:extLst>
      <p:ext uri="{BB962C8B-B14F-4D97-AF65-F5344CB8AC3E}">
        <p14:creationId xmlns:p14="http://schemas.microsoft.com/office/powerpoint/2010/main" val="127407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8E7-4787-497B-91DD-3EED4FEACCBF}"/>
              </a:ext>
            </a:extLst>
          </p:cNvPr>
          <p:cNvSpPr>
            <a:spLocks noGrp="1"/>
          </p:cNvSpPr>
          <p:nvPr>
            <p:ph type="title"/>
          </p:nvPr>
        </p:nvSpPr>
        <p:spPr>
          <a:xfrm>
            <a:off x="1073950" y="452718"/>
            <a:ext cx="9404723" cy="897910"/>
          </a:xfrm>
        </p:spPr>
        <p:txBody>
          <a:bodyPr/>
          <a:lstStyle/>
          <a:p>
            <a:pPr algn="ctr"/>
            <a:r>
              <a:rPr lang="en-GB" b="1" u="sng" dirty="0"/>
              <a:t>Output Screenshots</a:t>
            </a:r>
          </a:p>
        </p:txBody>
      </p:sp>
      <p:pic>
        <p:nvPicPr>
          <p:cNvPr id="7" name="Picture 6">
            <a:extLst>
              <a:ext uri="{FF2B5EF4-FFF2-40B4-BE49-F238E27FC236}">
                <a16:creationId xmlns:a16="http://schemas.microsoft.com/office/drawing/2014/main" id="{2339DC90-753F-406D-87AC-F486403DE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30" y="1350628"/>
            <a:ext cx="10330961" cy="4909495"/>
          </a:xfrm>
          <a:prstGeom prst="rect">
            <a:avLst/>
          </a:prstGeom>
        </p:spPr>
      </p:pic>
    </p:spTree>
    <p:extLst>
      <p:ext uri="{BB962C8B-B14F-4D97-AF65-F5344CB8AC3E}">
        <p14:creationId xmlns:p14="http://schemas.microsoft.com/office/powerpoint/2010/main" val="4405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D12EC-2F17-4BEA-A47A-E5FDA0477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1" y="486562"/>
            <a:ext cx="10864675" cy="5641676"/>
          </a:xfrm>
          <a:prstGeom prst="rect">
            <a:avLst/>
          </a:prstGeom>
        </p:spPr>
      </p:pic>
    </p:spTree>
    <p:extLst>
      <p:ext uri="{BB962C8B-B14F-4D97-AF65-F5344CB8AC3E}">
        <p14:creationId xmlns:p14="http://schemas.microsoft.com/office/powerpoint/2010/main" val="135455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1186962" y="638962"/>
            <a:ext cx="9996853" cy="893616"/>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1186962" y="1890346"/>
            <a:ext cx="9996853" cy="3993570"/>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a:xfrm>
            <a:off x="1213338" y="515203"/>
            <a:ext cx="10058400" cy="970697"/>
          </a:xfrm>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1213338" y="1923752"/>
            <a:ext cx="9935308"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275277" cy="515642"/>
          </a:xfrm>
        </p:spPr>
        <p:txBody>
          <a:bodyPr>
            <a:normAutofit fontScale="90000"/>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39" y="825505"/>
            <a:ext cx="10755946" cy="5385077"/>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39420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4247777286"/>
              </p:ext>
            </p:extLst>
          </p:nvPr>
        </p:nvGraphicFramePr>
        <p:xfrm>
          <a:off x="712934" y="1199626"/>
          <a:ext cx="10771594" cy="4893443"/>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660275">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233168">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02336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6362-80CA-4341-8C3F-0C54A3A7D9B0}"/>
              </a:ext>
            </a:extLst>
          </p:cNvPr>
          <p:cNvSpPr>
            <a:spLocks noGrp="1"/>
          </p:cNvSpPr>
          <p:nvPr>
            <p:ph type="title"/>
          </p:nvPr>
        </p:nvSpPr>
        <p:spPr/>
        <p:txBody>
          <a:bodyPr/>
          <a:lstStyle/>
          <a:p>
            <a:r>
              <a:rPr lang="en-IN" dirty="0"/>
              <a:t>Model 1 Algorithm </a:t>
            </a:r>
          </a:p>
        </p:txBody>
      </p:sp>
      <p:sp>
        <p:nvSpPr>
          <p:cNvPr id="3" name="Content Placeholder 2">
            <a:extLst>
              <a:ext uri="{FF2B5EF4-FFF2-40B4-BE49-F238E27FC236}">
                <a16:creationId xmlns:a16="http://schemas.microsoft.com/office/drawing/2014/main" id="{2F3C8477-B076-4A53-ADF8-343E5EFFD827}"/>
              </a:ext>
            </a:extLst>
          </p:cNvPr>
          <p:cNvSpPr>
            <a:spLocks noGrp="1"/>
          </p:cNvSpPr>
          <p:nvPr>
            <p:ph idx="1"/>
          </p:nvPr>
        </p:nvSpPr>
        <p:spPr>
          <a:xfrm>
            <a:off x="1097280" y="1845733"/>
            <a:ext cx="10058400" cy="4818836"/>
          </a:xfrm>
        </p:spPr>
        <p:txBody>
          <a:bodyPr>
            <a:normAutofit fontScale="32500" lnSpcReduction="20000"/>
          </a:bodyPr>
          <a:lstStyle/>
          <a:p>
            <a:pPr fontAlgn="base"/>
            <a:r>
              <a:rPr lang="en-IN" sz="3700" b="1" dirty="0">
                <a:solidFill>
                  <a:schemeClr val="tx1"/>
                </a:solidFill>
                <a:cs typeface="Times New Roman" panose="02020603050405020304" pitchFamily="18" charset="0"/>
              </a:rPr>
              <a:t>Training Algorithm:</a:t>
            </a:r>
          </a:p>
          <a:p>
            <a:pPr fontAlgn="base"/>
            <a:r>
              <a:rPr lang="en-IN" sz="3700" i="1" u="sng" dirty="0">
                <a:solidFill>
                  <a:schemeClr val="tx1"/>
                </a:solidFill>
                <a:cs typeface="Times New Roman" panose="02020603050405020304" pitchFamily="18" charset="0"/>
              </a:rPr>
              <a:t>Step 1:</a:t>
            </a:r>
            <a:r>
              <a:rPr lang="en-IN" sz="3700" i="1" dirty="0">
                <a:solidFill>
                  <a:schemeClr val="tx1"/>
                </a:solidFill>
                <a:cs typeface="Times New Roman" panose="02020603050405020304" pitchFamily="18" charset="0"/>
              </a:rPr>
              <a:t> </a:t>
            </a:r>
            <a:r>
              <a:rPr lang="en-IN" sz="3700" dirty="0">
                <a:solidFill>
                  <a:schemeClr val="tx1"/>
                </a:solidFill>
                <a:cs typeface="Times New Roman" panose="02020603050405020304" pitchFamily="18" charset="0"/>
              </a:rPr>
              <a:t>Download the word collection database from WordNet.</a:t>
            </a:r>
          </a:p>
          <a:p>
            <a:pPr fontAlgn="base"/>
            <a:r>
              <a:rPr lang="en-IN" sz="3700" i="1" u="sng" dirty="0">
                <a:solidFill>
                  <a:schemeClr val="tx1"/>
                </a:solidFill>
                <a:cs typeface="Times New Roman" panose="02020603050405020304" pitchFamily="18" charset="0"/>
              </a:rPr>
              <a:t>Step 2:</a:t>
            </a:r>
            <a:r>
              <a:rPr lang="en-IN" sz="3700" dirty="0">
                <a:solidFill>
                  <a:schemeClr val="tx1"/>
                </a:solidFill>
                <a:cs typeface="Times New Roman" panose="02020603050405020304" pitchFamily="18" charset="0"/>
              </a:rPr>
              <a:t> Separate the nouns, verbs, pronouns, proverb, adjective, adverb into separate text file from the downloaded database.</a:t>
            </a:r>
          </a:p>
          <a:p>
            <a:pPr fontAlgn="base"/>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Load it into the python class </a:t>
            </a:r>
            <a:r>
              <a:rPr lang="en-IN" sz="3700" i="1" dirty="0" err="1">
                <a:solidFill>
                  <a:schemeClr val="tx1"/>
                </a:solidFill>
                <a:cs typeface="Times New Roman" panose="02020603050405020304" pitchFamily="18" charset="0"/>
              </a:rPr>
              <a:t>train_model</a:t>
            </a:r>
            <a:r>
              <a:rPr lang="en-IN" sz="3700" i="1" dirty="0">
                <a:solidFill>
                  <a:schemeClr val="tx1"/>
                </a:solidFill>
                <a:cs typeface="Times New Roman" panose="02020603050405020304" pitchFamily="18" charset="0"/>
              </a:rPr>
              <a:t> </a:t>
            </a:r>
            <a:r>
              <a:rPr lang="en-IN" sz="3700" dirty="0">
                <a:solidFill>
                  <a:schemeClr val="tx1"/>
                </a:solidFill>
                <a:cs typeface="Times New Roman" panose="02020603050405020304" pitchFamily="18" charset="0"/>
              </a:rPr>
              <a:t>using pandas and allocate corresponding label coming from corresponding text file.</a:t>
            </a:r>
          </a:p>
          <a:p>
            <a:pPr fontAlgn="base"/>
            <a:r>
              <a:rPr lang="en-IN" sz="3700" i="1" u="sng" dirty="0">
                <a:solidFill>
                  <a:schemeClr val="tx1"/>
                </a:solidFill>
                <a:cs typeface="Times New Roman" panose="02020603050405020304" pitchFamily="18" charset="0"/>
              </a:rPr>
              <a:t>Step 4:</a:t>
            </a:r>
            <a:r>
              <a:rPr lang="en-IN" sz="3700" dirty="0">
                <a:solidFill>
                  <a:schemeClr val="tx1"/>
                </a:solidFill>
                <a:cs typeface="Times New Roman" panose="02020603050405020304" pitchFamily="18" charset="0"/>
              </a:rPr>
              <a:t> Separate the labelled database into training and testing database in 7:3 ratio.</a:t>
            </a:r>
          </a:p>
          <a:p>
            <a:pPr fontAlgn="base"/>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Apply the feature extraction Bag of Words model on the dataset.</a:t>
            </a:r>
          </a:p>
          <a:p>
            <a:pPr fontAlgn="base"/>
            <a:r>
              <a:rPr lang="en-IN" sz="3700" i="1" u="sng" dirty="0">
                <a:solidFill>
                  <a:schemeClr val="tx1"/>
                </a:solidFill>
                <a:cs typeface="Times New Roman" panose="02020603050405020304" pitchFamily="18" charset="0"/>
              </a:rPr>
              <a:t>Step 6:</a:t>
            </a:r>
            <a:r>
              <a:rPr lang="en-IN" sz="3700" dirty="0">
                <a:solidFill>
                  <a:schemeClr val="tx1"/>
                </a:solidFill>
                <a:cs typeface="Times New Roman" panose="02020603050405020304" pitchFamily="18" charset="0"/>
              </a:rPr>
              <a:t> Save the trained model </a:t>
            </a:r>
          </a:p>
          <a:p>
            <a:r>
              <a:rPr lang="en-IN" sz="3700" b="1" dirty="0">
                <a:solidFill>
                  <a:schemeClr val="tx1"/>
                </a:solidFill>
                <a:cs typeface="Times New Roman" panose="02020603050405020304" pitchFamily="18" charset="0"/>
              </a:rPr>
              <a:t>Consuming Algorithm:</a:t>
            </a:r>
          </a:p>
          <a:p>
            <a:r>
              <a:rPr lang="en-IN" sz="3700" i="1" u="sng" dirty="0">
                <a:solidFill>
                  <a:schemeClr val="tx1"/>
                </a:solidFill>
                <a:cs typeface="Times New Roman" panose="02020603050405020304" pitchFamily="18" charset="0"/>
              </a:rPr>
              <a:t>Step 1:</a:t>
            </a:r>
            <a:r>
              <a:rPr lang="en-IN" sz="3700" dirty="0">
                <a:solidFill>
                  <a:schemeClr val="tx1"/>
                </a:solidFill>
                <a:cs typeface="Times New Roman" panose="02020603050405020304" pitchFamily="18" charset="0"/>
              </a:rPr>
              <a:t> Get the sentences from the essay by separating sentence end by full stop marks.</a:t>
            </a:r>
          </a:p>
          <a:p>
            <a:r>
              <a:rPr lang="en-IN" sz="3700" i="1" u="sng" dirty="0">
                <a:solidFill>
                  <a:schemeClr val="tx1"/>
                </a:solidFill>
                <a:cs typeface="Times New Roman" panose="02020603050405020304" pitchFamily="18" charset="0"/>
              </a:rPr>
              <a:t>Step 2:</a:t>
            </a:r>
            <a:r>
              <a:rPr lang="en-IN" sz="3700" dirty="0">
                <a:solidFill>
                  <a:schemeClr val="tx1"/>
                </a:solidFill>
                <a:cs typeface="Times New Roman" panose="02020603050405020304" pitchFamily="18" charset="0"/>
              </a:rPr>
              <a:t> Apply the trained model 1 on each sentence.</a:t>
            </a:r>
          </a:p>
          <a:p>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If the sentence has any grammatical or spelling error, assign 0. Else 1</a:t>
            </a:r>
          </a:p>
          <a:p>
            <a:r>
              <a:rPr lang="en-IN" sz="3700" i="1" u="sng" dirty="0">
                <a:solidFill>
                  <a:schemeClr val="tx1"/>
                </a:solidFill>
                <a:cs typeface="Times New Roman" panose="02020603050405020304" pitchFamily="18" charset="0"/>
              </a:rPr>
              <a:t>Step 4:</a:t>
            </a:r>
            <a:r>
              <a:rPr lang="en-IN" sz="3700" dirty="0">
                <a:solidFill>
                  <a:schemeClr val="tx1"/>
                </a:solidFill>
                <a:cs typeface="Times New Roman" panose="02020603050405020304" pitchFamily="18" charset="0"/>
              </a:rPr>
              <a:t> Repeat </a:t>
            </a:r>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for all the sentences and count the total number of sentences.</a:t>
            </a:r>
          </a:p>
          <a:p>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Count the total number of 1’s and divide it by the total number of sentences.</a:t>
            </a:r>
          </a:p>
          <a:p>
            <a:r>
              <a:rPr lang="en-IN" sz="3700" i="1" u="sng" dirty="0">
                <a:solidFill>
                  <a:schemeClr val="tx1"/>
                </a:solidFill>
                <a:cs typeface="Times New Roman" panose="02020603050405020304" pitchFamily="18" charset="0"/>
              </a:rPr>
              <a:t>Step 6:</a:t>
            </a:r>
            <a:r>
              <a:rPr lang="en-IN" sz="3700" dirty="0">
                <a:solidFill>
                  <a:schemeClr val="tx1"/>
                </a:solidFill>
                <a:cs typeface="Times New Roman" panose="02020603050405020304" pitchFamily="18" charset="0"/>
              </a:rPr>
              <a:t> Multiply the value done on </a:t>
            </a:r>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by 10 and this score is projected to the user.</a:t>
            </a:r>
          </a:p>
          <a:p>
            <a:endParaRPr lang="en-IN" dirty="0"/>
          </a:p>
        </p:txBody>
      </p:sp>
    </p:spTree>
    <p:extLst>
      <p:ext uri="{BB962C8B-B14F-4D97-AF65-F5344CB8AC3E}">
        <p14:creationId xmlns:p14="http://schemas.microsoft.com/office/powerpoint/2010/main" val="6095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5E3B-EF12-4498-85CF-5F9F6ECE213D}"/>
              </a:ext>
            </a:extLst>
          </p:cNvPr>
          <p:cNvSpPr>
            <a:spLocks noGrp="1"/>
          </p:cNvSpPr>
          <p:nvPr>
            <p:ph type="title"/>
          </p:nvPr>
        </p:nvSpPr>
        <p:spPr/>
        <p:txBody>
          <a:bodyPr/>
          <a:lstStyle/>
          <a:p>
            <a:r>
              <a:rPr lang="en-IN" dirty="0"/>
              <a:t>Model 2 Algorithm</a:t>
            </a:r>
          </a:p>
        </p:txBody>
      </p:sp>
      <p:sp>
        <p:nvSpPr>
          <p:cNvPr id="3" name="Content Placeholder 2">
            <a:extLst>
              <a:ext uri="{FF2B5EF4-FFF2-40B4-BE49-F238E27FC236}">
                <a16:creationId xmlns:a16="http://schemas.microsoft.com/office/drawing/2014/main" id="{E36C6C16-1EE9-4780-9D1B-BC5A6A731341}"/>
              </a:ext>
            </a:extLst>
          </p:cNvPr>
          <p:cNvSpPr>
            <a:spLocks noGrp="1"/>
          </p:cNvSpPr>
          <p:nvPr>
            <p:ph idx="1"/>
          </p:nvPr>
        </p:nvSpPr>
        <p:spPr/>
        <p:txBody>
          <a:bodyPr>
            <a:normAutofit fontScale="70000" lnSpcReduction="20000"/>
          </a:bodyPr>
          <a:lstStyle/>
          <a:p>
            <a:r>
              <a:rPr lang="en-IN" b="1" dirty="0">
                <a:solidFill>
                  <a:schemeClr val="tx1"/>
                </a:solidFill>
              </a:rPr>
              <a:t>Training Algorithm</a:t>
            </a:r>
            <a:endParaRPr lang="en-IN" dirty="0">
              <a:solidFill>
                <a:schemeClr val="tx1"/>
              </a:solidFill>
            </a:endParaRPr>
          </a:p>
          <a:p>
            <a:r>
              <a:rPr lang="en-IN" i="1" u="sng" dirty="0">
                <a:solidFill>
                  <a:schemeClr val="tx1"/>
                </a:solidFill>
              </a:rPr>
              <a:t>Step 1:</a:t>
            </a:r>
            <a:r>
              <a:rPr lang="en-IN" i="1" dirty="0">
                <a:solidFill>
                  <a:schemeClr val="tx1"/>
                </a:solidFill>
              </a:rPr>
              <a:t> </a:t>
            </a:r>
            <a:r>
              <a:rPr lang="en-IN" dirty="0">
                <a:solidFill>
                  <a:schemeClr val="tx1"/>
                </a:solidFill>
              </a:rPr>
              <a:t>Download the lexical database from WordNet.</a:t>
            </a:r>
          </a:p>
          <a:p>
            <a:r>
              <a:rPr lang="en-IN" i="1" u="sng" dirty="0">
                <a:solidFill>
                  <a:schemeClr val="tx1"/>
                </a:solidFill>
              </a:rPr>
              <a:t>Step 2:</a:t>
            </a:r>
            <a:r>
              <a:rPr lang="en-IN" dirty="0">
                <a:solidFill>
                  <a:schemeClr val="tx1"/>
                </a:solidFill>
              </a:rPr>
              <a:t> Separate the lexicons into 3 buckets according to their difficulty level.</a:t>
            </a:r>
          </a:p>
          <a:p>
            <a:r>
              <a:rPr lang="en-IN" i="1" u="sng" dirty="0">
                <a:solidFill>
                  <a:schemeClr val="tx1"/>
                </a:solidFill>
              </a:rPr>
              <a:t>Step 3:</a:t>
            </a:r>
            <a:r>
              <a:rPr lang="en-IN" dirty="0">
                <a:solidFill>
                  <a:schemeClr val="tx1"/>
                </a:solidFill>
              </a:rPr>
              <a:t> Assign the vector value to each bucket randomly initially using embedding algorithm.</a:t>
            </a:r>
          </a:p>
          <a:p>
            <a:r>
              <a:rPr lang="en-IN" i="1" u="sng" dirty="0">
                <a:solidFill>
                  <a:schemeClr val="tx1"/>
                </a:solidFill>
              </a:rPr>
              <a:t>Step 4:</a:t>
            </a:r>
            <a:r>
              <a:rPr lang="en-IN" dirty="0">
                <a:solidFill>
                  <a:schemeClr val="tx1"/>
                </a:solidFill>
              </a:rPr>
              <a:t>  Apply Bidirectional LSTM on the word and train the words according to the bucket value.</a:t>
            </a:r>
          </a:p>
          <a:p>
            <a:r>
              <a:rPr lang="en-IN" i="1" u="sng" dirty="0">
                <a:solidFill>
                  <a:schemeClr val="tx1"/>
                </a:solidFill>
              </a:rPr>
              <a:t>Step 5:</a:t>
            </a:r>
            <a:r>
              <a:rPr lang="en-IN" dirty="0">
                <a:solidFill>
                  <a:schemeClr val="tx1"/>
                </a:solidFill>
              </a:rPr>
              <a:t> Save the Model</a:t>
            </a:r>
          </a:p>
          <a:p>
            <a:r>
              <a:rPr lang="en-IN" b="1" dirty="0">
                <a:solidFill>
                  <a:schemeClr val="tx1"/>
                </a:solidFill>
              </a:rPr>
              <a:t>Consumption Algorithm</a:t>
            </a:r>
            <a:endParaRPr lang="en-IN" dirty="0">
              <a:solidFill>
                <a:schemeClr val="tx1"/>
              </a:solidFill>
            </a:endParaRPr>
          </a:p>
          <a:p>
            <a:r>
              <a:rPr lang="en-IN" i="1" u="sng" dirty="0">
                <a:solidFill>
                  <a:schemeClr val="tx1"/>
                </a:solidFill>
              </a:rPr>
              <a:t>Step 1:</a:t>
            </a:r>
            <a:r>
              <a:rPr lang="en-IN" dirty="0">
                <a:solidFill>
                  <a:schemeClr val="tx1"/>
                </a:solidFill>
              </a:rPr>
              <a:t> Get the whole essay as the input</a:t>
            </a:r>
          </a:p>
          <a:p>
            <a:r>
              <a:rPr lang="en-IN" i="1" u="sng" dirty="0">
                <a:solidFill>
                  <a:schemeClr val="tx1"/>
                </a:solidFill>
              </a:rPr>
              <a:t>Step 2:</a:t>
            </a:r>
            <a:r>
              <a:rPr lang="en-IN" dirty="0">
                <a:solidFill>
                  <a:schemeClr val="tx1"/>
                </a:solidFill>
              </a:rPr>
              <a:t> Tokenize the sentences from the essay</a:t>
            </a:r>
          </a:p>
          <a:p>
            <a:r>
              <a:rPr lang="en-IN" i="1" u="sng" dirty="0">
                <a:solidFill>
                  <a:schemeClr val="tx1"/>
                </a:solidFill>
              </a:rPr>
              <a:t>Step 3:</a:t>
            </a:r>
            <a:r>
              <a:rPr lang="en-IN" dirty="0">
                <a:solidFill>
                  <a:schemeClr val="tx1"/>
                </a:solidFill>
              </a:rPr>
              <a:t> Apply the built model on the sentences and get the bucket value for each sentence.</a:t>
            </a:r>
          </a:p>
          <a:p>
            <a:r>
              <a:rPr lang="en-IN" i="1" u="sng" dirty="0">
                <a:solidFill>
                  <a:schemeClr val="tx1"/>
                </a:solidFill>
              </a:rPr>
              <a:t>Step 4:</a:t>
            </a:r>
            <a:r>
              <a:rPr lang="en-IN" dirty="0">
                <a:solidFill>
                  <a:schemeClr val="tx1"/>
                </a:solidFill>
              </a:rPr>
              <a:t> Average the bucket vector value from each sentence.</a:t>
            </a:r>
          </a:p>
          <a:p>
            <a:r>
              <a:rPr lang="en-IN" i="1" u="sng" dirty="0">
                <a:solidFill>
                  <a:schemeClr val="tx1"/>
                </a:solidFill>
              </a:rPr>
              <a:t>Step 5:</a:t>
            </a:r>
            <a:r>
              <a:rPr lang="en-IN" dirty="0">
                <a:solidFill>
                  <a:schemeClr val="tx1"/>
                </a:solidFill>
              </a:rPr>
              <a:t> Round off and provide the mark for the parameter – Sentence Complexity.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711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239</TotalTime>
  <Words>1699</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Latha</vt:lpstr>
      <vt:lpstr>Times New Roman</vt:lpstr>
      <vt:lpstr>Retrospect</vt:lpstr>
      <vt:lpstr>A Novel Algorithm for Automatic Essay Grading using Natural Language Processing Techniques</vt:lpstr>
      <vt:lpstr>Abstract</vt:lpstr>
      <vt:lpstr>Existing System</vt:lpstr>
      <vt:lpstr>System Architecture</vt:lpstr>
      <vt:lpstr>Literature Survey</vt:lpstr>
      <vt:lpstr>PowerPoint Presentation</vt:lpstr>
      <vt:lpstr>PowerPoint Presentation</vt:lpstr>
      <vt:lpstr>Model 1 Algorithm </vt:lpstr>
      <vt:lpstr>Model 2 Algorithm</vt:lpstr>
      <vt:lpstr>Model 3 Algorithm</vt:lpstr>
      <vt:lpstr>Model 3 Algorithm</vt:lpstr>
      <vt:lpstr>Model 4 Algorithm</vt:lpstr>
      <vt:lpstr>Model 5 Algorithm</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vishwak1998@gmail.com</cp:lastModifiedBy>
  <cp:revision>27</cp:revision>
  <dcterms:created xsi:type="dcterms:W3CDTF">2020-01-07T03:41:40Z</dcterms:created>
  <dcterms:modified xsi:type="dcterms:W3CDTF">2020-05-03T11:04:55Z</dcterms:modified>
</cp:coreProperties>
</file>