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7" autoAdjust="0"/>
    <p:restoredTop sz="94660"/>
  </p:normalViewPr>
  <p:slideViewPr>
    <p:cSldViewPr snapToGrid="0">
      <p:cViewPr varScale="1">
        <p:scale>
          <a:sx n="99" d="100"/>
          <a:sy n="99" d="100"/>
        </p:scale>
        <p:origin x="88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379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1677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6265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39774"/>
          </a:xfrm>
        </p:spPr>
        <p:txBody>
          <a:bodyPr/>
          <a:lstStyle/>
          <a:p>
            <a:r>
              <a:rPr lang="en-US" dirty="0"/>
              <a:t>Click to edit Master title style</a:t>
            </a:r>
            <a:endParaRPr lang="en-IN" dirty="0"/>
          </a:p>
        </p:txBody>
      </p:sp>
      <p:sp>
        <p:nvSpPr>
          <p:cNvPr id="3" name="Content Placeholder 2"/>
          <p:cNvSpPr>
            <a:spLocks noGrp="1"/>
          </p:cNvSpPr>
          <p:nvPr>
            <p:ph idx="1"/>
          </p:nvPr>
        </p:nvSpPr>
        <p:spPr>
          <a:xfrm>
            <a:off x="628650" y="1320800"/>
            <a:ext cx="78867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cxnSp>
        <p:nvCxnSpPr>
          <p:cNvPr id="8" name="Straight Connector 7"/>
          <p:cNvCxnSpPr/>
          <p:nvPr userDrawn="1"/>
        </p:nvCxnSpPr>
        <p:spPr>
          <a:xfrm>
            <a:off x="628650" y="1104901"/>
            <a:ext cx="788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1740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7978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4237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5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546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172282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7016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6C774F-0ADF-41F2-BA4E-261FF4547D04}" type="datetimeFigureOut">
              <a:rPr lang="en-IN" smtClean="0"/>
              <a:pPr/>
              <a:t>30-09-2019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164F8-0D6B-478D-8571-AA7031E93B83}" type="slidenum">
              <a:rPr lang="en-IN" smtClean="0"/>
              <a:pPr/>
              <a:t>‹#›</a:t>
            </a:fld>
            <a:endParaRPr lang="en-IN"/>
          </a:p>
        </p:txBody>
      </p:sp>
    </p:spTree>
    <p:extLst>
      <p:ext uri="{BB962C8B-B14F-4D97-AF65-F5344CB8AC3E}">
        <p14:creationId xmlns:p14="http://schemas.microsoft.com/office/powerpoint/2010/main" val="20079321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050710"/>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041375" y="2425799"/>
            <a:ext cx="6858000" cy="817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u="sng" dirty="0">
                <a:latin typeface="Times New Roman" panose="02020603050405020304" pitchFamily="18" charset="0"/>
                <a:cs typeface="Times New Roman" panose="02020603050405020304" pitchFamily="18" charset="0"/>
              </a:rPr>
              <a:t>Essay Meter</a:t>
            </a:r>
          </a:p>
          <a:p>
            <a:r>
              <a:rPr lang="en-IN" sz="1600" b="1" dirty="0">
                <a:latin typeface="Times New Roman" panose="02020603050405020304" pitchFamily="18" charset="0"/>
                <a:cs typeface="Times New Roman" panose="02020603050405020304" pitchFamily="18" charset="0"/>
              </a:rPr>
              <a:t>Deep Learning</a:t>
            </a:r>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Zeroth Review : 01-10-2019                                                                                                                                            </a:t>
            </a:r>
          </a:p>
        </p:txBody>
      </p:sp>
      <p:pic>
        <p:nvPicPr>
          <p:cNvPr id="9" name="Picture 8"/>
          <p:cNvPicPr>
            <a:picLocks noChangeAspect="1" noChangeArrowheads="1"/>
          </p:cNvPicPr>
          <p:nvPr/>
        </p:nvPicPr>
        <p:blipFill>
          <a:blip r:embed="rId2"/>
          <a:srcRect/>
          <a:stretch>
            <a:fillRect/>
          </a:stretch>
        </p:blipFill>
        <p:spPr bwMode="auto">
          <a:xfrm>
            <a:off x="3386158" y="52903"/>
            <a:ext cx="2168434" cy="2011062"/>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F2082EF4-3628-47DB-BE53-577FFA7B1508}"/>
              </a:ext>
            </a:extLst>
          </p:cNvPr>
          <p:cNvGraphicFramePr>
            <a:graphicFrameLocks noGrp="1"/>
          </p:cNvGraphicFramePr>
          <p:nvPr>
            <p:extLst>
              <p:ext uri="{D42A27DB-BD31-4B8C-83A1-F6EECF244321}">
                <p14:modId xmlns:p14="http://schemas.microsoft.com/office/powerpoint/2010/main" val="1570291515"/>
              </p:ext>
            </p:extLst>
          </p:nvPr>
        </p:nvGraphicFramePr>
        <p:xfrm>
          <a:off x="1524000" y="3236338"/>
          <a:ext cx="6096000" cy="2966720"/>
        </p:xfrm>
        <a:graphic>
          <a:graphicData uri="http://schemas.openxmlformats.org/drawingml/2006/table">
            <a:tbl>
              <a:tblPr firstRow="1" bandRow="1">
                <a:tableStyleId>{22838BEF-8BB2-4498-84A7-C5851F593DF1}</a:tableStyleId>
              </a:tblPr>
              <a:tblGrid>
                <a:gridCol w="3048000">
                  <a:extLst>
                    <a:ext uri="{9D8B030D-6E8A-4147-A177-3AD203B41FA5}">
                      <a16:colId xmlns:a16="http://schemas.microsoft.com/office/drawing/2014/main" val="70912033"/>
                    </a:ext>
                  </a:extLst>
                </a:gridCol>
                <a:gridCol w="3048000">
                  <a:extLst>
                    <a:ext uri="{9D8B030D-6E8A-4147-A177-3AD203B41FA5}">
                      <a16:colId xmlns:a16="http://schemas.microsoft.com/office/drawing/2014/main" val="1768138389"/>
                    </a:ext>
                  </a:extLst>
                </a:gridCol>
              </a:tblGrid>
              <a:tr h="370840">
                <a:tc gridSpan="2">
                  <a:txBody>
                    <a:bodyPr/>
                    <a:lstStyle/>
                    <a:p>
                      <a:pPr algn="ctr"/>
                      <a:r>
                        <a:rPr lang="en-IN" sz="1400" dirty="0"/>
                        <a:t>Team Members</a:t>
                      </a:r>
                    </a:p>
                  </a:txBody>
                  <a:tcPr/>
                </a:tc>
                <a:tc hMerge="1">
                  <a:txBody>
                    <a:bodyPr/>
                    <a:lstStyle/>
                    <a:p>
                      <a:endParaRPr lang="en-IN" dirty="0"/>
                    </a:p>
                  </a:txBody>
                  <a:tcPr/>
                </a:tc>
                <a:extLst>
                  <a:ext uri="{0D108BD9-81ED-4DB2-BD59-A6C34878D82A}">
                    <a16:rowId xmlns:a16="http://schemas.microsoft.com/office/drawing/2014/main" val="2039705161"/>
                  </a:ext>
                </a:extLst>
              </a:tr>
              <a:tr h="370840">
                <a:tc>
                  <a:txBody>
                    <a:bodyPr/>
                    <a:lstStyle/>
                    <a:p>
                      <a:pPr algn="ctr"/>
                      <a:r>
                        <a:rPr lang="en-IN" sz="1400" b="1" dirty="0"/>
                        <a:t>Name</a:t>
                      </a:r>
                    </a:p>
                  </a:txBody>
                  <a:tcPr/>
                </a:tc>
                <a:tc>
                  <a:txBody>
                    <a:bodyPr/>
                    <a:lstStyle/>
                    <a:p>
                      <a:pPr algn="ctr"/>
                      <a:r>
                        <a:rPr lang="en-IN" sz="1400" b="1" dirty="0"/>
                        <a:t>Roll number</a:t>
                      </a:r>
                    </a:p>
                  </a:txBody>
                  <a:tcPr/>
                </a:tc>
                <a:extLst>
                  <a:ext uri="{0D108BD9-81ED-4DB2-BD59-A6C34878D82A}">
                    <a16:rowId xmlns:a16="http://schemas.microsoft.com/office/drawing/2014/main" val="3739337335"/>
                  </a:ext>
                </a:extLst>
              </a:tr>
              <a:tr h="370840">
                <a:tc>
                  <a:txBody>
                    <a:bodyPr/>
                    <a:lstStyle/>
                    <a:p>
                      <a:pPr algn="ctr"/>
                      <a:r>
                        <a:rPr lang="en-IN" dirty="0"/>
                        <a:t>Vishwak Senan G</a:t>
                      </a:r>
                    </a:p>
                  </a:txBody>
                  <a:tcPr/>
                </a:tc>
                <a:tc>
                  <a:txBody>
                    <a:bodyPr/>
                    <a:lstStyle/>
                    <a:p>
                      <a:pPr algn="ctr"/>
                      <a:r>
                        <a:rPr lang="en-IN" dirty="0"/>
                        <a:t>201601110</a:t>
                      </a:r>
                    </a:p>
                  </a:txBody>
                  <a:tcPr/>
                </a:tc>
                <a:extLst>
                  <a:ext uri="{0D108BD9-81ED-4DB2-BD59-A6C34878D82A}">
                    <a16:rowId xmlns:a16="http://schemas.microsoft.com/office/drawing/2014/main" val="2627197370"/>
                  </a:ext>
                </a:extLst>
              </a:tr>
              <a:tr h="370840">
                <a:tc>
                  <a:txBody>
                    <a:bodyPr/>
                    <a:lstStyle/>
                    <a:p>
                      <a:pPr algn="ctr"/>
                      <a:r>
                        <a:rPr lang="en-IN" dirty="0"/>
                        <a:t>Sundaramoorthy T</a:t>
                      </a:r>
                    </a:p>
                  </a:txBody>
                  <a:tcPr/>
                </a:tc>
                <a:tc>
                  <a:txBody>
                    <a:bodyPr/>
                    <a:lstStyle/>
                    <a:p>
                      <a:pPr algn="ctr"/>
                      <a:r>
                        <a:rPr lang="en-IN" dirty="0"/>
                        <a:t>201601100</a:t>
                      </a:r>
                    </a:p>
                  </a:txBody>
                  <a:tcPr/>
                </a:tc>
                <a:extLst>
                  <a:ext uri="{0D108BD9-81ED-4DB2-BD59-A6C34878D82A}">
                    <a16:rowId xmlns:a16="http://schemas.microsoft.com/office/drawing/2014/main" val="1686006376"/>
                  </a:ext>
                </a:extLst>
              </a:tr>
              <a:tr h="370840">
                <a:tc>
                  <a:txBody>
                    <a:bodyPr/>
                    <a:lstStyle/>
                    <a:p>
                      <a:pPr algn="ctr"/>
                      <a:r>
                        <a:rPr lang="en-IN" dirty="0"/>
                        <a:t>Pranav Kumar K</a:t>
                      </a:r>
                    </a:p>
                  </a:txBody>
                  <a:tcPr/>
                </a:tc>
                <a:tc>
                  <a:txBody>
                    <a:bodyPr/>
                    <a:lstStyle/>
                    <a:p>
                      <a:pPr algn="ctr"/>
                      <a:r>
                        <a:rPr lang="en-IN" dirty="0"/>
                        <a:t>201601074</a:t>
                      </a:r>
                    </a:p>
                  </a:txBody>
                  <a:tcPr/>
                </a:tc>
                <a:extLst>
                  <a:ext uri="{0D108BD9-81ED-4DB2-BD59-A6C34878D82A}">
                    <a16:rowId xmlns:a16="http://schemas.microsoft.com/office/drawing/2014/main" val="270716445"/>
                  </a:ext>
                </a:extLst>
              </a:tr>
              <a:tr h="370840">
                <a:tc gridSpan="2">
                  <a:txBody>
                    <a:bodyPr/>
                    <a:lstStyle/>
                    <a:p>
                      <a:pPr algn="ctr"/>
                      <a:r>
                        <a:rPr lang="en-IN" sz="1400" b="1" dirty="0"/>
                        <a:t>Team Supervisor</a:t>
                      </a:r>
                    </a:p>
                  </a:txBody>
                  <a:tcPr/>
                </a:tc>
                <a:tc hMerge="1">
                  <a:txBody>
                    <a:bodyPr/>
                    <a:lstStyle/>
                    <a:p>
                      <a:pPr algn="ctr"/>
                      <a:endParaRPr lang="en-IN" dirty="0"/>
                    </a:p>
                  </a:txBody>
                  <a:tcPr/>
                </a:tc>
                <a:extLst>
                  <a:ext uri="{0D108BD9-81ED-4DB2-BD59-A6C34878D82A}">
                    <a16:rowId xmlns:a16="http://schemas.microsoft.com/office/drawing/2014/main" val="1832470028"/>
                  </a:ext>
                </a:extLst>
              </a:tr>
              <a:tr h="370840">
                <a:tc>
                  <a:txBody>
                    <a:bodyPr/>
                    <a:lstStyle/>
                    <a:p>
                      <a:pPr algn="ctr"/>
                      <a:r>
                        <a:rPr lang="en-IN" sz="1400" b="1" dirty="0"/>
                        <a:t>Name</a:t>
                      </a:r>
                    </a:p>
                  </a:txBody>
                  <a:tcPr/>
                </a:tc>
                <a:tc>
                  <a:txBody>
                    <a:bodyPr/>
                    <a:lstStyle/>
                    <a:p>
                      <a:pPr algn="ctr"/>
                      <a:r>
                        <a:rPr lang="en-IN" sz="1400" b="1" dirty="0"/>
                        <a:t>Designation</a:t>
                      </a:r>
                    </a:p>
                  </a:txBody>
                  <a:tcPr/>
                </a:tc>
                <a:extLst>
                  <a:ext uri="{0D108BD9-81ED-4DB2-BD59-A6C34878D82A}">
                    <a16:rowId xmlns:a16="http://schemas.microsoft.com/office/drawing/2014/main" val="2272645409"/>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dirty="0"/>
                        <a:t>Ms Dr D Jayashree</a:t>
                      </a:r>
                    </a:p>
                  </a:txBody>
                  <a:tcPr/>
                </a:tc>
                <a:tc>
                  <a:txBody>
                    <a:bodyPr/>
                    <a:lstStyle/>
                    <a:p>
                      <a:pPr algn="ctr"/>
                      <a:r>
                        <a:rPr lang="en-IN" dirty="0"/>
                        <a:t>Assistant Professor</a:t>
                      </a:r>
                    </a:p>
                  </a:txBody>
                  <a:tcPr/>
                </a:tc>
                <a:extLst>
                  <a:ext uri="{0D108BD9-81ED-4DB2-BD59-A6C34878D82A}">
                    <a16:rowId xmlns:a16="http://schemas.microsoft.com/office/drawing/2014/main" val="2684784448"/>
                  </a:ext>
                </a:extLst>
              </a:tr>
            </a:tbl>
          </a:graphicData>
        </a:graphic>
      </p:graphicFrame>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3124"/>
          </a:xfrm>
        </p:spPr>
        <p:txBody>
          <a:bodyPr/>
          <a:lstStyle/>
          <a:p>
            <a:r>
              <a:rPr lang="en-IN" dirty="0"/>
              <a:t>Objective of the Project</a:t>
            </a:r>
          </a:p>
        </p:txBody>
      </p:sp>
      <p:sp>
        <p:nvSpPr>
          <p:cNvPr id="3" name="Content Placeholder 2"/>
          <p:cNvSpPr>
            <a:spLocks noGrp="1"/>
          </p:cNvSpPr>
          <p:nvPr>
            <p:ph idx="1"/>
          </p:nvPr>
        </p:nvSpPr>
        <p:spPr>
          <a:xfrm>
            <a:off x="628650" y="1238251"/>
            <a:ext cx="7886700" cy="4933950"/>
          </a:xfrm>
        </p:spPr>
        <p:txBody>
          <a:bodyPr>
            <a:normAutofit fontScale="92500" lnSpcReduction="10000"/>
          </a:bodyPr>
          <a:lstStyle/>
          <a:p>
            <a:pPr marL="0" indent="0">
              <a:buNone/>
            </a:pPr>
            <a:r>
              <a:rPr lang="en-IN" dirty="0"/>
              <a:t>               </a:t>
            </a:r>
          </a:p>
          <a:p>
            <a:pPr marL="457200" indent="-457200" algn="just">
              <a:buAutoNum type="arabicPeriod"/>
            </a:pPr>
            <a:r>
              <a:rPr lang="en-IN" dirty="0"/>
              <a:t>The primary objective of this project is to evaluate a given essay’s various parameters and help people to improve their English writing skill.</a:t>
            </a:r>
          </a:p>
          <a:p>
            <a:pPr marL="457200" indent="-457200" algn="just">
              <a:buAutoNum type="arabicPeriod"/>
            </a:pPr>
            <a:r>
              <a:rPr lang="en-IN" dirty="0"/>
              <a:t>The objective is achieved by providing a platform – web application – for our users to evaluate and maintain log for their texts.</a:t>
            </a:r>
          </a:p>
          <a:p>
            <a:pPr marL="457200" indent="-457200" algn="just">
              <a:buAutoNum type="arabicPeriod"/>
            </a:pPr>
            <a:r>
              <a:rPr lang="en-IN" dirty="0"/>
              <a:t>We use multiple trained neural network modals to evaluate various aspects of the essay and produce an overall score on a scale of 0-10 where 0 is the lowest and 10 is highest.</a:t>
            </a:r>
          </a:p>
          <a:p>
            <a:pPr marL="457200" indent="-457200" algn="just">
              <a:buAutoNum type="arabicPeriod"/>
            </a:pPr>
            <a:r>
              <a:rPr lang="en-IN" dirty="0"/>
              <a:t>Our project targets the audience who are looking to evaluate their essays. For example, a person who is looking to take Graduate Record Examination (GRE) can use our platform to improve their score in Analytical Writing Assessment (AWA) section. </a:t>
            </a:r>
          </a:p>
          <a:p>
            <a:pPr marL="457200" indent="-457200" algn="just">
              <a:buAutoNum type="arabicPeriod"/>
            </a:pPr>
            <a:r>
              <a:rPr lang="en-IN" dirty="0"/>
              <a:t>We also plan to make our whole product as a service where other platform can integrate our service to their platform using an API key of our service. The service will be hosted on any existing cloud architecture like Amazon Web Services (AWS), Google Cloud Platform (GCP), Microsoft Azure, etc,.  </a:t>
            </a:r>
          </a:p>
          <a:p>
            <a:pPr marL="457200" indent="-457200">
              <a:buAutoNum type="arabicPeriod"/>
            </a:pPr>
            <a:endParaRPr lang="en-IN" dirty="0"/>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8824"/>
          </a:xfrm>
        </p:spPr>
        <p:txBody>
          <a:bodyPr/>
          <a:lstStyle/>
          <a:p>
            <a:r>
              <a:rPr lang="en-IN" dirty="0"/>
              <a:t>Introduction </a:t>
            </a:r>
          </a:p>
        </p:txBody>
      </p:sp>
      <p:sp>
        <p:nvSpPr>
          <p:cNvPr id="3" name="Content Placeholder 2"/>
          <p:cNvSpPr>
            <a:spLocks noGrp="1"/>
          </p:cNvSpPr>
          <p:nvPr>
            <p:ph idx="1"/>
          </p:nvPr>
        </p:nvSpPr>
        <p:spPr>
          <a:xfrm>
            <a:off x="628650" y="1276350"/>
            <a:ext cx="7886700" cy="5216523"/>
          </a:xfrm>
        </p:spPr>
        <p:txBody>
          <a:bodyPr>
            <a:normAutofit lnSpcReduction="10000"/>
          </a:bodyPr>
          <a:lstStyle/>
          <a:p>
            <a:pPr algn="just"/>
            <a:r>
              <a:rPr lang="en-IN" dirty="0"/>
              <a:t>The project &lt;</a:t>
            </a:r>
            <a:r>
              <a:rPr lang="en-IN" dirty="0" err="1"/>
              <a:t>project_name</a:t>
            </a:r>
            <a:r>
              <a:rPr lang="en-IN" dirty="0"/>
              <a:t>&gt; is a product which gives linguistic support to all our users and enhance their English writing skill.</a:t>
            </a:r>
          </a:p>
          <a:p>
            <a:pPr algn="just"/>
            <a:r>
              <a:rPr lang="en-IN" dirty="0"/>
              <a:t>To integrate our primary feature in other software, we host our primary service in cloud architecture and use our API keys to access it securely.</a:t>
            </a:r>
          </a:p>
          <a:p>
            <a:r>
              <a:rPr lang="en-IN" dirty="0"/>
              <a:t>&lt;</a:t>
            </a:r>
            <a:r>
              <a:rPr lang="en-IN" dirty="0" err="1"/>
              <a:t>project_name</a:t>
            </a:r>
            <a:r>
              <a:rPr lang="en-IN" dirty="0"/>
              <a:t>&gt; also provides an attractive dashboard to our users to keep track of their scores and their essays.</a:t>
            </a:r>
          </a:p>
          <a:p>
            <a:r>
              <a:rPr lang="en-IN" dirty="0"/>
              <a:t>We evaluate the essay on these parameters.</a:t>
            </a:r>
          </a:p>
          <a:p>
            <a:pPr marL="685800" lvl="1" indent="-342900">
              <a:buAutoNum type="arabicPeriod"/>
            </a:pPr>
            <a:r>
              <a:rPr lang="en-IN" dirty="0"/>
              <a:t>Style continuity. </a:t>
            </a:r>
          </a:p>
          <a:p>
            <a:pPr marL="685800" lvl="1" indent="-342900">
              <a:buAutoNum type="arabicPeriod"/>
            </a:pPr>
            <a:r>
              <a:rPr lang="en-IN" dirty="0"/>
              <a:t>Coherence and cohesion.</a:t>
            </a:r>
          </a:p>
          <a:p>
            <a:pPr marL="685800" lvl="1" indent="-342900">
              <a:buAutoNum type="arabicPeriod"/>
            </a:pPr>
            <a:r>
              <a:rPr lang="en-IN" dirty="0"/>
              <a:t>Advanced lexical resources.</a:t>
            </a:r>
          </a:p>
          <a:p>
            <a:pPr marL="685800" lvl="1" indent="-342900">
              <a:buAutoNum type="arabicPeriod"/>
            </a:pPr>
            <a:r>
              <a:rPr lang="en-IN" dirty="0"/>
              <a:t>Grammatical range and accuracy.</a:t>
            </a:r>
          </a:p>
          <a:p>
            <a:pPr marL="685800" lvl="1" indent="-342900">
              <a:buAutoNum type="arabicPeriod"/>
            </a:pPr>
            <a:r>
              <a:rPr lang="en-IN" dirty="0"/>
              <a:t>Sentence complexity.</a:t>
            </a:r>
          </a:p>
          <a:p>
            <a:r>
              <a:rPr lang="en-IN" dirty="0"/>
              <a:t>The number of parameters used will increase in the future to provide a micro evaluation of the essays.</a:t>
            </a:r>
          </a:p>
          <a:p>
            <a:r>
              <a:rPr lang="en-IN" dirty="0"/>
              <a:t>&lt;</a:t>
            </a:r>
            <a:r>
              <a:rPr lang="en-IN" dirty="0" err="1"/>
              <a:t>project_name</a:t>
            </a:r>
            <a:r>
              <a:rPr lang="en-IN" dirty="0"/>
              <a:t>&gt; will have plagiarism feature to check the authenticity of the essay.</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140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07" y="489113"/>
            <a:ext cx="7886700" cy="739774"/>
          </a:xfrm>
        </p:spPr>
        <p:txBody>
          <a:bodyPr/>
          <a:lstStyle/>
          <a:p>
            <a:r>
              <a:rPr lang="en-IN" dirty="0"/>
              <a:t>Project Feasibility Study</a:t>
            </a:r>
          </a:p>
        </p:txBody>
      </p:sp>
      <p:sp>
        <p:nvSpPr>
          <p:cNvPr id="3" name="Content Placeholder 2"/>
          <p:cNvSpPr>
            <a:spLocks noGrp="1"/>
          </p:cNvSpPr>
          <p:nvPr>
            <p:ph idx="1"/>
          </p:nvPr>
        </p:nvSpPr>
        <p:spPr>
          <a:xfrm>
            <a:off x="628650" y="1441987"/>
            <a:ext cx="7886700" cy="4843463"/>
          </a:xfrm>
        </p:spPr>
        <p:txBody>
          <a:bodyPr>
            <a:normAutofit lnSpcReduction="10000"/>
          </a:bodyPr>
          <a:lstStyle/>
          <a:p>
            <a:r>
              <a:rPr lang="en-IN" dirty="0"/>
              <a:t>We achieve our feature extraction goal using multiple trained neural network models where each model will do a particular task.</a:t>
            </a:r>
          </a:p>
          <a:p>
            <a:r>
              <a:rPr lang="en-IN" dirty="0"/>
              <a:t>Programming language: Python</a:t>
            </a:r>
          </a:p>
          <a:p>
            <a:r>
              <a:rPr lang="en-IN" dirty="0"/>
              <a:t>We have several international journals as reference to support our feasibility of our project within the speculated time. The journals are explained further in Literature Survey.</a:t>
            </a:r>
          </a:p>
          <a:p>
            <a:r>
              <a:rPr lang="en-IN" dirty="0"/>
              <a:t>Framework:</a:t>
            </a:r>
          </a:p>
          <a:p>
            <a:pPr marL="685800" lvl="1" indent="-342900">
              <a:buAutoNum type="arabicPeriod"/>
            </a:pPr>
            <a:r>
              <a:rPr lang="en-IN" dirty="0"/>
              <a:t>Python Web Framework:</a:t>
            </a:r>
          </a:p>
          <a:p>
            <a:pPr marL="1028700" lvl="2" indent="-342900">
              <a:buAutoNum type="arabicPeriod"/>
            </a:pPr>
            <a:r>
              <a:rPr lang="en-IN" dirty="0"/>
              <a:t>Django</a:t>
            </a:r>
          </a:p>
          <a:p>
            <a:pPr marL="685800" lvl="1" indent="-342900">
              <a:buAutoNum type="arabicPeriod" startAt="2"/>
            </a:pPr>
            <a:r>
              <a:rPr lang="en-IN" dirty="0"/>
              <a:t>UI Frameworks:</a:t>
            </a:r>
          </a:p>
          <a:p>
            <a:pPr marL="1028700" lvl="2" indent="-342900">
              <a:buAutoNum type="arabicPeriod"/>
            </a:pPr>
            <a:r>
              <a:rPr lang="en-IN" dirty="0"/>
              <a:t>Bootstrap</a:t>
            </a:r>
          </a:p>
          <a:p>
            <a:pPr marL="1028700" lvl="2" indent="-342900">
              <a:buAutoNum type="arabicPeriod"/>
            </a:pPr>
            <a:r>
              <a:rPr lang="en-IN" dirty="0"/>
              <a:t>React JS</a:t>
            </a:r>
          </a:p>
          <a:p>
            <a:pPr marL="1028700" lvl="2" indent="-342900">
              <a:buAutoNum type="arabicPeriod"/>
            </a:pPr>
            <a:r>
              <a:rPr lang="en-IN" dirty="0" err="1"/>
              <a:t>JQuery</a:t>
            </a:r>
            <a:endParaRPr lang="en-IN" dirty="0"/>
          </a:p>
          <a:p>
            <a:pPr marL="1028700" lvl="2" indent="-342900">
              <a:buAutoNum type="arabicPeriod"/>
            </a:pPr>
            <a:r>
              <a:rPr lang="en-IN" dirty="0"/>
              <a:t>Chart JS  </a:t>
            </a:r>
          </a:p>
          <a:p>
            <a:pPr marL="685800" lvl="1" indent="-342900">
              <a:buAutoNum type="arabicPeriod" startAt="2"/>
            </a:pPr>
            <a:r>
              <a:rPr lang="en-IN" dirty="0"/>
              <a:t>Python Package:</a:t>
            </a:r>
          </a:p>
          <a:p>
            <a:pPr marL="1028700" lvl="2" indent="-342900">
              <a:buAutoNum type="arabicPeriod"/>
            </a:pPr>
            <a:r>
              <a:rPr lang="en-IN" dirty="0" err="1"/>
              <a:t>Tensorflow</a:t>
            </a:r>
            <a:endParaRPr lang="en-IN" dirty="0"/>
          </a:p>
          <a:p>
            <a:pPr marL="1028700" lvl="2" indent="-342900">
              <a:buAutoNum type="arabicPeriod"/>
            </a:pPr>
            <a:r>
              <a:rPr lang="en-IN" dirty="0"/>
              <a:t>Pandas</a:t>
            </a:r>
          </a:p>
          <a:p>
            <a:pPr marL="0" indent="0">
              <a:buNone/>
            </a:pPr>
            <a:endParaRPr lang="en-IN" dirty="0"/>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&lt;</a:t>
            </a:r>
            <a:r>
              <a:rPr lang="en-US" dirty="0" err="1"/>
              <a:t>project_name</a:t>
            </a:r>
            <a:r>
              <a:rPr lang="en-US" dirty="0"/>
              <a:t>&gt;</a:t>
            </a:r>
          </a:p>
        </p:txBody>
      </p:sp>
      <p:pic>
        <p:nvPicPr>
          <p:cNvPr id="5" name="Content Placeholder 4">
            <a:extLst>
              <a:ext uri="{FF2B5EF4-FFF2-40B4-BE49-F238E27FC236}">
                <a16:creationId xmlns:a16="http://schemas.microsoft.com/office/drawing/2014/main" id="{5E8130B6-F139-4674-8F5B-4C3CF71D4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73" y="1441389"/>
            <a:ext cx="8583653" cy="4664944"/>
          </a:xfrm>
        </p:spPr>
      </p:pic>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628650" y="1320800"/>
            <a:ext cx="7886700" cy="5172073"/>
          </a:xfrm>
        </p:spPr>
        <p:txBody>
          <a:bodyPr>
            <a:normAutofit lnSpcReduction="10000"/>
          </a:bodyPr>
          <a:lstStyle/>
          <a:p>
            <a:r>
              <a:rPr lang="en-US" dirty="0"/>
              <a:t>With the support of several concepts used in the international journal and my own ideas will lead to successful implementation of the project.</a:t>
            </a:r>
          </a:p>
          <a:p>
            <a:r>
              <a:rPr lang="en-US" dirty="0"/>
              <a:t>We use primary features of 2 international journals </a:t>
            </a:r>
          </a:p>
          <a:p>
            <a:pPr marL="685800" lvl="1" indent="-342900">
              <a:buAutoNum type="arabicPeriod"/>
            </a:pPr>
            <a:r>
              <a:rPr lang="en-US" dirty="0"/>
              <a:t>Text Classification using Different Feature Extraction Approach</a:t>
            </a:r>
          </a:p>
          <a:p>
            <a:pPr marL="685800" lvl="1" indent="-342900">
              <a:buAutoNum type="arabicPeriod"/>
            </a:pPr>
            <a:r>
              <a:rPr lang="en-US" dirty="0"/>
              <a:t>Analysis of Text Categorization Represented With Word Embeddings Using Homogeneous Classifiers </a:t>
            </a:r>
          </a:p>
          <a:p>
            <a:r>
              <a:rPr lang="en-US" dirty="0"/>
              <a:t>Paper 1 uses Term Frequency Inverse Document Frequency (TF-IDF) weighing scheme to extract feature’s advantage and uses Latent Semantic Analysis (LSA) and Linear Discriminant Analysis (LDA) to overcome TF-IDF’s disadvantage.</a:t>
            </a:r>
          </a:p>
          <a:p>
            <a:r>
              <a:rPr lang="en-US" dirty="0"/>
              <a:t>Paper 2 uses Word embeddings and ensemble strategies to classify text with much higher accuracy.  Word embedding dual neural network word2vector model to map words to real time integers according to syntax and semantic relativity. Ensemble strategies uses voting system to choose a model which provides much more accuracy and training time.</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TotalTime>
  <Words>598</Words>
  <Application>Microsoft Office PowerPoint</Application>
  <PresentationFormat>On-screen Show (4:3)</PresentationFormat>
  <Paragraphs>62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 of the Project</vt:lpstr>
      <vt:lpstr>Introduction </vt:lpstr>
      <vt:lpstr>Project Feasibility Study</vt:lpstr>
      <vt:lpstr>Architecture of &lt;project_name&gt;</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vishwak1998@gmail.com</cp:lastModifiedBy>
  <cp:revision>31</cp:revision>
  <dcterms:created xsi:type="dcterms:W3CDTF">2017-07-27T06:36:21Z</dcterms:created>
  <dcterms:modified xsi:type="dcterms:W3CDTF">2019-09-30T08:52:34Z</dcterms:modified>
</cp:coreProperties>
</file>