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7" autoAdjust="0"/>
    <p:restoredTop sz="94660"/>
  </p:normalViewPr>
  <p:slideViewPr>
    <p:cSldViewPr snapToGrid="0">
      <p:cViewPr varScale="1">
        <p:scale>
          <a:sx n="91" d="100"/>
          <a:sy n="91" d="100"/>
        </p:scale>
        <p:origin x="110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93793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351677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62654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39774"/>
          </a:xfrm>
        </p:spPr>
        <p:txBody>
          <a:bodyPr/>
          <a:lstStyle/>
          <a:p>
            <a:r>
              <a:rPr lang="en-US" dirty="0"/>
              <a:t>Click to edit Master title style</a:t>
            </a:r>
            <a:endParaRPr lang="en-IN" dirty="0"/>
          </a:p>
        </p:txBody>
      </p:sp>
      <p:sp>
        <p:nvSpPr>
          <p:cNvPr id="3" name="Content Placeholder 2"/>
          <p:cNvSpPr>
            <a:spLocks noGrp="1"/>
          </p:cNvSpPr>
          <p:nvPr>
            <p:ph idx="1"/>
          </p:nvPr>
        </p:nvSpPr>
        <p:spPr>
          <a:xfrm>
            <a:off x="628650" y="1320800"/>
            <a:ext cx="7886700" cy="485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cxnSp>
        <p:nvCxnSpPr>
          <p:cNvPr id="8" name="Straight Connector 7"/>
          <p:cNvCxnSpPr/>
          <p:nvPr userDrawn="1"/>
        </p:nvCxnSpPr>
        <p:spPr>
          <a:xfrm>
            <a:off x="628650" y="1104901"/>
            <a:ext cx="78867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9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17406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79786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42372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3556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95460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172282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56C774F-0ADF-41F2-BA4E-261FF4547D04}" type="datetimeFigureOut">
              <a:rPr lang="en-IN" smtClean="0"/>
              <a:pPr/>
              <a:t>01-10-2019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7016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6C774F-0ADF-41F2-BA4E-261FF4547D04}" type="datetimeFigureOut">
              <a:rPr lang="en-IN" smtClean="0"/>
              <a:pPr/>
              <a:t>01-10-2019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F164F8-0D6B-478D-8571-AA7031E93B83}" type="slidenum">
              <a:rPr lang="en-IN" smtClean="0"/>
              <a:pPr/>
              <a:t>‹#›</a:t>
            </a:fld>
            <a:endParaRPr lang="en-IN"/>
          </a:p>
        </p:txBody>
      </p:sp>
    </p:spTree>
    <p:extLst>
      <p:ext uri="{BB962C8B-B14F-4D97-AF65-F5344CB8AC3E}">
        <p14:creationId xmlns:p14="http://schemas.microsoft.com/office/powerpoint/2010/main" val="200793218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INISTA.2019.8778329" TargetMode="External"/><Relationship Id="rId2" Type="http://schemas.openxmlformats.org/officeDocument/2006/relationships/hyperlink" Target="https://doi.org/10.1109/eStream.2019.873216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9360" y="2050710"/>
            <a:ext cx="8001000" cy="957723"/>
          </a:xfrm>
        </p:spPr>
        <p:txBody>
          <a:bodyPr>
            <a:noAutofit/>
          </a:bodyPr>
          <a:lstStyle/>
          <a:p>
            <a:r>
              <a:rPr lang="en-IN" sz="2000" b="1" dirty="0">
                <a:latin typeface="Times New Roman" panose="02020603050405020304" pitchFamily="18" charset="0"/>
                <a:cs typeface="Times New Roman" panose="02020603050405020304" pitchFamily="18" charset="0"/>
              </a:rPr>
              <a:t>DEPARTMENT OF COMPUTER SCIENCE AND ENGINEERING</a:t>
            </a:r>
          </a:p>
        </p:txBody>
      </p:sp>
      <p:sp>
        <p:nvSpPr>
          <p:cNvPr id="8" name="Subtitle 2"/>
          <p:cNvSpPr txBox="1">
            <a:spLocks/>
          </p:cNvSpPr>
          <p:nvPr/>
        </p:nvSpPr>
        <p:spPr>
          <a:xfrm>
            <a:off x="1041375" y="2425799"/>
            <a:ext cx="6858000" cy="8178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b="1" u="sng" dirty="0">
                <a:latin typeface="Times New Roman" panose="02020603050405020304" pitchFamily="18" charset="0"/>
                <a:cs typeface="Times New Roman" panose="02020603050405020304" pitchFamily="18" charset="0"/>
              </a:rPr>
              <a:t>Essay Grader</a:t>
            </a:r>
          </a:p>
          <a:p>
            <a:r>
              <a:rPr lang="en-IN" sz="1600" b="1" dirty="0">
                <a:latin typeface="Times New Roman" panose="02020603050405020304" pitchFamily="18" charset="0"/>
                <a:cs typeface="Times New Roman" panose="02020603050405020304" pitchFamily="18" charset="0"/>
              </a:rPr>
              <a:t>Deep Learning</a:t>
            </a:r>
          </a:p>
        </p:txBody>
      </p:sp>
      <p:sp>
        <p:nvSpPr>
          <p:cNvPr id="5" name="Rectangle 4"/>
          <p:cNvSpPr/>
          <p:nvPr/>
        </p:nvSpPr>
        <p:spPr>
          <a:xfrm>
            <a:off x="0" y="6438900"/>
            <a:ext cx="9144000" cy="4191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Zeroth Review : 01-10-2019                                                                                                                                            </a:t>
            </a:r>
          </a:p>
        </p:txBody>
      </p:sp>
      <p:pic>
        <p:nvPicPr>
          <p:cNvPr id="9" name="Picture 8"/>
          <p:cNvPicPr>
            <a:picLocks noChangeAspect="1" noChangeArrowheads="1"/>
          </p:cNvPicPr>
          <p:nvPr/>
        </p:nvPicPr>
        <p:blipFill>
          <a:blip r:embed="rId2"/>
          <a:srcRect/>
          <a:stretch>
            <a:fillRect/>
          </a:stretch>
        </p:blipFill>
        <p:spPr bwMode="auto">
          <a:xfrm>
            <a:off x="3386158" y="52903"/>
            <a:ext cx="2168434" cy="2011062"/>
          </a:xfrm>
          <a:prstGeom prst="rect">
            <a:avLst/>
          </a:prstGeom>
          <a:noFill/>
          <a:ln w="9525">
            <a:noFill/>
            <a:miter lim="800000"/>
            <a:headEnd/>
            <a:tailEnd/>
          </a:ln>
        </p:spPr>
      </p:pic>
      <p:graphicFrame>
        <p:nvGraphicFramePr>
          <p:cNvPr id="2" name="Table 1">
            <a:extLst>
              <a:ext uri="{FF2B5EF4-FFF2-40B4-BE49-F238E27FC236}">
                <a16:creationId xmlns:a16="http://schemas.microsoft.com/office/drawing/2014/main" id="{F2082EF4-3628-47DB-BE53-577FFA7B1508}"/>
              </a:ext>
            </a:extLst>
          </p:cNvPr>
          <p:cNvGraphicFramePr>
            <a:graphicFrameLocks noGrp="1"/>
          </p:cNvGraphicFramePr>
          <p:nvPr>
            <p:extLst>
              <p:ext uri="{D42A27DB-BD31-4B8C-83A1-F6EECF244321}">
                <p14:modId xmlns:p14="http://schemas.microsoft.com/office/powerpoint/2010/main" val="1868442985"/>
              </p:ext>
            </p:extLst>
          </p:nvPr>
        </p:nvGraphicFramePr>
        <p:xfrm>
          <a:off x="1524000" y="3236338"/>
          <a:ext cx="6096000" cy="2966720"/>
        </p:xfrm>
        <a:graphic>
          <a:graphicData uri="http://schemas.openxmlformats.org/drawingml/2006/table">
            <a:tbl>
              <a:tblPr firstRow="1" bandRow="1">
                <a:tableStyleId>{22838BEF-8BB2-4498-84A7-C5851F593DF1}</a:tableStyleId>
              </a:tblPr>
              <a:tblGrid>
                <a:gridCol w="3048000">
                  <a:extLst>
                    <a:ext uri="{9D8B030D-6E8A-4147-A177-3AD203B41FA5}">
                      <a16:colId xmlns:a16="http://schemas.microsoft.com/office/drawing/2014/main" val="70912033"/>
                    </a:ext>
                  </a:extLst>
                </a:gridCol>
                <a:gridCol w="3048000">
                  <a:extLst>
                    <a:ext uri="{9D8B030D-6E8A-4147-A177-3AD203B41FA5}">
                      <a16:colId xmlns:a16="http://schemas.microsoft.com/office/drawing/2014/main" val="1768138389"/>
                    </a:ext>
                  </a:extLst>
                </a:gridCol>
              </a:tblGrid>
              <a:tr h="370840">
                <a:tc gridSpan="2">
                  <a:txBody>
                    <a:bodyPr/>
                    <a:lstStyle/>
                    <a:p>
                      <a:pPr algn="ctr"/>
                      <a:r>
                        <a:rPr lang="en-IN" sz="1400" dirty="0"/>
                        <a:t>Team Members</a:t>
                      </a:r>
                    </a:p>
                  </a:txBody>
                  <a:tcPr/>
                </a:tc>
                <a:tc hMerge="1">
                  <a:txBody>
                    <a:bodyPr/>
                    <a:lstStyle/>
                    <a:p>
                      <a:endParaRPr lang="en-IN" dirty="0"/>
                    </a:p>
                  </a:txBody>
                  <a:tcPr/>
                </a:tc>
                <a:extLst>
                  <a:ext uri="{0D108BD9-81ED-4DB2-BD59-A6C34878D82A}">
                    <a16:rowId xmlns:a16="http://schemas.microsoft.com/office/drawing/2014/main" val="2039705161"/>
                  </a:ext>
                </a:extLst>
              </a:tr>
              <a:tr h="370840">
                <a:tc>
                  <a:txBody>
                    <a:bodyPr/>
                    <a:lstStyle/>
                    <a:p>
                      <a:pPr algn="ctr"/>
                      <a:r>
                        <a:rPr lang="en-IN" sz="1400" b="1" dirty="0"/>
                        <a:t>Name</a:t>
                      </a:r>
                    </a:p>
                  </a:txBody>
                  <a:tcPr/>
                </a:tc>
                <a:tc>
                  <a:txBody>
                    <a:bodyPr/>
                    <a:lstStyle/>
                    <a:p>
                      <a:pPr algn="ctr"/>
                      <a:r>
                        <a:rPr lang="en-IN" sz="1400" b="1" dirty="0"/>
                        <a:t>Roll number</a:t>
                      </a:r>
                    </a:p>
                  </a:txBody>
                  <a:tcPr/>
                </a:tc>
                <a:extLst>
                  <a:ext uri="{0D108BD9-81ED-4DB2-BD59-A6C34878D82A}">
                    <a16:rowId xmlns:a16="http://schemas.microsoft.com/office/drawing/2014/main" val="3739337335"/>
                  </a:ext>
                </a:extLst>
              </a:tr>
              <a:tr h="370840">
                <a:tc>
                  <a:txBody>
                    <a:bodyPr/>
                    <a:lstStyle/>
                    <a:p>
                      <a:pPr algn="ctr"/>
                      <a:r>
                        <a:rPr lang="en-IN" dirty="0"/>
                        <a:t>Vishwak Senan G</a:t>
                      </a:r>
                    </a:p>
                  </a:txBody>
                  <a:tcPr/>
                </a:tc>
                <a:tc>
                  <a:txBody>
                    <a:bodyPr/>
                    <a:lstStyle/>
                    <a:p>
                      <a:pPr algn="ctr"/>
                      <a:r>
                        <a:rPr lang="en-IN" dirty="0"/>
                        <a:t>201601110</a:t>
                      </a:r>
                    </a:p>
                  </a:txBody>
                  <a:tcPr/>
                </a:tc>
                <a:extLst>
                  <a:ext uri="{0D108BD9-81ED-4DB2-BD59-A6C34878D82A}">
                    <a16:rowId xmlns:a16="http://schemas.microsoft.com/office/drawing/2014/main" val="2627197370"/>
                  </a:ext>
                </a:extLst>
              </a:tr>
              <a:tr h="370840">
                <a:tc>
                  <a:txBody>
                    <a:bodyPr/>
                    <a:lstStyle/>
                    <a:p>
                      <a:pPr algn="ctr"/>
                      <a:r>
                        <a:rPr lang="en-IN" dirty="0"/>
                        <a:t>Sundaramoorthy T</a:t>
                      </a:r>
                    </a:p>
                  </a:txBody>
                  <a:tcPr/>
                </a:tc>
                <a:tc>
                  <a:txBody>
                    <a:bodyPr/>
                    <a:lstStyle/>
                    <a:p>
                      <a:pPr algn="ctr"/>
                      <a:r>
                        <a:rPr lang="en-IN" dirty="0"/>
                        <a:t>201601100</a:t>
                      </a:r>
                    </a:p>
                  </a:txBody>
                  <a:tcPr/>
                </a:tc>
                <a:extLst>
                  <a:ext uri="{0D108BD9-81ED-4DB2-BD59-A6C34878D82A}">
                    <a16:rowId xmlns:a16="http://schemas.microsoft.com/office/drawing/2014/main" val="1686006376"/>
                  </a:ext>
                </a:extLst>
              </a:tr>
              <a:tr h="370840">
                <a:tc>
                  <a:txBody>
                    <a:bodyPr/>
                    <a:lstStyle/>
                    <a:p>
                      <a:pPr algn="ctr"/>
                      <a:r>
                        <a:rPr lang="en-IN" dirty="0"/>
                        <a:t>Pranav Kumar K</a:t>
                      </a:r>
                    </a:p>
                  </a:txBody>
                  <a:tcPr/>
                </a:tc>
                <a:tc>
                  <a:txBody>
                    <a:bodyPr/>
                    <a:lstStyle/>
                    <a:p>
                      <a:pPr algn="ctr"/>
                      <a:r>
                        <a:rPr lang="en-IN" dirty="0"/>
                        <a:t>201601074</a:t>
                      </a:r>
                    </a:p>
                  </a:txBody>
                  <a:tcPr/>
                </a:tc>
                <a:extLst>
                  <a:ext uri="{0D108BD9-81ED-4DB2-BD59-A6C34878D82A}">
                    <a16:rowId xmlns:a16="http://schemas.microsoft.com/office/drawing/2014/main" val="270716445"/>
                  </a:ext>
                </a:extLst>
              </a:tr>
              <a:tr h="370840">
                <a:tc gridSpan="2">
                  <a:txBody>
                    <a:bodyPr/>
                    <a:lstStyle/>
                    <a:p>
                      <a:pPr algn="ctr"/>
                      <a:r>
                        <a:rPr lang="en-IN" sz="1400" b="1" dirty="0"/>
                        <a:t>Team Supervisor</a:t>
                      </a:r>
                    </a:p>
                  </a:txBody>
                  <a:tcPr/>
                </a:tc>
                <a:tc hMerge="1">
                  <a:txBody>
                    <a:bodyPr/>
                    <a:lstStyle/>
                    <a:p>
                      <a:pPr algn="ctr"/>
                      <a:endParaRPr lang="en-IN" dirty="0"/>
                    </a:p>
                  </a:txBody>
                  <a:tcPr/>
                </a:tc>
                <a:extLst>
                  <a:ext uri="{0D108BD9-81ED-4DB2-BD59-A6C34878D82A}">
                    <a16:rowId xmlns:a16="http://schemas.microsoft.com/office/drawing/2014/main" val="1832470028"/>
                  </a:ext>
                </a:extLst>
              </a:tr>
              <a:tr h="370840">
                <a:tc>
                  <a:txBody>
                    <a:bodyPr/>
                    <a:lstStyle/>
                    <a:p>
                      <a:pPr algn="ctr"/>
                      <a:r>
                        <a:rPr lang="en-IN" sz="1400" b="1" dirty="0"/>
                        <a:t>Name</a:t>
                      </a:r>
                    </a:p>
                  </a:txBody>
                  <a:tcPr/>
                </a:tc>
                <a:tc>
                  <a:txBody>
                    <a:bodyPr/>
                    <a:lstStyle/>
                    <a:p>
                      <a:pPr algn="ctr"/>
                      <a:r>
                        <a:rPr lang="en-IN" sz="1400" b="1" dirty="0"/>
                        <a:t>Designation</a:t>
                      </a:r>
                    </a:p>
                  </a:txBody>
                  <a:tcPr/>
                </a:tc>
                <a:extLst>
                  <a:ext uri="{0D108BD9-81ED-4DB2-BD59-A6C34878D82A}">
                    <a16:rowId xmlns:a16="http://schemas.microsoft.com/office/drawing/2014/main" val="2272645409"/>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dirty="0"/>
                        <a:t>Ms Dr D Jayashree</a:t>
                      </a:r>
                    </a:p>
                  </a:txBody>
                  <a:tcPr/>
                </a:tc>
                <a:tc>
                  <a:txBody>
                    <a:bodyPr/>
                    <a:lstStyle/>
                    <a:p>
                      <a:pPr algn="ctr"/>
                      <a:r>
                        <a:rPr lang="en-IN" dirty="0"/>
                        <a:t>Professor</a:t>
                      </a:r>
                    </a:p>
                  </a:txBody>
                  <a:tcPr/>
                </a:tc>
                <a:extLst>
                  <a:ext uri="{0D108BD9-81ED-4DB2-BD59-A6C34878D82A}">
                    <a16:rowId xmlns:a16="http://schemas.microsoft.com/office/drawing/2014/main" val="2684784448"/>
                  </a:ext>
                </a:extLst>
              </a:tr>
            </a:tbl>
          </a:graphicData>
        </a:graphic>
      </p:graphicFrame>
    </p:spTree>
    <p:extLst>
      <p:ext uri="{BB962C8B-B14F-4D97-AF65-F5344CB8AC3E}">
        <p14:creationId xmlns:p14="http://schemas.microsoft.com/office/powerpoint/2010/main" val="51380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73124"/>
          </a:xfrm>
        </p:spPr>
        <p:txBody>
          <a:bodyPr/>
          <a:lstStyle/>
          <a:p>
            <a:r>
              <a:rPr lang="en-IN" dirty="0"/>
              <a:t>Objective of the Project</a:t>
            </a:r>
          </a:p>
        </p:txBody>
      </p:sp>
      <p:sp>
        <p:nvSpPr>
          <p:cNvPr id="3" name="Content Placeholder 2"/>
          <p:cNvSpPr>
            <a:spLocks noGrp="1"/>
          </p:cNvSpPr>
          <p:nvPr>
            <p:ph idx="1"/>
          </p:nvPr>
        </p:nvSpPr>
        <p:spPr>
          <a:xfrm>
            <a:off x="628650" y="1238251"/>
            <a:ext cx="7886700" cy="4933950"/>
          </a:xfrm>
        </p:spPr>
        <p:txBody>
          <a:bodyPr>
            <a:normAutofit/>
          </a:bodyPr>
          <a:lstStyle/>
          <a:p>
            <a:pPr marL="0" indent="0">
              <a:buNone/>
            </a:pPr>
            <a:r>
              <a:rPr lang="en-IN" dirty="0"/>
              <a:t>               </a:t>
            </a:r>
          </a:p>
          <a:p>
            <a:pPr marL="457200" indent="-457200" algn="just">
              <a:buAutoNum type="arabicPeriod"/>
            </a:pPr>
            <a:r>
              <a:rPr lang="en-IN" dirty="0"/>
              <a:t>The primary objective of this project is to evaluate a given essay and provide suggestion to improve their English writing skill.</a:t>
            </a:r>
          </a:p>
          <a:p>
            <a:pPr marL="457200" indent="-457200" algn="just">
              <a:buAutoNum type="arabicPeriod"/>
            </a:pPr>
            <a:r>
              <a:rPr lang="en-IN" dirty="0"/>
              <a:t>Our project seeks to help the audience who are looking to grade their essays according to international standards. </a:t>
            </a:r>
          </a:p>
        </p:txBody>
      </p:sp>
    </p:spTree>
    <p:extLst>
      <p:ext uri="{BB962C8B-B14F-4D97-AF65-F5344CB8AC3E}">
        <p14:creationId xmlns:p14="http://schemas.microsoft.com/office/powerpoint/2010/main" val="65491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8824"/>
          </a:xfrm>
        </p:spPr>
        <p:txBody>
          <a:bodyPr/>
          <a:lstStyle/>
          <a:p>
            <a:r>
              <a:rPr lang="en-IN" dirty="0"/>
              <a:t>Introduction </a:t>
            </a:r>
          </a:p>
        </p:txBody>
      </p:sp>
      <p:sp>
        <p:nvSpPr>
          <p:cNvPr id="3" name="Content Placeholder 2"/>
          <p:cNvSpPr>
            <a:spLocks noGrp="1"/>
          </p:cNvSpPr>
          <p:nvPr>
            <p:ph idx="1"/>
          </p:nvPr>
        </p:nvSpPr>
        <p:spPr>
          <a:xfrm>
            <a:off x="628650" y="1276350"/>
            <a:ext cx="7886700" cy="5216523"/>
          </a:xfrm>
        </p:spPr>
        <p:txBody>
          <a:bodyPr>
            <a:normAutofit lnSpcReduction="10000"/>
          </a:bodyPr>
          <a:lstStyle/>
          <a:p>
            <a:pPr algn="just"/>
            <a:r>
              <a:rPr lang="en-IN" dirty="0"/>
              <a:t>Our project gives linguistic support to all the users and check the authenticity of the essay.</a:t>
            </a:r>
          </a:p>
          <a:p>
            <a:pPr algn="just"/>
            <a:r>
              <a:rPr lang="en-IN" dirty="0"/>
              <a:t>For example, if a GRE or IELTS candidate looking for someone to evaluate their essay, our project will help them with grading of their essay and provide suggestion to improve their writing skill. This certainly reduces time and risk of falsified evaluation of the passage.</a:t>
            </a:r>
          </a:p>
          <a:p>
            <a:pPr algn="just"/>
            <a:r>
              <a:rPr lang="en-IN" dirty="0"/>
              <a:t>To integrate the primary feature in other software, project’s primary service is hosted in cloud architecture and use API keys to access it securely.</a:t>
            </a:r>
          </a:p>
          <a:p>
            <a:r>
              <a:rPr lang="en-IN" dirty="0"/>
              <a:t>This</a:t>
            </a:r>
            <a:r>
              <a:rPr lang="en-IN" b="1" dirty="0"/>
              <a:t> </a:t>
            </a:r>
            <a:r>
              <a:rPr lang="en-IN" dirty="0"/>
              <a:t>also provides an attractive dashboard to the users to keep track of their scores and their essays.</a:t>
            </a:r>
          </a:p>
          <a:p>
            <a:r>
              <a:rPr lang="en-IN" dirty="0"/>
              <a:t>We evaluate the essay on these parameters.</a:t>
            </a:r>
          </a:p>
          <a:p>
            <a:pPr marL="685800" lvl="1" indent="-342900">
              <a:buAutoNum type="arabicPeriod"/>
            </a:pPr>
            <a:r>
              <a:rPr lang="en-IN" dirty="0"/>
              <a:t>Style continuity. </a:t>
            </a:r>
          </a:p>
          <a:p>
            <a:pPr marL="685800" lvl="1" indent="-342900">
              <a:buAutoNum type="arabicPeriod"/>
            </a:pPr>
            <a:r>
              <a:rPr lang="en-IN" dirty="0"/>
              <a:t>Coherence and cohesion.</a:t>
            </a:r>
          </a:p>
          <a:p>
            <a:pPr marL="685800" lvl="1" indent="-342900">
              <a:buAutoNum type="arabicPeriod"/>
            </a:pPr>
            <a:r>
              <a:rPr lang="en-IN" dirty="0"/>
              <a:t>Advanced lexical resources.</a:t>
            </a:r>
          </a:p>
          <a:p>
            <a:pPr marL="685800" lvl="1" indent="-342900">
              <a:buAutoNum type="arabicPeriod"/>
            </a:pPr>
            <a:r>
              <a:rPr lang="en-IN" dirty="0"/>
              <a:t>Grammatical range and accuracy.</a:t>
            </a:r>
          </a:p>
          <a:p>
            <a:pPr marL="685800" lvl="1" indent="-342900">
              <a:buAutoNum type="arabicPeriod"/>
            </a:pPr>
            <a:r>
              <a:rPr lang="en-IN" dirty="0"/>
              <a:t>Sentence complexity.</a:t>
            </a:r>
          </a:p>
          <a:p>
            <a:endParaRPr lang="en-IN" dirty="0"/>
          </a:p>
          <a:p>
            <a:endParaRPr lang="en-IN" dirty="0"/>
          </a:p>
          <a:p>
            <a:endParaRPr lang="en-IN" dirty="0"/>
          </a:p>
        </p:txBody>
      </p:sp>
    </p:spTree>
    <p:extLst>
      <p:ext uri="{BB962C8B-B14F-4D97-AF65-F5344CB8AC3E}">
        <p14:creationId xmlns:p14="http://schemas.microsoft.com/office/powerpoint/2010/main" val="31140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07" y="489113"/>
            <a:ext cx="7886700" cy="739774"/>
          </a:xfrm>
        </p:spPr>
        <p:txBody>
          <a:bodyPr/>
          <a:lstStyle/>
          <a:p>
            <a:r>
              <a:rPr lang="en-IN" dirty="0"/>
              <a:t>Project Feasibility Study</a:t>
            </a:r>
          </a:p>
        </p:txBody>
      </p:sp>
      <p:sp>
        <p:nvSpPr>
          <p:cNvPr id="3" name="Content Placeholder 2"/>
          <p:cNvSpPr>
            <a:spLocks noGrp="1"/>
          </p:cNvSpPr>
          <p:nvPr>
            <p:ph idx="1"/>
          </p:nvPr>
        </p:nvSpPr>
        <p:spPr>
          <a:xfrm>
            <a:off x="628650" y="1441987"/>
            <a:ext cx="7886700" cy="4843463"/>
          </a:xfrm>
        </p:spPr>
        <p:txBody>
          <a:bodyPr>
            <a:normAutofit fontScale="92500" lnSpcReduction="10000"/>
          </a:bodyPr>
          <a:lstStyle/>
          <a:p>
            <a:r>
              <a:rPr lang="en-IN" dirty="0"/>
              <a:t>Project’s feature extraction goal is achieved using multiple trained neural network models where each model will do a particular task.</a:t>
            </a:r>
          </a:p>
          <a:p>
            <a:r>
              <a:rPr lang="en-IN" dirty="0"/>
              <a:t>Python is used as our programming language since it has wide range of supports and package.</a:t>
            </a:r>
          </a:p>
          <a:p>
            <a:r>
              <a:rPr lang="en-IN" dirty="0"/>
              <a:t>There are several international journals as reference to support our feasibility of our project within the speculated time. The journals are explained further in Literature Survey.</a:t>
            </a:r>
          </a:p>
          <a:p>
            <a:r>
              <a:rPr lang="en-IN" dirty="0"/>
              <a:t>Framework:</a:t>
            </a:r>
          </a:p>
          <a:p>
            <a:pPr marL="685800" lvl="1" indent="-342900">
              <a:buAutoNum type="arabicPeriod"/>
            </a:pPr>
            <a:r>
              <a:rPr lang="en-IN" dirty="0"/>
              <a:t>Python Web Framework:</a:t>
            </a:r>
          </a:p>
          <a:p>
            <a:pPr marL="1028700" lvl="2" indent="-342900">
              <a:buAutoNum type="arabicPeriod"/>
            </a:pPr>
            <a:r>
              <a:rPr lang="en-IN" dirty="0"/>
              <a:t>Django</a:t>
            </a:r>
          </a:p>
          <a:p>
            <a:pPr marL="685800" lvl="1" indent="-342900">
              <a:buAutoNum type="arabicPeriod" startAt="2"/>
            </a:pPr>
            <a:r>
              <a:rPr lang="en-IN" dirty="0"/>
              <a:t>UI Frameworks:</a:t>
            </a:r>
          </a:p>
          <a:p>
            <a:pPr marL="1028700" lvl="2" indent="-342900">
              <a:buAutoNum type="arabicPeriod"/>
            </a:pPr>
            <a:r>
              <a:rPr lang="en-IN" dirty="0"/>
              <a:t>Bootstrap</a:t>
            </a:r>
          </a:p>
          <a:p>
            <a:pPr marL="1028700" lvl="2" indent="-342900">
              <a:buAutoNum type="arabicPeriod"/>
            </a:pPr>
            <a:r>
              <a:rPr lang="en-IN" dirty="0"/>
              <a:t>React JS</a:t>
            </a:r>
          </a:p>
          <a:p>
            <a:pPr marL="1028700" lvl="2" indent="-342900">
              <a:buAutoNum type="arabicPeriod"/>
            </a:pPr>
            <a:r>
              <a:rPr lang="en-IN" dirty="0"/>
              <a:t>Angular JS</a:t>
            </a:r>
          </a:p>
          <a:p>
            <a:pPr marL="1028700" lvl="2" indent="-342900">
              <a:buAutoNum type="arabicPeriod"/>
            </a:pPr>
            <a:r>
              <a:rPr lang="en-IN" dirty="0"/>
              <a:t>jQuery</a:t>
            </a:r>
          </a:p>
          <a:p>
            <a:pPr marL="1028700" lvl="2" indent="-342900">
              <a:buAutoNum type="arabicPeriod"/>
            </a:pPr>
            <a:r>
              <a:rPr lang="en-IN" dirty="0"/>
              <a:t>Chart JS  </a:t>
            </a:r>
          </a:p>
          <a:p>
            <a:pPr marL="685800" lvl="1" indent="-342900">
              <a:buAutoNum type="arabicPeriod" startAt="2"/>
            </a:pPr>
            <a:r>
              <a:rPr lang="en-IN" dirty="0"/>
              <a:t>Python Package:</a:t>
            </a:r>
          </a:p>
          <a:p>
            <a:pPr marL="1028700" lvl="2" indent="-342900">
              <a:buAutoNum type="arabicPeriod"/>
            </a:pPr>
            <a:r>
              <a:rPr lang="en-IN" dirty="0"/>
              <a:t>TensorFlow</a:t>
            </a:r>
          </a:p>
          <a:p>
            <a:pPr marL="1028700" lvl="2" indent="-342900">
              <a:buAutoNum type="arabicPeriod"/>
            </a:pPr>
            <a:r>
              <a:rPr lang="en-IN" dirty="0"/>
              <a:t>Pandas</a:t>
            </a:r>
          </a:p>
        </p:txBody>
      </p:sp>
    </p:spTree>
    <p:extLst>
      <p:ext uri="{BB962C8B-B14F-4D97-AF65-F5344CB8AC3E}">
        <p14:creationId xmlns:p14="http://schemas.microsoft.com/office/powerpoint/2010/main" val="193193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Essay Grader</a:t>
            </a:r>
          </a:p>
        </p:txBody>
      </p:sp>
      <p:pic>
        <p:nvPicPr>
          <p:cNvPr id="7" name="Content Placeholder 6">
            <a:extLst>
              <a:ext uri="{FF2B5EF4-FFF2-40B4-BE49-F238E27FC236}">
                <a16:creationId xmlns:a16="http://schemas.microsoft.com/office/drawing/2014/main" id="{EC53873C-4EBC-4090-BDF6-E53B4B3F9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22" y="1426127"/>
            <a:ext cx="8569955" cy="4781725"/>
          </a:xfrm>
        </p:spPr>
      </p:pic>
    </p:spTree>
    <p:extLst>
      <p:ext uri="{BB962C8B-B14F-4D97-AF65-F5344CB8AC3E}">
        <p14:creationId xmlns:p14="http://schemas.microsoft.com/office/powerpoint/2010/main" val="73215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628650" y="1320800"/>
            <a:ext cx="7886700" cy="5172073"/>
          </a:xfrm>
        </p:spPr>
        <p:txBody>
          <a:bodyPr>
            <a:normAutofit/>
          </a:bodyPr>
          <a:lstStyle/>
          <a:p>
            <a:r>
              <a:rPr lang="en-US" b="1" dirty="0"/>
              <a:t>Two international journals are used as our reference </a:t>
            </a:r>
          </a:p>
          <a:p>
            <a:pPr marL="685800" lvl="1" indent="-342900">
              <a:buAutoNum type="arabicPeriod"/>
            </a:pPr>
            <a:r>
              <a:rPr lang="en-US" sz="2000" dirty="0"/>
              <a:t>Text Classification using Different Feature Extraction Approach.</a:t>
            </a:r>
          </a:p>
          <a:p>
            <a:pPr marL="685800" lvl="1" indent="-342900">
              <a:buAutoNum type="arabicPeriod"/>
            </a:pPr>
            <a:r>
              <a:rPr lang="en-US" sz="2000" dirty="0"/>
              <a:t>Analysis of Text Categorization Represented With Word Embeddings Using Homogeneous Classifiers.</a:t>
            </a:r>
          </a:p>
          <a:p>
            <a:r>
              <a:rPr lang="en-US" b="1" u="sng" dirty="0"/>
              <a:t>Paper 1 </a:t>
            </a:r>
            <a:r>
              <a:rPr lang="en-US" dirty="0"/>
              <a:t>is published in IEEE on 06/06/2019 with DOI number </a:t>
            </a:r>
            <a:r>
              <a:rPr lang="en-IN" u="sng" dirty="0">
                <a:hlinkClick r:id="rId2"/>
              </a:rPr>
              <a:t>10.1109/eStream.2019.8732167</a:t>
            </a:r>
            <a:r>
              <a:rPr lang="en-US" dirty="0"/>
              <a:t> uses Term Frequency Inverse Document Frequency (TF-IDF) weighing scheme to extract feature’s advantage and uses Latent Semantic Analysis (LSA) and Linear Discriminant Analysis (LDA) to overcome TF-IDF’s limitation.</a:t>
            </a:r>
          </a:p>
          <a:p>
            <a:r>
              <a:rPr lang="en-US" b="1" u="sng" dirty="0"/>
              <a:t>Paper 2 </a:t>
            </a:r>
            <a:r>
              <a:rPr lang="en-US" dirty="0"/>
              <a:t>is published in IEEE on 29/07/2019 with DOI number </a:t>
            </a:r>
            <a:r>
              <a:rPr lang="en-IN" dirty="0">
                <a:hlinkClick r:id="rId3"/>
              </a:rPr>
              <a:t>10.1109/INISTA.2019.8778329</a:t>
            </a:r>
            <a:r>
              <a:rPr lang="en-IN" dirty="0"/>
              <a:t> </a:t>
            </a:r>
            <a:r>
              <a:rPr lang="en-US" dirty="0"/>
              <a:t>uses Word embeddings and ensemble strategies to classify text with much higher accuracy.  Word embedding dual neural network word2vector model to map words to real time integers according to syntax and semantic relativity. Ensemble strategies uses voting system to choose a model which provides much more accuracy and less training time.</a:t>
            </a:r>
          </a:p>
        </p:txBody>
      </p:sp>
    </p:spTree>
    <p:extLst>
      <p:ext uri="{BB962C8B-B14F-4D97-AF65-F5344CB8AC3E}">
        <p14:creationId xmlns:p14="http://schemas.microsoft.com/office/powerpoint/2010/main" val="3975683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1357</TotalTime>
  <Words>472</Words>
  <Application>Microsoft Office PowerPoint</Application>
  <PresentationFormat>On-screen Show (4:3)</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Objective of the Project</vt:lpstr>
      <vt:lpstr>Introduction </vt:lpstr>
      <vt:lpstr>Project Feasibility Study</vt:lpstr>
      <vt:lpstr>Architecture of Essay Grader</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RAJALAKSHMI ENGINEERING COLLEGE</dc:title>
  <dc:creator>UDHAYAKUMAR</dc:creator>
  <cp:lastModifiedBy>sundaramoorthy T</cp:lastModifiedBy>
  <cp:revision>37</cp:revision>
  <dcterms:created xsi:type="dcterms:W3CDTF">2017-07-27T06:36:21Z</dcterms:created>
  <dcterms:modified xsi:type="dcterms:W3CDTF">2019-10-01T03:22:46Z</dcterms:modified>
</cp:coreProperties>
</file>