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87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45476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43265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02734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67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A444D-4A42-4F9C-AE37-C2D6B96EC993}"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94393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A444D-4A42-4F9C-AE37-C2D6B96EC993}" type="datetimeFigureOut">
              <a:rPr lang="en-IN" smtClean="0"/>
              <a:t>03-05-2020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6394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A444D-4A42-4F9C-AE37-C2D6B96EC993}" type="datetimeFigureOut">
              <a:rPr lang="en-IN" smtClean="0"/>
              <a:t>03-05-2020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24215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6A444D-4A42-4F9C-AE37-C2D6B96EC993}" type="datetimeFigureOut">
              <a:rPr lang="en-IN" smtClean="0"/>
              <a:t>03-05-2020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10833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6A444D-4A42-4F9C-AE37-C2D6B96EC993}" type="datetimeFigureOut">
              <a:rPr lang="en-IN" smtClean="0"/>
              <a:t>03-05-2020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229EEF-BEBB-4B22-8C2F-33C122FA5399}" type="slidenum">
              <a:rPr lang="en-IN" smtClean="0"/>
              <a:t>‹#›</a:t>
            </a:fld>
            <a:endParaRPr lang="en-IN"/>
          </a:p>
        </p:txBody>
      </p:sp>
    </p:spTree>
    <p:extLst>
      <p:ext uri="{BB962C8B-B14F-4D97-AF65-F5344CB8AC3E}">
        <p14:creationId xmlns:p14="http://schemas.microsoft.com/office/powerpoint/2010/main" val="223269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6759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6A444D-4A42-4F9C-AE37-C2D6B96EC993}" type="datetimeFigureOut">
              <a:rPr lang="en-IN" smtClean="0"/>
              <a:t>03-05-2020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229EEF-BEBB-4B22-8C2F-33C122FA53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1110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65AC-A5C9-44A2-A8A6-BA0694CC4DE0}"/>
              </a:ext>
            </a:extLst>
          </p:cNvPr>
          <p:cNvSpPr>
            <a:spLocks noGrp="1"/>
          </p:cNvSpPr>
          <p:nvPr>
            <p:ph type="title"/>
          </p:nvPr>
        </p:nvSpPr>
        <p:spPr/>
        <p:txBody>
          <a:bodyPr>
            <a:noAutofit/>
          </a:bodyPr>
          <a:lstStyle/>
          <a:p>
            <a:pPr algn="ctr"/>
            <a:r>
              <a:rPr lang="en-IN" sz="4000" b="1" dirty="0"/>
              <a:t>A Novel Algorithm for Automatic Essay Grading using Natural Language Processing Techniques</a:t>
            </a:r>
          </a:p>
        </p:txBody>
      </p:sp>
      <p:pic>
        <p:nvPicPr>
          <p:cNvPr id="4" name="table">
            <a:extLst>
              <a:ext uri="{FF2B5EF4-FFF2-40B4-BE49-F238E27FC236}">
                <a16:creationId xmlns:a16="http://schemas.microsoft.com/office/drawing/2014/main" id="{12617356-95A2-4392-A564-BA86CF119CAC}"/>
              </a:ext>
            </a:extLst>
          </p:cNvPr>
          <p:cNvPicPr>
            <a:picLocks noChangeAspect="1"/>
          </p:cNvPicPr>
          <p:nvPr/>
        </p:nvPicPr>
        <p:blipFill>
          <a:blip r:embed="rId2"/>
          <a:stretch>
            <a:fillRect/>
          </a:stretch>
        </p:blipFill>
        <p:spPr>
          <a:xfrm>
            <a:off x="2358976" y="2086688"/>
            <a:ext cx="7535007" cy="3722702"/>
          </a:xfrm>
          <a:prstGeom prst="rect">
            <a:avLst/>
          </a:prstGeom>
        </p:spPr>
      </p:pic>
    </p:spTree>
    <p:extLst>
      <p:ext uri="{BB962C8B-B14F-4D97-AF65-F5344CB8AC3E}">
        <p14:creationId xmlns:p14="http://schemas.microsoft.com/office/powerpoint/2010/main" val="387064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045-E9F0-4BCF-ACC2-3FA39EA8CC02}"/>
              </a:ext>
            </a:extLst>
          </p:cNvPr>
          <p:cNvSpPr>
            <a:spLocks noGrp="1"/>
          </p:cNvSpPr>
          <p:nvPr>
            <p:ph type="title"/>
          </p:nvPr>
        </p:nvSpPr>
        <p:spPr/>
        <p:txBody>
          <a:bodyPr/>
          <a:lstStyle/>
          <a:p>
            <a:r>
              <a:rPr lang="en-IN" dirty="0"/>
              <a:t>Model 3 Algorithm</a:t>
            </a:r>
          </a:p>
        </p:txBody>
      </p:sp>
      <p:sp>
        <p:nvSpPr>
          <p:cNvPr id="3" name="Content Placeholder 2">
            <a:extLst>
              <a:ext uri="{FF2B5EF4-FFF2-40B4-BE49-F238E27FC236}">
                <a16:creationId xmlns:a16="http://schemas.microsoft.com/office/drawing/2014/main" id="{69C2121A-B6AE-4E78-A217-414D60B7A858}"/>
              </a:ext>
            </a:extLst>
          </p:cNvPr>
          <p:cNvSpPr>
            <a:spLocks noGrp="1"/>
          </p:cNvSpPr>
          <p:nvPr>
            <p:ph idx="1"/>
          </p:nvPr>
        </p:nvSpPr>
        <p:spPr/>
        <p:txBody>
          <a:bodyPr/>
          <a:lstStyle/>
          <a:p>
            <a:r>
              <a:rPr lang="en-IN" b="1" dirty="0"/>
              <a:t>Training Algorithm</a:t>
            </a:r>
            <a:endParaRPr lang="en-IN" dirty="0"/>
          </a:p>
          <a:p>
            <a:r>
              <a:rPr lang="en-IN" i="1" u="sng" dirty="0"/>
              <a:t>Step 1:</a:t>
            </a:r>
            <a:r>
              <a:rPr lang="en-IN" dirty="0"/>
              <a:t> Download the lexicon database from WordNet.</a:t>
            </a:r>
          </a:p>
          <a:p>
            <a:r>
              <a:rPr lang="en-IN" i="1" u="sng" dirty="0"/>
              <a:t>Step 2:</a:t>
            </a:r>
            <a:r>
              <a:rPr lang="en-IN" dirty="0"/>
              <a:t> Separate the words into various buckets according the style (American, British, Australian English variations).</a:t>
            </a:r>
          </a:p>
          <a:p>
            <a:r>
              <a:rPr lang="en-IN" i="1" u="sng" dirty="0"/>
              <a:t>Step 3:</a:t>
            </a:r>
            <a:r>
              <a:rPr lang="en-IN" dirty="0"/>
              <a:t> Apply Multinomial Gaussian Mixture Model (GMM) on the bucket to get probability distribution model ready.</a:t>
            </a:r>
          </a:p>
          <a:p>
            <a:r>
              <a:rPr lang="en-IN" i="1" u="sng" dirty="0"/>
              <a:t>Step 4:</a:t>
            </a:r>
            <a:r>
              <a:rPr lang="en-IN" dirty="0"/>
              <a:t> Save the Model.</a:t>
            </a:r>
          </a:p>
          <a:p>
            <a:endParaRPr lang="en-IN" dirty="0"/>
          </a:p>
        </p:txBody>
      </p:sp>
    </p:spTree>
    <p:extLst>
      <p:ext uri="{BB962C8B-B14F-4D97-AF65-F5344CB8AC3E}">
        <p14:creationId xmlns:p14="http://schemas.microsoft.com/office/powerpoint/2010/main" val="71166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045-E9F0-4BCF-ACC2-3FA39EA8CC02}"/>
              </a:ext>
            </a:extLst>
          </p:cNvPr>
          <p:cNvSpPr>
            <a:spLocks noGrp="1"/>
          </p:cNvSpPr>
          <p:nvPr>
            <p:ph type="title"/>
          </p:nvPr>
        </p:nvSpPr>
        <p:spPr/>
        <p:txBody>
          <a:bodyPr/>
          <a:lstStyle/>
          <a:p>
            <a:r>
              <a:rPr lang="en-IN" dirty="0"/>
              <a:t>Model 3 Algorithm</a:t>
            </a:r>
          </a:p>
        </p:txBody>
      </p:sp>
      <p:graphicFrame>
        <p:nvGraphicFramePr>
          <p:cNvPr id="4" name="Content Placeholder 3">
            <a:extLst>
              <a:ext uri="{FF2B5EF4-FFF2-40B4-BE49-F238E27FC236}">
                <a16:creationId xmlns:a16="http://schemas.microsoft.com/office/drawing/2014/main" id="{0505EFD9-29AB-458F-9E75-DE673589429D}"/>
              </a:ext>
            </a:extLst>
          </p:cNvPr>
          <p:cNvGraphicFramePr>
            <a:graphicFrameLocks noGrp="1"/>
          </p:cNvGraphicFramePr>
          <p:nvPr>
            <p:ph idx="1"/>
            <p:extLst>
              <p:ext uri="{D42A27DB-BD31-4B8C-83A1-F6EECF244321}">
                <p14:modId xmlns:p14="http://schemas.microsoft.com/office/powerpoint/2010/main" val="1190975930"/>
              </p:ext>
            </p:extLst>
          </p:nvPr>
        </p:nvGraphicFramePr>
        <p:xfrm>
          <a:off x="7068445" y="2279034"/>
          <a:ext cx="3616960" cy="1878078"/>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3503947072"/>
                    </a:ext>
                  </a:extLst>
                </a:gridCol>
                <a:gridCol w="1729740">
                  <a:extLst>
                    <a:ext uri="{9D8B030D-6E8A-4147-A177-3AD203B41FA5}">
                      <a16:colId xmlns:a16="http://schemas.microsoft.com/office/drawing/2014/main" val="1816442038"/>
                    </a:ext>
                  </a:extLst>
                </a:gridCol>
              </a:tblGrid>
              <a:tr h="278765">
                <a:tc>
                  <a:txBody>
                    <a:bodyPr/>
                    <a:lstStyle/>
                    <a:p>
                      <a:pPr algn="ctr">
                        <a:lnSpc>
                          <a:spcPct val="150000"/>
                        </a:lnSpc>
                        <a:spcAft>
                          <a:spcPts val="0"/>
                        </a:spcAft>
                      </a:pPr>
                      <a:r>
                        <a:rPr lang="en-US" sz="1400">
                          <a:effectLst/>
                        </a:rPr>
                        <a:t>Continuity of a number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50000"/>
                        </a:lnSpc>
                        <a:spcAft>
                          <a:spcPts val="0"/>
                        </a:spcAft>
                      </a:pPr>
                      <a:r>
                        <a:rPr lang="en-US" sz="1400">
                          <a:effectLst/>
                        </a:rPr>
                        <a:t>Assign the mark</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370239696"/>
                  </a:ext>
                </a:extLst>
              </a:tr>
              <a:tr h="238125">
                <a:tc>
                  <a:txBody>
                    <a:bodyPr/>
                    <a:lstStyle/>
                    <a:p>
                      <a:pPr algn="ctr">
                        <a:lnSpc>
                          <a:spcPct val="150000"/>
                        </a:lnSpc>
                        <a:spcAft>
                          <a:spcPts val="0"/>
                        </a:spcAft>
                      </a:pPr>
                      <a:r>
                        <a:rPr lang="en-US" sz="1400">
                          <a:effectLst/>
                        </a:rPr>
                        <a:t>0% - 20 %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900567191"/>
                  </a:ext>
                </a:extLst>
              </a:tr>
              <a:tr h="287020">
                <a:tc>
                  <a:txBody>
                    <a:bodyPr/>
                    <a:lstStyle/>
                    <a:p>
                      <a:pPr algn="ctr">
                        <a:lnSpc>
                          <a:spcPct val="150000"/>
                        </a:lnSpc>
                        <a:spcAft>
                          <a:spcPts val="0"/>
                        </a:spcAft>
                      </a:pPr>
                      <a:r>
                        <a:rPr lang="en-US" sz="1400">
                          <a:effectLst/>
                        </a:rPr>
                        <a:t>21% - 40 %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dirty="0">
                          <a:effectLst/>
                        </a:rPr>
                        <a:t>4</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25181200"/>
                  </a:ext>
                </a:extLst>
              </a:tr>
              <a:tr h="237490">
                <a:tc>
                  <a:txBody>
                    <a:bodyPr/>
                    <a:lstStyle/>
                    <a:p>
                      <a:pPr algn="ctr">
                        <a:lnSpc>
                          <a:spcPct val="150000"/>
                        </a:lnSpc>
                        <a:spcAft>
                          <a:spcPts val="0"/>
                        </a:spcAft>
                      </a:pPr>
                      <a:r>
                        <a:rPr lang="en-US" sz="1400">
                          <a:effectLst/>
                        </a:rPr>
                        <a:t>41% - 60%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dirty="0">
                          <a:effectLst/>
                        </a:rPr>
                        <a:t>6</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357121663"/>
                  </a:ext>
                </a:extLst>
              </a:tr>
              <a:tr h="443230">
                <a:tc>
                  <a:txBody>
                    <a:bodyPr/>
                    <a:lstStyle/>
                    <a:p>
                      <a:pPr algn="ctr">
                        <a:lnSpc>
                          <a:spcPct val="150000"/>
                        </a:lnSpc>
                        <a:spcAft>
                          <a:spcPts val="0"/>
                        </a:spcAft>
                      </a:pPr>
                      <a:r>
                        <a:rPr lang="en-US" sz="1400">
                          <a:effectLst/>
                        </a:rPr>
                        <a:t>61% - 80%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0"/>
                        </a:spcAft>
                      </a:pPr>
                      <a:r>
                        <a:rPr lang="en-US" sz="1400" dirty="0">
                          <a:effectLst/>
                        </a:rPr>
                        <a:t>8</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08152288"/>
                  </a:ext>
                </a:extLst>
              </a:tr>
              <a:tr h="248285">
                <a:tc>
                  <a:txBody>
                    <a:bodyPr/>
                    <a:lstStyle/>
                    <a:p>
                      <a:pPr algn="ctr">
                        <a:lnSpc>
                          <a:spcPct val="150000"/>
                        </a:lnSpc>
                        <a:spcBef>
                          <a:spcPts val="1200"/>
                        </a:spcBef>
                        <a:spcAft>
                          <a:spcPts val="0"/>
                        </a:spcAft>
                      </a:pPr>
                      <a:r>
                        <a:rPr lang="en-US" sz="1400">
                          <a:effectLst/>
                        </a:rPr>
                        <a:t>81% - 100%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50000"/>
                        </a:lnSpc>
                        <a:spcBef>
                          <a:spcPts val="1200"/>
                        </a:spcBef>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64346898"/>
                  </a:ext>
                </a:extLst>
              </a:tr>
            </a:tbl>
          </a:graphicData>
        </a:graphic>
      </p:graphicFrame>
      <p:sp>
        <p:nvSpPr>
          <p:cNvPr id="5" name="Rectangle 1">
            <a:extLst>
              <a:ext uri="{FF2B5EF4-FFF2-40B4-BE49-F238E27FC236}">
                <a16:creationId xmlns:a16="http://schemas.microsoft.com/office/drawing/2014/main" id="{69A6CE61-F761-4656-B1A6-3574CD5368FC}"/>
              </a:ext>
            </a:extLst>
          </p:cNvPr>
          <p:cNvSpPr>
            <a:spLocks noChangeArrowheads="1"/>
          </p:cNvSpPr>
          <p:nvPr/>
        </p:nvSpPr>
        <p:spPr bwMode="auto">
          <a:xfrm>
            <a:off x="1301261" y="1843933"/>
            <a:ext cx="757566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Consumption Algorithm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1:</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Get the essay as the input.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2:</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Tokenize the essay into sentences.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3:</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Give the numbers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 – American English</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 – British English</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 – Australian English and so on for each sentence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4:</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Count the number of 1s, 2s, 3s on the number.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5:</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Assign the mark according to the table.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6:</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Repeat </a:t>
            </a: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5</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for each number.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7:</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Average out the mark for each category.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8:</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Assign the value from </a:t>
            </a:r>
            <a:r>
              <a:rPr kumimoji="0" lang="en-US" altLang="en-US" b="0" i="1" u="sng" strike="noStrike" cap="none" normalizeH="0" baseline="0" dirty="0">
                <a:ln>
                  <a:noFill/>
                </a:ln>
                <a:solidFill>
                  <a:schemeClr val="tx1"/>
                </a:solidFill>
                <a:effectLst/>
                <a:ea typeface="Calibri" panose="020F0502020204030204" pitchFamily="34" charset="0"/>
                <a:cs typeface="Times New Roman" panose="02020603050405020304" pitchFamily="18" charset="0"/>
              </a:rPr>
              <a:t>step 7</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project it as a mark in Style Continuity.</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1909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C9A1-394D-4682-BE6E-20D7A9AEB536}"/>
              </a:ext>
            </a:extLst>
          </p:cNvPr>
          <p:cNvSpPr>
            <a:spLocks noGrp="1"/>
          </p:cNvSpPr>
          <p:nvPr>
            <p:ph type="title"/>
          </p:nvPr>
        </p:nvSpPr>
        <p:spPr>
          <a:xfrm>
            <a:off x="1097280" y="620710"/>
            <a:ext cx="10058400" cy="988281"/>
          </a:xfrm>
        </p:spPr>
        <p:txBody>
          <a:bodyPr/>
          <a:lstStyle/>
          <a:p>
            <a:r>
              <a:rPr lang="en-IN" dirty="0"/>
              <a:t>Model 4 Algorithm</a:t>
            </a:r>
          </a:p>
        </p:txBody>
      </p:sp>
      <p:sp>
        <p:nvSpPr>
          <p:cNvPr id="3" name="Content Placeholder 2">
            <a:extLst>
              <a:ext uri="{FF2B5EF4-FFF2-40B4-BE49-F238E27FC236}">
                <a16:creationId xmlns:a16="http://schemas.microsoft.com/office/drawing/2014/main" id="{0A7D0AAC-1B81-4FB2-9C8D-B64C63DB53EF}"/>
              </a:ext>
            </a:extLst>
          </p:cNvPr>
          <p:cNvSpPr>
            <a:spLocks noGrp="1"/>
          </p:cNvSpPr>
          <p:nvPr>
            <p:ph idx="1"/>
          </p:nvPr>
        </p:nvSpPr>
        <p:spPr>
          <a:xfrm>
            <a:off x="1097280" y="1845735"/>
            <a:ext cx="10058400" cy="4229750"/>
          </a:xfrm>
        </p:spPr>
        <p:txBody>
          <a:bodyPr>
            <a:normAutofit fontScale="70000" lnSpcReduction="20000"/>
          </a:bodyPr>
          <a:lstStyle/>
          <a:p>
            <a:r>
              <a:rPr lang="en-IN" b="1" dirty="0"/>
              <a:t>Training Algorithm</a:t>
            </a:r>
            <a:endParaRPr lang="en-IN" dirty="0"/>
          </a:p>
          <a:p>
            <a:r>
              <a:rPr lang="en-IN" i="1" u="sng" dirty="0"/>
              <a:t>Step 1:</a:t>
            </a:r>
            <a:r>
              <a:rPr lang="en-IN" i="1" dirty="0"/>
              <a:t> </a:t>
            </a:r>
            <a:r>
              <a:rPr lang="en-IN" dirty="0"/>
              <a:t>Download the lexical resource from WordNet</a:t>
            </a:r>
          </a:p>
          <a:p>
            <a:r>
              <a:rPr lang="en-IN" i="1" u="sng" dirty="0"/>
              <a:t>Step 2:</a:t>
            </a:r>
            <a:r>
              <a:rPr lang="en-IN" dirty="0"/>
              <a:t> Separate into 5 buckets naming from primitive to advanced.</a:t>
            </a:r>
          </a:p>
          <a:p>
            <a:r>
              <a:rPr lang="en-IN" i="1" u="sng" dirty="0"/>
              <a:t>Step 3:</a:t>
            </a:r>
            <a:r>
              <a:rPr lang="en-IN" dirty="0"/>
              <a:t> Apply Bag of Words Feature extraction algorithm into these separated database</a:t>
            </a:r>
          </a:p>
          <a:p>
            <a:r>
              <a:rPr lang="en-IN" i="1" u="sng" dirty="0"/>
              <a:t>Step 4:</a:t>
            </a:r>
            <a:r>
              <a:rPr lang="en-IN" dirty="0"/>
              <a:t> Save the Model</a:t>
            </a:r>
          </a:p>
          <a:p>
            <a:r>
              <a:rPr lang="en-IN" b="1" dirty="0"/>
              <a:t>Consumption Algorithm</a:t>
            </a:r>
            <a:endParaRPr lang="en-IN" dirty="0"/>
          </a:p>
          <a:p>
            <a:r>
              <a:rPr lang="en-IN" i="1" u="sng" dirty="0"/>
              <a:t>Step 1:</a:t>
            </a:r>
            <a:r>
              <a:rPr lang="en-IN" dirty="0"/>
              <a:t> Get the essay as the input</a:t>
            </a:r>
          </a:p>
          <a:p>
            <a:r>
              <a:rPr lang="en-IN" i="1" u="sng" dirty="0"/>
              <a:t>Step 2:</a:t>
            </a:r>
            <a:r>
              <a:rPr lang="en-IN" dirty="0"/>
              <a:t> Tokenize the essay into list of sentences.</a:t>
            </a:r>
          </a:p>
          <a:p>
            <a:r>
              <a:rPr lang="en-IN" i="1" u="sng" dirty="0"/>
              <a:t>Step 3:</a:t>
            </a:r>
            <a:r>
              <a:rPr lang="en-IN" dirty="0"/>
              <a:t> For each sentence, find the most advanced word in that sentence</a:t>
            </a:r>
          </a:p>
          <a:p>
            <a:r>
              <a:rPr lang="en-IN" i="1" u="sng" dirty="0"/>
              <a:t>Step 4:</a:t>
            </a:r>
            <a:r>
              <a:rPr lang="en-IN" dirty="0"/>
              <a:t> Assign the vector value of the most advanced word for that sentence.</a:t>
            </a:r>
          </a:p>
          <a:p>
            <a:r>
              <a:rPr lang="en-IN" i="1" u="sng" dirty="0"/>
              <a:t>Step 5:</a:t>
            </a:r>
            <a:r>
              <a:rPr lang="en-IN" dirty="0"/>
              <a:t> Repeat </a:t>
            </a:r>
            <a:r>
              <a:rPr lang="en-IN" i="1" u="sng" dirty="0"/>
              <a:t>step 3</a:t>
            </a:r>
            <a:r>
              <a:rPr lang="en-IN" dirty="0"/>
              <a:t> and </a:t>
            </a:r>
            <a:r>
              <a:rPr lang="en-IN" i="1" u="sng" dirty="0"/>
              <a:t>step 4</a:t>
            </a:r>
            <a:r>
              <a:rPr lang="en-IN" dirty="0"/>
              <a:t> for all the sentence.</a:t>
            </a:r>
          </a:p>
          <a:p>
            <a:r>
              <a:rPr lang="en-IN" i="1" u="sng" dirty="0"/>
              <a:t>Step 6:</a:t>
            </a:r>
            <a:r>
              <a:rPr lang="en-IN" dirty="0"/>
              <a:t> Average out the all the vector value of sentences.</a:t>
            </a:r>
          </a:p>
          <a:p>
            <a:r>
              <a:rPr lang="en-IN" i="1" u="sng" dirty="0"/>
              <a:t>Step 7:</a:t>
            </a:r>
            <a:r>
              <a:rPr lang="en-IN" dirty="0"/>
              <a:t> Project the </a:t>
            </a:r>
            <a:r>
              <a:rPr lang="en-IN" i="1" u="sng" dirty="0"/>
              <a:t>step 6</a:t>
            </a:r>
            <a:r>
              <a:rPr lang="en-IN" dirty="0"/>
              <a:t> score for the parameter – Lexical Resource</a:t>
            </a:r>
          </a:p>
          <a:p>
            <a:endParaRPr lang="en-IN" dirty="0"/>
          </a:p>
        </p:txBody>
      </p:sp>
    </p:spTree>
    <p:extLst>
      <p:ext uri="{BB962C8B-B14F-4D97-AF65-F5344CB8AC3E}">
        <p14:creationId xmlns:p14="http://schemas.microsoft.com/office/powerpoint/2010/main" val="34869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55A7-D35E-42BE-ABFD-FE28AF47E6C1}"/>
              </a:ext>
            </a:extLst>
          </p:cNvPr>
          <p:cNvSpPr>
            <a:spLocks noGrp="1"/>
          </p:cNvSpPr>
          <p:nvPr>
            <p:ph type="title"/>
          </p:nvPr>
        </p:nvSpPr>
        <p:spPr/>
        <p:txBody>
          <a:bodyPr/>
          <a:lstStyle/>
          <a:p>
            <a:r>
              <a:rPr lang="en-IN" dirty="0"/>
              <a:t>Model 5 Algorithm</a:t>
            </a:r>
          </a:p>
        </p:txBody>
      </p:sp>
      <p:sp>
        <p:nvSpPr>
          <p:cNvPr id="3" name="Content Placeholder 2">
            <a:extLst>
              <a:ext uri="{FF2B5EF4-FFF2-40B4-BE49-F238E27FC236}">
                <a16:creationId xmlns:a16="http://schemas.microsoft.com/office/drawing/2014/main" id="{1EF59C84-A5F9-4703-BF29-07CBD739CFEA}"/>
              </a:ext>
            </a:extLst>
          </p:cNvPr>
          <p:cNvSpPr>
            <a:spLocks noGrp="1"/>
          </p:cNvSpPr>
          <p:nvPr>
            <p:ph idx="1"/>
          </p:nvPr>
        </p:nvSpPr>
        <p:spPr>
          <a:xfrm>
            <a:off x="1097280" y="1845734"/>
            <a:ext cx="10058400" cy="4431974"/>
          </a:xfrm>
        </p:spPr>
        <p:txBody>
          <a:bodyPr>
            <a:normAutofit fontScale="62500" lnSpcReduction="20000"/>
          </a:bodyPr>
          <a:lstStyle/>
          <a:p>
            <a:r>
              <a:rPr lang="en-IN" b="1" dirty="0"/>
              <a:t>Training Algorithm</a:t>
            </a:r>
            <a:endParaRPr lang="en-IN" dirty="0"/>
          </a:p>
          <a:p>
            <a:r>
              <a:rPr lang="en-IN" i="1" u="sng" dirty="0"/>
              <a:t>Step 1:</a:t>
            </a:r>
            <a:r>
              <a:rPr lang="en-IN" dirty="0"/>
              <a:t> Get the questions database by scrapping ETS GRE Sample Analytical Writing Assessment Questions.</a:t>
            </a:r>
          </a:p>
          <a:p>
            <a:r>
              <a:rPr lang="en-IN" i="1" u="sng" dirty="0"/>
              <a:t>Step 2:</a:t>
            </a:r>
            <a:r>
              <a:rPr lang="en-IN" dirty="0"/>
              <a:t> Find the subject word in the question and initiate a vector value for all the subject word from the question.</a:t>
            </a:r>
          </a:p>
          <a:p>
            <a:r>
              <a:rPr lang="en-IN" i="1" u="sng" dirty="0"/>
              <a:t>Step 3:</a:t>
            </a:r>
            <a:r>
              <a:rPr lang="en-IN" dirty="0"/>
              <a:t> Find all the relative words according to the initial vector and build a tree/map for the root vector which the subjective word from question.</a:t>
            </a:r>
          </a:p>
          <a:p>
            <a:r>
              <a:rPr lang="en-IN" i="1" u="sng" dirty="0"/>
              <a:t>Step 4:</a:t>
            </a:r>
            <a:r>
              <a:rPr lang="en-IN" dirty="0"/>
              <a:t> Build the tree by repeating </a:t>
            </a:r>
            <a:r>
              <a:rPr lang="en-IN" i="1" u="sng" dirty="0"/>
              <a:t>step 3</a:t>
            </a:r>
            <a:r>
              <a:rPr lang="en-IN" dirty="0"/>
              <a:t> considering the current vector value to be root node. Thus, a tree is build depth wise.</a:t>
            </a:r>
          </a:p>
          <a:p>
            <a:r>
              <a:rPr lang="en-IN" i="1" u="sng" dirty="0"/>
              <a:t>Step 5:</a:t>
            </a:r>
            <a:r>
              <a:rPr lang="en-IN" dirty="0"/>
              <a:t> Save the built model along with its corresponding root node which the question.</a:t>
            </a:r>
          </a:p>
          <a:p>
            <a:r>
              <a:rPr lang="en-IN" b="1" dirty="0"/>
              <a:t>Consumption Algorithm</a:t>
            </a:r>
            <a:endParaRPr lang="en-IN" dirty="0"/>
          </a:p>
          <a:p>
            <a:r>
              <a:rPr lang="en-IN" i="1" u="sng" dirty="0"/>
              <a:t>Step 1:</a:t>
            </a:r>
            <a:r>
              <a:rPr lang="en-IN" dirty="0"/>
              <a:t> Get the essay as the input from the user</a:t>
            </a:r>
          </a:p>
          <a:p>
            <a:r>
              <a:rPr lang="en-IN" i="1" u="sng" dirty="0"/>
              <a:t>Step 2:</a:t>
            </a:r>
            <a:r>
              <a:rPr lang="en-IN" dirty="0"/>
              <a:t> Tokenize the essay into list of sentences.</a:t>
            </a:r>
          </a:p>
          <a:p>
            <a:r>
              <a:rPr lang="en-IN" i="1" u="sng" dirty="0"/>
              <a:t>Step 3:</a:t>
            </a:r>
            <a:r>
              <a:rPr lang="en-IN" dirty="0"/>
              <a:t> Get the initial vector value of the question assigned to the user.</a:t>
            </a:r>
          </a:p>
          <a:p>
            <a:r>
              <a:rPr lang="en-IN" i="1" u="sng" dirty="0"/>
              <a:t>Step 4:</a:t>
            </a:r>
            <a:r>
              <a:rPr lang="en-IN" dirty="0"/>
              <a:t> For each sentence, use the model to get the vector value for each sentence.</a:t>
            </a:r>
          </a:p>
          <a:p>
            <a:r>
              <a:rPr lang="en-IN" i="1" u="sng" dirty="0"/>
              <a:t>Step 5:</a:t>
            </a:r>
            <a:r>
              <a:rPr lang="en-IN" dirty="0"/>
              <a:t> From the node, traverse into the built model (tree) according the vector value of each sentence.</a:t>
            </a:r>
          </a:p>
          <a:p>
            <a:r>
              <a:rPr lang="en-IN" i="1" u="sng" dirty="0"/>
              <a:t>Step 6:</a:t>
            </a:r>
            <a:r>
              <a:rPr lang="en-IN" dirty="0"/>
              <a:t> If the path has minimum vector difference, then the sentences are most related to each other.</a:t>
            </a:r>
          </a:p>
          <a:p>
            <a:r>
              <a:rPr lang="en-IN" i="1" u="sng" dirty="0"/>
              <a:t>Step 7:</a:t>
            </a:r>
            <a:r>
              <a:rPr lang="en-IN" dirty="0"/>
              <a:t> Normalize the difference in the range of 0 – 10 and assign the end normalized value for the parameter coherence and cohesion.</a:t>
            </a:r>
          </a:p>
          <a:p>
            <a:endParaRPr lang="en-IN" dirty="0"/>
          </a:p>
        </p:txBody>
      </p:sp>
    </p:spTree>
    <p:extLst>
      <p:ext uri="{BB962C8B-B14F-4D97-AF65-F5344CB8AC3E}">
        <p14:creationId xmlns:p14="http://schemas.microsoft.com/office/powerpoint/2010/main" val="127407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18E7-4787-497B-91DD-3EED4FEACCBF}"/>
              </a:ext>
            </a:extLst>
          </p:cNvPr>
          <p:cNvSpPr>
            <a:spLocks noGrp="1"/>
          </p:cNvSpPr>
          <p:nvPr>
            <p:ph type="title"/>
          </p:nvPr>
        </p:nvSpPr>
        <p:spPr>
          <a:xfrm>
            <a:off x="1073950" y="452718"/>
            <a:ext cx="9404723" cy="897910"/>
          </a:xfrm>
        </p:spPr>
        <p:txBody>
          <a:bodyPr/>
          <a:lstStyle/>
          <a:p>
            <a:pPr algn="ctr"/>
            <a:r>
              <a:rPr lang="en-GB" b="1" u="sng" dirty="0"/>
              <a:t>Output Screenshots</a:t>
            </a:r>
          </a:p>
        </p:txBody>
      </p:sp>
      <p:pic>
        <p:nvPicPr>
          <p:cNvPr id="7" name="Picture 6">
            <a:extLst>
              <a:ext uri="{FF2B5EF4-FFF2-40B4-BE49-F238E27FC236}">
                <a16:creationId xmlns:a16="http://schemas.microsoft.com/office/drawing/2014/main" id="{2339DC90-753F-406D-87AC-F486403DE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30" y="1350628"/>
            <a:ext cx="10330961" cy="4909495"/>
          </a:xfrm>
          <a:prstGeom prst="rect">
            <a:avLst/>
          </a:prstGeom>
        </p:spPr>
      </p:pic>
    </p:spTree>
    <p:extLst>
      <p:ext uri="{BB962C8B-B14F-4D97-AF65-F5344CB8AC3E}">
        <p14:creationId xmlns:p14="http://schemas.microsoft.com/office/powerpoint/2010/main" val="44057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D12EC-2F17-4BEA-A47A-E5FDA0477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41" y="838515"/>
            <a:ext cx="10864675" cy="4937769"/>
          </a:xfrm>
          <a:prstGeom prst="rect">
            <a:avLst/>
          </a:prstGeom>
          <a:ln w="19050">
            <a:solidFill>
              <a:schemeClr val="tx1"/>
            </a:solidFill>
          </a:ln>
        </p:spPr>
      </p:pic>
    </p:spTree>
    <p:extLst>
      <p:ext uri="{BB962C8B-B14F-4D97-AF65-F5344CB8AC3E}">
        <p14:creationId xmlns:p14="http://schemas.microsoft.com/office/powerpoint/2010/main" val="135455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D908-0D13-4197-99F7-A3EB88AAB53B}"/>
              </a:ext>
            </a:extLst>
          </p:cNvPr>
          <p:cNvSpPr>
            <a:spLocks noGrp="1"/>
          </p:cNvSpPr>
          <p:nvPr>
            <p:ph type="title"/>
          </p:nvPr>
        </p:nvSpPr>
        <p:spPr>
          <a:xfrm>
            <a:off x="1186962" y="638962"/>
            <a:ext cx="9996853" cy="893616"/>
          </a:xfrm>
        </p:spPr>
        <p:txBody>
          <a:bodyPr/>
          <a:lstStyle/>
          <a:p>
            <a:r>
              <a:rPr lang="en-IN" b="1" u="sng" dirty="0"/>
              <a:t>Abstract</a:t>
            </a:r>
          </a:p>
        </p:txBody>
      </p:sp>
      <p:sp>
        <p:nvSpPr>
          <p:cNvPr id="3" name="Content Placeholder 2">
            <a:extLst>
              <a:ext uri="{FF2B5EF4-FFF2-40B4-BE49-F238E27FC236}">
                <a16:creationId xmlns:a16="http://schemas.microsoft.com/office/drawing/2014/main" id="{4E64B223-94FC-4FCF-914F-E46335F3229D}"/>
              </a:ext>
            </a:extLst>
          </p:cNvPr>
          <p:cNvSpPr>
            <a:spLocks noGrp="1"/>
          </p:cNvSpPr>
          <p:nvPr>
            <p:ph idx="1"/>
          </p:nvPr>
        </p:nvSpPr>
        <p:spPr>
          <a:xfrm>
            <a:off x="1186962" y="1890346"/>
            <a:ext cx="9996853" cy="3993570"/>
          </a:xfrm>
        </p:spPr>
        <p:txBody>
          <a:bodyPr>
            <a:normAutofit/>
          </a:bodyPr>
          <a:lstStyle/>
          <a:p>
            <a:pPr algn="just"/>
            <a:r>
              <a:rPr lang="en-IN" dirty="0"/>
              <a:t>The project gives linguistic support to the users who wants check the authenticity of an English essay. The project’s primary service is hosted in cloud architecture and use API keys to access it securely. This</a:t>
            </a:r>
            <a:r>
              <a:rPr lang="en-IN" b="1" dirty="0"/>
              <a:t> </a:t>
            </a:r>
            <a:r>
              <a:rPr lang="en-IN" dirty="0"/>
              <a:t>also provides an attractive dashboard to the users to keep track of their scores and their essays. The primary service includes evaluation of </a:t>
            </a:r>
          </a:p>
          <a:p>
            <a:pPr lvl="1" algn="just"/>
            <a:r>
              <a:rPr lang="en-IN" dirty="0"/>
              <a:t>1. Grammar and Spell Check.</a:t>
            </a:r>
          </a:p>
          <a:p>
            <a:pPr lvl="1" algn="just"/>
            <a:r>
              <a:rPr lang="en-IN" dirty="0"/>
              <a:t>2. Sentence Complexity.</a:t>
            </a:r>
          </a:p>
          <a:p>
            <a:pPr lvl="1" algn="just"/>
            <a:r>
              <a:rPr lang="en-IN" dirty="0"/>
              <a:t>3. Style Continuity.</a:t>
            </a:r>
          </a:p>
          <a:p>
            <a:pPr lvl="1" algn="just"/>
            <a:r>
              <a:rPr lang="en-IN" dirty="0"/>
              <a:t>4. Advanced lexical resources.</a:t>
            </a:r>
          </a:p>
          <a:p>
            <a:pPr lvl="1" algn="just"/>
            <a:r>
              <a:rPr lang="en-IN" dirty="0"/>
              <a:t>5. Cohesion and Coherence.</a:t>
            </a:r>
          </a:p>
          <a:p>
            <a:pPr lvl="1" algn="just"/>
            <a:endParaRPr lang="en-IN" dirty="0"/>
          </a:p>
          <a:p>
            <a:endParaRPr lang="en-IN" dirty="0"/>
          </a:p>
        </p:txBody>
      </p:sp>
    </p:spTree>
    <p:extLst>
      <p:ext uri="{BB962C8B-B14F-4D97-AF65-F5344CB8AC3E}">
        <p14:creationId xmlns:p14="http://schemas.microsoft.com/office/powerpoint/2010/main" val="16997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057-5BB6-4479-B604-76B020694133}"/>
              </a:ext>
            </a:extLst>
          </p:cNvPr>
          <p:cNvSpPr>
            <a:spLocks noGrp="1"/>
          </p:cNvSpPr>
          <p:nvPr>
            <p:ph type="title"/>
          </p:nvPr>
        </p:nvSpPr>
        <p:spPr>
          <a:xfrm>
            <a:off x="1213338" y="515203"/>
            <a:ext cx="10058400" cy="970697"/>
          </a:xfrm>
        </p:spPr>
        <p:txBody>
          <a:bodyPr/>
          <a:lstStyle/>
          <a:p>
            <a:r>
              <a:rPr lang="en-IN" b="1" u="sng" dirty="0"/>
              <a:t>Existing System</a:t>
            </a:r>
          </a:p>
        </p:txBody>
      </p:sp>
      <p:sp>
        <p:nvSpPr>
          <p:cNvPr id="3" name="Content Placeholder 2">
            <a:extLst>
              <a:ext uri="{FF2B5EF4-FFF2-40B4-BE49-F238E27FC236}">
                <a16:creationId xmlns:a16="http://schemas.microsoft.com/office/drawing/2014/main" id="{23DFDC92-1669-4281-A3C4-29C9B6976896}"/>
              </a:ext>
            </a:extLst>
          </p:cNvPr>
          <p:cNvSpPr>
            <a:spLocks noGrp="1"/>
          </p:cNvSpPr>
          <p:nvPr>
            <p:ph idx="1"/>
          </p:nvPr>
        </p:nvSpPr>
        <p:spPr>
          <a:xfrm>
            <a:off x="1213338" y="1923752"/>
            <a:ext cx="9935308" cy="4907871"/>
          </a:xfrm>
        </p:spPr>
        <p:txBody>
          <a:bodyPr/>
          <a:lstStyle/>
          <a:p>
            <a:r>
              <a:rPr lang="en-IN" b="1" u="sng" dirty="0"/>
              <a:t>Grammarly:</a:t>
            </a:r>
            <a:r>
              <a:rPr lang="en-IN" dirty="0"/>
              <a:t> Grammarly is an famous software used to word correction and suggestion in the sentence. This product is not capable to do the same for a whole paragraph and for long essays.  </a:t>
            </a:r>
          </a:p>
          <a:p>
            <a:r>
              <a:rPr lang="en-IN" b="1" u="sng" dirty="0"/>
              <a:t>ProWritingAid:</a:t>
            </a:r>
            <a:r>
              <a:rPr lang="en-IN" dirty="0"/>
              <a:t> ProWritingAid provides the users to fix their writing style and eliminate errors by providing a browser extension.</a:t>
            </a:r>
          </a:p>
          <a:p>
            <a:r>
              <a:rPr lang="en-IN" b="1" u="sng" dirty="0"/>
              <a:t>WhiteSmoke:</a:t>
            </a:r>
            <a:r>
              <a:rPr lang="en-IN" dirty="0"/>
              <a:t> </a:t>
            </a:r>
            <a:r>
              <a:rPr lang="en-US" dirty="0"/>
              <a:t>WhiteSmoke is also very efficient English writing and proofreading tool. It indicates the grammar as well as punctuation, spell checking, and writing style suggestions.</a:t>
            </a:r>
          </a:p>
          <a:p>
            <a:r>
              <a:rPr lang="en-US" b="1" u="sng" dirty="0"/>
              <a:t>Ginger:</a:t>
            </a:r>
            <a:r>
              <a:rPr lang="en-US" dirty="0"/>
              <a:t> Ginger is another quite brilliant tool among students, teachers, and bloggers due to its efficient outcomes.  The Ginger proofreading tool while typing in the editing boxes such as WordPress or simply go to their site and paste the text.</a:t>
            </a:r>
            <a:endParaRPr lang="en-IN" dirty="0"/>
          </a:p>
        </p:txBody>
      </p:sp>
    </p:spTree>
    <p:extLst>
      <p:ext uri="{BB962C8B-B14F-4D97-AF65-F5344CB8AC3E}">
        <p14:creationId xmlns:p14="http://schemas.microsoft.com/office/powerpoint/2010/main" val="8652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9B6-4FEA-4EB9-9500-F8D170251517}"/>
              </a:ext>
            </a:extLst>
          </p:cNvPr>
          <p:cNvSpPr>
            <a:spLocks noGrp="1"/>
          </p:cNvSpPr>
          <p:nvPr>
            <p:ph type="title"/>
          </p:nvPr>
        </p:nvSpPr>
        <p:spPr>
          <a:xfrm>
            <a:off x="838200" y="205327"/>
            <a:ext cx="10275277" cy="515642"/>
          </a:xfrm>
        </p:spPr>
        <p:txBody>
          <a:bodyPr>
            <a:normAutofit fontScale="90000"/>
          </a:bodyPr>
          <a:lstStyle/>
          <a:p>
            <a:pPr algn="ctr"/>
            <a:r>
              <a:rPr lang="en-IN" b="1" u="sng" dirty="0"/>
              <a:t>System Architecture</a:t>
            </a:r>
          </a:p>
        </p:txBody>
      </p:sp>
      <p:pic>
        <p:nvPicPr>
          <p:cNvPr id="5" name="Content Placeholder 4">
            <a:extLst>
              <a:ext uri="{FF2B5EF4-FFF2-40B4-BE49-F238E27FC236}">
                <a16:creationId xmlns:a16="http://schemas.microsoft.com/office/drawing/2014/main" id="{77DBAADB-461C-46E9-99DB-06F20B874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239" y="825505"/>
            <a:ext cx="10755946" cy="5385077"/>
          </a:xfrm>
        </p:spPr>
      </p:pic>
    </p:spTree>
    <p:extLst>
      <p:ext uri="{BB962C8B-B14F-4D97-AF65-F5344CB8AC3E}">
        <p14:creationId xmlns:p14="http://schemas.microsoft.com/office/powerpoint/2010/main" val="15363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0D-2B66-43C6-B943-0254D24DCCA8}"/>
              </a:ext>
            </a:extLst>
          </p:cNvPr>
          <p:cNvSpPr>
            <a:spLocks noGrp="1"/>
          </p:cNvSpPr>
          <p:nvPr>
            <p:ph type="title"/>
          </p:nvPr>
        </p:nvSpPr>
        <p:spPr>
          <a:xfrm>
            <a:off x="838200" y="365125"/>
            <a:ext cx="10515600" cy="868871"/>
          </a:xfrm>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3987047858"/>
              </p:ext>
            </p:extLst>
          </p:nvPr>
        </p:nvGraphicFramePr>
        <p:xfrm>
          <a:off x="712934" y="1233996"/>
          <a:ext cx="10766132" cy="4394200"/>
        </p:xfrm>
        <a:graphic>
          <a:graphicData uri="http://schemas.openxmlformats.org/drawingml/2006/table">
            <a:tbl>
              <a:tblPr firstRow="1" bandRow="1">
                <a:tableStyleId>{85BE263C-DBD7-4A20-BB59-AAB30ACAA65A}</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ctr"/>
                      <a:r>
                        <a:rPr lang="en-IN" dirty="0"/>
                        <a:t>Paper Title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DOI Number</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Inference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7729291"/>
                  </a:ext>
                </a:extLst>
              </a:tr>
              <a:tr h="370840">
                <a:tc>
                  <a:txBody>
                    <a:bodyPr/>
                    <a:lstStyle/>
                    <a:p>
                      <a:pPr lvl="0"/>
                      <a:r>
                        <a:rPr lang="en-US" sz="1800" kern="1200" dirty="0">
                          <a:effectLst/>
                        </a:rPr>
                        <a:t>Text Classification using Different Feature Extraction Approach</a:t>
                      </a:r>
                      <a:endParaRPr lang="en-IN" sz="1800" kern="1200" dirty="0">
                        <a:effectLst/>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effectLst/>
                        </a:rPr>
                        <a:t>10.1109/eStream.2019.8732167</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The TF-IDF weighing scheme works by weighing a keyword in any context and assigning the importance to that keyword based on number of times it appears on the document. One of the main drawbacks is the size of the feature set in TF-IDF for text data which equals to the size of the vocabulary across the entire corpus, thus resulting in huge computation on weighing all the words in the data set.</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636255"/>
                  </a:ext>
                </a:extLst>
              </a:tr>
              <a:tr h="370840">
                <a:tc>
                  <a:txBody>
                    <a:bodyPr/>
                    <a:lstStyle/>
                    <a:p>
                      <a:pPr algn="l"/>
                      <a:r>
                        <a:rPr lang="en-US" sz="1800" kern="1200" dirty="0">
                          <a:solidFill>
                            <a:schemeClr val="dk1"/>
                          </a:solidFill>
                          <a:effectLst/>
                          <a:latin typeface="+mn-lt"/>
                          <a:ea typeface="+mn-ea"/>
                          <a:cs typeface="+mn-cs"/>
                        </a:rPr>
                        <a:t>Analysis of Text Categorization Represented with Word Embeddings Using Homogeneous Classifiers</a:t>
                      </a:r>
                      <a:endParaRPr lang="en-IN" sz="1800" kern="1200" dirty="0">
                        <a:solidFill>
                          <a:schemeClr val="dk1"/>
                        </a:solidFill>
                        <a:effectLst/>
                        <a:latin typeface="+mn-lt"/>
                        <a:ea typeface="+mn-ea"/>
                        <a:cs typeface="+mn-cs"/>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solidFill>
                            <a:schemeClr val="dk1"/>
                          </a:solidFill>
                          <a:effectLst/>
                          <a:latin typeface="+mn-lt"/>
                          <a:ea typeface="+mn-ea"/>
                          <a:cs typeface="+mn-cs"/>
                        </a:rPr>
                        <a:t>10.1109/INISTA.2019.8778329</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Word2vec representation learning method with ensemble systems to increase the text classification accuracies. Word embeddings are obtained from the training data through word2vec tool by using shallow neural networks. Two variants of naive Bayes (NB) namely, multivariate Bernoulli NB (MVNB), and multinomial NB (MNB), support vector machine (SVM), and decision tree (DT) are used as single classifiers.</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812785"/>
                  </a:ext>
                </a:extLst>
              </a:tr>
            </a:tbl>
          </a:graphicData>
        </a:graphic>
      </p:graphicFrame>
    </p:spTree>
    <p:extLst>
      <p:ext uri="{BB962C8B-B14F-4D97-AF65-F5344CB8AC3E}">
        <p14:creationId xmlns:p14="http://schemas.microsoft.com/office/powerpoint/2010/main" val="47858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4247777286"/>
              </p:ext>
            </p:extLst>
          </p:nvPr>
        </p:nvGraphicFramePr>
        <p:xfrm>
          <a:off x="712934" y="1199626"/>
          <a:ext cx="10771594" cy="4893443"/>
        </p:xfrm>
        <a:graphic>
          <a:graphicData uri="http://schemas.openxmlformats.org/drawingml/2006/table">
            <a:tbl>
              <a:tblPr firstRow="1" bandRow="1">
                <a:tableStyleId>{D7AC3CCA-C797-4891-BE02-D94E43425B78}</a:tableStyleId>
              </a:tblPr>
              <a:tblGrid>
                <a:gridCol w="2348361">
                  <a:extLst>
                    <a:ext uri="{9D8B030D-6E8A-4147-A177-3AD203B41FA5}">
                      <a16:colId xmlns:a16="http://schemas.microsoft.com/office/drawing/2014/main" val="1867599130"/>
                    </a:ext>
                  </a:extLst>
                </a:gridCol>
                <a:gridCol w="2137590">
                  <a:extLst>
                    <a:ext uri="{9D8B030D-6E8A-4147-A177-3AD203B41FA5}">
                      <a16:colId xmlns:a16="http://schemas.microsoft.com/office/drawing/2014/main" val="816345731"/>
                    </a:ext>
                  </a:extLst>
                </a:gridCol>
                <a:gridCol w="6285643">
                  <a:extLst>
                    <a:ext uri="{9D8B030D-6E8A-4147-A177-3AD203B41FA5}">
                      <a16:colId xmlns:a16="http://schemas.microsoft.com/office/drawing/2014/main" val="808858176"/>
                    </a:ext>
                  </a:extLst>
                </a:gridCol>
              </a:tblGrid>
              <a:tr h="1660275">
                <a:tc>
                  <a:txBody>
                    <a:bodyPr/>
                    <a:lstStyle/>
                    <a:p>
                      <a:pPr algn="l"/>
                      <a:r>
                        <a:rPr lang="en-US" sz="1800" b="0" kern="1200" dirty="0">
                          <a:effectLst/>
                        </a:rPr>
                        <a:t>A Fuzzy Approach to Text Classification with Two-Stage Training for Ambiguous Instances</a:t>
                      </a:r>
                      <a:endParaRPr lang="en-IN" sz="1800" b="0" kern="1200" dirty="0">
                        <a:solidFill>
                          <a:schemeClr val="dk1"/>
                        </a:solidFill>
                        <a:effectLst/>
                        <a:latin typeface="+mn-lt"/>
                        <a:ea typeface="+mn-ea"/>
                        <a:cs typeface="+mn-cs"/>
                      </a:endParaRPr>
                    </a:p>
                  </a:txBody>
                  <a:tcPr marL="77802" marR="77802"/>
                </a:tc>
                <a:tc>
                  <a:txBody>
                    <a:bodyPr/>
                    <a:lstStyle/>
                    <a:p>
                      <a:pPr algn="ctr"/>
                      <a:r>
                        <a:rPr lang="en-IN" b="0" u="sng" dirty="0"/>
                        <a:t>10.1109/TCSS.2019.2892037</a:t>
                      </a:r>
                    </a:p>
                  </a:txBody>
                  <a:tcPr marL="77802" marR="77802"/>
                </a:tc>
                <a:tc>
                  <a:txBody>
                    <a:bodyPr/>
                    <a:lstStyle/>
                    <a:p>
                      <a:pPr algn="just"/>
                      <a:r>
                        <a:rPr lang="en-US" b="0" dirty="0"/>
                        <a:t>Traditional fuzzy approaches generally employ a fixed rule (based on maximum membership degree) to provide a distinct class label as an output. Bag of Words (BOW) extracts a bag of distinct words for textual data, and each of the words is used as a feature. </a:t>
                      </a:r>
                      <a:endParaRPr lang="en-IN" b="0" dirty="0"/>
                    </a:p>
                  </a:txBody>
                  <a:tcPr marL="77802" marR="77802"/>
                </a:tc>
                <a:extLst>
                  <a:ext uri="{0D108BD9-81ED-4DB2-BD59-A6C34878D82A}">
                    <a16:rowId xmlns:a16="http://schemas.microsoft.com/office/drawing/2014/main" val="1064103032"/>
                  </a:ext>
                </a:extLst>
              </a:tr>
              <a:tr h="3233168">
                <a:tc>
                  <a:txBody>
                    <a:bodyPr/>
                    <a:lstStyle/>
                    <a:p>
                      <a:pPr algn="l"/>
                      <a:r>
                        <a:rPr lang="en-US" sz="1800" kern="1200" dirty="0">
                          <a:effectLst/>
                        </a:rPr>
                        <a:t>Noisy text categorization</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strike="noStrike" kern="1200" dirty="0">
                          <a:effectLst/>
                        </a:rPr>
                        <a:t>10.1109/ICMLA.2006.52</a:t>
                      </a:r>
                      <a:endParaRPr lang="en-IN" u="sng" dirty="0"/>
                    </a:p>
                  </a:txBody>
                  <a:tcPr marL="77802" marR="77802"/>
                </a:tc>
                <a:tc>
                  <a:txBody>
                    <a:bodyPr/>
                    <a:lstStyle/>
                    <a:p>
                      <a:pPr algn="just"/>
                      <a:r>
                        <a:rPr lang="en-US" dirty="0"/>
                        <a:t>Several categorization approaches have achieved state-of-the-art performance. In this work, we apply support vector machines because there is theoretical evidence that they are especially suitable for data with characteristics typical of document vectors: very high dimensionality (several thousand dimensions), sparseness (few features have values different from zero), high number of relevant features (every term is important even if it appears only a few times), distribution of the term frequencies following </a:t>
                      </a:r>
                      <a:r>
                        <a:rPr lang="en-US" dirty="0" err="1"/>
                        <a:t>Zipf’s</a:t>
                      </a:r>
                      <a:r>
                        <a:rPr lang="en-US" dirty="0"/>
                        <a:t> Law, and a high level of redundancy (several features account for the same category).</a:t>
                      </a:r>
                      <a:endParaRPr lang="en-IN" dirty="0"/>
                    </a:p>
                  </a:txBody>
                  <a:tcPr marL="77802" marR="77802"/>
                </a:tc>
                <a:extLst>
                  <a:ext uri="{0D108BD9-81ED-4DB2-BD59-A6C34878D82A}">
                    <a16:rowId xmlns:a16="http://schemas.microsoft.com/office/drawing/2014/main" val="1289393173"/>
                  </a:ext>
                </a:extLst>
              </a:tr>
            </a:tbl>
          </a:graphicData>
        </a:graphic>
      </p:graphicFrame>
    </p:spTree>
    <p:extLst>
      <p:ext uri="{BB962C8B-B14F-4D97-AF65-F5344CB8AC3E}">
        <p14:creationId xmlns:p14="http://schemas.microsoft.com/office/powerpoint/2010/main" val="351215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1557106558"/>
              </p:ext>
            </p:extLst>
          </p:nvPr>
        </p:nvGraphicFramePr>
        <p:xfrm>
          <a:off x="712934" y="1452109"/>
          <a:ext cx="10766132" cy="4023360"/>
        </p:xfrm>
        <a:graphic>
          <a:graphicData uri="http://schemas.openxmlformats.org/drawingml/2006/table">
            <a:tbl>
              <a:tblPr firstRow="1" bandRow="1">
                <a:tableStyleId>{D7AC3CCA-C797-4891-BE02-D94E43425B78}</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l"/>
                      <a:r>
                        <a:rPr lang="en-US" sz="1800" b="0" kern="1200" dirty="0">
                          <a:solidFill>
                            <a:schemeClr val="dk1"/>
                          </a:solidFill>
                          <a:effectLst/>
                          <a:latin typeface="+mn-lt"/>
                          <a:ea typeface="+mn-ea"/>
                          <a:cs typeface="+mn-cs"/>
                        </a:rPr>
                        <a:t>Exploring Feature Selection and Support Vector Machine in Text Categorization</a:t>
                      </a:r>
                      <a:endParaRPr lang="en-IN" sz="1800" b="0" kern="1200" dirty="0">
                        <a:solidFill>
                          <a:schemeClr val="dk1"/>
                        </a:solidFill>
                        <a:effectLst/>
                        <a:latin typeface="+mn-lt"/>
                        <a:ea typeface="+mn-ea"/>
                        <a:cs typeface="+mn-cs"/>
                      </a:endParaRPr>
                    </a:p>
                  </a:txBody>
                  <a:tcPr marL="77802" marR="77802"/>
                </a:tc>
                <a:tc>
                  <a:txBody>
                    <a:bodyPr/>
                    <a:lstStyle/>
                    <a:p>
                      <a:pPr algn="ctr"/>
                      <a:r>
                        <a:rPr lang="en-US" sz="1800" b="0" u="sng" kern="1200" dirty="0">
                          <a:solidFill>
                            <a:schemeClr val="dk1"/>
                          </a:solidFill>
                          <a:effectLst/>
                          <a:latin typeface="+mn-lt"/>
                          <a:ea typeface="+mn-ea"/>
                          <a:cs typeface="+mn-cs"/>
                        </a:rPr>
                        <a:t>10.1109/CSE.2013.160</a:t>
                      </a:r>
                      <a:endParaRPr lang="en-IN" b="0" dirty="0"/>
                    </a:p>
                  </a:txBody>
                  <a:tcPr marL="77802" marR="77802"/>
                </a:tc>
                <a:tc>
                  <a:txBody>
                    <a:bodyPr/>
                    <a:lstStyle/>
                    <a:p>
                      <a:pPr algn="just"/>
                      <a:r>
                        <a:rPr lang="en-US" b="0" dirty="0"/>
                        <a:t>Text categorization (TC) is a task of automatically assigning a document into a set of predefined categories. </a:t>
                      </a:r>
                      <a:r>
                        <a:rPr lang="en-US" sz="1800" b="0" kern="1200" dirty="0">
                          <a:solidFill>
                            <a:schemeClr val="dk1"/>
                          </a:solidFill>
                          <a:effectLst/>
                          <a:latin typeface="+mn-lt"/>
                          <a:ea typeface="+mn-ea"/>
                          <a:cs typeface="+mn-cs"/>
                        </a:rPr>
                        <a:t>This paper explores several methods of feature selection that can be used to reduce high dimensionality of feature space in text documents such as Information Gain, Gain Ratio, Chi-Squares, Mutual Information and Document frequency.</a:t>
                      </a:r>
                      <a:endParaRPr lang="en-IN" b="0" dirty="0"/>
                    </a:p>
                  </a:txBody>
                  <a:tcPr marL="77802" marR="77802"/>
                </a:tc>
                <a:extLst>
                  <a:ext uri="{0D108BD9-81ED-4DB2-BD59-A6C34878D82A}">
                    <a16:rowId xmlns:a16="http://schemas.microsoft.com/office/drawing/2014/main" val="3177498728"/>
                  </a:ext>
                </a:extLst>
              </a:tr>
              <a:tr h="370840">
                <a:tc>
                  <a:txBody>
                    <a:bodyPr/>
                    <a:lstStyle/>
                    <a:p>
                      <a:pPr algn="l"/>
                      <a:r>
                        <a:rPr lang="en-US" sz="1800" kern="1200" dirty="0">
                          <a:solidFill>
                            <a:schemeClr val="dk1"/>
                          </a:solidFill>
                          <a:effectLst/>
                          <a:latin typeface="+mn-lt"/>
                          <a:ea typeface="+mn-ea"/>
                          <a:cs typeface="+mn-cs"/>
                        </a:rPr>
                        <a:t>Graph-Based Semantic Learning, Representation and Growth from Text: A Systematic Review</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kern="1200" dirty="0">
                          <a:solidFill>
                            <a:schemeClr val="dk1"/>
                          </a:solidFill>
                          <a:effectLst/>
                          <a:latin typeface="+mn-lt"/>
                          <a:ea typeface="+mn-ea"/>
                          <a:cs typeface="+mn-cs"/>
                        </a:rPr>
                        <a:t>10.1109/ICOSC.2019.8665592</a:t>
                      </a:r>
                      <a:endParaRPr lang="en-IN" dirty="0"/>
                    </a:p>
                  </a:txBody>
                  <a:tcPr marL="77802" marR="77802"/>
                </a:tc>
                <a:tc>
                  <a:txBody>
                    <a:bodyPr/>
                    <a:lstStyle/>
                    <a:p>
                      <a:pPr algn="just"/>
                      <a:r>
                        <a:rPr lang="en-US" dirty="0"/>
                        <a:t>Graph-based text representation, in the form of text graphs, is an alternative approach to the Vector-Space Model (VSM), also known as Bag-Of-words (BOW). </a:t>
                      </a:r>
                      <a:r>
                        <a:rPr lang="en-IN" dirty="0"/>
                        <a:t>Text Rank presents a graph-based ranking model, relying on an algorithm derived from Googles PageRank algorithm. Text Rank does not require deep linguistic knowledge. The Text Rank model does not include the cognition and psycholinguistic-based factors which is the main limitation of this technique.</a:t>
                      </a:r>
                    </a:p>
                  </a:txBody>
                  <a:tcPr marL="77802" marR="77802"/>
                </a:tc>
                <a:extLst>
                  <a:ext uri="{0D108BD9-81ED-4DB2-BD59-A6C34878D82A}">
                    <a16:rowId xmlns:a16="http://schemas.microsoft.com/office/drawing/2014/main" val="1939659486"/>
                  </a:ext>
                </a:extLst>
              </a:tr>
            </a:tbl>
          </a:graphicData>
        </a:graphic>
      </p:graphicFrame>
    </p:spTree>
    <p:extLst>
      <p:ext uri="{BB962C8B-B14F-4D97-AF65-F5344CB8AC3E}">
        <p14:creationId xmlns:p14="http://schemas.microsoft.com/office/powerpoint/2010/main" val="34116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6362-80CA-4341-8C3F-0C54A3A7D9B0}"/>
              </a:ext>
            </a:extLst>
          </p:cNvPr>
          <p:cNvSpPr>
            <a:spLocks noGrp="1"/>
          </p:cNvSpPr>
          <p:nvPr>
            <p:ph type="title"/>
          </p:nvPr>
        </p:nvSpPr>
        <p:spPr/>
        <p:txBody>
          <a:bodyPr/>
          <a:lstStyle/>
          <a:p>
            <a:r>
              <a:rPr lang="en-IN" dirty="0"/>
              <a:t>Model 1 Algorithm </a:t>
            </a:r>
          </a:p>
        </p:txBody>
      </p:sp>
      <p:sp>
        <p:nvSpPr>
          <p:cNvPr id="3" name="Content Placeholder 2">
            <a:extLst>
              <a:ext uri="{FF2B5EF4-FFF2-40B4-BE49-F238E27FC236}">
                <a16:creationId xmlns:a16="http://schemas.microsoft.com/office/drawing/2014/main" id="{2F3C8477-B076-4A53-ADF8-343E5EFFD827}"/>
              </a:ext>
            </a:extLst>
          </p:cNvPr>
          <p:cNvSpPr>
            <a:spLocks noGrp="1"/>
          </p:cNvSpPr>
          <p:nvPr>
            <p:ph idx="1"/>
          </p:nvPr>
        </p:nvSpPr>
        <p:spPr>
          <a:xfrm>
            <a:off x="1097280" y="1845733"/>
            <a:ext cx="10058400" cy="4818836"/>
          </a:xfrm>
        </p:spPr>
        <p:txBody>
          <a:bodyPr>
            <a:normAutofit fontScale="32500" lnSpcReduction="20000"/>
          </a:bodyPr>
          <a:lstStyle/>
          <a:p>
            <a:pPr fontAlgn="base"/>
            <a:r>
              <a:rPr lang="en-IN" sz="3700" b="1" dirty="0">
                <a:solidFill>
                  <a:schemeClr val="tx1"/>
                </a:solidFill>
                <a:cs typeface="Times New Roman" panose="02020603050405020304" pitchFamily="18" charset="0"/>
              </a:rPr>
              <a:t>Training Algorithm:</a:t>
            </a:r>
          </a:p>
          <a:p>
            <a:pPr fontAlgn="base"/>
            <a:r>
              <a:rPr lang="en-IN" sz="3700" i="1" u="sng" dirty="0">
                <a:solidFill>
                  <a:schemeClr val="tx1"/>
                </a:solidFill>
                <a:cs typeface="Times New Roman" panose="02020603050405020304" pitchFamily="18" charset="0"/>
              </a:rPr>
              <a:t>Step 1:</a:t>
            </a:r>
            <a:r>
              <a:rPr lang="en-IN" sz="3700" i="1" dirty="0">
                <a:solidFill>
                  <a:schemeClr val="tx1"/>
                </a:solidFill>
                <a:cs typeface="Times New Roman" panose="02020603050405020304" pitchFamily="18" charset="0"/>
              </a:rPr>
              <a:t> </a:t>
            </a:r>
            <a:r>
              <a:rPr lang="en-IN" sz="3700" dirty="0">
                <a:solidFill>
                  <a:schemeClr val="tx1"/>
                </a:solidFill>
                <a:cs typeface="Times New Roman" panose="02020603050405020304" pitchFamily="18" charset="0"/>
              </a:rPr>
              <a:t>Download the word collection database from WordNet.</a:t>
            </a:r>
          </a:p>
          <a:p>
            <a:pPr fontAlgn="base"/>
            <a:r>
              <a:rPr lang="en-IN" sz="3700" i="1" u="sng" dirty="0">
                <a:solidFill>
                  <a:schemeClr val="tx1"/>
                </a:solidFill>
                <a:cs typeface="Times New Roman" panose="02020603050405020304" pitchFamily="18" charset="0"/>
              </a:rPr>
              <a:t>Step 2:</a:t>
            </a:r>
            <a:r>
              <a:rPr lang="en-IN" sz="3700" dirty="0">
                <a:solidFill>
                  <a:schemeClr val="tx1"/>
                </a:solidFill>
                <a:cs typeface="Times New Roman" panose="02020603050405020304" pitchFamily="18" charset="0"/>
              </a:rPr>
              <a:t> Separate the nouns, verbs, pronouns, proverb, adjective, adverb into separate text file from the downloaded database.</a:t>
            </a:r>
          </a:p>
          <a:p>
            <a:pPr fontAlgn="base"/>
            <a:r>
              <a:rPr lang="en-IN" sz="3700" i="1" u="sng" dirty="0">
                <a:solidFill>
                  <a:schemeClr val="tx1"/>
                </a:solidFill>
                <a:cs typeface="Times New Roman" panose="02020603050405020304" pitchFamily="18" charset="0"/>
              </a:rPr>
              <a:t>Step 3:</a:t>
            </a:r>
            <a:r>
              <a:rPr lang="en-IN" sz="3700" dirty="0">
                <a:solidFill>
                  <a:schemeClr val="tx1"/>
                </a:solidFill>
                <a:cs typeface="Times New Roman" panose="02020603050405020304" pitchFamily="18" charset="0"/>
              </a:rPr>
              <a:t> Load it into the python class </a:t>
            </a:r>
            <a:r>
              <a:rPr lang="en-IN" sz="3700" i="1" dirty="0" err="1">
                <a:solidFill>
                  <a:schemeClr val="tx1"/>
                </a:solidFill>
                <a:cs typeface="Times New Roman" panose="02020603050405020304" pitchFamily="18" charset="0"/>
              </a:rPr>
              <a:t>train_model</a:t>
            </a:r>
            <a:r>
              <a:rPr lang="en-IN" sz="3700" i="1" dirty="0">
                <a:solidFill>
                  <a:schemeClr val="tx1"/>
                </a:solidFill>
                <a:cs typeface="Times New Roman" panose="02020603050405020304" pitchFamily="18" charset="0"/>
              </a:rPr>
              <a:t> </a:t>
            </a:r>
            <a:r>
              <a:rPr lang="en-IN" sz="3700" dirty="0">
                <a:solidFill>
                  <a:schemeClr val="tx1"/>
                </a:solidFill>
                <a:cs typeface="Times New Roman" panose="02020603050405020304" pitchFamily="18" charset="0"/>
              </a:rPr>
              <a:t>using pandas and allocate corresponding label coming from corresponding text file.</a:t>
            </a:r>
          </a:p>
          <a:p>
            <a:pPr fontAlgn="base"/>
            <a:r>
              <a:rPr lang="en-IN" sz="3700" i="1" u="sng" dirty="0">
                <a:solidFill>
                  <a:schemeClr val="tx1"/>
                </a:solidFill>
                <a:cs typeface="Times New Roman" panose="02020603050405020304" pitchFamily="18" charset="0"/>
              </a:rPr>
              <a:t>Step 4:</a:t>
            </a:r>
            <a:r>
              <a:rPr lang="en-IN" sz="3700" dirty="0">
                <a:solidFill>
                  <a:schemeClr val="tx1"/>
                </a:solidFill>
                <a:cs typeface="Times New Roman" panose="02020603050405020304" pitchFamily="18" charset="0"/>
              </a:rPr>
              <a:t> Separate the labelled database into training and testing database in 7:3 ratio.</a:t>
            </a:r>
          </a:p>
          <a:p>
            <a:pPr fontAlgn="base"/>
            <a:r>
              <a:rPr lang="en-IN" sz="3700" i="1" u="sng" dirty="0">
                <a:solidFill>
                  <a:schemeClr val="tx1"/>
                </a:solidFill>
                <a:cs typeface="Times New Roman" panose="02020603050405020304" pitchFamily="18" charset="0"/>
              </a:rPr>
              <a:t>Step 5:</a:t>
            </a:r>
            <a:r>
              <a:rPr lang="en-IN" sz="3700" dirty="0">
                <a:solidFill>
                  <a:schemeClr val="tx1"/>
                </a:solidFill>
                <a:cs typeface="Times New Roman" panose="02020603050405020304" pitchFamily="18" charset="0"/>
              </a:rPr>
              <a:t> Apply the feature extraction Bag of Words model on the dataset.</a:t>
            </a:r>
          </a:p>
          <a:p>
            <a:pPr fontAlgn="base"/>
            <a:r>
              <a:rPr lang="en-IN" sz="3700" i="1" u="sng" dirty="0">
                <a:solidFill>
                  <a:schemeClr val="tx1"/>
                </a:solidFill>
                <a:cs typeface="Times New Roman" panose="02020603050405020304" pitchFamily="18" charset="0"/>
              </a:rPr>
              <a:t>Step 6:</a:t>
            </a:r>
            <a:r>
              <a:rPr lang="en-IN" sz="3700" dirty="0">
                <a:solidFill>
                  <a:schemeClr val="tx1"/>
                </a:solidFill>
                <a:cs typeface="Times New Roman" panose="02020603050405020304" pitchFamily="18" charset="0"/>
              </a:rPr>
              <a:t> Save the trained model </a:t>
            </a:r>
          </a:p>
          <a:p>
            <a:r>
              <a:rPr lang="en-IN" sz="3700" b="1" dirty="0">
                <a:solidFill>
                  <a:schemeClr val="tx1"/>
                </a:solidFill>
                <a:cs typeface="Times New Roman" panose="02020603050405020304" pitchFamily="18" charset="0"/>
              </a:rPr>
              <a:t>Consuming Algorithm:</a:t>
            </a:r>
          </a:p>
          <a:p>
            <a:r>
              <a:rPr lang="en-IN" sz="3700" i="1" u="sng" dirty="0">
                <a:solidFill>
                  <a:schemeClr val="tx1"/>
                </a:solidFill>
                <a:cs typeface="Times New Roman" panose="02020603050405020304" pitchFamily="18" charset="0"/>
              </a:rPr>
              <a:t>Step 1:</a:t>
            </a:r>
            <a:r>
              <a:rPr lang="en-IN" sz="3700" dirty="0">
                <a:solidFill>
                  <a:schemeClr val="tx1"/>
                </a:solidFill>
                <a:cs typeface="Times New Roman" panose="02020603050405020304" pitchFamily="18" charset="0"/>
              </a:rPr>
              <a:t> Get the sentences from the essay by separating sentence end by full stop marks.</a:t>
            </a:r>
          </a:p>
          <a:p>
            <a:r>
              <a:rPr lang="en-IN" sz="3700" i="1" u="sng" dirty="0">
                <a:solidFill>
                  <a:schemeClr val="tx1"/>
                </a:solidFill>
                <a:cs typeface="Times New Roman" panose="02020603050405020304" pitchFamily="18" charset="0"/>
              </a:rPr>
              <a:t>Step 2:</a:t>
            </a:r>
            <a:r>
              <a:rPr lang="en-IN" sz="3700" dirty="0">
                <a:solidFill>
                  <a:schemeClr val="tx1"/>
                </a:solidFill>
                <a:cs typeface="Times New Roman" panose="02020603050405020304" pitchFamily="18" charset="0"/>
              </a:rPr>
              <a:t> Apply the trained model 1 on each sentence.</a:t>
            </a:r>
          </a:p>
          <a:p>
            <a:r>
              <a:rPr lang="en-IN" sz="3700" i="1" u="sng" dirty="0">
                <a:solidFill>
                  <a:schemeClr val="tx1"/>
                </a:solidFill>
                <a:cs typeface="Times New Roman" panose="02020603050405020304" pitchFamily="18" charset="0"/>
              </a:rPr>
              <a:t>Step 3:</a:t>
            </a:r>
            <a:r>
              <a:rPr lang="en-IN" sz="3700" dirty="0">
                <a:solidFill>
                  <a:schemeClr val="tx1"/>
                </a:solidFill>
                <a:cs typeface="Times New Roman" panose="02020603050405020304" pitchFamily="18" charset="0"/>
              </a:rPr>
              <a:t> If the sentence has any grammatical or spelling error, assign 0. Else 1</a:t>
            </a:r>
          </a:p>
          <a:p>
            <a:r>
              <a:rPr lang="en-IN" sz="3700" i="1" u="sng" dirty="0">
                <a:solidFill>
                  <a:schemeClr val="tx1"/>
                </a:solidFill>
                <a:cs typeface="Times New Roman" panose="02020603050405020304" pitchFamily="18" charset="0"/>
              </a:rPr>
              <a:t>Step 4:</a:t>
            </a:r>
            <a:r>
              <a:rPr lang="en-IN" sz="3700" dirty="0">
                <a:solidFill>
                  <a:schemeClr val="tx1"/>
                </a:solidFill>
                <a:cs typeface="Times New Roman" panose="02020603050405020304" pitchFamily="18" charset="0"/>
              </a:rPr>
              <a:t> Repeat </a:t>
            </a:r>
            <a:r>
              <a:rPr lang="en-IN" sz="3700" i="1" u="sng" dirty="0">
                <a:solidFill>
                  <a:schemeClr val="tx1"/>
                </a:solidFill>
                <a:cs typeface="Times New Roman" panose="02020603050405020304" pitchFamily="18" charset="0"/>
              </a:rPr>
              <a:t>Step 3</a:t>
            </a:r>
            <a:r>
              <a:rPr lang="en-IN" sz="3700" dirty="0">
                <a:solidFill>
                  <a:schemeClr val="tx1"/>
                </a:solidFill>
                <a:cs typeface="Times New Roman" panose="02020603050405020304" pitchFamily="18" charset="0"/>
              </a:rPr>
              <a:t> for all the sentences and count the total number of sentences.</a:t>
            </a:r>
          </a:p>
          <a:p>
            <a:r>
              <a:rPr lang="en-IN" sz="3700" i="1" u="sng" dirty="0">
                <a:solidFill>
                  <a:schemeClr val="tx1"/>
                </a:solidFill>
                <a:cs typeface="Times New Roman" panose="02020603050405020304" pitchFamily="18" charset="0"/>
              </a:rPr>
              <a:t>Step 5:</a:t>
            </a:r>
            <a:r>
              <a:rPr lang="en-IN" sz="3700" dirty="0">
                <a:solidFill>
                  <a:schemeClr val="tx1"/>
                </a:solidFill>
                <a:cs typeface="Times New Roman" panose="02020603050405020304" pitchFamily="18" charset="0"/>
              </a:rPr>
              <a:t> Count the total number of 1’s and divide it by the total number of sentences.</a:t>
            </a:r>
          </a:p>
          <a:p>
            <a:r>
              <a:rPr lang="en-IN" sz="3700" i="1" u="sng" dirty="0">
                <a:solidFill>
                  <a:schemeClr val="tx1"/>
                </a:solidFill>
                <a:cs typeface="Times New Roman" panose="02020603050405020304" pitchFamily="18" charset="0"/>
              </a:rPr>
              <a:t>Step 6:</a:t>
            </a:r>
            <a:r>
              <a:rPr lang="en-IN" sz="3700" dirty="0">
                <a:solidFill>
                  <a:schemeClr val="tx1"/>
                </a:solidFill>
                <a:cs typeface="Times New Roman" panose="02020603050405020304" pitchFamily="18" charset="0"/>
              </a:rPr>
              <a:t> Multiply the value done on </a:t>
            </a:r>
            <a:r>
              <a:rPr lang="en-IN" sz="3700" i="1" u="sng" dirty="0">
                <a:solidFill>
                  <a:schemeClr val="tx1"/>
                </a:solidFill>
                <a:cs typeface="Times New Roman" panose="02020603050405020304" pitchFamily="18" charset="0"/>
              </a:rPr>
              <a:t>Step 5</a:t>
            </a:r>
            <a:r>
              <a:rPr lang="en-IN" sz="3700" dirty="0">
                <a:solidFill>
                  <a:schemeClr val="tx1"/>
                </a:solidFill>
                <a:cs typeface="Times New Roman" panose="02020603050405020304" pitchFamily="18" charset="0"/>
              </a:rPr>
              <a:t> by 10 and this score is projected to the user.</a:t>
            </a:r>
          </a:p>
          <a:p>
            <a:endParaRPr lang="en-IN" dirty="0"/>
          </a:p>
        </p:txBody>
      </p:sp>
    </p:spTree>
    <p:extLst>
      <p:ext uri="{BB962C8B-B14F-4D97-AF65-F5344CB8AC3E}">
        <p14:creationId xmlns:p14="http://schemas.microsoft.com/office/powerpoint/2010/main" val="60953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5E3B-EF12-4498-85CF-5F9F6ECE213D}"/>
              </a:ext>
            </a:extLst>
          </p:cNvPr>
          <p:cNvSpPr>
            <a:spLocks noGrp="1"/>
          </p:cNvSpPr>
          <p:nvPr>
            <p:ph type="title"/>
          </p:nvPr>
        </p:nvSpPr>
        <p:spPr/>
        <p:txBody>
          <a:bodyPr/>
          <a:lstStyle/>
          <a:p>
            <a:r>
              <a:rPr lang="en-IN" dirty="0"/>
              <a:t>Model 2 Algorithm</a:t>
            </a:r>
          </a:p>
        </p:txBody>
      </p:sp>
      <p:sp>
        <p:nvSpPr>
          <p:cNvPr id="3" name="Content Placeholder 2">
            <a:extLst>
              <a:ext uri="{FF2B5EF4-FFF2-40B4-BE49-F238E27FC236}">
                <a16:creationId xmlns:a16="http://schemas.microsoft.com/office/drawing/2014/main" id="{E36C6C16-1EE9-4780-9D1B-BC5A6A731341}"/>
              </a:ext>
            </a:extLst>
          </p:cNvPr>
          <p:cNvSpPr>
            <a:spLocks noGrp="1"/>
          </p:cNvSpPr>
          <p:nvPr>
            <p:ph idx="1"/>
          </p:nvPr>
        </p:nvSpPr>
        <p:spPr/>
        <p:txBody>
          <a:bodyPr>
            <a:normAutofit fontScale="70000" lnSpcReduction="20000"/>
          </a:bodyPr>
          <a:lstStyle/>
          <a:p>
            <a:r>
              <a:rPr lang="en-IN" b="1" dirty="0">
                <a:solidFill>
                  <a:schemeClr val="tx1"/>
                </a:solidFill>
              </a:rPr>
              <a:t>Training Algorithm</a:t>
            </a:r>
            <a:endParaRPr lang="en-IN" dirty="0">
              <a:solidFill>
                <a:schemeClr val="tx1"/>
              </a:solidFill>
            </a:endParaRPr>
          </a:p>
          <a:p>
            <a:r>
              <a:rPr lang="en-IN" i="1" u="sng" dirty="0">
                <a:solidFill>
                  <a:schemeClr val="tx1"/>
                </a:solidFill>
              </a:rPr>
              <a:t>Step 1:</a:t>
            </a:r>
            <a:r>
              <a:rPr lang="en-IN" i="1" dirty="0">
                <a:solidFill>
                  <a:schemeClr val="tx1"/>
                </a:solidFill>
              </a:rPr>
              <a:t> </a:t>
            </a:r>
            <a:r>
              <a:rPr lang="en-IN" dirty="0">
                <a:solidFill>
                  <a:schemeClr val="tx1"/>
                </a:solidFill>
              </a:rPr>
              <a:t>Download the lexical database from WordNet.</a:t>
            </a:r>
          </a:p>
          <a:p>
            <a:r>
              <a:rPr lang="en-IN" i="1" u="sng" dirty="0">
                <a:solidFill>
                  <a:schemeClr val="tx1"/>
                </a:solidFill>
              </a:rPr>
              <a:t>Step 2:</a:t>
            </a:r>
            <a:r>
              <a:rPr lang="en-IN" dirty="0">
                <a:solidFill>
                  <a:schemeClr val="tx1"/>
                </a:solidFill>
              </a:rPr>
              <a:t> Separate the lexicons into 3 buckets according to their difficulty level.</a:t>
            </a:r>
          </a:p>
          <a:p>
            <a:r>
              <a:rPr lang="en-IN" i="1" u="sng" dirty="0">
                <a:solidFill>
                  <a:schemeClr val="tx1"/>
                </a:solidFill>
              </a:rPr>
              <a:t>Step 3:</a:t>
            </a:r>
            <a:r>
              <a:rPr lang="en-IN" dirty="0">
                <a:solidFill>
                  <a:schemeClr val="tx1"/>
                </a:solidFill>
              </a:rPr>
              <a:t> Assign the vector value to each bucket randomly initially using embedding algorithm.</a:t>
            </a:r>
          </a:p>
          <a:p>
            <a:r>
              <a:rPr lang="en-IN" i="1" u="sng" dirty="0">
                <a:solidFill>
                  <a:schemeClr val="tx1"/>
                </a:solidFill>
              </a:rPr>
              <a:t>Step 4:</a:t>
            </a:r>
            <a:r>
              <a:rPr lang="en-IN" dirty="0">
                <a:solidFill>
                  <a:schemeClr val="tx1"/>
                </a:solidFill>
              </a:rPr>
              <a:t>  Apply Bidirectional LSTM on the word and train the words according to the bucket value.</a:t>
            </a:r>
          </a:p>
          <a:p>
            <a:r>
              <a:rPr lang="en-IN" i="1" u="sng" dirty="0">
                <a:solidFill>
                  <a:schemeClr val="tx1"/>
                </a:solidFill>
              </a:rPr>
              <a:t>Step 5:</a:t>
            </a:r>
            <a:r>
              <a:rPr lang="en-IN" dirty="0">
                <a:solidFill>
                  <a:schemeClr val="tx1"/>
                </a:solidFill>
              </a:rPr>
              <a:t> Save the Model</a:t>
            </a:r>
          </a:p>
          <a:p>
            <a:r>
              <a:rPr lang="en-IN" b="1" dirty="0">
                <a:solidFill>
                  <a:schemeClr val="tx1"/>
                </a:solidFill>
              </a:rPr>
              <a:t>Consumption Algorithm</a:t>
            </a:r>
            <a:endParaRPr lang="en-IN" dirty="0">
              <a:solidFill>
                <a:schemeClr val="tx1"/>
              </a:solidFill>
            </a:endParaRPr>
          </a:p>
          <a:p>
            <a:r>
              <a:rPr lang="en-IN" i="1" u="sng" dirty="0">
                <a:solidFill>
                  <a:schemeClr val="tx1"/>
                </a:solidFill>
              </a:rPr>
              <a:t>Step 1:</a:t>
            </a:r>
            <a:r>
              <a:rPr lang="en-IN" dirty="0">
                <a:solidFill>
                  <a:schemeClr val="tx1"/>
                </a:solidFill>
              </a:rPr>
              <a:t> Get the whole essay as the input</a:t>
            </a:r>
          </a:p>
          <a:p>
            <a:r>
              <a:rPr lang="en-IN" i="1" u="sng" dirty="0">
                <a:solidFill>
                  <a:schemeClr val="tx1"/>
                </a:solidFill>
              </a:rPr>
              <a:t>Step 2:</a:t>
            </a:r>
            <a:r>
              <a:rPr lang="en-IN" dirty="0">
                <a:solidFill>
                  <a:schemeClr val="tx1"/>
                </a:solidFill>
              </a:rPr>
              <a:t> Tokenize the sentences from the essay</a:t>
            </a:r>
          </a:p>
          <a:p>
            <a:r>
              <a:rPr lang="en-IN" i="1" u="sng" dirty="0">
                <a:solidFill>
                  <a:schemeClr val="tx1"/>
                </a:solidFill>
              </a:rPr>
              <a:t>Step 3:</a:t>
            </a:r>
            <a:r>
              <a:rPr lang="en-IN" dirty="0">
                <a:solidFill>
                  <a:schemeClr val="tx1"/>
                </a:solidFill>
              </a:rPr>
              <a:t> Apply the built model on the sentences and get the bucket value for each sentence.</a:t>
            </a:r>
          </a:p>
          <a:p>
            <a:r>
              <a:rPr lang="en-IN" i="1" u="sng" dirty="0">
                <a:solidFill>
                  <a:schemeClr val="tx1"/>
                </a:solidFill>
              </a:rPr>
              <a:t>Step 4:</a:t>
            </a:r>
            <a:r>
              <a:rPr lang="en-IN" dirty="0">
                <a:solidFill>
                  <a:schemeClr val="tx1"/>
                </a:solidFill>
              </a:rPr>
              <a:t> Average the bucket vector value from each sentence.</a:t>
            </a:r>
          </a:p>
          <a:p>
            <a:r>
              <a:rPr lang="en-IN" i="1" u="sng" dirty="0">
                <a:solidFill>
                  <a:schemeClr val="tx1"/>
                </a:solidFill>
              </a:rPr>
              <a:t>Step 5:</a:t>
            </a:r>
            <a:r>
              <a:rPr lang="en-IN" dirty="0">
                <a:solidFill>
                  <a:schemeClr val="tx1"/>
                </a:solidFill>
              </a:rPr>
              <a:t> Round off and provide the mark for the parameter – Sentence Complexity.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7113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260</TotalTime>
  <Words>1699</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Latha</vt:lpstr>
      <vt:lpstr>Times New Roman</vt:lpstr>
      <vt:lpstr>Retrospect</vt:lpstr>
      <vt:lpstr>A Novel Algorithm for Automatic Essay Grading using Natural Language Processing Techniques</vt:lpstr>
      <vt:lpstr>Abstract</vt:lpstr>
      <vt:lpstr>Existing System</vt:lpstr>
      <vt:lpstr>System Architecture</vt:lpstr>
      <vt:lpstr>Literature Survey</vt:lpstr>
      <vt:lpstr>PowerPoint Presentation</vt:lpstr>
      <vt:lpstr>PowerPoint Presentation</vt:lpstr>
      <vt:lpstr>Model 1 Algorithm </vt:lpstr>
      <vt:lpstr>Model 2 Algorithm</vt:lpstr>
      <vt:lpstr>Model 3 Algorithm</vt:lpstr>
      <vt:lpstr>Model 3 Algorithm</vt:lpstr>
      <vt:lpstr>Model 4 Algorithm</vt:lpstr>
      <vt:lpstr>Model 5 Algorithm</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Grader</dc:title>
  <dc:creator>Preetham M</dc:creator>
  <cp:lastModifiedBy>vishwak1998@gmail.com</cp:lastModifiedBy>
  <cp:revision>29</cp:revision>
  <dcterms:created xsi:type="dcterms:W3CDTF">2020-01-07T03:41:40Z</dcterms:created>
  <dcterms:modified xsi:type="dcterms:W3CDTF">2020-05-03T17:23:55Z</dcterms:modified>
</cp:coreProperties>
</file>