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24996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04389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96539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43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242981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056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412907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37376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21403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6118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54790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A444D-4A42-4F9C-AE37-C2D6B96EC993}" type="datetimeFigureOut">
              <a:rPr lang="en-IN" smtClean="0"/>
              <a:t>07-01-2020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8816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A444D-4A42-4F9C-AE37-C2D6B96EC993}" type="datetimeFigureOut">
              <a:rPr lang="en-IN" smtClean="0"/>
              <a:t>07-01-2020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8227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83649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10878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6A444D-4A42-4F9C-AE37-C2D6B96EC993}" type="datetimeFigureOut">
              <a:rPr lang="en-IN" smtClean="0"/>
              <a:t>07-01-2020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46567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57984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6A444D-4A42-4F9C-AE37-C2D6B96EC993}" type="datetimeFigureOut">
              <a:rPr lang="en-IN" smtClean="0"/>
              <a:t>07-01-2020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229EEF-BEBB-4B22-8C2F-33C122FA5399}" type="slidenum">
              <a:rPr lang="en-IN" smtClean="0"/>
              <a:t>‹#›</a:t>
            </a:fld>
            <a:endParaRPr lang="en-IN"/>
          </a:p>
        </p:txBody>
      </p:sp>
    </p:spTree>
    <p:extLst>
      <p:ext uri="{BB962C8B-B14F-4D97-AF65-F5344CB8AC3E}">
        <p14:creationId xmlns:p14="http://schemas.microsoft.com/office/powerpoint/2010/main" val="294239926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65AC-A5C9-44A2-A8A6-BA0694CC4DE0}"/>
              </a:ext>
            </a:extLst>
          </p:cNvPr>
          <p:cNvSpPr>
            <a:spLocks noGrp="1"/>
          </p:cNvSpPr>
          <p:nvPr>
            <p:ph type="ctrTitle"/>
          </p:nvPr>
        </p:nvSpPr>
        <p:spPr>
          <a:xfrm>
            <a:off x="1524000" y="767256"/>
            <a:ext cx="9144000" cy="946134"/>
          </a:xfrm>
        </p:spPr>
        <p:txBody>
          <a:bodyPr>
            <a:noAutofit/>
          </a:bodyPr>
          <a:lstStyle/>
          <a:p>
            <a:pPr algn="ctr"/>
            <a:r>
              <a:rPr lang="en-IN" sz="4000" b="1" dirty="0"/>
              <a:t>Essay Grading Using Ensemble Strategies and Word2Vector Method</a:t>
            </a:r>
          </a:p>
        </p:txBody>
      </p:sp>
      <p:pic>
        <p:nvPicPr>
          <p:cNvPr id="4" name="table">
            <a:extLst>
              <a:ext uri="{FF2B5EF4-FFF2-40B4-BE49-F238E27FC236}">
                <a16:creationId xmlns:a16="http://schemas.microsoft.com/office/drawing/2014/main" id="{12617356-95A2-4392-A564-BA86CF119CAC}"/>
              </a:ext>
            </a:extLst>
          </p:cNvPr>
          <p:cNvPicPr>
            <a:picLocks noChangeAspect="1"/>
          </p:cNvPicPr>
          <p:nvPr/>
        </p:nvPicPr>
        <p:blipFill>
          <a:blip r:embed="rId2"/>
          <a:stretch>
            <a:fillRect/>
          </a:stretch>
        </p:blipFill>
        <p:spPr>
          <a:xfrm>
            <a:off x="2355543" y="2368042"/>
            <a:ext cx="7649388" cy="3722702"/>
          </a:xfrm>
          <a:prstGeom prst="rect">
            <a:avLst/>
          </a:prstGeom>
        </p:spPr>
      </p:pic>
    </p:spTree>
    <p:extLst>
      <p:ext uri="{BB962C8B-B14F-4D97-AF65-F5344CB8AC3E}">
        <p14:creationId xmlns:p14="http://schemas.microsoft.com/office/powerpoint/2010/main" val="387064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D908-0D13-4197-99F7-A3EB88AAB53B}"/>
              </a:ext>
            </a:extLst>
          </p:cNvPr>
          <p:cNvSpPr>
            <a:spLocks noGrp="1"/>
          </p:cNvSpPr>
          <p:nvPr>
            <p:ph type="title"/>
          </p:nvPr>
        </p:nvSpPr>
        <p:spPr>
          <a:xfrm>
            <a:off x="838200" y="638962"/>
            <a:ext cx="9404723" cy="1400530"/>
          </a:xfrm>
        </p:spPr>
        <p:txBody>
          <a:bodyPr/>
          <a:lstStyle/>
          <a:p>
            <a:r>
              <a:rPr lang="en-IN" b="1" u="sng" dirty="0"/>
              <a:t>Abstract</a:t>
            </a:r>
          </a:p>
        </p:txBody>
      </p:sp>
      <p:sp>
        <p:nvSpPr>
          <p:cNvPr id="3" name="Content Placeholder 2">
            <a:extLst>
              <a:ext uri="{FF2B5EF4-FFF2-40B4-BE49-F238E27FC236}">
                <a16:creationId xmlns:a16="http://schemas.microsoft.com/office/drawing/2014/main" id="{4E64B223-94FC-4FCF-914F-E46335F3229D}"/>
              </a:ext>
            </a:extLst>
          </p:cNvPr>
          <p:cNvSpPr>
            <a:spLocks noGrp="1"/>
          </p:cNvSpPr>
          <p:nvPr>
            <p:ph idx="1"/>
          </p:nvPr>
        </p:nvSpPr>
        <p:spPr>
          <a:xfrm>
            <a:off x="838200" y="1523785"/>
            <a:ext cx="10515600" cy="4351338"/>
          </a:xfrm>
        </p:spPr>
        <p:txBody>
          <a:bodyPr>
            <a:normAutofit/>
          </a:bodyPr>
          <a:lstStyle/>
          <a:p>
            <a:pPr algn="just"/>
            <a:r>
              <a:rPr lang="en-IN" dirty="0"/>
              <a:t>The project gives linguistic support to the users who wants check the authenticity of an English essay. The project’s primary service is hosted in cloud architecture and use API keys to access it securely. This</a:t>
            </a:r>
            <a:r>
              <a:rPr lang="en-IN" b="1" dirty="0"/>
              <a:t> </a:t>
            </a:r>
            <a:r>
              <a:rPr lang="en-IN" dirty="0"/>
              <a:t>also provides an attractive dashboard to the users to keep track of their scores and their essays. The primary service includes evaluation of </a:t>
            </a:r>
          </a:p>
          <a:p>
            <a:pPr lvl="1" algn="just"/>
            <a:r>
              <a:rPr lang="en-IN" dirty="0"/>
              <a:t>1. Grammar and Spell Check.</a:t>
            </a:r>
          </a:p>
          <a:p>
            <a:pPr lvl="1" algn="just"/>
            <a:r>
              <a:rPr lang="en-IN" dirty="0"/>
              <a:t>2. Sentence Complexity.</a:t>
            </a:r>
          </a:p>
          <a:p>
            <a:pPr lvl="1" algn="just"/>
            <a:r>
              <a:rPr lang="en-IN" dirty="0"/>
              <a:t>3. Style Continuity.</a:t>
            </a:r>
          </a:p>
          <a:p>
            <a:pPr lvl="1" algn="just"/>
            <a:r>
              <a:rPr lang="en-IN" dirty="0"/>
              <a:t>4. Advanced lexical resources.</a:t>
            </a:r>
          </a:p>
          <a:p>
            <a:pPr lvl="1" algn="just"/>
            <a:r>
              <a:rPr lang="en-IN" dirty="0"/>
              <a:t>5. Cohesion and Coherence.</a:t>
            </a:r>
          </a:p>
          <a:p>
            <a:pPr lvl="1" algn="just"/>
            <a:endParaRPr lang="en-IN" dirty="0"/>
          </a:p>
          <a:p>
            <a:endParaRPr lang="en-IN" dirty="0"/>
          </a:p>
        </p:txBody>
      </p:sp>
    </p:spTree>
    <p:extLst>
      <p:ext uri="{BB962C8B-B14F-4D97-AF65-F5344CB8AC3E}">
        <p14:creationId xmlns:p14="http://schemas.microsoft.com/office/powerpoint/2010/main" val="16997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A057-5BB6-4479-B604-76B020694133}"/>
              </a:ext>
            </a:extLst>
          </p:cNvPr>
          <p:cNvSpPr>
            <a:spLocks noGrp="1"/>
          </p:cNvSpPr>
          <p:nvPr>
            <p:ph type="title"/>
          </p:nvPr>
        </p:nvSpPr>
        <p:spPr/>
        <p:txBody>
          <a:bodyPr/>
          <a:lstStyle/>
          <a:p>
            <a:r>
              <a:rPr lang="en-IN" b="1" u="sng" dirty="0"/>
              <a:t>Existing System</a:t>
            </a:r>
          </a:p>
        </p:txBody>
      </p:sp>
      <p:sp>
        <p:nvSpPr>
          <p:cNvPr id="3" name="Content Placeholder 2">
            <a:extLst>
              <a:ext uri="{FF2B5EF4-FFF2-40B4-BE49-F238E27FC236}">
                <a16:creationId xmlns:a16="http://schemas.microsoft.com/office/drawing/2014/main" id="{23DFDC92-1669-4281-A3C4-29C9B6976896}"/>
              </a:ext>
            </a:extLst>
          </p:cNvPr>
          <p:cNvSpPr>
            <a:spLocks noGrp="1"/>
          </p:cNvSpPr>
          <p:nvPr>
            <p:ph idx="1"/>
          </p:nvPr>
        </p:nvSpPr>
        <p:spPr>
          <a:xfrm>
            <a:off x="645132" y="1340528"/>
            <a:ext cx="9404722" cy="4907871"/>
          </a:xfrm>
        </p:spPr>
        <p:txBody>
          <a:bodyPr/>
          <a:lstStyle/>
          <a:p>
            <a:r>
              <a:rPr lang="en-IN" b="1" u="sng" dirty="0"/>
              <a:t>Grammarly:</a:t>
            </a:r>
            <a:r>
              <a:rPr lang="en-IN" dirty="0"/>
              <a:t> Grammarly is an famous software used to word correction and suggestion in the sentence. This product is not capable to do the same for a whole paragraph and for long essays.  </a:t>
            </a:r>
          </a:p>
          <a:p>
            <a:r>
              <a:rPr lang="en-IN" b="1" u="sng" dirty="0"/>
              <a:t>ProWritingAid:</a:t>
            </a:r>
            <a:r>
              <a:rPr lang="en-IN" dirty="0"/>
              <a:t> ProWritingAid provides the users to fix their writing style and eliminate errors by providing a browser extension.</a:t>
            </a:r>
          </a:p>
          <a:p>
            <a:r>
              <a:rPr lang="en-IN" b="1" u="sng" dirty="0"/>
              <a:t>WhiteSmoke:</a:t>
            </a:r>
            <a:r>
              <a:rPr lang="en-IN" dirty="0"/>
              <a:t> </a:t>
            </a:r>
            <a:r>
              <a:rPr lang="en-US" dirty="0"/>
              <a:t>WhiteSmoke is also very efficient English writing and proofreading tool. It indicates the grammar as well as punctuation, spell checking, and writing style suggestions.</a:t>
            </a:r>
          </a:p>
          <a:p>
            <a:r>
              <a:rPr lang="en-US" b="1" u="sng" dirty="0"/>
              <a:t>Ginger:</a:t>
            </a:r>
            <a:r>
              <a:rPr lang="en-US" dirty="0"/>
              <a:t> Ginger is another quite brilliant tool among students, teachers, and bloggers due to its efficient outcomes.  The Ginger proofreading tool while typing in the editing boxes such as WordPress or simply go to their site and paste the text.</a:t>
            </a:r>
            <a:endParaRPr lang="en-IN" dirty="0"/>
          </a:p>
        </p:txBody>
      </p:sp>
    </p:spTree>
    <p:extLst>
      <p:ext uri="{BB962C8B-B14F-4D97-AF65-F5344CB8AC3E}">
        <p14:creationId xmlns:p14="http://schemas.microsoft.com/office/powerpoint/2010/main" val="8652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E9B6-4FEA-4EB9-9500-F8D170251517}"/>
              </a:ext>
            </a:extLst>
          </p:cNvPr>
          <p:cNvSpPr>
            <a:spLocks noGrp="1"/>
          </p:cNvSpPr>
          <p:nvPr>
            <p:ph type="title"/>
          </p:nvPr>
        </p:nvSpPr>
        <p:spPr>
          <a:xfrm>
            <a:off x="838200" y="205327"/>
            <a:ext cx="10515600" cy="742672"/>
          </a:xfrm>
        </p:spPr>
        <p:txBody>
          <a:bodyPr/>
          <a:lstStyle/>
          <a:p>
            <a:pPr algn="ctr"/>
            <a:r>
              <a:rPr lang="en-IN" b="1" u="sng" dirty="0"/>
              <a:t>System Architecture</a:t>
            </a:r>
          </a:p>
        </p:txBody>
      </p:sp>
      <p:pic>
        <p:nvPicPr>
          <p:cNvPr id="5" name="Content Placeholder 4">
            <a:extLst>
              <a:ext uri="{FF2B5EF4-FFF2-40B4-BE49-F238E27FC236}">
                <a16:creationId xmlns:a16="http://schemas.microsoft.com/office/drawing/2014/main" id="{77DBAADB-461C-46E9-99DB-06F20B874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854" y="1010143"/>
            <a:ext cx="10755946" cy="5385078"/>
          </a:xfrm>
        </p:spPr>
      </p:pic>
    </p:spTree>
    <p:extLst>
      <p:ext uri="{BB962C8B-B14F-4D97-AF65-F5344CB8AC3E}">
        <p14:creationId xmlns:p14="http://schemas.microsoft.com/office/powerpoint/2010/main" val="153630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50D-2B66-43C6-B943-0254D24DCCA8}"/>
              </a:ext>
            </a:extLst>
          </p:cNvPr>
          <p:cNvSpPr>
            <a:spLocks noGrp="1"/>
          </p:cNvSpPr>
          <p:nvPr>
            <p:ph type="title"/>
          </p:nvPr>
        </p:nvSpPr>
        <p:spPr>
          <a:xfrm>
            <a:off x="838200" y="365125"/>
            <a:ext cx="10515600" cy="868871"/>
          </a:xfrm>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3987047858"/>
              </p:ext>
            </p:extLst>
          </p:nvPr>
        </p:nvGraphicFramePr>
        <p:xfrm>
          <a:off x="712934" y="1233996"/>
          <a:ext cx="10766132" cy="4942840"/>
        </p:xfrm>
        <a:graphic>
          <a:graphicData uri="http://schemas.openxmlformats.org/drawingml/2006/table">
            <a:tbl>
              <a:tblPr firstRow="1" bandRow="1">
                <a:tableStyleId>{85BE263C-DBD7-4A20-BB59-AAB30ACAA65A}</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ctr"/>
                      <a:r>
                        <a:rPr lang="en-IN" dirty="0"/>
                        <a:t>Paper Title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DOI Number</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Inference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7729291"/>
                  </a:ext>
                </a:extLst>
              </a:tr>
              <a:tr h="370840">
                <a:tc>
                  <a:txBody>
                    <a:bodyPr/>
                    <a:lstStyle/>
                    <a:p>
                      <a:pPr lvl="0"/>
                      <a:r>
                        <a:rPr lang="en-US" sz="1800" kern="1200" dirty="0">
                          <a:effectLst/>
                        </a:rPr>
                        <a:t>Text Classification using Different Feature Extraction Approach</a:t>
                      </a:r>
                      <a:endParaRPr lang="en-IN" sz="1800" kern="1200" dirty="0">
                        <a:effectLst/>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effectLst/>
                        </a:rPr>
                        <a:t>10.1109/eStream.2019.8732167</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The TF-IDF weighing scheme works by weighing a keyword in any context and assigning the importance to that keyword based on number of times it appears on the document. One of the main drawbacks is the size of the feature set in TF-IDF for text data which equals to the size of the vocabulary across the entire corpus, thus resulting in huge computation on weighing all the words in the data set.</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6636255"/>
                  </a:ext>
                </a:extLst>
              </a:tr>
              <a:tr h="370840">
                <a:tc>
                  <a:txBody>
                    <a:bodyPr/>
                    <a:lstStyle/>
                    <a:p>
                      <a:pPr algn="l"/>
                      <a:r>
                        <a:rPr lang="en-US" sz="1800" kern="1200" dirty="0">
                          <a:solidFill>
                            <a:schemeClr val="dk1"/>
                          </a:solidFill>
                          <a:effectLst/>
                          <a:latin typeface="+mn-lt"/>
                          <a:ea typeface="+mn-ea"/>
                          <a:cs typeface="+mn-cs"/>
                        </a:rPr>
                        <a:t>Analysis of Text Categorization Represented with Word Embeddings Using Homogeneous Classifiers</a:t>
                      </a:r>
                      <a:endParaRPr lang="en-IN" sz="1800" kern="1200" dirty="0">
                        <a:solidFill>
                          <a:schemeClr val="dk1"/>
                        </a:solidFill>
                        <a:effectLst/>
                        <a:latin typeface="+mn-lt"/>
                        <a:ea typeface="+mn-ea"/>
                        <a:cs typeface="+mn-cs"/>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solidFill>
                            <a:schemeClr val="dk1"/>
                          </a:solidFill>
                          <a:effectLst/>
                          <a:latin typeface="+mn-lt"/>
                          <a:ea typeface="+mn-ea"/>
                          <a:cs typeface="+mn-cs"/>
                        </a:rPr>
                        <a:t>10.1109/INISTA.2019.8778329</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Word2vec representation learning method with ensemble systems to increase the text classification accuracies. Word embeddings are obtained from the training data through word2vec tool by using shallow neural networks. Two variants of naive Bayes (NB) namely, multivariate Bernoulli NB (MVNB), and multinomial NB (MNB), support vector machine (SVM), and decision tree (DT) are used as single classifiers.</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9812785"/>
                  </a:ext>
                </a:extLst>
              </a:tr>
            </a:tbl>
          </a:graphicData>
        </a:graphic>
      </p:graphicFrame>
    </p:spTree>
    <p:extLst>
      <p:ext uri="{BB962C8B-B14F-4D97-AF65-F5344CB8AC3E}">
        <p14:creationId xmlns:p14="http://schemas.microsoft.com/office/powerpoint/2010/main" val="47858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2886605000"/>
              </p:ext>
            </p:extLst>
          </p:nvPr>
        </p:nvGraphicFramePr>
        <p:xfrm>
          <a:off x="712934" y="1199626"/>
          <a:ext cx="10771594" cy="5155010"/>
        </p:xfrm>
        <a:graphic>
          <a:graphicData uri="http://schemas.openxmlformats.org/drawingml/2006/table">
            <a:tbl>
              <a:tblPr firstRow="1" bandRow="1">
                <a:tableStyleId>{D7AC3CCA-C797-4891-BE02-D94E43425B78}</a:tableStyleId>
              </a:tblPr>
              <a:tblGrid>
                <a:gridCol w="2348361">
                  <a:extLst>
                    <a:ext uri="{9D8B030D-6E8A-4147-A177-3AD203B41FA5}">
                      <a16:colId xmlns:a16="http://schemas.microsoft.com/office/drawing/2014/main" val="1867599130"/>
                    </a:ext>
                  </a:extLst>
                </a:gridCol>
                <a:gridCol w="2137590">
                  <a:extLst>
                    <a:ext uri="{9D8B030D-6E8A-4147-A177-3AD203B41FA5}">
                      <a16:colId xmlns:a16="http://schemas.microsoft.com/office/drawing/2014/main" val="816345731"/>
                    </a:ext>
                  </a:extLst>
                </a:gridCol>
                <a:gridCol w="6285643">
                  <a:extLst>
                    <a:ext uri="{9D8B030D-6E8A-4147-A177-3AD203B41FA5}">
                      <a16:colId xmlns:a16="http://schemas.microsoft.com/office/drawing/2014/main" val="808858176"/>
                    </a:ext>
                  </a:extLst>
                </a:gridCol>
              </a:tblGrid>
              <a:tr h="1749021">
                <a:tc>
                  <a:txBody>
                    <a:bodyPr/>
                    <a:lstStyle/>
                    <a:p>
                      <a:pPr algn="l"/>
                      <a:r>
                        <a:rPr lang="en-US" sz="1800" b="0" kern="1200" dirty="0">
                          <a:effectLst/>
                        </a:rPr>
                        <a:t>A Fuzzy Approach to Text Classification with Two-Stage Training for Ambiguous Instances</a:t>
                      </a:r>
                      <a:endParaRPr lang="en-IN" sz="1800" b="0" kern="1200" dirty="0">
                        <a:solidFill>
                          <a:schemeClr val="dk1"/>
                        </a:solidFill>
                        <a:effectLst/>
                        <a:latin typeface="+mn-lt"/>
                        <a:ea typeface="+mn-ea"/>
                        <a:cs typeface="+mn-cs"/>
                      </a:endParaRPr>
                    </a:p>
                  </a:txBody>
                  <a:tcPr marL="77802" marR="77802"/>
                </a:tc>
                <a:tc>
                  <a:txBody>
                    <a:bodyPr/>
                    <a:lstStyle/>
                    <a:p>
                      <a:pPr algn="ctr"/>
                      <a:r>
                        <a:rPr lang="en-IN" b="0" u="sng" dirty="0"/>
                        <a:t>10.1109/TCSS.2019.2892037</a:t>
                      </a:r>
                    </a:p>
                  </a:txBody>
                  <a:tcPr marL="77802" marR="77802"/>
                </a:tc>
                <a:tc>
                  <a:txBody>
                    <a:bodyPr/>
                    <a:lstStyle/>
                    <a:p>
                      <a:pPr algn="just"/>
                      <a:r>
                        <a:rPr lang="en-US" b="0" dirty="0"/>
                        <a:t>Traditional fuzzy approaches generally employ a fixed rule (based on maximum membership degree) to provide a distinct class label as an output. Bag of Words (BOW) extracts a bag of distinct words for textual data, and each of the words is used as a feature. </a:t>
                      </a:r>
                      <a:endParaRPr lang="en-IN" b="0" dirty="0"/>
                    </a:p>
                  </a:txBody>
                  <a:tcPr marL="77802" marR="77802"/>
                </a:tc>
                <a:extLst>
                  <a:ext uri="{0D108BD9-81ED-4DB2-BD59-A6C34878D82A}">
                    <a16:rowId xmlns:a16="http://schemas.microsoft.com/office/drawing/2014/main" val="1064103032"/>
                  </a:ext>
                </a:extLst>
              </a:tr>
              <a:tr h="3405989">
                <a:tc>
                  <a:txBody>
                    <a:bodyPr/>
                    <a:lstStyle/>
                    <a:p>
                      <a:pPr algn="l"/>
                      <a:r>
                        <a:rPr lang="en-US" sz="1800" kern="1200" dirty="0">
                          <a:effectLst/>
                        </a:rPr>
                        <a:t>Noisy text categorization</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strike="noStrike" kern="1200" dirty="0">
                          <a:effectLst/>
                        </a:rPr>
                        <a:t>10.1109/ICMLA.2006.52</a:t>
                      </a:r>
                      <a:endParaRPr lang="en-IN" u="sng" dirty="0"/>
                    </a:p>
                  </a:txBody>
                  <a:tcPr marL="77802" marR="77802"/>
                </a:tc>
                <a:tc>
                  <a:txBody>
                    <a:bodyPr/>
                    <a:lstStyle/>
                    <a:p>
                      <a:pPr algn="just"/>
                      <a:r>
                        <a:rPr lang="en-US" dirty="0"/>
                        <a:t>Several categorization approaches have achieved state-of-the-art performance. In this work, we apply support vector machines because there is theoretical evidence that they are especially suitable for data with characteristics typical of document vectors: very high dimensionality (several thousand dimensions), sparseness (few features have values different from zero), high number of relevant features (every term is important even if it appears only a few times), distribution of the term frequencies following </a:t>
                      </a:r>
                      <a:r>
                        <a:rPr lang="en-US" dirty="0" err="1"/>
                        <a:t>Zipf’s</a:t>
                      </a:r>
                      <a:r>
                        <a:rPr lang="en-US" dirty="0"/>
                        <a:t> Law, and a high level of redundancy (several features account for the same category).</a:t>
                      </a:r>
                      <a:endParaRPr lang="en-IN" dirty="0"/>
                    </a:p>
                  </a:txBody>
                  <a:tcPr marL="77802" marR="77802"/>
                </a:tc>
                <a:extLst>
                  <a:ext uri="{0D108BD9-81ED-4DB2-BD59-A6C34878D82A}">
                    <a16:rowId xmlns:a16="http://schemas.microsoft.com/office/drawing/2014/main" val="1289393173"/>
                  </a:ext>
                </a:extLst>
              </a:tr>
            </a:tbl>
          </a:graphicData>
        </a:graphic>
      </p:graphicFrame>
    </p:spTree>
    <p:extLst>
      <p:ext uri="{BB962C8B-B14F-4D97-AF65-F5344CB8AC3E}">
        <p14:creationId xmlns:p14="http://schemas.microsoft.com/office/powerpoint/2010/main" val="351215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1557106558"/>
              </p:ext>
            </p:extLst>
          </p:nvPr>
        </p:nvGraphicFramePr>
        <p:xfrm>
          <a:off x="712934" y="1452109"/>
          <a:ext cx="10766132" cy="4572000"/>
        </p:xfrm>
        <a:graphic>
          <a:graphicData uri="http://schemas.openxmlformats.org/drawingml/2006/table">
            <a:tbl>
              <a:tblPr firstRow="1" bandRow="1">
                <a:tableStyleId>{D7AC3CCA-C797-4891-BE02-D94E43425B78}</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l"/>
                      <a:r>
                        <a:rPr lang="en-US" sz="1800" b="0" kern="1200" dirty="0">
                          <a:solidFill>
                            <a:schemeClr val="dk1"/>
                          </a:solidFill>
                          <a:effectLst/>
                          <a:latin typeface="+mn-lt"/>
                          <a:ea typeface="+mn-ea"/>
                          <a:cs typeface="+mn-cs"/>
                        </a:rPr>
                        <a:t>Exploring Feature Selection and Support Vector Machine in Text Categorization</a:t>
                      </a:r>
                      <a:endParaRPr lang="en-IN" sz="1800" b="0" kern="1200" dirty="0">
                        <a:solidFill>
                          <a:schemeClr val="dk1"/>
                        </a:solidFill>
                        <a:effectLst/>
                        <a:latin typeface="+mn-lt"/>
                        <a:ea typeface="+mn-ea"/>
                        <a:cs typeface="+mn-cs"/>
                      </a:endParaRPr>
                    </a:p>
                  </a:txBody>
                  <a:tcPr marL="77802" marR="77802"/>
                </a:tc>
                <a:tc>
                  <a:txBody>
                    <a:bodyPr/>
                    <a:lstStyle/>
                    <a:p>
                      <a:pPr algn="ctr"/>
                      <a:r>
                        <a:rPr lang="en-US" sz="1800" b="0" u="sng" kern="1200" dirty="0">
                          <a:solidFill>
                            <a:schemeClr val="dk1"/>
                          </a:solidFill>
                          <a:effectLst/>
                          <a:latin typeface="+mn-lt"/>
                          <a:ea typeface="+mn-ea"/>
                          <a:cs typeface="+mn-cs"/>
                        </a:rPr>
                        <a:t>10.1109/CSE.2013.160</a:t>
                      </a:r>
                      <a:endParaRPr lang="en-IN" b="0" dirty="0"/>
                    </a:p>
                  </a:txBody>
                  <a:tcPr marL="77802" marR="77802"/>
                </a:tc>
                <a:tc>
                  <a:txBody>
                    <a:bodyPr/>
                    <a:lstStyle/>
                    <a:p>
                      <a:pPr algn="just"/>
                      <a:r>
                        <a:rPr lang="en-US" b="0" dirty="0"/>
                        <a:t>Text categorization (TC) is a task of automatically assigning a document into a set of predefined categories. </a:t>
                      </a:r>
                      <a:r>
                        <a:rPr lang="en-US" sz="1800" b="0" kern="1200" dirty="0">
                          <a:solidFill>
                            <a:schemeClr val="dk1"/>
                          </a:solidFill>
                          <a:effectLst/>
                          <a:latin typeface="+mn-lt"/>
                          <a:ea typeface="+mn-ea"/>
                          <a:cs typeface="+mn-cs"/>
                        </a:rPr>
                        <a:t>This paper explores several methods of feature selection that can be used to reduce high dimensionality of feature space in text documents such as Information Gain, Gain Ratio, Chi-Squares, Mutual Information and Document frequency.</a:t>
                      </a:r>
                      <a:endParaRPr lang="en-IN" b="0" dirty="0"/>
                    </a:p>
                  </a:txBody>
                  <a:tcPr marL="77802" marR="77802"/>
                </a:tc>
                <a:extLst>
                  <a:ext uri="{0D108BD9-81ED-4DB2-BD59-A6C34878D82A}">
                    <a16:rowId xmlns:a16="http://schemas.microsoft.com/office/drawing/2014/main" val="3177498728"/>
                  </a:ext>
                </a:extLst>
              </a:tr>
              <a:tr h="370840">
                <a:tc>
                  <a:txBody>
                    <a:bodyPr/>
                    <a:lstStyle/>
                    <a:p>
                      <a:pPr algn="l"/>
                      <a:r>
                        <a:rPr lang="en-US" sz="1800" kern="1200" dirty="0">
                          <a:solidFill>
                            <a:schemeClr val="dk1"/>
                          </a:solidFill>
                          <a:effectLst/>
                          <a:latin typeface="+mn-lt"/>
                          <a:ea typeface="+mn-ea"/>
                          <a:cs typeface="+mn-cs"/>
                        </a:rPr>
                        <a:t>Graph-Based Semantic Learning, Representation and Growth from Text: A Systematic Review</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kern="1200" dirty="0">
                          <a:solidFill>
                            <a:schemeClr val="dk1"/>
                          </a:solidFill>
                          <a:effectLst/>
                          <a:latin typeface="+mn-lt"/>
                          <a:ea typeface="+mn-ea"/>
                          <a:cs typeface="+mn-cs"/>
                        </a:rPr>
                        <a:t>10.1109/ICOSC.2019.8665592</a:t>
                      </a:r>
                      <a:endParaRPr lang="en-IN" dirty="0"/>
                    </a:p>
                  </a:txBody>
                  <a:tcPr marL="77802" marR="77802"/>
                </a:tc>
                <a:tc>
                  <a:txBody>
                    <a:bodyPr/>
                    <a:lstStyle/>
                    <a:p>
                      <a:pPr algn="just"/>
                      <a:r>
                        <a:rPr lang="en-US" dirty="0"/>
                        <a:t>Graph-based text representation, in the form of text graphs, is an alternative approach to the Vector-Space Model (VSM), also known as Bag-Of-words (BOW). </a:t>
                      </a:r>
                      <a:r>
                        <a:rPr lang="en-IN" dirty="0"/>
                        <a:t>Text Rank presents a graph-based ranking model, relying on an algorithm derived from Googles PageRank algorithm. Text Rank does not require deep linguistic knowledge. The Text Rank model does not include the cognition and psycholinguistic-based factors which is the main limitation of this technique.</a:t>
                      </a:r>
                    </a:p>
                  </a:txBody>
                  <a:tcPr marL="77802" marR="77802"/>
                </a:tc>
                <a:extLst>
                  <a:ext uri="{0D108BD9-81ED-4DB2-BD59-A6C34878D82A}">
                    <a16:rowId xmlns:a16="http://schemas.microsoft.com/office/drawing/2014/main" val="1939659486"/>
                  </a:ext>
                </a:extLst>
              </a:tr>
            </a:tbl>
          </a:graphicData>
        </a:graphic>
      </p:graphicFrame>
    </p:spTree>
    <p:extLst>
      <p:ext uri="{BB962C8B-B14F-4D97-AF65-F5344CB8AC3E}">
        <p14:creationId xmlns:p14="http://schemas.microsoft.com/office/powerpoint/2010/main" val="341164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228D-1008-4D1D-BF7F-53AABBA8A471}"/>
              </a:ext>
            </a:extLst>
          </p:cNvPr>
          <p:cNvSpPr>
            <a:spLocks noGrp="1"/>
          </p:cNvSpPr>
          <p:nvPr>
            <p:ph type="title"/>
          </p:nvPr>
        </p:nvSpPr>
        <p:spPr>
          <a:xfrm>
            <a:off x="3838045" y="510797"/>
            <a:ext cx="4840288" cy="897910"/>
          </a:xfrm>
        </p:spPr>
        <p:txBody>
          <a:bodyPr/>
          <a:lstStyle/>
          <a:p>
            <a:r>
              <a:rPr lang="en-IN" b="1" u="sng" dirty="0"/>
              <a:t>Progress Report</a:t>
            </a:r>
          </a:p>
        </p:txBody>
      </p:sp>
      <p:pic>
        <p:nvPicPr>
          <p:cNvPr id="5" name="Content Placeholder 4">
            <a:extLst>
              <a:ext uri="{FF2B5EF4-FFF2-40B4-BE49-F238E27FC236}">
                <a16:creationId xmlns:a16="http://schemas.microsoft.com/office/drawing/2014/main" id="{7D034515-5602-4F35-ACB8-C075989D6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7520" y="1408707"/>
            <a:ext cx="5797900" cy="4996575"/>
          </a:xfrm>
        </p:spPr>
      </p:pic>
      <p:pic>
        <p:nvPicPr>
          <p:cNvPr id="7" name="Picture 6">
            <a:extLst>
              <a:ext uri="{FF2B5EF4-FFF2-40B4-BE49-F238E27FC236}">
                <a16:creationId xmlns:a16="http://schemas.microsoft.com/office/drawing/2014/main" id="{20F7F339-9C5B-4D8A-B807-8A24E54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0" y="1408707"/>
            <a:ext cx="5697233" cy="4996575"/>
          </a:xfrm>
          <a:prstGeom prst="rect">
            <a:avLst/>
          </a:prstGeom>
        </p:spPr>
      </p:pic>
    </p:spTree>
    <p:extLst>
      <p:ext uri="{BB962C8B-B14F-4D97-AF65-F5344CB8AC3E}">
        <p14:creationId xmlns:p14="http://schemas.microsoft.com/office/powerpoint/2010/main" val="2793951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207</TotalTime>
  <Words>758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Essay Grading Using Ensemble Strategies and Word2Vector Method</vt:lpstr>
      <vt:lpstr>Abstract</vt:lpstr>
      <vt:lpstr>Existing System</vt:lpstr>
      <vt:lpstr>System Architecture</vt:lpstr>
      <vt:lpstr>Literature Survey</vt:lpstr>
      <vt:lpstr>PowerPoint Presentation</vt:lpstr>
      <vt:lpstr>PowerPoint Presentation</vt:lpstr>
      <vt:lpstr>Progress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Grader</dc:title>
  <dc:creator>Preetham M</dc:creator>
  <cp:lastModifiedBy>Hakuna</cp:lastModifiedBy>
  <cp:revision>23</cp:revision>
  <dcterms:created xsi:type="dcterms:W3CDTF">2020-01-07T03:41:40Z</dcterms:created>
  <dcterms:modified xsi:type="dcterms:W3CDTF">2020-01-07T16:11:46Z</dcterms:modified>
</cp:coreProperties>
</file>