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Miriam Libre"/>
      <p:regular r:id="rId34"/>
      <p:bold r:id="rId35"/>
    </p:embeddedFont>
    <p:embeddedFont>
      <p:font typeface="Barlow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6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iriamLibre-bold.fntdata"/><Relationship Id="rId12" Type="http://schemas.openxmlformats.org/officeDocument/2006/relationships/slide" Target="slides/slide8.xml"/><Relationship Id="rId34" Type="http://schemas.openxmlformats.org/officeDocument/2006/relationships/font" Target="fonts/MiriamLibre-regular.fntdata"/><Relationship Id="rId15" Type="http://schemas.openxmlformats.org/officeDocument/2006/relationships/slide" Target="slides/slide11.xml"/><Relationship Id="rId37" Type="http://schemas.openxmlformats.org/officeDocument/2006/relationships/font" Target="fonts/BarlowLight-bold.fntdata"/><Relationship Id="rId14" Type="http://schemas.openxmlformats.org/officeDocument/2006/relationships/slide" Target="slides/slide10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766f7ce8_8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766f7ce8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766f7ce8_6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766f7ce8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766f7ce8_8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766f7ce8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766f7ce8_6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b766f7ce8_6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766f7ce8_4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766f7ce8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766f7ce8_6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766f7ce8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766f7ce8_6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b766f7ce8_6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766f7ce8_4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b766f7ce8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766f7ce8_4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766f7ce8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b766f7ce8_6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7b766f7ce8_6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b766f7ce8_6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b766f7ce8_6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766f7ce8_6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766f7ce8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766f7ce8_6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766f7ce8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766f7ce8_6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b766f7ce8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b766f7ce8_6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b766f7ce8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b766f7ce8_6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b766f7ce8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766f7ce8_6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766f7ce8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766f7ce8_6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766f7ce8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b766f7ce8_6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b766f7ce8_6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b7621f6b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b7621f6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766f7ce8_6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7b766f7ce8_6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766f7ce8_6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b766f7ce8_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766f7ce8_6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766f7ce8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4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3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55" name="Google Shape;55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3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69" name="Google Shape;69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4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82" name="Google Shape;82;p4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83" name="Google Shape;83;p4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87" name="Google Shape;87;p4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96" name="Google Shape;96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7" name="Google Shape;97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7" name="Google Shape;107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ctrTitle"/>
          </p:nvPr>
        </p:nvSpPr>
        <p:spPr>
          <a:xfrm>
            <a:off x="2537650" y="1424100"/>
            <a:ext cx="4047300" cy="16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</a:rPr>
              <a:t>Social Media Impact </a:t>
            </a:r>
            <a:endParaRPr b="1" sz="27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</a:rPr>
              <a:t>    On 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</a:rPr>
              <a:t>    Crypto-Currency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>
            <p:ph idx="1" type="subTitle"/>
          </p:nvPr>
        </p:nvSpPr>
        <p:spPr>
          <a:xfrm>
            <a:off x="5252700" y="346280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By(CSCI 5502)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Vishwanath Kulkarni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Venkat Arigela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Mahesh Parab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Priyanka Umesh Pandit Tailapur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TOP USER PREDICTION</a:t>
            </a:r>
            <a:endParaRPr b="1" sz="2700"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457200" y="1672300"/>
            <a:ext cx="5242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Popularity index is assigned to each user based on many factors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900"/>
              <a:buFont typeface="Arial"/>
              <a:buChar char="￭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Retweets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￭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Likes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￭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Replies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￭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Timeframe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￭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Impact index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586975"/>
            <a:ext cx="5360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-US" sz="2700"/>
              <a:t>INFLUENTIAL USER PREDICTION</a:t>
            </a:r>
            <a:endParaRPr b="1" sz="2700"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302250" y="1180400"/>
            <a:ext cx="56700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PageRank algorithm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Directed Graph creation with 10 error rate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25 minutes for obtaining weighted graph from 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35K records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Updating graph takes less time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18736" l="-15429" r="28404" t="-5761"/>
          <a:stretch/>
        </p:blipFill>
        <p:spPr>
          <a:xfrm>
            <a:off x="4521888" y="1229850"/>
            <a:ext cx="4286111" cy="55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0" y="1685125"/>
            <a:ext cx="869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/>
              <a:t>DEVELOPMENT ENVIRONMENT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8"/>
          <p:cNvSpPr txBox="1"/>
          <p:nvPr>
            <p:ph type="title"/>
          </p:nvPr>
        </p:nvSpPr>
        <p:spPr>
          <a:xfrm>
            <a:off x="0" y="586975"/>
            <a:ext cx="614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ENVIRONMENT SETUP</a:t>
            </a:r>
            <a:endParaRPr b="1" sz="2700"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446450" y="1528500"/>
            <a:ext cx="54810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Data Architecture Pipeline on GCP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Flask Framework running on VM instances of GCP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Exposed API Endpoints from prediction models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ctrTitle"/>
          </p:nvPr>
        </p:nvSpPr>
        <p:spPr>
          <a:xfrm>
            <a:off x="1671025" y="354525"/>
            <a:ext cx="56892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DATA PIPELINE</a:t>
            </a:r>
            <a:r>
              <a:rPr b="1" lang="en-US" sz="2700"/>
              <a:t> ARCHITECTURE</a:t>
            </a:r>
            <a:endParaRPr b="1" sz="2700"/>
          </a:p>
        </p:txBody>
      </p:sp>
      <p:pic>
        <p:nvPicPr>
          <p:cNvPr id="206" name="Google Shape;2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75" y="932625"/>
            <a:ext cx="3351952" cy="373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ctrTitle"/>
          </p:nvPr>
        </p:nvSpPr>
        <p:spPr>
          <a:xfrm>
            <a:off x="617700" y="1834500"/>
            <a:ext cx="8526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/>
              <a:t>MODEL DEVELOPMENT &amp; TRAINING</a:t>
            </a:r>
            <a:endParaRPr b="1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MODEL DEVELOPMENT</a:t>
            </a:r>
            <a:endParaRPr b="1" sz="2700"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Trained an LSTM model on the merged and pre-processed dataset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Experimented with different hyperparameters and lookback sizes to improve model performance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MODEL TESTING</a:t>
            </a:r>
            <a:endParaRPr b="1" sz="2700"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Model performed well on the validation set. Obtained a loss to mean ratio of 5%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Model performed poorly on live Tweets obtained from the Twitter API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Could not satisfactorily train model with newer Tweets due to Twitter API restrictions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ctrTitle"/>
          </p:nvPr>
        </p:nvSpPr>
        <p:spPr>
          <a:xfrm>
            <a:off x="394825" y="1877200"/>
            <a:ext cx="9785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/>
              <a:t>DATA INTEGRATION &amp; VISUALIZATION</a:t>
            </a:r>
            <a:endParaRPr b="1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ctrTitle"/>
          </p:nvPr>
        </p:nvSpPr>
        <p:spPr>
          <a:xfrm>
            <a:off x="1671025" y="354525"/>
            <a:ext cx="56892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VISUALIZATION</a:t>
            </a:r>
            <a:r>
              <a:rPr b="1" lang="en-US" sz="2700"/>
              <a:t> ARCHITECTURE</a:t>
            </a:r>
            <a:endParaRPr b="1" sz="2700"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25" y="1018350"/>
            <a:ext cx="63055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243350" y="415875"/>
            <a:ext cx="547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700"/>
              <a:t>INTRODUCTION</a:t>
            </a:r>
            <a:endParaRPr b="1" sz="2700"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242300" y="1464225"/>
            <a:ext cx="5801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Social media versus value of cryptocurrency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Famous personalities 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influence</a:t>
            </a: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 on value of cryptocurrency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Dashboard introduction for prediction visualization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DATA INTEGRATION</a:t>
            </a:r>
            <a:endParaRPr b="1" sz="2700"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457200" y="1657350"/>
            <a:ext cx="51387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Live Twitter Data using the Embedded Twitter APIs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Twitter Hashtag Timeline for #bitcoin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1256850" y="265325"/>
            <a:ext cx="5933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DATA VISUALIZATION - TWITTER</a:t>
            </a:r>
            <a:endParaRPr b="1"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38" y="867950"/>
            <a:ext cx="2257725" cy="402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DATA INTEGRATION</a:t>
            </a:r>
            <a:endParaRPr b="1" sz="2700"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457200" y="1657350"/>
            <a:ext cx="53508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Live Bitcoin Data from Coin Market APIs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D3 Data Visualization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300" y="996550"/>
            <a:ext cx="7248500" cy="34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 txBox="1"/>
          <p:nvPr>
            <p:ph idx="1" type="subTitle"/>
          </p:nvPr>
        </p:nvSpPr>
        <p:spPr>
          <a:xfrm>
            <a:off x="1235425" y="361775"/>
            <a:ext cx="615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DATA VISUALIZATION - BITCOIN VALUE</a:t>
            </a:r>
            <a:endParaRPr b="1"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DATA INTEGRATION</a:t>
            </a:r>
            <a:endParaRPr b="1" sz="2700"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457200" y="1657350"/>
            <a:ext cx="53508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Top Users and Popular Users for #bitcoin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Usage of exposed API endpoints from prediction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idx="1" type="subTitle"/>
          </p:nvPr>
        </p:nvSpPr>
        <p:spPr>
          <a:xfrm>
            <a:off x="1031400" y="318825"/>
            <a:ext cx="721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DATA VISUALIZATION - TOP/POPULAR USERS</a:t>
            </a:r>
            <a:endParaRPr b="1"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25" y="987575"/>
            <a:ext cx="4264604" cy="3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DATA INTEGRATION</a:t>
            </a:r>
            <a:endParaRPr b="1" sz="2700"/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457200" y="1657350"/>
            <a:ext cx="53508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Predicted Values and Actual Values for determining the accuracy of the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1010050" y="265450"/>
            <a:ext cx="6839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DATA VISUALIZATION - MODEL ACCURACY</a:t>
            </a:r>
            <a:endParaRPr b="1"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00" y="942825"/>
            <a:ext cx="6755400" cy="34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025" y="1718976"/>
            <a:ext cx="952150" cy="5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" type="subTitle"/>
          </p:nvPr>
        </p:nvSpPr>
        <p:spPr>
          <a:xfrm>
            <a:off x="1010050" y="265450"/>
            <a:ext cx="6839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DATA VISUALIZATION</a:t>
            </a:r>
            <a:endParaRPr b="1"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741850"/>
            <a:ext cx="7949876" cy="40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/>
              <a:t>THANK YOU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361950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700"/>
              <a:t>CHALLENGES</a:t>
            </a:r>
            <a:endParaRPr b="1" sz="2700"/>
          </a:p>
        </p:txBody>
      </p:sp>
      <p:sp>
        <p:nvSpPr>
          <p:cNvPr id="136" name="Google Shape;136;p8"/>
          <p:cNvSpPr txBox="1"/>
          <p:nvPr>
            <p:ph idx="2" type="body"/>
          </p:nvPr>
        </p:nvSpPr>
        <p:spPr>
          <a:xfrm>
            <a:off x="2780176" y="1809225"/>
            <a:ext cx="24942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360125" y="1398225"/>
            <a:ext cx="5801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Social media data is a huge mess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Difference in price value formats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Data pre-processing based on time and data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Real time prediction of the volatile value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Synchronizing geographically distributed tweets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329700" y="463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2700"/>
              <a:t>MOTIVATION</a:t>
            </a:r>
            <a:endParaRPr b="1" sz="2700"/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329700" y="1473950"/>
            <a:ext cx="5801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Prediction of the crypto-currency values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Index creation for important person on the variance of crypto-currency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Application on other currencies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Analysis of the impact of a ban by various countries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ctrTitle"/>
          </p:nvPr>
        </p:nvSpPr>
        <p:spPr>
          <a:xfrm>
            <a:off x="2262025" y="1823850"/>
            <a:ext cx="502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/>
              <a:t>MILESTONES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75225" y="457050"/>
            <a:ext cx="64044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Week 1 - Setting up the environment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Week 2,3 - Collecting &amp; Pre-processing Data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Week 4,5 - Model Design and Development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Week 6 - Model Testing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Week 7 ,8 - Evaluations and Analysis and Changes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Georgia"/>
              <a:buChar char="▹"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Week 9 - Documentation and Reporting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ctrTitle"/>
          </p:nvPr>
        </p:nvSpPr>
        <p:spPr>
          <a:xfrm>
            <a:off x="490900" y="1898550"/>
            <a:ext cx="838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/>
              <a:t>DATA COLLECTION &amp; PREPROCESSING</a:t>
            </a:r>
            <a:endParaRPr b="1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0" y="586975"/>
            <a:ext cx="6142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/>
              <a:t>DATA COLLECTION &amp; PREPROCESSING</a:t>
            </a:r>
            <a:endParaRPr b="1" sz="2700"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46450" y="1528500"/>
            <a:ext cx="54810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Multiple Tweets datasets - performed sentiment polarity and subjectivity analysis, tweets count normalization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Bitcoin dataset - Performed outlier removal, bitcoin price normalization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▹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Converted both datasets to time-series data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ctrTitle"/>
          </p:nvPr>
        </p:nvSpPr>
        <p:spPr>
          <a:xfrm>
            <a:off x="2262025" y="1823850"/>
            <a:ext cx="502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3600"/>
              <a:t>OUR APPROACH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