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1204" r:id="rId2"/>
    <p:sldId id="1191" r:id="rId3"/>
    <p:sldId id="1206" r:id="rId4"/>
    <p:sldId id="1207" r:id="rId5"/>
    <p:sldId id="1208" r:id="rId6"/>
    <p:sldId id="1209" r:id="rId7"/>
    <p:sldId id="1113" r:id="rId8"/>
  </p:sldIdLst>
  <p:sldSz cx="9144000" cy="5143500" type="screen16x9"/>
  <p:notesSz cx="6858000" cy="9144000"/>
  <p:custDataLst>
    <p:tags r:id="rId11"/>
  </p:custDataLst>
  <p:defaultTextStyle>
    <a:defPPr>
      <a:defRPr lang="en-US"/>
    </a:defPPr>
    <a:lvl1pPr marL="0" algn="l" defTabSz="7517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75884" algn="l" defTabSz="7517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51768" algn="l" defTabSz="7517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127654" algn="l" defTabSz="7517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503537" algn="l" defTabSz="7517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79421" algn="l" defTabSz="7517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255305" algn="l" defTabSz="7517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631191" algn="l" defTabSz="7517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007075" algn="l" defTabSz="7517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9F2F"/>
    <a:srgbClr val="D73A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0" autoAdjust="0"/>
    <p:restoredTop sz="94660"/>
  </p:normalViewPr>
  <p:slideViewPr>
    <p:cSldViewPr>
      <p:cViewPr>
        <p:scale>
          <a:sx n="60" d="100"/>
          <a:sy n="60" d="100"/>
        </p:scale>
        <p:origin x="-1524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DCD99-3C2D-4F09-ADDB-F65BEFD4584D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Copyright Cloud Enabled Ltd,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291A6-5048-4F2B-8DEF-DD70944068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5461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89809-C6E1-436D-842D-86DEEDCBFAD7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Copyright Cloud Enabled Ltd,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84B27-43E2-407D-816D-5B5ADD7147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213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75176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5884" algn="l" defTabSz="75176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51768" algn="l" defTabSz="75176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27654" algn="l" defTabSz="75176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03537" algn="l" defTabSz="75176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79421" algn="l" defTabSz="75176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55305" algn="l" defTabSz="75176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31191" algn="l" defTabSz="75176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07075" algn="l" defTabSz="75176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84B27-43E2-407D-816D-5B5ADD71476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Cloud Enabled Ltd,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88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84B27-43E2-407D-816D-5B5ADD71476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Cloud Enabled Ltd,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9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84B27-43E2-407D-816D-5B5ADD71476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Cloud Enabled Ltd,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9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84B27-43E2-407D-816D-5B5ADD71476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Cloud Enabled Ltd,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9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84B27-43E2-407D-816D-5B5ADD71476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Cloud Enabled Ltd,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9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84B27-43E2-407D-816D-5B5ADD71476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Cloud Enabled Ltd,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9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CB45A5F7-A1D1-49DE-999B-0AE36E7460F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7</a:t>
            </a:fld>
            <a:endParaRPr/>
          </a:p>
        </p:txBody>
      </p:sp>
      <p:sp>
        <p:nvSpPr>
          <p:cNvPr id="748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Copyright Cloud Enabled Ltd, All rights Reserved.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83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1CD2-0434-4F11-8564-14621C1041CA}" type="datetime1">
              <a:rPr lang="en-US" smtClean="0"/>
              <a:pPr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Cloud Enabled Ltd,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6"/>
            <a:ext cx="8229600" cy="857250"/>
          </a:xfrm>
          <a:prstGeom prst="rect">
            <a:avLst/>
          </a:prstGeom>
        </p:spPr>
        <p:txBody>
          <a:bodyPr vert="horz" lIns="75176" tIns="37588" rIns="75176" bIns="375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4"/>
          </a:xfrm>
          <a:prstGeom prst="rect">
            <a:avLst/>
          </a:prstGeom>
        </p:spPr>
        <p:txBody>
          <a:bodyPr vert="horz" lIns="75176" tIns="37588" rIns="75176" bIns="375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71"/>
            <a:ext cx="2133600" cy="273842"/>
          </a:xfrm>
          <a:prstGeom prst="rect">
            <a:avLst/>
          </a:prstGeom>
        </p:spPr>
        <p:txBody>
          <a:bodyPr vert="horz" lIns="75176" tIns="37588" rIns="75176" bIns="37588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4A73B-79EE-4211-8667-827CB1327F10}" type="datetime1">
              <a:rPr lang="en-US" smtClean="0"/>
              <a:pPr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71"/>
            <a:ext cx="2895600" cy="273842"/>
          </a:xfrm>
          <a:prstGeom prst="rect">
            <a:avLst/>
          </a:prstGeom>
        </p:spPr>
        <p:txBody>
          <a:bodyPr vert="horz" lIns="75176" tIns="37588" rIns="75176" bIns="37588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Cloud Enabled Ltd,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71"/>
            <a:ext cx="2133600" cy="273842"/>
          </a:xfrm>
          <a:prstGeom prst="rect">
            <a:avLst/>
          </a:prstGeom>
        </p:spPr>
        <p:txBody>
          <a:bodyPr vert="horz" lIns="75176" tIns="37588" rIns="75176" bIns="37588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dt="0"/>
  <p:txStyles>
    <p:titleStyle>
      <a:lvl1pPr algn="ctr" defTabSz="751768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913" indent="-281913" algn="l" defTabSz="75176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10812" indent="-234929" algn="l" defTabSz="751768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39711" indent="-187942" algn="l" defTabSz="751768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15595" indent="-187942" algn="l" defTabSz="751768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479" indent="-187942" algn="l" defTabSz="75176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7363" indent="-187942" algn="l" defTabSz="75176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3249" indent="-187942" algn="l" defTabSz="75176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19133" indent="-187942" algn="l" defTabSz="75176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95016" indent="-187942" algn="l" defTabSz="75176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1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75884" algn="l" defTabSz="751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51768" algn="l" defTabSz="751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7654" algn="l" defTabSz="751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03537" algn="l" defTabSz="751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9421" algn="l" defTabSz="751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55305" algn="l" defTabSz="751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31191" algn="l" defTabSz="751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007075" algn="l" defTabSz="7517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hyperlink" Target="https://training.thecloudenabled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hyperlink" Target="https://training.thecloudenabled.com/" TargetMode="Externa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hyperlink" Target="https://training.thecloudenabled.com/" TargetMode="Externa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hyperlink" Target="https://training.thecloudenabled.com/" TargetMode="Externa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hyperlink" Target="https://training.thecloudenabled.com/" TargetMode="Externa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3.png"/><Relationship Id="rId5" Type="http://schemas.openxmlformats.org/officeDocument/2006/relationships/hyperlink" Target="https://training.thecloudenabled.com/" TargetMode="Externa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hyperlink" Target="https://training.thecloudenabled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4651453"/>
            <a:ext cx="9144000" cy="34290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176" tIns="37588" rIns="75176" bIns="37588" rtlCol="0" anchor="ctr"/>
          <a:lstStyle/>
          <a:p>
            <a:pPr algn="ctr"/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190750"/>
            <a:ext cx="8686800" cy="642938"/>
          </a:xfrm>
          <a:noFill/>
          <a:ln>
            <a:miter lim="800000"/>
            <a:headEnd/>
            <a:tailEnd/>
          </a:ln>
        </p:spPr>
        <p:txBody>
          <a:bodyPr vert="horz" wrap="square" lIns="75176" tIns="37588" rIns="75176" bIns="37588" numCol="1" anchor="t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Arial" pitchFamily="34" charset="0"/>
              </a:rPr>
              <a:t>Linux </a:t>
            </a:r>
            <a:r>
              <a:rPr lang="en-US" sz="2800" dirty="0" smtClean="0">
                <a:solidFill>
                  <a:srgbClr val="FF0000"/>
                </a:solidFill>
                <a:latin typeface="+mn-lt"/>
                <a:cs typeface="Arial" pitchFamily="34" charset="0"/>
              </a:rPr>
              <a:t>users and Groups</a:t>
            </a:r>
            <a:endParaRPr lang="en-US" sz="2800" dirty="0">
              <a:solidFill>
                <a:srgbClr val="FF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/>
        </p:nvSpPr>
        <p:spPr>
          <a:xfrm>
            <a:off x="-28903" y="4947458"/>
            <a:ext cx="5194125" cy="273842"/>
          </a:xfrm>
          <a:prstGeom prst="rect">
            <a:avLst/>
          </a:prstGeom>
        </p:spPr>
        <p:txBody>
          <a:bodyPr vert="horz" lIns="75176" tIns="37588" rIns="75176" bIns="37588" rtlCol="0" anchor="ctr"/>
          <a:lstStyle>
            <a:defPPr>
              <a:defRPr lang="en-US"/>
            </a:defPPr>
            <a:lvl1pPr marL="0" algn="ctr" defTabSz="751768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75884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1768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27654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3537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9421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55305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1191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07075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Copyright Cloud Enabled 2017 , All rights Reserved.    </a:t>
            </a:r>
            <a:r>
              <a:rPr lang="en-US" dirty="0" smtClean="0">
                <a:hlinkClick r:id="rId4"/>
              </a:rPr>
              <a:t>https://training.thecloudenabled.com</a:t>
            </a:r>
            <a:r>
              <a:rPr lang="en-US" dirty="0" smtClean="0"/>
              <a:t>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790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4651453"/>
            <a:ext cx="9144000" cy="34290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176" tIns="37588" rIns="75176" bIns="37588" rtlCol="0" anchor="ctr"/>
          <a:lstStyle/>
          <a:p>
            <a:pPr algn="ctr"/>
            <a:endParaRPr lang="en-US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686800" cy="642938"/>
          </a:xfrm>
          <a:noFill/>
          <a:ln>
            <a:miter lim="800000"/>
            <a:headEnd/>
            <a:tailEnd/>
          </a:ln>
        </p:spPr>
        <p:txBody>
          <a:bodyPr vert="horz" wrap="square" lIns="75176" tIns="37588" rIns="75176" bIns="37588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/>
            <a:r>
              <a:rPr lang="en-US" sz="2800" dirty="0" smtClean="0">
                <a:solidFill>
                  <a:srgbClr val="C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+mn-lt"/>
                <a:cs typeface="Arial" pitchFamily="34" charset="0"/>
              </a:rPr>
              <a:t> </a:t>
            </a:r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How </a:t>
            </a:r>
            <a:r>
              <a:rPr lang="ru-RU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Linux </a:t>
            </a:r>
            <a:r>
              <a:rPr lang="ru-RU" sz="2800" b="1" dirty="0">
                <a:solidFill>
                  <a:srgbClr val="FF0000"/>
                </a:solidFill>
              </a:rPr>
              <a:t>User Accounts Work</a:t>
            </a:r>
            <a:r>
              <a:rPr lang="ru-RU" sz="2800" b="1" dirty="0"/>
              <a:t/>
            </a:r>
            <a:br>
              <a:rPr lang="ru-RU" sz="2800" b="1" dirty="0"/>
            </a:b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70" y="4669969"/>
            <a:ext cx="633318" cy="3243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9288" y="603014"/>
            <a:ext cx="8763000" cy="4063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ru-RU" sz="2000" dirty="0">
                <a:latin typeface="Candara" pitchFamily="34" charset="0"/>
              </a:rPr>
              <a:t>Username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ru-RU" sz="2000" dirty="0" smtClean="0">
                <a:latin typeface="Candara" pitchFamily="34" charset="0"/>
              </a:rPr>
              <a:t>Password</a:t>
            </a:r>
            <a:endParaRPr lang="en-US" sz="2000" dirty="0" smtClean="0">
              <a:latin typeface="Candara" pitchFamily="34" charset="0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ru-RU" sz="2000" dirty="0" smtClean="0">
                <a:latin typeface="Candara" pitchFamily="34" charset="0"/>
              </a:rPr>
              <a:t>By </a:t>
            </a:r>
            <a:r>
              <a:rPr lang="ru-RU" sz="2000" dirty="0">
                <a:latin typeface="Candara" pitchFamily="34" charset="0"/>
              </a:rPr>
              <a:t>default, all user home directories are created and maintained in the </a:t>
            </a:r>
            <a:r>
              <a:rPr lang="ru-RU" sz="2000" dirty="0">
                <a:solidFill>
                  <a:srgbClr val="FF0000"/>
                </a:solidFill>
                <a:latin typeface="Candara" pitchFamily="34" charset="0"/>
              </a:rPr>
              <a:t>/</a:t>
            </a:r>
            <a:r>
              <a:rPr lang="ru-RU" sz="2000" dirty="0" smtClean="0">
                <a:solidFill>
                  <a:srgbClr val="FF0000"/>
                </a:solidFill>
                <a:latin typeface="Candara" pitchFamily="34" charset="0"/>
              </a:rPr>
              <a:t>home</a:t>
            </a:r>
            <a:r>
              <a:rPr lang="en-US" sz="2000" dirty="0" smtClean="0">
                <a:solidFill>
                  <a:srgbClr val="FF0000"/>
                </a:solidFill>
                <a:latin typeface="Candara" pitchFamily="34" charset="0"/>
              </a:rPr>
              <a:t> </a:t>
            </a:r>
            <a:r>
              <a:rPr lang="ru-RU" sz="2000" dirty="0" smtClean="0">
                <a:latin typeface="Candara" pitchFamily="34" charset="0"/>
              </a:rPr>
              <a:t>directory</a:t>
            </a:r>
            <a:r>
              <a:rPr lang="ru-RU" sz="2000" dirty="0">
                <a:latin typeface="Candara" pitchFamily="34" charset="0"/>
              </a:rPr>
              <a:t>. </a:t>
            </a:r>
            <a:r>
              <a:rPr lang="en-US" sz="2000" dirty="0" smtClean="0">
                <a:latin typeface="Candara" pitchFamily="34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smtClean="0">
                <a:latin typeface="Candara" pitchFamily="34" charset="0"/>
              </a:rPr>
              <a:t>H</a:t>
            </a:r>
            <a:r>
              <a:rPr lang="ru-RU" sz="2000" dirty="0" smtClean="0">
                <a:latin typeface="Candara" pitchFamily="34" charset="0"/>
              </a:rPr>
              <a:t>owever</a:t>
            </a:r>
            <a:r>
              <a:rPr lang="ru-RU" sz="2000" dirty="0">
                <a:latin typeface="Candara" pitchFamily="34" charset="0"/>
              </a:rPr>
              <a:t>,  the root user’s home directory is </a:t>
            </a:r>
            <a:r>
              <a:rPr lang="ru-RU" sz="2000" dirty="0">
                <a:solidFill>
                  <a:srgbClr val="FF0000"/>
                </a:solidFill>
                <a:latin typeface="Candara" pitchFamily="34" charset="0"/>
              </a:rPr>
              <a:t>/root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ru-RU" sz="2000" dirty="0">
              <a:solidFill>
                <a:srgbClr val="FF0000"/>
              </a:solidFill>
              <a:latin typeface="Candara" pitchFamily="34" charset="0"/>
            </a:endParaRPr>
          </a:p>
          <a:p>
            <a:pPr marL="171450" indent="-171450">
              <a:lnSpc>
                <a:spcPct val="200000"/>
              </a:lnSpc>
              <a:buFont typeface="Arial" pitchFamily="34" charset="0"/>
              <a:buChar char="•"/>
            </a:pPr>
            <a:endParaRPr lang="en-IN" sz="1050" dirty="0" smtClean="0">
              <a:latin typeface="Candara" pitchFamily="34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/>
        </p:nvSpPr>
        <p:spPr>
          <a:xfrm>
            <a:off x="-28903" y="4947458"/>
            <a:ext cx="5194125" cy="273842"/>
          </a:xfrm>
          <a:prstGeom prst="rect">
            <a:avLst/>
          </a:prstGeom>
        </p:spPr>
        <p:txBody>
          <a:bodyPr vert="horz" lIns="75176" tIns="37588" rIns="75176" bIns="37588" rtlCol="0" anchor="ctr"/>
          <a:lstStyle>
            <a:defPPr>
              <a:defRPr lang="en-US"/>
            </a:defPPr>
            <a:lvl1pPr marL="0" algn="ctr" defTabSz="751768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75884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1768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27654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3537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9421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55305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1191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07075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Copyright Cloud Enabled 2017 , All rights Reserved.    </a:t>
            </a:r>
            <a:r>
              <a:rPr lang="en-US" dirty="0" smtClean="0">
                <a:hlinkClick r:id="rId5"/>
              </a:rPr>
              <a:t>https://training.thecloudenabled.com</a:t>
            </a:r>
            <a:r>
              <a:rPr lang="en-US" dirty="0" smtClean="0"/>
              <a:t>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779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4651453"/>
            <a:ext cx="9144000" cy="34290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176" tIns="37588" rIns="75176" bIns="37588" rtlCol="0" anchor="ctr"/>
          <a:lstStyle/>
          <a:p>
            <a:pPr algn="ctr"/>
            <a:endParaRPr lang="en-US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686800" cy="642938"/>
          </a:xfrm>
          <a:noFill/>
          <a:ln>
            <a:miter lim="800000"/>
            <a:headEnd/>
            <a:tailEnd/>
          </a:ln>
        </p:spPr>
        <p:txBody>
          <a:bodyPr vert="horz" wrap="square" lIns="75176" tIns="37588" rIns="75176" bIns="37588" numCol="1" anchor="t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sz="2800" dirty="0" smtClean="0">
                <a:solidFill>
                  <a:srgbClr val="C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+mn-lt"/>
                <a:cs typeface="Arial" pitchFamily="34" charset="0"/>
              </a:rPr>
              <a:t> </a:t>
            </a:r>
            <a:r>
              <a:rPr 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How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 view </a:t>
            </a:r>
            <a:r>
              <a:rPr lang="ru-RU" sz="2800" b="1" dirty="0" smtClean="0">
                <a:solidFill>
                  <a:srgbClr val="FF0000"/>
                </a:solidFill>
              </a:rPr>
              <a:t>User </a:t>
            </a:r>
            <a:r>
              <a:rPr lang="ru-RU" sz="2800" b="1" dirty="0">
                <a:solidFill>
                  <a:srgbClr val="FF0000"/>
                </a:solidFill>
              </a:rPr>
              <a:t>Accounts </a:t>
            </a:r>
            <a:r>
              <a:rPr lang="en-US" sz="2800" b="1" dirty="0" smtClean="0">
                <a:solidFill>
                  <a:srgbClr val="FF0000"/>
                </a:solidFill>
              </a:rPr>
              <a:t>information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70" y="4669969"/>
            <a:ext cx="633318" cy="3243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9288" y="603014"/>
            <a:ext cx="8763000" cy="441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>
                <a:latin typeface="Candara" pitchFamily="34" charset="0"/>
              </a:rPr>
              <a:t>Execute the below command on your </a:t>
            </a:r>
            <a:r>
              <a:rPr lang="en-US" sz="2000" dirty="0" err="1" smtClean="0">
                <a:latin typeface="Candara" pitchFamily="34" charset="0"/>
              </a:rPr>
              <a:t>linux</a:t>
            </a:r>
            <a:r>
              <a:rPr lang="en-US" sz="2000" dirty="0" smtClean="0">
                <a:latin typeface="Candara" pitchFamily="34" charset="0"/>
              </a:rPr>
              <a:t> systems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solidFill>
                <a:srgbClr val="FF0000"/>
              </a:solidFill>
              <a:latin typeface="Candara" pitchFamily="34" charset="0"/>
            </a:endParaRP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>
                <a:solidFill>
                  <a:srgbClr val="FF0000"/>
                </a:solidFill>
                <a:latin typeface="Candara" pitchFamily="34" charset="0"/>
              </a:rPr>
              <a:t>#	finger  </a:t>
            </a:r>
            <a:r>
              <a:rPr lang="en-US" sz="2000" dirty="0" err="1" smtClean="0">
                <a:solidFill>
                  <a:srgbClr val="0000FF"/>
                </a:solidFill>
                <a:latin typeface="Candara" pitchFamily="34" charset="0"/>
              </a:rPr>
              <a:t>user_name</a:t>
            </a:r>
            <a:endParaRPr lang="en-US" sz="2000" dirty="0" smtClean="0">
              <a:solidFill>
                <a:srgbClr val="0000FF"/>
              </a:solidFill>
              <a:latin typeface="Candara" pitchFamily="34" charset="0"/>
            </a:endParaRP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solidFill>
                <a:srgbClr val="0000FF"/>
              </a:solidFill>
              <a:latin typeface="Candara" pitchFamily="34" charset="0"/>
            </a:endParaRP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>
                <a:latin typeface="Candara" pitchFamily="34" charset="0"/>
              </a:rPr>
              <a:t>The following information about the user account</a:t>
            </a:r>
            <a:r>
              <a:rPr lang="en-US" sz="2000" dirty="0" smtClean="0">
                <a:latin typeface="Candara" pitchFamily="34" charset="0"/>
              </a:rPr>
              <a:t>: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ndara" pitchFamily="34" charset="0"/>
            </a:endParaRPr>
          </a:p>
          <a:p>
            <a:pPr marL="342900" indent="-342900">
              <a:buSzPct val="45000"/>
              <a:buFont typeface="Arial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>
                <a:solidFill>
                  <a:srgbClr val="808000"/>
                </a:solidFill>
                <a:latin typeface="Candara" pitchFamily="34" charset="0"/>
              </a:rPr>
              <a:t>Login  </a:t>
            </a:r>
            <a:r>
              <a:rPr lang="en-US" sz="2000" dirty="0">
                <a:latin typeface="Candara" pitchFamily="34" charset="0"/>
              </a:rPr>
              <a:t> This is the username that is used to authenticate to the system.</a:t>
            </a:r>
          </a:p>
          <a:p>
            <a:pPr marL="342900" indent="-342900">
              <a:buSzPct val="45000"/>
              <a:buFont typeface="Arial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>
                <a:solidFill>
                  <a:srgbClr val="0000FF"/>
                </a:solidFill>
                <a:latin typeface="Candara" pitchFamily="34" charset="0"/>
              </a:rPr>
              <a:t>Name</a:t>
            </a:r>
            <a:r>
              <a:rPr lang="en-US" sz="2000" dirty="0">
                <a:latin typeface="Candara" pitchFamily="34" charset="0"/>
              </a:rPr>
              <a:t>    This is the user’s full name.</a:t>
            </a:r>
          </a:p>
          <a:p>
            <a:pPr marL="342900" indent="-342900">
              <a:buSzPct val="45000"/>
              <a:buFont typeface="Arial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>
                <a:solidFill>
                  <a:srgbClr val="DC2300"/>
                </a:solidFill>
                <a:latin typeface="Candara" pitchFamily="34" charset="0"/>
              </a:rPr>
              <a:t>Directory</a:t>
            </a:r>
            <a:r>
              <a:rPr lang="en-US" sz="2000" dirty="0">
                <a:latin typeface="Candara" pitchFamily="34" charset="0"/>
              </a:rPr>
              <a:t>  This is the user’s home directory.</a:t>
            </a:r>
          </a:p>
          <a:p>
            <a:pPr marL="342900" indent="-342900">
              <a:buSzPct val="45000"/>
              <a:buFont typeface="Arial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>
                <a:solidFill>
                  <a:srgbClr val="EB613D"/>
                </a:solidFill>
                <a:latin typeface="Candara" pitchFamily="34" charset="0"/>
              </a:rPr>
              <a:t>Shell</a:t>
            </a:r>
            <a:r>
              <a:rPr lang="en-US" sz="2000" dirty="0">
                <a:latin typeface="Candara" pitchFamily="34" charset="0"/>
              </a:rPr>
              <a:t>  This is the default shell that will be provided to the user.</a:t>
            </a:r>
          </a:p>
          <a:p>
            <a:pPr marL="342900" indent="-342900">
              <a:buSzPct val="45000"/>
              <a:buFont typeface="Arial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>
                <a:solidFill>
                  <a:srgbClr val="6B2394"/>
                </a:solidFill>
                <a:latin typeface="Candara" pitchFamily="34" charset="0"/>
              </a:rPr>
              <a:t>Last Login </a:t>
            </a:r>
            <a:r>
              <a:rPr lang="en-US" sz="2000" dirty="0">
                <a:latin typeface="Candara" pitchFamily="34" charset="0"/>
              </a:rPr>
              <a:t>  This displays the last time the user logged in and where from.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ru-RU" sz="2000" dirty="0">
              <a:solidFill>
                <a:srgbClr val="FF0000"/>
              </a:solidFill>
              <a:latin typeface="Candara" pitchFamily="34" charset="0"/>
            </a:endParaRPr>
          </a:p>
          <a:p>
            <a:pPr marL="171450" indent="-171450">
              <a:lnSpc>
                <a:spcPct val="200000"/>
              </a:lnSpc>
              <a:buFont typeface="Arial" pitchFamily="34" charset="0"/>
              <a:buChar char="•"/>
            </a:pPr>
            <a:endParaRPr lang="en-IN" sz="1050" dirty="0" smtClean="0">
              <a:latin typeface="Candara" pitchFamily="34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/>
        </p:nvSpPr>
        <p:spPr>
          <a:xfrm>
            <a:off x="-28903" y="4947458"/>
            <a:ext cx="5194125" cy="273842"/>
          </a:xfrm>
          <a:prstGeom prst="rect">
            <a:avLst/>
          </a:prstGeom>
        </p:spPr>
        <p:txBody>
          <a:bodyPr vert="horz" lIns="75176" tIns="37588" rIns="75176" bIns="37588" rtlCol="0" anchor="ctr"/>
          <a:lstStyle>
            <a:defPPr>
              <a:defRPr lang="en-US"/>
            </a:defPPr>
            <a:lvl1pPr marL="0" algn="ctr" defTabSz="751768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75884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1768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27654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3537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9421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55305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1191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07075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Copyright Cloud Enabled 2017 , All rights Reserved.    </a:t>
            </a:r>
            <a:r>
              <a:rPr lang="en-US" dirty="0" smtClean="0">
                <a:hlinkClick r:id="rId5"/>
              </a:rPr>
              <a:t>https://training.thecloudenabled.com</a:t>
            </a:r>
            <a:r>
              <a:rPr lang="en-US" dirty="0" smtClean="0"/>
              <a:t>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500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4651453"/>
            <a:ext cx="9144000" cy="34290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176" tIns="37588" rIns="75176" bIns="37588" rtlCol="0" anchor="ctr"/>
          <a:lstStyle/>
          <a:p>
            <a:pPr algn="ctr"/>
            <a:endParaRPr lang="en-US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686800" cy="642938"/>
          </a:xfrm>
          <a:noFill/>
          <a:ln>
            <a:miter lim="800000"/>
            <a:headEnd/>
            <a:tailEnd/>
          </a:ln>
        </p:spPr>
        <p:txBody>
          <a:bodyPr vert="horz" wrap="square" lIns="75176" tIns="37588" rIns="75176" bIns="37588" numCol="1" anchor="t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sz="2800" dirty="0" smtClean="0">
                <a:solidFill>
                  <a:srgbClr val="C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UID </a:t>
            </a:r>
            <a:r>
              <a:rPr lang="en-US" sz="2800" b="1" dirty="0" smtClean="0">
                <a:solidFill>
                  <a:srgbClr val="FF0000"/>
                </a:solidFill>
              </a:rPr>
              <a:t>information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70" y="4669969"/>
            <a:ext cx="633318" cy="3243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0500" y="1047750"/>
            <a:ext cx="8763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dirty="0">
                <a:latin typeface="Candara" pitchFamily="34" charset="0"/>
              </a:rPr>
              <a:t>On a SUSE Linux system, the first regular user account created on the system is always assigned a UID of </a:t>
            </a:r>
            <a:r>
              <a:rPr lang="en-US" sz="1800" b="1" dirty="0">
                <a:solidFill>
                  <a:srgbClr val="008000"/>
                </a:solidFill>
                <a:latin typeface="Candara" pitchFamily="34" charset="0"/>
              </a:rPr>
              <a:t>1000</a:t>
            </a:r>
            <a:r>
              <a:rPr lang="en-US" sz="1800" dirty="0">
                <a:latin typeface="Candara" pitchFamily="34" charset="0"/>
              </a:rPr>
              <a:t>. </a:t>
            </a:r>
            <a:r>
              <a:rPr lang="en-US" sz="1800" dirty="0">
                <a:solidFill>
                  <a:srgbClr val="FF0000"/>
                </a:solidFill>
                <a:latin typeface="Candara" pitchFamily="34" charset="0"/>
              </a:rPr>
              <a:t>The next user</a:t>
            </a:r>
            <a:r>
              <a:rPr lang="en-US" sz="1800" dirty="0">
                <a:latin typeface="Candara" pitchFamily="34" charset="0"/>
              </a:rPr>
              <a:t> account will be assigned a UID of </a:t>
            </a:r>
            <a:r>
              <a:rPr lang="en-US" sz="1800" dirty="0">
                <a:solidFill>
                  <a:srgbClr val="FF0000"/>
                </a:solidFill>
                <a:latin typeface="Candara" pitchFamily="34" charset="0"/>
              </a:rPr>
              <a:t>1001</a:t>
            </a:r>
            <a:r>
              <a:rPr lang="en-US" sz="1800" dirty="0" smtClean="0">
                <a:latin typeface="Candara" pitchFamily="34" charset="0"/>
              </a:rPr>
              <a:t>...</a:t>
            </a:r>
          </a:p>
          <a:p>
            <a:pPr marL="285750" indent="-285750">
              <a:buFont typeface="Arial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1800" dirty="0">
              <a:latin typeface="Candara" pitchFamily="34" charset="0"/>
            </a:endParaRPr>
          </a:p>
          <a:p>
            <a:pPr marL="285750" indent="-285750">
              <a:buFont typeface="Arial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dirty="0">
                <a:latin typeface="Candara" pitchFamily="34" charset="0"/>
              </a:rPr>
              <a:t>Other distributions may use a different numbering scheme for the UID, however. For example, UIDs on a Fedora system start at </a:t>
            </a:r>
            <a:r>
              <a:rPr lang="en-US" sz="1800" b="1" dirty="0">
                <a:solidFill>
                  <a:srgbClr val="99284C"/>
                </a:solidFill>
                <a:latin typeface="Candara" pitchFamily="34" charset="0"/>
              </a:rPr>
              <a:t>500</a:t>
            </a:r>
            <a:r>
              <a:rPr lang="en-US" sz="1800" dirty="0">
                <a:latin typeface="Candara" pitchFamily="34" charset="0"/>
              </a:rPr>
              <a:t> instead of 1000. </a:t>
            </a:r>
            <a:endParaRPr lang="en-US" sz="1800" dirty="0" smtClean="0">
              <a:latin typeface="Candara" pitchFamily="34" charset="0"/>
            </a:endParaRPr>
          </a:p>
          <a:p>
            <a:pPr marL="285750" indent="-285750">
              <a:buFont typeface="Arial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1800" dirty="0">
              <a:latin typeface="Candara" pitchFamily="34" charset="0"/>
            </a:endParaRPr>
          </a:p>
          <a:p>
            <a:pPr marL="285750" indent="-285750">
              <a:buFont typeface="Arial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dirty="0">
                <a:latin typeface="Candara" pitchFamily="34" charset="0"/>
              </a:rPr>
              <a:t>The root user account is always assigned a </a:t>
            </a:r>
            <a:r>
              <a:rPr lang="en-US" sz="1800" dirty="0">
                <a:solidFill>
                  <a:srgbClr val="800080"/>
                </a:solidFill>
                <a:latin typeface="Candara" pitchFamily="34" charset="0"/>
              </a:rPr>
              <a:t>UID of 0</a:t>
            </a:r>
            <a:r>
              <a:rPr lang="en-US" sz="1800" dirty="0">
                <a:latin typeface="Candara" pitchFamily="34" charset="0"/>
              </a:rPr>
              <a:t> on most Linux distributions. </a:t>
            </a:r>
            <a:endParaRPr lang="en-US" sz="1800" dirty="0" smtClean="0">
              <a:latin typeface="Candara" pitchFamily="34" charset="0"/>
            </a:endParaRPr>
          </a:p>
          <a:p>
            <a:pPr marL="285750" indent="-285750">
              <a:buFont typeface="Arial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1800" dirty="0">
              <a:latin typeface="Candara" pitchFamily="34" charset="0"/>
            </a:endParaRPr>
          </a:p>
          <a:p>
            <a:pPr marL="285750" indent="-285750">
              <a:buFont typeface="Arial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dirty="0">
                <a:latin typeface="Candara" pitchFamily="34" charset="0"/>
              </a:rPr>
              <a:t>It’s this UID of 0 that the operating system actually uses to control access to files and directories in the file system.</a:t>
            </a:r>
          </a:p>
          <a:p>
            <a:pPr marL="171450" indent="-171450">
              <a:lnSpc>
                <a:spcPct val="200000"/>
              </a:lnSpc>
              <a:buFont typeface="Arial" pitchFamily="34" charset="0"/>
              <a:buChar char="•"/>
            </a:pPr>
            <a:endParaRPr lang="en-IN" sz="1800" dirty="0" smtClean="0">
              <a:latin typeface="Candara" pitchFamily="34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/>
        </p:nvSpPr>
        <p:spPr>
          <a:xfrm>
            <a:off x="-28903" y="4947458"/>
            <a:ext cx="5194125" cy="273842"/>
          </a:xfrm>
          <a:prstGeom prst="rect">
            <a:avLst/>
          </a:prstGeom>
        </p:spPr>
        <p:txBody>
          <a:bodyPr vert="horz" lIns="75176" tIns="37588" rIns="75176" bIns="37588" rtlCol="0" anchor="ctr"/>
          <a:lstStyle>
            <a:defPPr>
              <a:defRPr lang="en-US"/>
            </a:defPPr>
            <a:lvl1pPr marL="0" algn="ctr" defTabSz="751768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75884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1768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27654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3537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9421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55305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1191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07075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Copyright Cloud Enabled 2017 , All rights Reserved.    </a:t>
            </a:r>
            <a:r>
              <a:rPr lang="en-US" dirty="0" smtClean="0">
                <a:hlinkClick r:id="rId5"/>
              </a:rPr>
              <a:t>https://training.thecloudenabled.com</a:t>
            </a:r>
            <a:r>
              <a:rPr lang="en-US" dirty="0" smtClean="0"/>
              <a:t>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1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4651453"/>
            <a:ext cx="9144000" cy="34290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176" tIns="37588" rIns="75176" bIns="37588" rtlCol="0" anchor="ctr"/>
          <a:lstStyle/>
          <a:p>
            <a:pPr algn="ctr"/>
            <a:endParaRPr lang="en-US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686800" cy="642938"/>
          </a:xfrm>
          <a:noFill/>
          <a:ln>
            <a:miter lim="800000"/>
            <a:headEnd/>
            <a:tailEnd/>
          </a:ln>
        </p:spPr>
        <p:txBody>
          <a:bodyPr vert="horz" wrap="square" lIns="75176" tIns="37588" rIns="75176" bIns="37588" numCol="1" anchor="t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Arial" pitchFamily="34" charset="0"/>
              </a:rPr>
              <a:t>How Permissions work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70" y="4669969"/>
            <a:ext cx="633318" cy="324384"/>
          </a:xfrm>
          <a:prstGeom prst="rect">
            <a:avLst/>
          </a:prstGeom>
        </p:spPr>
      </p:pic>
      <p:sp>
        <p:nvSpPr>
          <p:cNvPr id="8" name="Footer Placeholder 6"/>
          <p:cNvSpPr>
            <a:spLocks noGrp="1"/>
          </p:cNvSpPr>
          <p:nvPr/>
        </p:nvSpPr>
        <p:spPr>
          <a:xfrm>
            <a:off x="-28903" y="4947458"/>
            <a:ext cx="5194125" cy="273842"/>
          </a:xfrm>
          <a:prstGeom prst="rect">
            <a:avLst/>
          </a:prstGeom>
        </p:spPr>
        <p:txBody>
          <a:bodyPr vert="horz" lIns="75176" tIns="37588" rIns="75176" bIns="37588" rtlCol="0" anchor="ctr"/>
          <a:lstStyle>
            <a:defPPr>
              <a:defRPr lang="en-US"/>
            </a:defPPr>
            <a:lvl1pPr marL="0" algn="ctr" defTabSz="751768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75884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1768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27654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3537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9421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55305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1191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07075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Copyright Cloud Enabled 2017 , All rights Reserved.    </a:t>
            </a:r>
            <a:r>
              <a:rPr lang="en-US" dirty="0" smtClean="0">
                <a:hlinkClick r:id="rId5"/>
              </a:rPr>
              <a:t>https://training.thecloudenabled.com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3950"/>
            <a:ext cx="8229600" cy="3383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521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4651453"/>
            <a:ext cx="9144000" cy="342900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176" tIns="37588" rIns="75176" bIns="37588" rtlCol="0" anchor="ctr"/>
          <a:lstStyle/>
          <a:p>
            <a:pPr algn="ctr"/>
            <a:endParaRPr lang="en-US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686800" cy="642938"/>
          </a:xfrm>
          <a:noFill/>
          <a:ln>
            <a:miter lim="800000"/>
            <a:headEnd/>
            <a:tailEnd/>
          </a:ln>
        </p:spPr>
        <p:txBody>
          <a:bodyPr vert="horz" wrap="square" lIns="75176" tIns="37588" rIns="75176" bIns="37588" numCol="1" anchor="t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Arial" pitchFamily="34" charset="0"/>
              </a:rPr>
              <a:t>How Permissions work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70" y="4669969"/>
            <a:ext cx="633318" cy="324384"/>
          </a:xfrm>
          <a:prstGeom prst="rect">
            <a:avLst/>
          </a:prstGeom>
        </p:spPr>
      </p:pic>
      <p:sp>
        <p:nvSpPr>
          <p:cNvPr id="8" name="Footer Placeholder 6"/>
          <p:cNvSpPr>
            <a:spLocks noGrp="1"/>
          </p:cNvSpPr>
          <p:nvPr/>
        </p:nvSpPr>
        <p:spPr>
          <a:xfrm>
            <a:off x="-28903" y="4947458"/>
            <a:ext cx="5194125" cy="273842"/>
          </a:xfrm>
          <a:prstGeom prst="rect">
            <a:avLst/>
          </a:prstGeom>
        </p:spPr>
        <p:txBody>
          <a:bodyPr vert="horz" lIns="75176" tIns="37588" rIns="75176" bIns="37588" rtlCol="0" anchor="ctr"/>
          <a:lstStyle>
            <a:defPPr>
              <a:defRPr lang="en-US"/>
            </a:defPPr>
            <a:lvl1pPr marL="0" algn="ctr" defTabSz="751768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75884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1768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27654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3537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9421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55305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1191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07075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Copyright Cloud Enabled 2017 , All rights Reserved.    </a:t>
            </a:r>
            <a:r>
              <a:rPr lang="en-US" dirty="0" smtClean="0">
                <a:hlinkClick r:id="rId5"/>
              </a:rPr>
              <a:t>https://training.thecloudenabled.com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775" y="1044137"/>
            <a:ext cx="5972175" cy="1085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774" y="2647950"/>
            <a:ext cx="5972175" cy="1362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311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4651560"/>
            <a:ext cx="9143640" cy="342720"/>
          </a:xfrm>
          <a:prstGeom prst="flowChartProcess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</p:sp>
      <p:sp>
        <p:nvSpPr>
          <p:cNvPr id="2" name="Rectangle 1"/>
          <p:cNvSpPr/>
          <p:nvPr/>
        </p:nvSpPr>
        <p:spPr>
          <a:xfrm>
            <a:off x="133081" y="2114550"/>
            <a:ext cx="90109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Thank You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4" name="Footer Placeholder 6"/>
          <p:cNvSpPr>
            <a:spLocks noGrp="1"/>
          </p:cNvSpPr>
          <p:nvPr/>
        </p:nvSpPr>
        <p:spPr>
          <a:xfrm>
            <a:off x="-28903" y="4947458"/>
            <a:ext cx="5194125" cy="273842"/>
          </a:xfrm>
          <a:prstGeom prst="rect">
            <a:avLst/>
          </a:prstGeom>
        </p:spPr>
        <p:txBody>
          <a:bodyPr vert="horz" lIns="75176" tIns="37588" rIns="75176" bIns="37588" rtlCol="0" anchor="ctr"/>
          <a:lstStyle>
            <a:defPPr>
              <a:defRPr lang="en-US"/>
            </a:defPPr>
            <a:lvl1pPr marL="0" algn="ctr" defTabSz="751768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75884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1768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27654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3537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9421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55305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1191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07075" algn="l" defTabSz="75176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Copyright Cloud Enabled 2017 , All rights Reserved.    </a:t>
            </a:r>
            <a:r>
              <a:rPr lang="en-US" dirty="0" smtClean="0">
                <a:hlinkClick r:id="rId4"/>
              </a:rPr>
              <a:t>https://training.thecloudenabled.com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95600" y="3257550"/>
            <a:ext cx="4183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hlinkClick r:id="rId4"/>
              </a:rPr>
              <a:t>https://training.thecloudenabled.com</a:t>
            </a:r>
            <a:r>
              <a:rPr lang="en-US" sz="2000" dirty="0"/>
              <a:t> </a:t>
            </a:r>
            <a:endParaRPr lang="en-I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6644768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12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79"/>
  <p:tag name="ARTICULATE_USED_LAYOUT" val="6"/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79"/>
  <p:tag name="ARTICULATE_USED_LAYOUT" val="6"/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79"/>
  <p:tag name="ARTICULATE_USED_LAYOUT" val="6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79"/>
  <p:tag name="ARTICULATE_USED_LAYOUT" val="6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79"/>
  <p:tag name="ARTICULATE_USED_LAYOUT" val="6"/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79"/>
  <p:tag name="ARTICULATE_USED_LAYOUT" val="6"/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New Microsoft PowerPoint Presentation_0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Microsoft PowerPoint Presentation_002</Template>
  <TotalTime>20838</TotalTime>
  <Words>328</Words>
  <Application>Microsoft Office PowerPoint</Application>
  <PresentationFormat>On-screen Show (16:9)</PresentationFormat>
  <Paragraphs>51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New Microsoft PowerPoint Presentation_002</vt:lpstr>
      <vt:lpstr>Linux users and Groups</vt:lpstr>
      <vt:lpstr>  How Linux User Accounts Work </vt:lpstr>
      <vt:lpstr>  How to view User Accounts information</vt:lpstr>
      <vt:lpstr>  UID information</vt:lpstr>
      <vt:lpstr>How Permissions work  </vt:lpstr>
      <vt:lpstr>How Permissions work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Bidari, Anil</dc:creator>
  <cp:lastModifiedBy>admin</cp:lastModifiedBy>
  <cp:revision>1971</cp:revision>
  <dcterms:created xsi:type="dcterms:W3CDTF">2006-08-16T00:00:00Z</dcterms:created>
  <dcterms:modified xsi:type="dcterms:W3CDTF">2017-02-24T14:10:47Z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DCEB5C18-267B-4C15-B97C-EB0DF88575FC</vt:lpwstr>
  </property>
  <property fmtid="{D5CDD505-2E9C-101B-9397-08002B2CF9AE}" pid="3" name="ArticulatePath">
    <vt:lpwstr>Openstack_Architecture</vt:lpwstr>
  </property>
</Properties>
</file>