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58" r:id="rId5"/>
    <p:sldId id="264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G:\MBA\MBA%20640%20managerial%20finance\2Team01redone.xlsm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G:\MBA\MBA%20640%20managerial%20finance\2Team01redone.xlsm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G:\MBA\MBA%20640%20managerial%20finance\2Team01redone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150" b="0" i="0" u="none" strike="noStrike" baseline="0">
                <a:solidFill>
                  <a:srgbClr val="000000"/>
                </a:solidFill>
                <a:latin typeface="Ariel"/>
                <a:ea typeface="Ariel"/>
                <a:cs typeface="Ariel"/>
              </a:defRPr>
            </a:pPr>
            <a:r>
              <a:rPr lang="en-US"/>
              <a:t>ROE</a:t>
            </a:r>
          </a:p>
        </c:rich>
      </c:tx>
      <c:layout>
        <c:manualLayout>
          <c:xMode val="edge"/>
          <c:yMode val="edge"/>
          <c:x val="0.43214340615232205"/>
          <c:y val="6.4729168469325957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3140311804008908"/>
          <c:y val="0.20675190677704205"/>
          <c:w val="0.80400890868596886"/>
          <c:h val="0.48101464025679175"/>
        </c:manualLayout>
      </c:layout>
      <c:scatterChart>
        <c:scatterStyle val="lineMarker"/>
        <c:varyColors val="0"/>
        <c:ser>
          <c:idx val="0"/>
          <c:order val="0"/>
          <c:tx>
            <c:strRef>
              <c:f>'Statements and Calculations'!$B$1:$F$1</c:f>
              <c:strCache>
                <c:ptCount val="5"/>
                <c:pt idx="0">
                  <c:v>ELIZABETH ARDEN INC</c:v>
                </c:pt>
              </c:strCache>
            </c:strRef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'Statements and Calculations'!$B$4:$F$4</c:f>
              <c:numCache>
                <c:formatCode>General</c:formatCode>
                <c:ptCount val="5"/>
                <c:pt idx="0">
                  <c:v>2015</c:v>
                </c:pt>
                <c:pt idx="1">
                  <c:v>2014</c:v>
                </c:pt>
                <c:pt idx="2">
                  <c:v>2013</c:v>
                </c:pt>
                <c:pt idx="3">
                  <c:v>2012</c:v>
                </c:pt>
                <c:pt idx="4">
                  <c:v>2011</c:v>
                </c:pt>
              </c:numCache>
            </c:numRef>
          </c:xVal>
          <c:yVal>
            <c:numRef>
              <c:f>'Statements and Calculations'!$B$78:$F$78</c:f>
              <c:numCache>
                <c:formatCode>0.00%</c:formatCode>
                <c:ptCount val="5"/>
                <c:pt idx="0">
                  <c:v>-1.8604823299269633</c:v>
                </c:pt>
                <c:pt idx="1">
                  <c:v>-0.39280949030833801</c:v>
                </c:pt>
                <c:pt idx="2">
                  <c:v>7.9007223229222059E-2</c:v>
                </c:pt>
                <c:pt idx="3">
                  <c:v>0.11919406634878262</c:v>
                </c:pt>
                <c:pt idx="4">
                  <c:v>9.8114968941869232E-2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1A7-4F2C-80EA-986E08E97CF0}"/>
            </c:ext>
          </c:extLst>
        </c:ser>
        <c:ser>
          <c:idx val="1"/>
          <c:order val="1"/>
          <c:tx>
            <c:strRef>
              <c:f>'Statements and Calculations'!$H$1:$L$1</c:f>
              <c:strCache>
                <c:ptCount val="5"/>
                <c:pt idx="0">
                  <c:v>ESTEE LAUDER COMPANIES INC</c:v>
                </c:pt>
              </c:strCache>
            </c:strRef>
          </c:tx>
          <c:spPr>
            <a:ln w="12700">
              <a:solidFill>
                <a:srgbClr val="FF0000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xVal>
            <c:numRef>
              <c:f>'Statements and Calculations'!$B$4:$F$4</c:f>
              <c:numCache>
                <c:formatCode>General</c:formatCode>
                <c:ptCount val="5"/>
                <c:pt idx="0">
                  <c:v>2015</c:v>
                </c:pt>
                <c:pt idx="1">
                  <c:v>2014</c:v>
                </c:pt>
                <c:pt idx="2">
                  <c:v>2013</c:v>
                </c:pt>
                <c:pt idx="3">
                  <c:v>2012</c:v>
                </c:pt>
                <c:pt idx="4">
                  <c:v>2011</c:v>
                </c:pt>
              </c:numCache>
            </c:numRef>
          </c:xVal>
          <c:yVal>
            <c:numRef>
              <c:f>'Statements and Calculations'!$H$78:$L$78</c:f>
              <c:numCache>
                <c:formatCode>0.00%</c:formatCode>
                <c:ptCount val="5"/>
                <c:pt idx="0">
                  <c:v>0.29888559508124707</c:v>
                </c:pt>
                <c:pt idx="1">
                  <c:v>0.31235570313107991</c:v>
                </c:pt>
                <c:pt idx="2">
                  <c:v>0.31026194894885811</c:v>
                </c:pt>
                <c:pt idx="3">
                  <c:v>0.31351529342894802</c:v>
                </c:pt>
                <c:pt idx="4">
                  <c:v>0.26652468243705779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1A7-4F2C-80EA-986E08E97C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328832"/>
        <c:axId val="128329408"/>
      </c:scatterChart>
      <c:valAx>
        <c:axId val="128328832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el"/>
                <a:ea typeface="Ariel"/>
                <a:cs typeface="Ariel"/>
              </a:defRPr>
            </a:pPr>
            <a:endParaRPr lang="en-US"/>
          </a:p>
        </c:txPr>
        <c:crossAx val="128329408"/>
        <c:crosses val="autoZero"/>
        <c:crossBetween val="midCat"/>
      </c:valAx>
      <c:valAx>
        <c:axId val="128329408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0%" sourceLinked="0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el"/>
                <a:ea typeface="Ariel"/>
                <a:cs typeface="Ariel"/>
              </a:defRPr>
            </a:pPr>
            <a:endParaRPr lang="en-US"/>
          </a:p>
        </c:txPr>
        <c:crossAx val="128328832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25312020067463098"/>
          <c:y val="0.84039121363784419"/>
          <c:w val="0.51693562109607738"/>
          <c:h val="0.10749189941879399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055" b="0" i="0" u="none" strike="noStrike" baseline="0">
              <a:solidFill>
                <a:srgbClr val="000000"/>
              </a:solidFill>
              <a:latin typeface="Ariel"/>
              <a:ea typeface="Ariel"/>
              <a:cs typeface="Arie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el"/>
          <a:ea typeface="Ariel"/>
          <a:cs typeface="Arie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150" b="0" i="0" u="none" strike="noStrike" baseline="0">
                <a:solidFill>
                  <a:srgbClr val="000000"/>
                </a:solidFill>
                <a:latin typeface="Ariel"/>
                <a:ea typeface="Ariel"/>
                <a:cs typeface="Ariel"/>
              </a:defRPr>
            </a:pPr>
            <a:r>
              <a:rPr lang="en-US"/>
              <a:t>Equity</a:t>
            </a:r>
            <a:r>
              <a:rPr lang="en-US" baseline="0"/>
              <a:t> Multiplier</a:t>
            </a:r>
            <a:endParaRPr lang="en-US"/>
          </a:p>
        </c:rich>
      </c:tx>
      <c:layout>
        <c:manualLayout>
          <c:xMode val="edge"/>
          <c:yMode val="edge"/>
          <c:x val="0.37881205829226816"/>
          <c:y val="4.3942988139140833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249443207126959"/>
          <c:y val="0.21097133344596142"/>
          <c:w val="0.81069042316258422"/>
          <c:h val="0.47257578691895347"/>
        </c:manualLayout>
      </c:layout>
      <c:scatterChart>
        <c:scatterStyle val="lineMarker"/>
        <c:varyColors val="0"/>
        <c:ser>
          <c:idx val="0"/>
          <c:order val="0"/>
          <c:tx>
            <c:strRef>
              <c:f>'Statements and Calculations'!$B$1:$F$1</c:f>
              <c:strCache>
                <c:ptCount val="5"/>
                <c:pt idx="0">
                  <c:v>ELIZABETH ARDEN INC</c:v>
                </c:pt>
              </c:strCache>
            </c:strRef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'Statements and Calculations'!$B$4:$F$4</c:f>
              <c:numCache>
                <c:formatCode>General</c:formatCode>
                <c:ptCount val="5"/>
                <c:pt idx="0">
                  <c:v>2015</c:v>
                </c:pt>
                <c:pt idx="1">
                  <c:v>2014</c:v>
                </c:pt>
                <c:pt idx="2">
                  <c:v>2013</c:v>
                </c:pt>
                <c:pt idx="3">
                  <c:v>2012</c:v>
                </c:pt>
                <c:pt idx="4">
                  <c:v>2011</c:v>
                </c:pt>
              </c:numCache>
            </c:numRef>
          </c:xVal>
          <c:yVal>
            <c:numRef>
              <c:f>'Statements and Calculations'!$B$71:$F$71</c:f>
              <c:numCache>
                <c:formatCode>0.00" X";[Red]\(0.00\)" X"</c:formatCode>
                <c:ptCount val="5"/>
                <c:pt idx="0">
                  <c:v>6.1422216179880511</c:v>
                </c:pt>
                <c:pt idx="1">
                  <c:v>2.8616832305000957</c:v>
                </c:pt>
                <c:pt idx="2">
                  <c:v>2.1419960332400509</c:v>
                </c:pt>
                <c:pt idx="3">
                  <c:v>2.2144368075694323</c:v>
                </c:pt>
                <c:pt idx="4">
                  <c:v>2.0462149773197851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F8C-4C43-86A9-C152BBBFBCAE}"/>
            </c:ext>
          </c:extLst>
        </c:ser>
        <c:ser>
          <c:idx val="1"/>
          <c:order val="1"/>
          <c:tx>
            <c:strRef>
              <c:f>'Statements and Calculations'!$H$1:$L$1</c:f>
              <c:strCache>
                <c:ptCount val="5"/>
                <c:pt idx="0">
                  <c:v>ESTEE LAUDER COMPANIES INC</c:v>
                </c:pt>
              </c:strCache>
            </c:strRef>
          </c:tx>
          <c:spPr>
            <a:ln w="12700">
              <a:solidFill>
                <a:srgbClr val="FF0000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xVal>
            <c:numRef>
              <c:f>'Statements and Calculations'!$B$4:$F$4</c:f>
              <c:numCache>
                <c:formatCode>General</c:formatCode>
                <c:ptCount val="5"/>
                <c:pt idx="0">
                  <c:v>2015</c:v>
                </c:pt>
                <c:pt idx="1">
                  <c:v>2014</c:v>
                </c:pt>
                <c:pt idx="2">
                  <c:v>2013</c:v>
                </c:pt>
                <c:pt idx="3">
                  <c:v>2012</c:v>
                </c:pt>
                <c:pt idx="4">
                  <c:v>2011</c:v>
                </c:pt>
              </c:numCache>
            </c:numRef>
          </c:xVal>
          <c:yVal>
            <c:numRef>
              <c:f>'Statements and Calculations'!$H$71:$L$71</c:f>
              <c:numCache>
                <c:formatCode>0.00" X";[Red]\(0.00\)" X"</c:formatCode>
                <c:ptCount val="5"/>
                <c:pt idx="0">
                  <c:v>2.2615283267457178</c:v>
                </c:pt>
                <c:pt idx="1">
                  <c:v>2.0412462061272656</c:v>
                </c:pt>
                <c:pt idx="2">
                  <c:v>2.1738416136785417</c:v>
                </c:pt>
                <c:pt idx="3">
                  <c:v>2.4121908385774913</c:v>
                </c:pt>
                <c:pt idx="4">
                  <c:v>2.386057655738953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F8C-4C43-86A9-C152BBBFBC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299520"/>
        <c:axId val="131300096"/>
      </c:scatterChart>
      <c:valAx>
        <c:axId val="131299520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el"/>
                <a:ea typeface="Ariel"/>
                <a:cs typeface="Ariel"/>
              </a:defRPr>
            </a:pPr>
            <a:endParaRPr lang="en-US"/>
          </a:p>
        </c:txPr>
        <c:crossAx val="131300096"/>
        <c:crosses val="autoZero"/>
        <c:crossBetween val="midCat"/>
      </c:valAx>
      <c:valAx>
        <c:axId val="131300096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0.0&quot; X&quot;;[Red]\(0.0\)&quot; X&quot;" sourceLinked="0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el"/>
                <a:ea typeface="Ariel"/>
                <a:cs typeface="Ariel"/>
              </a:defRPr>
            </a:pPr>
            <a:endParaRPr lang="en-US"/>
          </a:p>
        </c:txPr>
        <c:crossAx val="131299520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3903785670860011"/>
          <c:y val="0.80781791078366361"/>
          <c:w val="0.77540343164411618"/>
          <c:h val="0.10749189941879399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055" b="0" i="0" u="none" strike="noStrike" baseline="0">
              <a:solidFill>
                <a:srgbClr val="000000"/>
              </a:solidFill>
              <a:latin typeface="Ariel"/>
              <a:ea typeface="Ariel"/>
              <a:cs typeface="Arie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el"/>
          <a:ea typeface="Ariel"/>
          <a:cs typeface="Arie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175" b="0" i="0" u="none" strike="noStrike" baseline="0">
                <a:solidFill>
                  <a:srgbClr val="000000"/>
                </a:solidFill>
                <a:latin typeface="Ariel"/>
                <a:ea typeface="Ariel"/>
                <a:cs typeface="Ariel"/>
              </a:defRPr>
            </a:pPr>
            <a:r>
              <a:rPr lang="en-US"/>
              <a:t>NPM</a:t>
            </a:r>
          </a:p>
        </c:rich>
      </c:tx>
      <c:layout>
        <c:manualLayout>
          <c:xMode val="edge"/>
          <c:yMode val="edge"/>
          <c:x val="0.45772645086030911"/>
          <c:y val="2.8006689037288059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3111139564104959"/>
          <c:y val="0.2278490401216382"/>
          <c:w val="0.8000017361148789"/>
          <c:h val="0.45569808024327635"/>
        </c:manualLayout>
      </c:layout>
      <c:scatterChart>
        <c:scatterStyle val="lineMarker"/>
        <c:varyColors val="0"/>
        <c:ser>
          <c:idx val="0"/>
          <c:order val="0"/>
          <c:tx>
            <c:strRef>
              <c:f>'Statements and Calculations'!$B$1:$F$1</c:f>
              <c:strCache>
                <c:ptCount val="5"/>
                <c:pt idx="0">
                  <c:v>ELIZABETH ARDEN INC</c:v>
                </c:pt>
              </c:strCache>
            </c:strRef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'Statements and Calculations'!$B$4:$F$4</c:f>
              <c:numCache>
                <c:formatCode>General</c:formatCode>
                <c:ptCount val="5"/>
                <c:pt idx="0">
                  <c:v>2015</c:v>
                </c:pt>
                <c:pt idx="1">
                  <c:v>2014</c:v>
                </c:pt>
                <c:pt idx="2">
                  <c:v>2013</c:v>
                </c:pt>
                <c:pt idx="3">
                  <c:v>2012</c:v>
                </c:pt>
                <c:pt idx="4">
                  <c:v>2011</c:v>
                </c:pt>
              </c:numCache>
            </c:numRef>
          </c:xVal>
          <c:yVal>
            <c:numRef>
              <c:f>'Statements and Calculations'!$B$75:$F$75</c:f>
              <c:numCache>
                <c:formatCode>0.00%</c:formatCode>
                <c:ptCount val="5"/>
                <c:pt idx="0">
                  <c:v>-0.25365720040613821</c:v>
                </c:pt>
                <c:pt idx="1">
                  <c:v>-0.1251631876211024</c:v>
                </c:pt>
                <c:pt idx="2">
                  <c:v>3.0279139888272643E-2</c:v>
                </c:pt>
                <c:pt idx="3">
                  <c:v>4.6370226920880935E-2</c:v>
                </c:pt>
                <c:pt idx="4">
                  <c:v>3.4869417269247131E-2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DD3-4829-8BEE-543BC6B0FCAA}"/>
            </c:ext>
          </c:extLst>
        </c:ser>
        <c:ser>
          <c:idx val="1"/>
          <c:order val="1"/>
          <c:tx>
            <c:strRef>
              <c:f>'Statements and Calculations'!$H$1:$L$1</c:f>
              <c:strCache>
                <c:ptCount val="5"/>
                <c:pt idx="0">
                  <c:v>ESTEE LAUDER COMPANIES INC</c:v>
                </c:pt>
              </c:strCache>
            </c:strRef>
          </c:tx>
          <c:spPr>
            <a:ln w="12700">
              <a:solidFill>
                <a:srgbClr val="FF0000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xVal>
            <c:numRef>
              <c:f>'Statements and Calculations'!$B$4:$F$4</c:f>
              <c:numCache>
                <c:formatCode>General</c:formatCode>
                <c:ptCount val="5"/>
                <c:pt idx="0">
                  <c:v>2015</c:v>
                </c:pt>
                <c:pt idx="1">
                  <c:v>2014</c:v>
                </c:pt>
                <c:pt idx="2">
                  <c:v>2013</c:v>
                </c:pt>
                <c:pt idx="3">
                  <c:v>2012</c:v>
                </c:pt>
                <c:pt idx="4">
                  <c:v>2011</c:v>
                </c:pt>
              </c:numCache>
            </c:numRef>
          </c:xVal>
          <c:yVal>
            <c:numRef>
              <c:f>'Statements and Calculations'!$H$75:$L$75</c:f>
              <c:numCache>
                <c:formatCode>0.00%</c:formatCode>
                <c:ptCount val="5"/>
                <c:pt idx="0">
                  <c:v>0.10100738377054648</c:v>
                </c:pt>
                <c:pt idx="1">
                  <c:v>0.10977499817664653</c:v>
                </c:pt>
                <c:pt idx="2">
                  <c:v>0.10016009114391525</c:v>
                </c:pt>
                <c:pt idx="3">
                  <c:v>8.8216521166200046E-2</c:v>
                </c:pt>
                <c:pt idx="4">
                  <c:v>7.9545970488081666E-2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DD3-4829-8BEE-543BC6B0FC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331712"/>
        <c:axId val="128332288"/>
      </c:scatterChart>
      <c:valAx>
        <c:axId val="128331712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el"/>
                <a:ea typeface="Ariel"/>
                <a:cs typeface="Ariel"/>
              </a:defRPr>
            </a:pPr>
            <a:endParaRPr lang="en-US"/>
          </a:p>
        </c:txPr>
        <c:crossAx val="128332288"/>
        <c:crosses val="autoZero"/>
        <c:crossBetween val="midCat"/>
      </c:valAx>
      <c:valAx>
        <c:axId val="128332288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0%" sourceLinked="0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el"/>
                <a:ea typeface="Ariel"/>
                <a:cs typeface="Ariel"/>
              </a:defRPr>
            </a:pPr>
            <a:endParaRPr lang="en-US"/>
          </a:p>
        </c:txPr>
        <c:crossAx val="128331712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22202501120424067"/>
          <c:y val="0.85016320449409788"/>
          <c:w val="0.55417442796578498"/>
          <c:h val="0.11074922970421198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080" b="0" i="0" u="none" strike="noStrike" baseline="0">
              <a:solidFill>
                <a:srgbClr val="000000"/>
              </a:solidFill>
              <a:latin typeface="Ariel"/>
              <a:ea typeface="Ariel"/>
              <a:cs typeface="Arie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el"/>
          <a:ea typeface="Ariel"/>
          <a:cs typeface="Ariel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2F2B-6094-4D3F-81A0-3FE1523D29FE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0CF1-4E97-40E8-A8CC-CD174B8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4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2F2B-6094-4D3F-81A0-3FE1523D29FE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0CF1-4E97-40E8-A8CC-CD174B8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2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2F2B-6094-4D3F-81A0-3FE1523D29FE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0CF1-4E97-40E8-A8CC-CD174B8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01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2F2B-6094-4D3F-81A0-3FE1523D29FE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0CF1-4E97-40E8-A8CC-CD174B8C90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21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2F2B-6094-4D3F-81A0-3FE1523D29FE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0CF1-4E97-40E8-A8CC-CD174B8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61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2F2B-6094-4D3F-81A0-3FE1523D29FE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0CF1-4E97-40E8-A8CC-CD174B8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3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2F2B-6094-4D3F-81A0-3FE1523D29FE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0CF1-4E97-40E8-A8CC-CD174B8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65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2F2B-6094-4D3F-81A0-3FE1523D29FE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0CF1-4E97-40E8-A8CC-CD174B8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4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2F2B-6094-4D3F-81A0-3FE1523D29FE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0CF1-4E97-40E8-A8CC-CD174B8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9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2F2B-6094-4D3F-81A0-3FE1523D29FE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0CF1-4E97-40E8-A8CC-CD174B8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0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2F2B-6094-4D3F-81A0-3FE1523D29FE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0CF1-4E97-40E8-A8CC-CD174B8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5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2F2B-6094-4D3F-81A0-3FE1523D29FE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0CF1-4E97-40E8-A8CC-CD174B8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2F2B-6094-4D3F-81A0-3FE1523D29FE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0CF1-4E97-40E8-A8CC-CD174B8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1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2F2B-6094-4D3F-81A0-3FE1523D29FE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0CF1-4E97-40E8-A8CC-CD174B8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3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2F2B-6094-4D3F-81A0-3FE1523D29FE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0CF1-4E97-40E8-A8CC-CD174B8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0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2F2B-6094-4D3F-81A0-3FE1523D29FE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0CF1-4E97-40E8-A8CC-CD174B8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2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2F2B-6094-4D3F-81A0-3FE1523D29FE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0CF1-4E97-40E8-A8CC-CD174B8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5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E42F2B-6094-4D3F-81A0-3FE1523D29FE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0CF1-4E97-40E8-A8CC-CD174B8C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23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rporate.elizabetharden.com/" TargetMode="External"/><Relationship Id="rId2" Type="http://schemas.openxmlformats.org/officeDocument/2006/relationships/hyperlink" Target="http://www.sec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ketrealist.com/2015/08/business-overview-estee-lauder/" TargetMode="External"/><Relationship Id="rId5" Type="http://schemas.openxmlformats.org/officeDocument/2006/relationships/hyperlink" Target="http://www.elcompanies.com/Pages/Our-Company.aspx" TargetMode="External"/><Relationship Id="rId4" Type="http://schemas.openxmlformats.org/officeDocument/2006/relationships/hyperlink" Target="http://www.reuters.com/finance/stocks/companyProfile?symbol=RDEN.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file:///G:\MBA\MBA%20640%20managerial%20finance\2Team01redone.xlsm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Elizabeth Arden vs. Estee Lauder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financial analysis utilizing the DuPont tree </a:t>
            </a:r>
          </a:p>
          <a:p>
            <a:r>
              <a:rPr lang="en-US" dirty="0" smtClean="0"/>
              <a:t>By: Vishwanath Akuthota, Sharoz, &amp;Ariane Seifert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9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3568"/>
          </a:xfrm>
        </p:spPr>
        <p:txBody>
          <a:bodyPr/>
          <a:lstStyle/>
          <a:p>
            <a:r>
              <a:rPr lang="en-US" dirty="0"/>
              <a:t>Total Asset Turnover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06286"/>
            <a:ext cx="8946541" cy="4942113"/>
          </a:xfrm>
        </p:spPr>
        <p:txBody>
          <a:bodyPr/>
          <a:lstStyle/>
          <a:p>
            <a:r>
              <a:rPr lang="en-US" dirty="0"/>
              <a:t>Asset turnover linked to expenses, sales, total assets, total liabilities and common equity</a:t>
            </a:r>
            <a:r>
              <a:rPr lang="en-US" dirty="0" smtClean="0"/>
              <a:t>.</a:t>
            </a:r>
          </a:p>
          <a:p>
            <a:r>
              <a:rPr lang="en-US" b="1" dirty="0"/>
              <a:t>Asset Turnover = Sales or Revenues / Total Assets</a:t>
            </a:r>
            <a:endParaRPr lang="en-US" dirty="0"/>
          </a:p>
          <a:p>
            <a:r>
              <a:rPr lang="en-US" dirty="0"/>
              <a:t>Asset turnover ratios indicate that the firms generate ($1.2) &amp; ($1.3) revenue for every $1 of the assets the company owns.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6756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316"/>
          </a:xfrm>
        </p:spPr>
        <p:txBody>
          <a:bodyPr/>
          <a:lstStyle/>
          <a:p>
            <a:r>
              <a:rPr lang="en-US" dirty="0"/>
              <a:t>Total Asset </a:t>
            </a:r>
            <a:r>
              <a:rPr lang="en-US" dirty="0" smtClean="0"/>
              <a:t>Turnover cont.,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43" y="1704526"/>
            <a:ext cx="8716591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0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4379"/>
          </a:xfrm>
        </p:spPr>
        <p:txBody>
          <a:bodyPr/>
          <a:lstStyle/>
          <a:p>
            <a:r>
              <a:rPr lang="en-US" dirty="0"/>
              <a:t>Current Assets &amp; Long Term Assets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6110" y="1267097"/>
            <a:ext cx="94047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Current assets (less than 1 year)</a:t>
            </a:r>
          </a:p>
          <a:p>
            <a:r>
              <a:rPr lang="en-US" dirty="0"/>
              <a:t>RDEN (52%) </a:t>
            </a:r>
          </a:p>
          <a:p>
            <a:r>
              <a:rPr lang="en-US" dirty="0"/>
              <a:t>EL (54%)</a:t>
            </a:r>
          </a:p>
          <a:p>
            <a:r>
              <a:rPr lang="en-US" dirty="0"/>
              <a:t>Long term assets (more than 1 year)</a:t>
            </a:r>
          </a:p>
          <a:p>
            <a:r>
              <a:rPr lang="en-US" dirty="0"/>
              <a:t>RDEN (48%)</a:t>
            </a:r>
          </a:p>
          <a:p>
            <a:r>
              <a:rPr lang="en-US" dirty="0"/>
              <a:t>EL (46%)</a:t>
            </a:r>
          </a:p>
        </p:txBody>
      </p:sp>
      <p:sp>
        <p:nvSpPr>
          <p:cNvPr id="5" name="Rectangle 4"/>
          <p:cNvSpPr/>
          <p:nvPr/>
        </p:nvSpPr>
        <p:spPr>
          <a:xfrm>
            <a:off x="1624148" y="4743884"/>
            <a:ext cx="27649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6110" y="3123221"/>
            <a:ext cx="50884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dirty="0">
                <a:latin typeface="+mj-lt"/>
              </a:rPr>
              <a:t>Cash Cycle</a:t>
            </a:r>
            <a:endParaRPr lang="en-US" sz="42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6110" y="3963683"/>
            <a:ext cx="94047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RDEN 126.4 days</a:t>
            </a:r>
          </a:p>
          <a:p>
            <a:r>
              <a:rPr lang="en-US" dirty="0"/>
              <a:t>EL 140.6 days</a:t>
            </a:r>
          </a:p>
          <a:p>
            <a:endParaRPr lang="en-US" dirty="0"/>
          </a:p>
          <a:p>
            <a:r>
              <a:rPr lang="en-US" dirty="0"/>
              <a:t>CCC = DIO + DSO </a:t>
            </a:r>
            <a:r>
              <a:rPr lang="en-US" dirty="0" smtClean="0"/>
              <a:t>– DPO</a:t>
            </a:r>
          </a:p>
          <a:p>
            <a:endParaRPr lang="en-US" dirty="0"/>
          </a:p>
          <a:p>
            <a:r>
              <a:rPr lang="en-US" dirty="0"/>
              <a:t>The higher number of days of cash conversion cycle means it will take longer for a company to convert resource inputs into cash flow.</a:t>
            </a:r>
          </a:p>
        </p:txBody>
      </p:sp>
    </p:spTree>
    <p:extLst>
      <p:ext uri="{BB962C8B-B14F-4D97-AF65-F5344CB8AC3E}">
        <p14:creationId xmlns:p14="http://schemas.microsoft.com/office/powerpoint/2010/main" val="39989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3751"/>
          </a:xfrm>
        </p:spPr>
        <p:txBody>
          <a:bodyPr/>
          <a:lstStyle/>
          <a:p>
            <a:r>
              <a:rPr lang="en-US" dirty="0"/>
              <a:t>Inventory Period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6111" y="117755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RDEN 141.2 days</a:t>
            </a:r>
          </a:p>
          <a:p>
            <a:r>
              <a:rPr lang="en-US" dirty="0"/>
              <a:t>EL 211.3 days</a:t>
            </a:r>
          </a:p>
          <a:p>
            <a:r>
              <a:rPr lang="en-US" dirty="0"/>
              <a:t>Inventory Period = 365 × Average Inventory / Annual Cost of Goods Sold</a:t>
            </a:r>
          </a:p>
          <a:p>
            <a:r>
              <a:rPr lang="en-US" dirty="0"/>
              <a:t>						or</a:t>
            </a:r>
          </a:p>
          <a:p>
            <a:r>
              <a:rPr lang="en-US" dirty="0"/>
              <a:t>Inventory Period = 365 / Inventory Turnover</a:t>
            </a:r>
          </a:p>
          <a:p>
            <a:r>
              <a:rPr lang="en-US" dirty="0"/>
              <a:t>Estee Lauder Companies </a:t>
            </a:r>
            <a:r>
              <a:rPr lang="en-US" dirty="0" err="1"/>
              <a:t>Inc</a:t>
            </a:r>
            <a:r>
              <a:rPr lang="en-US" dirty="0"/>
              <a:t> takes 70.1 days more to convert its inventory (products) into sales.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111" y="3526973"/>
            <a:ext cx="863730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dirty="0"/>
              <a:t>Days of Sales Outstanding (DSO)</a:t>
            </a:r>
          </a:p>
        </p:txBody>
      </p:sp>
      <p:sp>
        <p:nvSpPr>
          <p:cNvPr id="8" name="Rectangle 7"/>
          <p:cNvSpPr/>
          <p:nvPr/>
        </p:nvSpPr>
        <p:spPr>
          <a:xfrm>
            <a:off x="646111" y="430672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RDEN 39.6 days</a:t>
            </a:r>
          </a:p>
          <a:p>
            <a:r>
              <a:rPr lang="en-US" dirty="0"/>
              <a:t>EL 39.8 days</a:t>
            </a:r>
          </a:p>
          <a:p>
            <a:endParaRPr lang="en-US" dirty="0"/>
          </a:p>
          <a:p>
            <a:r>
              <a:rPr lang="en-US" dirty="0"/>
              <a:t>DSO ratio = accounts receivable / average sales per day</a:t>
            </a:r>
          </a:p>
          <a:p>
            <a:endParaRPr lang="en-US" dirty="0"/>
          </a:p>
          <a:p>
            <a:r>
              <a:rPr lang="en-US" dirty="0"/>
              <a:t>Both companies take almost same amount of time to collect cash from credit sales</a:t>
            </a:r>
          </a:p>
        </p:txBody>
      </p:sp>
    </p:spTree>
    <p:extLst>
      <p:ext uri="{BB962C8B-B14F-4D97-AF65-F5344CB8AC3E}">
        <p14:creationId xmlns:p14="http://schemas.microsoft.com/office/powerpoint/2010/main" val="282820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9876"/>
          </a:xfrm>
        </p:spPr>
        <p:txBody>
          <a:bodyPr/>
          <a:lstStyle/>
          <a:p>
            <a:r>
              <a:rPr lang="en-US" dirty="0" smtClean="0"/>
              <a:t>Fixed Asset Turnover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6110" y="1162594"/>
            <a:ext cx="940472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RDEN 2.5 </a:t>
            </a:r>
            <a:r>
              <a:rPr lang="en-US" dirty="0" smtClean="0"/>
              <a:t>x</a:t>
            </a:r>
          </a:p>
          <a:p>
            <a:endParaRPr lang="en-US" dirty="0"/>
          </a:p>
          <a:p>
            <a:r>
              <a:rPr lang="en-US" dirty="0"/>
              <a:t>EL 2.9 </a:t>
            </a:r>
            <a:r>
              <a:rPr lang="en-US" dirty="0" smtClean="0"/>
              <a:t>x</a:t>
            </a:r>
          </a:p>
          <a:p>
            <a:endParaRPr lang="en-US" dirty="0"/>
          </a:p>
          <a:p>
            <a:r>
              <a:rPr lang="en-US" dirty="0"/>
              <a:t>Fixed asset turnover= Net sales/ Net property, plant, </a:t>
            </a:r>
            <a:r>
              <a:rPr lang="en-US" dirty="0" smtClean="0"/>
              <a:t>equipment</a:t>
            </a:r>
          </a:p>
          <a:p>
            <a:endParaRPr lang="en-US" dirty="0"/>
          </a:p>
          <a:p>
            <a:r>
              <a:rPr lang="en-US" dirty="0"/>
              <a:t>If a company has a high fixed asset turnover ratio, it shows that the company is efficient at managing its fixed assets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Estee Lauder Companies </a:t>
            </a:r>
            <a:r>
              <a:rPr lang="en-US" dirty="0" err="1"/>
              <a:t>Inc</a:t>
            </a:r>
            <a:r>
              <a:rPr lang="en-US" dirty="0"/>
              <a:t> has a fixed asset ratio of 2.9 which means that for every $1of fixed asset it would generate $2.9 revenue.</a:t>
            </a:r>
          </a:p>
        </p:txBody>
      </p:sp>
    </p:spTree>
    <p:extLst>
      <p:ext uri="{BB962C8B-B14F-4D97-AF65-F5344CB8AC3E}">
        <p14:creationId xmlns:p14="http://schemas.microsoft.com/office/powerpoint/2010/main" val="221521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09" y="309026"/>
            <a:ext cx="9404723" cy="775191"/>
          </a:xfrm>
        </p:spPr>
        <p:txBody>
          <a:bodyPr/>
          <a:lstStyle/>
          <a:p>
            <a:r>
              <a:rPr lang="en-US" dirty="0"/>
              <a:t>Common Equity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6109" y="979715"/>
            <a:ext cx="94047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RDEN 16</a:t>
            </a:r>
            <a:r>
              <a:rPr lang="en-US" dirty="0" smtClean="0"/>
              <a:t>%</a:t>
            </a:r>
          </a:p>
          <a:p>
            <a:r>
              <a:rPr lang="en-US" dirty="0" smtClean="0"/>
              <a:t>EL </a:t>
            </a:r>
            <a:r>
              <a:rPr lang="en-US" dirty="0"/>
              <a:t>44</a:t>
            </a:r>
            <a:r>
              <a:rPr lang="en-US" dirty="0" smtClean="0"/>
              <a:t>%</a:t>
            </a:r>
          </a:p>
          <a:p>
            <a:endParaRPr lang="en-US" dirty="0"/>
          </a:p>
          <a:p>
            <a:r>
              <a:rPr lang="en-US" dirty="0"/>
              <a:t>Price to Earnings </a:t>
            </a:r>
            <a:r>
              <a:rPr lang="en-US" dirty="0" smtClean="0"/>
              <a:t>ratio</a:t>
            </a:r>
          </a:p>
          <a:p>
            <a:r>
              <a:rPr lang="en-US" dirty="0" smtClean="0"/>
              <a:t>RDEN </a:t>
            </a:r>
            <a:r>
              <a:rPr lang="en-US" dirty="0"/>
              <a:t>(1.8) x</a:t>
            </a:r>
          </a:p>
          <a:p>
            <a:r>
              <a:rPr lang="en-US" dirty="0"/>
              <a:t>EL 28.6 </a:t>
            </a:r>
            <a:r>
              <a:rPr lang="en-US" dirty="0" smtClean="0"/>
              <a:t>x</a:t>
            </a:r>
          </a:p>
          <a:p>
            <a:endParaRPr lang="en-US" dirty="0"/>
          </a:p>
          <a:p>
            <a:r>
              <a:rPr lang="en-US" dirty="0"/>
              <a:t>P/E ratio = price per share / earnings per share (EPS)</a:t>
            </a:r>
          </a:p>
          <a:p>
            <a:r>
              <a:rPr lang="en-US" dirty="0"/>
              <a:t>Where EPS = earnings/total shares outstanding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46109" y="3497063"/>
            <a:ext cx="545534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dirty="0"/>
              <a:t>Book to Market ratio</a:t>
            </a:r>
          </a:p>
        </p:txBody>
      </p:sp>
      <p:sp>
        <p:nvSpPr>
          <p:cNvPr id="9" name="Rectangle 8"/>
          <p:cNvSpPr/>
          <p:nvPr/>
        </p:nvSpPr>
        <p:spPr>
          <a:xfrm>
            <a:off x="646108" y="4235727"/>
            <a:ext cx="94047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RDEN 3.4x</a:t>
            </a:r>
          </a:p>
          <a:p>
            <a:r>
              <a:rPr lang="en-US" dirty="0"/>
              <a:t>EL </a:t>
            </a:r>
            <a:r>
              <a:rPr lang="en-US" dirty="0" smtClean="0"/>
              <a:t>8.5x</a:t>
            </a:r>
          </a:p>
          <a:p>
            <a:endParaRPr lang="en-US" dirty="0"/>
          </a:p>
          <a:p>
            <a:r>
              <a:rPr lang="en-US" dirty="0"/>
              <a:t>Book to market= book value of firm / market value of firm </a:t>
            </a:r>
          </a:p>
          <a:p>
            <a:r>
              <a:rPr lang="en-US" dirty="0"/>
              <a:t>This ratio is calculated to find out the value of a company by comparing the book value of a firm to its market value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Book value is calculated by company’s historical costs or account value, and market value is determined by its market capitalization in the stock market.</a:t>
            </a:r>
          </a:p>
        </p:txBody>
      </p:sp>
    </p:spTree>
    <p:extLst>
      <p:ext uri="{BB962C8B-B14F-4D97-AF65-F5344CB8AC3E}">
        <p14:creationId xmlns:p14="http://schemas.microsoft.com/office/powerpoint/2010/main" val="337177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www.sec.gov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https://corporate.elizabetharden.com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www.reuters.com/finance/stocks/companyProfile?symbol=RDEN.O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www.elcompanies.com/Pages/Our-Company.aspx</a:t>
            </a:r>
            <a:endParaRPr lang="en-US" dirty="0" smtClean="0"/>
          </a:p>
          <a:p>
            <a:r>
              <a:rPr lang="en-US" dirty="0">
                <a:hlinkClick r:id="rId6"/>
              </a:rPr>
              <a:t>http://marketrealist.com/2015/08/business-overview-estee-lauder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5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intros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Elizabeth Arden, Inc., incorporated on September 28, 1960, is a global beauty products company with a portfolio of fragrance, skin care and cosmetics brands. </a:t>
            </a:r>
            <a:r>
              <a:rPr lang="en-US" dirty="0" smtClean="0"/>
              <a:t>The main concentration of company is on </a:t>
            </a:r>
            <a:r>
              <a:rPr lang="en-US" dirty="0"/>
              <a:t>designer </a:t>
            </a:r>
            <a:r>
              <a:rPr lang="en-US" dirty="0" smtClean="0"/>
              <a:t>fragrances.</a:t>
            </a:r>
          </a:p>
          <a:p>
            <a:r>
              <a:rPr lang="en-US" dirty="0"/>
              <a:t>The company began in 1946 when Estée Lauder and her husband Joseph Lauder began producing cosmetics in New York City</a:t>
            </a:r>
            <a:r>
              <a:rPr lang="en-US" dirty="0" smtClean="0"/>
              <a:t>.</a:t>
            </a:r>
            <a:r>
              <a:rPr lang="en-US" dirty="0"/>
              <a:t> The company consists of four main business segments; Skin Care, Make Up, Fragrance, and Hair Care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4885508"/>
            <a:ext cx="8946541" cy="176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6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ROE affected by 3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efficiency—(measured by NPM)</a:t>
            </a:r>
          </a:p>
          <a:p>
            <a:endParaRPr lang="en-US" dirty="0"/>
          </a:p>
          <a:p>
            <a:r>
              <a:rPr lang="en-US" dirty="0" smtClean="0"/>
              <a:t>Asset use efficiency (measured by total asset turnover)</a:t>
            </a:r>
          </a:p>
          <a:p>
            <a:endParaRPr lang="en-US" dirty="0"/>
          </a:p>
          <a:p>
            <a:r>
              <a:rPr lang="en-US" dirty="0" smtClean="0"/>
              <a:t>Financial leverage (measured by equity multiplier)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ROE = Profit Margin (</a:t>
            </a:r>
            <a:r>
              <a:rPr lang="en-US" sz="2400" b="1" dirty="0" smtClean="0"/>
              <a:t>Profit/Sales</a:t>
            </a:r>
            <a:r>
              <a:rPr lang="en-US" sz="2400" b="1" dirty="0"/>
              <a:t>) * Total Asset Turnover</a:t>
            </a:r>
          </a:p>
        </p:txBody>
      </p:sp>
    </p:spTree>
    <p:extLst>
      <p:ext uri="{BB962C8B-B14F-4D97-AF65-F5344CB8AC3E}">
        <p14:creationId xmlns:p14="http://schemas.microsoft.com/office/powerpoint/2010/main" val="377447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4294967295"/>
          </p:nvPr>
        </p:nvSpPr>
        <p:spPr>
          <a:xfrm>
            <a:off x="1907177" y="5079956"/>
            <a:ext cx="8824913" cy="493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hlinkClick r:id="rId2" action="ppaction://hlinkfile"/>
              </a:rPr>
              <a:t>G:\MBA\MBA 640 managerial finance\2Team01redone.xlsm</a:t>
            </a:r>
            <a:endParaRPr lang="en-US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50" y="535577"/>
            <a:ext cx="8893933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5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1238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ive year trends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623189" y="1293494"/>
            <a:ext cx="2946866" cy="576262"/>
          </a:xfrm>
        </p:spPr>
        <p:txBody>
          <a:bodyPr/>
          <a:lstStyle/>
          <a:p>
            <a:r>
              <a:rPr lang="en-US" dirty="0" smtClean="0"/>
              <a:t>ROE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3883659" y="1293494"/>
            <a:ext cx="2936241" cy="576262"/>
          </a:xfrm>
        </p:spPr>
        <p:txBody>
          <a:bodyPr/>
          <a:lstStyle/>
          <a:p>
            <a:r>
              <a:rPr lang="en-US" dirty="0" smtClean="0"/>
              <a:t>Equity multiplier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7118721" y="1293494"/>
            <a:ext cx="2932113" cy="576262"/>
          </a:xfrm>
        </p:spPr>
        <p:txBody>
          <a:bodyPr/>
          <a:lstStyle/>
          <a:p>
            <a:r>
              <a:rPr lang="en-US" dirty="0" smtClean="0"/>
              <a:t>NPM</a:t>
            </a:r>
            <a:endParaRPr lang="en-US" dirty="0"/>
          </a:p>
        </p:txBody>
      </p:sp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831651"/>
              </p:ext>
            </p:extLst>
          </p:nvPr>
        </p:nvGraphicFramePr>
        <p:xfrm>
          <a:off x="646111" y="2189025"/>
          <a:ext cx="2927350" cy="2773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8210690"/>
              </p:ext>
            </p:extLst>
          </p:nvPr>
        </p:nvGraphicFramePr>
        <p:xfrm>
          <a:off x="3873106" y="2205037"/>
          <a:ext cx="2946794" cy="2757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5523504"/>
              </p:ext>
            </p:extLst>
          </p:nvPr>
        </p:nvGraphicFramePr>
        <p:xfrm>
          <a:off x="7118720" y="2162175"/>
          <a:ext cx="2932114" cy="2800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8811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COGS for both companies-significantly more for EA (65.61%), (19.49%) for EL (3x as much)</a:t>
            </a:r>
          </a:p>
          <a:p>
            <a:endParaRPr lang="en-US" dirty="0"/>
          </a:p>
          <a:p>
            <a:r>
              <a:rPr lang="en-US" dirty="0" smtClean="0"/>
              <a:t>Combined COGS &amp; Operation expenses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Operational expenses 15%difference between the 2 companies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345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Expenses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841" y="1853248"/>
            <a:ext cx="8946541" cy="4195481"/>
          </a:xfrm>
        </p:spPr>
        <p:txBody>
          <a:bodyPr/>
          <a:lstStyle/>
          <a:p>
            <a:r>
              <a:rPr lang="en-US" dirty="0" smtClean="0"/>
              <a:t>Other non-operating expenses ; similar percentages (0.02%)EA,  (0.00)EL</a:t>
            </a:r>
          </a:p>
          <a:p>
            <a:endParaRPr lang="en-US" dirty="0"/>
          </a:p>
          <a:p>
            <a:r>
              <a:rPr lang="en-US" dirty="0" smtClean="0"/>
              <a:t>Taxes EA (0.65%), EL (4.33%)</a:t>
            </a:r>
          </a:p>
          <a:p>
            <a:endParaRPr lang="en-US" dirty="0"/>
          </a:p>
          <a:p>
            <a:r>
              <a:rPr lang="en-US" dirty="0" smtClean="0"/>
              <a:t>Interest EA(3.05%), EL (0.42%)</a:t>
            </a:r>
          </a:p>
          <a:p>
            <a:endParaRPr lang="en-US" dirty="0"/>
          </a:p>
          <a:p>
            <a:r>
              <a:rPr lang="en-US" dirty="0" smtClean="0"/>
              <a:t>Sales ; both 100%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184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 (within 1 year) EA (27%), EL (26%); very similar</a:t>
            </a:r>
          </a:p>
          <a:p>
            <a:endParaRPr lang="en-US" dirty="0" smtClean="0"/>
          </a:p>
          <a:p>
            <a:r>
              <a:rPr lang="en-US" dirty="0" smtClean="0"/>
              <a:t>LL (greater than 1 year) EA (57%), EL (30%); significantly less/tied to debt ratio of companies (EA debt ratio 77.04%/EL (55.65%)</a:t>
            </a:r>
          </a:p>
          <a:p>
            <a:endParaRPr lang="en-US" dirty="0" smtClean="0"/>
          </a:p>
          <a:p>
            <a:r>
              <a:rPr lang="en-US" dirty="0" smtClean="0"/>
              <a:t>Current ratio—similar at 2.0%for EA and 2.1% for EL</a:t>
            </a:r>
          </a:p>
          <a:p>
            <a:endParaRPr lang="en-US" dirty="0" smtClean="0"/>
          </a:p>
          <a:p>
            <a:r>
              <a:rPr lang="en-US" dirty="0" smtClean="0"/>
              <a:t>Quick ratio almost double for EL (0.8x for EA; 1.5 for EL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Liabilities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TIE , negative for EA (-6.4%) ,  +35.1% for EL</a:t>
            </a:r>
          </a:p>
          <a:p>
            <a:endParaRPr lang="en-US" dirty="0"/>
          </a:p>
          <a:p>
            <a:r>
              <a:rPr lang="en-US" dirty="0" smtClean="0"/>
              <a:t>Op PM also negative , -19.48% for EA, +14.90% for EL</a:t>
            </a:r>
          </a:p>
          <a:p>
            <a:endParaRPr lang="en-US" dirty="0"/>
          </a:p>
          <a:p>
            <a:r>
              <a:rPr lang="en-US" dirty="0" smtClean="0"/>
              <a:t>Problematic both TIE &amp; Op PM are </a:t>
            </a:r>
            <a:r>
              <a:rPr lang="en-US" smtClean="0"/>
              <a:t>negative for EA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9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196</TotalTime>
  <Words>695</Words>
  <Application>Microsoft Office PowerPoint</Application>
  <PresentationFormat>Widescreen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Ariel</vt:lpstr>
      <vt:lpstr>Century Gothic</vt:lpstr>
      <vt:lpstr>Wingdings 3</vt:lpstr>
      <vt:lpstr>Ion</vt:lpstr>
      <vt:lpstr>Elizabeth Arden vs. Estee Lauder</vt:lpstr>
      <vt:lpstr>Company intros</vt:lpstr>
      <vt:lpstr>ROE affected by 3 points</vt:lpstr>
      <vt:lpstr>PowerPoint Presentation</vt:lpstr>
      <vt:lpstr>Five year trends</vt:lpstr>
      <vt:lpstr>Expenses</vt:lpstr>
      <vt:lpstr>Expenses continued</vt:lpstr>
      <vt:lpstr>Liabilities</vt:lpstr>
      <vt:lpstr>Liabilities continued</vt:lpstr>
      <vt:lpstr>Total Asset Turnover  </vt:lpstr>
      <vt:lpstr>Total Asset Turnover cont.,</vt:lpstr>
      <vt:lpstr>Current Assets &amp; Long Term Assets  </vt:lpstr>
      <vt:lpstr>Inventory Period</vt:lpstr>
      <vt:lpstr>Fixed Asset Turnover  </vt:lpstr>
      <vt:lpstr>Common Equity  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Elizabeth Arden vs. Estee Lauder</dc:title>
  <dc:creator>arianeseif</dc:creator>
  <cp:lastModifiedBy>sai ram</cp:lastModifiedBy>
  <cp:revision>22</cp:revision>
  <dcterms:created xsi:type="dcterms:W3CDTF">2016-02-16T17:47:07Z</dcterms:created>
  <dcterms:modified xsi:type="dcterms:W3CDTF">2016-02-17T14:32:42Z</dcterms:modified>
</cp:coreProperties>
</file>