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61" r:id="rId5"/>
    <p:sldId id="262" r:id="rId6"/>
    <p:sldId id="263" r:id="rId7"/>
    <p:sldId id="264" r:id="rId8"/>
    <p:sldId id="265" r:id="rId9"/>
    <p:sldId id="266" r:id="rId10"/>
    <p:sldId id="267" r:id="rId11"/>
    <p:sldId id="28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76D960-1A9B-4E69-874C-A2805FA3CEE4}" type="datetimeFigureOut">
              <a:rPr lang="en-US" smtClean="0"/>
              <a:t>4/12/2017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FF26D-4F28-4AA3-B235-33A80DA4C1D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9383A2-F4D4-4600-BE55-6935CCE00EEA}"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AE357-6486-497F-8874-4F735ABFD8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AE357-6486-497F-8874-4F735ABFD8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AE357-6486-497F-8874-4F735ABFD8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AE357-6486-497F-8874-4F735ABFD8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AE357-6486-497F-8874-4F735ABFD82A}"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AE357-6486-497F-8874-4F735ABFD8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AE357-6486-497F-8874-4F735ABFD82A}"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AE357-6486-497F-8874-4F735ABFD82A}" type="datetimeFigureOut">
              <a:rPr lang="en-US" smtClean="0"/>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AE357-6486-497F-8874-4F735ABFD82A}" type="datetimeFigureOut">
              <a:rPr lang="en-US" smtClean="0"/>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AE357-6486-497F-8874-4F735ABFD8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AE357-6486-497F-8874-4F735ABFD82A}"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06EC-6B8A-44D4-B452-5F5730E58C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AE357-6486-497F-8874-4F735ABFD82A}" type="datetimeFigureOut">
              <a:rPr lang="en-US" smtClean="0"/>
              <a:t>4/12/2017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D06EC-6B8A-44D4-B452-5F5730E58C4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aeldung.com/spring-boot-application-configuration" TargetMode="External"/><Relationship Id="rId2" Type="http://schemas.openxmlformats.org/officeDocument/2006/relationships/hyperlink" Target="http://search.maven.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arch.maven.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ineshonjava/discovery-microservice-serv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dineshonjava/accounts-microservice-serv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dineshonjava/webclient-microservice-ser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carat1\Desktop\iot.jpg"/>
          <p:cNvPicPr>
            <a:picLocks noChangeAspect="1" noChangeArrowheads="1"/>
          </p:cNvPicPr>
          <p:nvPr/>
        </p:nvPicPr>
        <p:blipFill>
          <a:blip r:embed="rId2"/>
          <a:srcRect/>
          <a:stretch>
            <a:fillRect/>
          </a:stretch>
        </p:blipFill>
        <p:spPr bwMode="auto">
          <a:xfrm>
            <a:off x="0" y="0"/>
            <a:ext cx="9144000" cy="3276600"/>
          </a:xfrm>
          <a:prstGeom prst="rect">
            <a:avLst/>
          </a:prstGeom>
          <a:noFill/>
        </p:spPr>
      </p:pic>
      <p:sp>
        <p:nvSpPr>
          <p:cNvPr id="5" name="TextBox 4"/>
          <p:cNvSpPr txBox="1"/>
          <p:nvPr/>
        </p:nvSpPr>
        <p:spPr>
          <a:xfrm>
            <a:off x="5562600" y="35052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6" name="TextBox 5"/>
          <p:cNvSpPr txBox="1"/>
          <p:nvPr/>
        </p:nvSpPr>
        <p:spPr>
          <a:xfrm>
            <a:off x="381000" y="4495800"/>
            <a:ext cx="5257800" cy="2062103"/>
          </a:xfrm>
          <a:prstGeom prst="rect">
            <a:avLst/>
          </a:prstGeom>
          <a:noFill/>
        </p:spPr>
        <p:txBody>
          <a:bodyPr wrap="square" rtlCol="0">
            <a:spAutoFit/>
          </a:bodyPr>
          <a:lstStyle/>
          <a:p>
            <a:pPr defTabSz="857250">
              <a:spcBef>
                <a:spcPct val="0"/>
              </a:spcBef>
            </a:pPr>
            <a:r>
              <a:rPr lang="en-IN" sz="2800" b="1" dirty="0" smtClean="0">
                <a:solidFill>
                  <a:srgbClr val="000000"/>
                </a:solidFill>
                <a:cs typeface="ChaletComprime CologneSixty"/>
              </a:rPr>
              <a:t>Micro service App In </a:t>
            </a:r>
            <a:r>
              <a:rPr lang="en-US" sz="2800" b="1" dirty="0" smtClean="0"/>
              <a:t>Eureka Server</a:t>
            </a:r>
            <a:endParaRPr lang="en-IN" sz="2800" b="1" dirty="0" smtClean="0">
              <a:solidFill>
                <a:srgbClr val="000000"/>
              </a:solidFill>
              <a:cs typeface="ChaletComprime CologneSixty"/>
            </a:endParaRPr>
          </a:p>
          <a:p>
            <a:pPr defTabSz="857250">
              <a:spcBef>
                <a:spcPct val="0"/>
              </a:spcBef>
            </a:pPr>
            <a:r>
              <a:rPr lang="en-IN" dirty="0" smtClean="0">
                <a:solidFill>
                  <a:srgbClr val="000000"/>
                </a:solidFill>
                <a:cs typeface="ChaletComprime CologneSixty"/>
              </a:rPr>
              <a:t>Knowledge Sharing – Vishwanath</a:t>
            </a:r>
          </a:p>
          <a:p>
            <a:pPr defTabSz="857250">
              <a:spcBef>
                <a:spcPct val="0"/>
              </a:spcBef>
            </a:pPr>
            <a:endParaRPr lang="en-IN" dirty="0" smtClean="0">
              <a:solidFill>
                <a:srgbClr val="000000"/>
              </a:solidFill>
              <a:cs typeface="ChaletComprime CologneSixty"/>
            </a:endParaRPr>
          </a:p>
          <a:p>
            <a:pPr defTabSz="857250">
              <a:spcBef>
                <a:spcPct val="0"/>
              </a:spcBef>
            </a:pPr>
            <a:r>
              <a:rPr lang="en-IN" dirty="0" smtClean="0">
                <a:solidFill>
                  <a:srgbClr val="000000"/>
                </a:solidFill>
                <a:cs typeface="ChaletComprime CologneSixty"/>
              </a:rPr>
              <a:t>12</a:t>
            </a:r>
            <a:r>
              <a:rPr lang="en-IN" baseline="30000" dirty="0" smtClean="0">
                <a:solidFill>
                  <a:srgbClr val="000000"/>
                </a:solidFill>
                <a:cs typeface="ChaletComprime CologneSixty"/>
              </a:rPr>
              <a:t>th</a:t>
            </a:r>
            <a:r>
              <a:rPr lang="en-IN" dirty="0" smtClean="0">
                <a:solidFill>
                  <a:srgbClr val="000000"/>
                </a:solidFill>
                <a:cs typeface="ChaletComprime CologneSixty"/>
              </a:rPr>
              <a:t> </a:t>
            </a:r>
            <a:r>
              <a:rPr lang="en-IN" dirty="0" err="1" smtClean="0">
                <a:solidFill>
                  <a:srgbClr val="000000"/>
                </a:solidFill>
                <a:cs typeface="ChaletComprime CologneSixty"/>
              </a:rPr>
              <a:t>Aprl</a:t>
            </a:r>
            <a:r>
              <a:rPr lang="en-IN" dirty="0" smtClean="0">
                <a:solidFill>
                  <a:srgbClr val="000000"/>
                </a:solidFill>
                <a:cs typeface="ChaletComprime CologneSixty"/>
              </a:rPr>
              <a:t> 2017</a:t>
            </a:r>
            <a:endParaRPr lang="en-IN" dirty="0" smtClean="0">
              <a:solidFill>
                <a:srgbClr val="000000"/>
              </a:solidFill>
              <a:cs typeface="ChaletComprime CologneSixty"/>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v"/>
            </a:pPr>
            <a:r>
              <a:rPr lang="en-US" sz="2400" b="1" dirty="0" smtClean="0"/>
              <a:t>Business owner perspective </a:t>
            </a:r>
          </a:p>
          <a:p>
            <a:pPr algn="just">
              <a:buFont typeface="Wingdings" pitchFamily="2" charset="2"/>
              <a:buChar char="Ø"/>
            </a:pPr>
            <a:r>
              <a:rPr lang="en-US" sz="2100" dirty="0" smtClean="0"/>
              <a:t>Business owners want their teams to be able to respond to new customer and market needs. Microservices allows for more frequent delivery and faster delivery times. This enables business owners to get quicker feedback, and make adjustments to their investments.</a:t>
            </a:r>
          </a:p>
          <a:p>
            <a:pPr algn="just">
              <a:buFont typeface="Wingdings" pitchFamily="2" charset="2"/>
              <a:buChar char="Ø"/>
            </a:pPr>
            <a:r>
              <a:rPr lang="en-US" sz="2100" dirty="0" smtClean="0"/>
              <a:t>Microservices allow you to have smaller focused teams that align with business revenue and cost centers. That enables business owners to more easily see where their resources are allocated, and to move them from low impact business areas to new or higher impact business areas..</a:t>
            </a:r>
            <a:endParaRPr lang="en-US" sz="2100" dirty="0"/>
          </a:p>
        </p:txBody>
      </p:sp>
      <p:sp>
        <p:nvSpPr>
          <p:cNvPr id="4" name="Title 1"/>
          <p:cNvSpPr>
            <a:spLocks noGrp="1"/>
          </p:cNvSpPr>
          <p:nvPr>
            <p:ph type="title"/>
          </p:nvPr>
        </p:nvSpPr>
        <p:spPr>
          <a:xfrm>
            <a:off x="457200" y="457200"/>
            <a:ext cx="5334000" cy="960438"/>
          </a:xfrm>
        </p:spPr>
        <p:txBody>
          <a:bodyPr>
            <a:normAutofit fontScale="90000"/>
          </a:bodyPr>
          <a:lstStyle/>
          <a:p>
            <a:r>
              <a:rPr lang="en-US" b="1" dirty="0" smtClean="0"/>
              <a:t>Microservices </a:t>
            </a:r>
            <a:r>
              <a:rPr lang="en-US" b="1" dirty="0" smtClean="0"/>
              <a:t>Benefits</a:t>
            </a:r>
            <a:endParaRPr lang="en-US" b="1" dirty="0"/>
          </a:p>
        </p:txBody>
      </p:sp>
      <p:sp>
        <p:nvSpPr>
          <p:cNvPr id="5" name="TextBox 4"/>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200" y="2286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Title 1"/>
          <p:cNvSpPr txBox="1">
            <a:spLocks/>
          </p:cNvSpPr>
          <p:nvPr/>
        </p:nvSpPr>
        <p:spPr>
          <a:xfrm>
            <a:off x="533400" y="381000"/>
            <a:ext cx="11521440" cy="645080"/>
          </a:xfrm>
          <a:prstGeom prst="rect">
            <a:avLst/>
          </a:prstGeom>
        </p:spPr>
        <p:txBody>
          <a:bodyPr vert="horz" lIns="96012" tIns="48006" rIns="96012" bIns="48006" rtlCol="0" anchor="ctr">
            <a:noAutofit/>
          </a:bodyPr>
          <a:lstStyle>
            <a:lvl1pPr algn="ctr" defTabSz="1097280" rtl="0" eaLnBrk="1" latinLnBrk="0" hangingPunct="1">
              <a:spcBef>
                <a:spcPct val="0"/>
              </a:spcBef>
              <a:buNone/>
              <a:defRPr sz="5280" kern="1200">
                <a:solidFill>
                  <a:schemeClr val="tx1"/>
                </a:solidFill>
                <a:latin typeface="+mj-lt"/>
                <a:ea typeface="+mj-ea"/>
                <a:cs typeface="+mj-cs"/>
              </a:defRPr>
            </a:lvl1pPr>
          </a:lstStyle>
          <a:p>
            <a:pPr algn="l"/>
            <a:r>
              <a:rPr lang="en-US" sz="4000" b="1" dirty="0" smtClean="0">
                <a:latin typeface="+mn-lt"/>
              </a:rPr>
              <a:t>Technologies Used</a:t>
            </a:r>
            <a:endParaRPr lang="en-US" sz="4000" b="1" dirty="0">
              <a:latin typeface="+mn-lt"/>
            </a:endParaRPr>
          </a:p>
        </p:txBody>
      </p:sp>
      <p:cxnSp>
        <p:nvCxnSpPr>
          <p:cNvPr id="6" name="Straight Connector 5"/>
          <p:cNvCxnSpPr/>
          <p:nvPr/>
        </p:nvCxnSpPr>
        <p:spPr>
          <a:xfrm flipV="1">
            <a:off x="766989" y="1143000"/>
            <a:ext cx="3728811" cy="23822"/>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txBox="1">
            <a:spLocks noGrp="1"/>
          </p:cNvSpPr>
          <p:nvPr>
            <p:ph idx="1"/>
          </p:nvPr>
        </p:nvSpPr>
        <p:spPr>
          <a:xfrm>
            <a:off x="457200" y="1600200"/>
            <a:ext cx="8229600" cy="3307316"/>
          </a:xfrm>
          <a:prstGeom prst="rect">
            <a:avLst/>
          </a:prstGeom>
          <a:noFill/>
        </p:spPr>
        <p:txBody>
          <a:bodyPr wrap="square" rtlCol="0">
            <a:spAutoFit/>
          </a:bodyPr>
          <a:lstStyle/>
          <a:p>
            <a:pPr marL="360045" indent="-360045">
              <a:buFont typeface="Arial"/>
              <a:buChar char="•"/>
            </a:pPr>
            <a:r>
              <a:rPr lang="en-US" sz="2940" dirty="0" smtClean="0"/>
              <a:t>Maven - Project Build Environment</a:t>
            </a:r>
          </a:p>
          <a:p>
            <a:pPr marL="360045" indent="-360045">
              <a:buFont typeface="Arial"/>
              <a:buChar char="•"/>
            </a:pPr>
            <a:r>
              <a:rPr lang="en-US" sz="2940" dirty="0" smtClean="0"/>
              <a:t>Spring Boot </a:t>
            </a:r>
            <a:r>
              <a:rPr lang="en-US" sz="2800" dirty="0" smtClean="0"/>
              <a:t>1.5.1</a:t>
            </a:r>
          </a:p>
          <a:p>
            <a:pPr marL="360045" indent="-360045">
              <a:buFont typeface="Arial"/>
              <a:buChar char="•"/>
            </a:pPr>
            <a:r>
              <a:rPr lang="en-US" sz="2940" dirty="0" smtClean="0"/>
              <a:t>Java 8.0</a:t>
            </a:r>
          </a:p>
          <a:p>
            <a:pPr marL="360045" indent="-360045">
              <a:buFont typeface="Arial"/>
              <a:buChar char="•"/>
            </a:pPr>
            <a:r>
              <a:rPr lang="en-US" sz="2800" dirty="0" smtClean="0"/>
              <a:t>Eureka</a:t>
            </a:r>
          </a:p>
          <a:p>
            <a:pPr marL="360045" indent="-360045">
              <a:buFont typeface="Arial"/>
              <a:buChar char="•"/>
            </a:pPr>
            <a:endParaRPr lang="en-US" sz="2940" dirty="0" smtClean="0"/>
          </a:p>
          <a:p>
            <a:pPr marL="360045" indent="-360045">
              <a:buFont typeface="Arial"/>
              <a:buChar char="•"/>
            </a:pPr>
            <a:endParaRPr lang="en-US" sz="294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4762201" cy="769441"/>
          </a:xfrm>
          <a:prstGeom prst="rect">
            <a:avLst/>
          </a:prstGeom>
        </p:spPr>
        <p:txBody>
          <a:bodyPr wrap="none">
            <a:spAutoFit/>
          </a:bodyPr>
          <a:lstStyle/>
          <a:p>
            <a:r>
              <a:rPr lang="en-US" sz="4400" b="1" dirty="0" smtClean="0"/>
              <a:t>Spring cloud</a:t>
            </a:r>
            <a:r>
              <a:rPr lang="en-US" sz="4400" b="1" dirty="0" smtClean="0"/>
              <a:t> Netflix</a:t>
            </a:r>
            <a:endParaRPr lang="en-US" sz="4400" b="1" dirty="0">
              <a:latin typeface="+mj-lt"/>
            </a:endParaRPr>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4524315"/>
          </a:xfrm>
          <a:prstGeom prst="rect">
            <a:avLst/>
          </a:prstGeom>
        </p:spPr>
        <p:txBody>
          <a:bodyPr wrap="square">
            <a:spAutoFit/>
          </a:bodyPr>
          <a:lstStyle/>
          <a:p>
            <a:pPr algn="just">
              <a:buFont typeface="Wingdings" pitchFamily="2" charset="2"/>
              <a:buChar char="v"/>
            </a:pPr>
            <a:r>
              <a:rPr lang="en-US" sz="2000" dirty="0"/>
              <a:t>The </a:t>
            </a:r>
            <a:r>
              <a:rPr lang="en-US" sz="2000" dirty="0" err="1"/>
              <a:t>microservice</a:t>
            </a:r>
            <a:r>
              <a:rPr lang="en-US" sz="2000" dirty="0"/>
              <a:t> style of architecture is not so much about building individual services so much as it is making the </a:t>
            </a:r>
            <a:r>
              <a:rPr lang="en-US" sz="2000" i="1" dirty="0"/>
              <a:t>interactions between</a:t>
            </a:r>
            <a:r>
              <a:rPr lang="en-US" sz="2000" dirty="0"/>
              <a:t> services reliable and failure-tolerant. While the focus on these interactions is new, the need for that focus is not. We’ve long known that services don’t operate in a vacuum. Even before cloud economics, we knew that - in a practical world - clients should be designed to be immune to service outages. The cloud makes it easy to think of capacity as ephemeral, fluid. The burden is on the client to manage this intrinsic complexity</a:t>
            </a:r>
            <a:r>
              <a:rPr lang="en-US" sz="2000" dirty="0" smtClean="0"/>
              <a:t>.</a:t>
            </a:r>
            <a:endParaRPr lang="en-US" sz="2000" b="1" dirty="0"/>
          </a:p>
          <a:p>
            <a:pPr algn="just">
              <a:buFont typeface="Wingdings" pitchFamily="2" charset="2"/>
              <a:buChar char="v"/>
            </a:pPr>
            <a:r>
              <a:rPr lang="en-US" sz="2000" b="1" dirty="0" smtClean="0"/>
              <a:t>Netflix </a:t>
            </a:r>
            <a:r>
              <a:rPr lang="en-US" sz="2000" b="1" dirty="0"/>
              <a:t>OSS</a:t>
            </a:r>
            <a:r>
              <a:rPr lang="en-US" dirty="0"/>
              <a:t> is a set of frameworks and libraries that Netflix wrote to solve some interesting distributed-systems problems at scale. Today, for Java developers, it’s pretty synonymous with developing </a:t>
            </a:r>
            <a:r>
              <a:rPr lang="en-US" b="1" dirty="0" err="1"/>
              <a:t>microservices</a:t>
            </a:r>
            <a:r>
              <a:rPr lang="en-US" dirty="0"/>
              <a:t> in a cloud environment. Patterns for service discovery, load balancing, fault-tolerance, etc are incredibly important concepts for scalable distributed systems and Netflix brings nice solutions for these</a:t>
            </a:r>
            <a:r>
              <a:rPr lang="en-US" dirty="0" smtClean="0"/>
              <a:t>.</a:t>
            </a:r>
          </a:p>
          <a:p>
            <a:pPr algn="just">
              <a:buFont typeface="Wingdings" pitchFamily="2" charset="2"/>
              <a:buChar char="v"/>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1784078" cy="769441"/>
          </a:xfrm>
          <a:prstGeom prst="rect">
            <a:avLst/>
          </a:prstGeom>
        </p:spPr>
        <p:txBody>
          <a:bodyPr wrap="none">
            <a:spAutoFit/>
          </a:bodyPr>
          <a:lstStyle/>
          <a:p>
            <a:pPr fontAlgn="base"/>
            <a:r>
              <a:rPr lang="en-US" sz="4400" b="1" dirty="0"/>
              <a:t>Eureka</a:t>
            </a:r>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6186309"/>
          </a:xfrm>
          <a:prstGeom prst="rect">
            <a:avLst/>
          </a:prstGeom>
        </p:spPr>
        <p:txBody>
          <a:bodyPr wrap="square">
            <a:spAutoFit/>
          </a:bodyPr>
          <a:lstStyle/>
          <a:p>
            <a:pPr algn="just">
              <a:buFont typeface="Wingdings" pitchFamily="2" charset="2"/>
              <a:buChar char="v"/>
            </a:pPr>
            <a:r>
              <a:rPr lang="en-US" sz="2000" dirty="0"/>
              <a:t>Eureka is a REST (Representational State Transfer) based service that is primarily used in the AWS cloud for locating services for the purpose of load balancing and failover of middle-tier servers</a:t>
            </a:r>
            <a:r>
              <a:rPr lang="en-US" sz="2000" dirty="0" smtClean="0"/>
              <a:t>.</a:t>
            </a:r>
          </a:p>
          <a:p>
            <a:pPr algn="just">
              <a:buFont typeface="Wingdings" pitchFamily="2" charset="2"/>
              <a:buChar char="v"/>
            </a:pPr>
            <a:r>
              <a:rPr lang="en-US" sz="2000" dirty="0"/>
              <a:t>Basically, the Eureka infrastructure is set up as a client-server model. You can have one or multiple </a:t>
            </a:r>
            <a:r>
              <a:rPr lang="en-US" sz="2000" i="1" dirty="0"/>
              <a:t>Eureka Servers</a:t>
            </a:r>
            <a:r>
              <a:rPr lang="en-US" sz="2000" dirty="0"/>
              <a:t> and multiple </a:t>
            </a:r>
            <a:r>
              <a:rPr lang="en-US" sz="2000" i="1" dirty="0"/>
              <a:t>Eureka Clients</a:t>
            </a:r>
            <a:r>
              <a:rPr lang="en-US" sz="2000" dirty="0"/>
              <a:t>. It's a registry where clients (your </a:t>
            </a:r>
            <a:r>
              <a:rPr lang="en-US" sz="2000" dirty="0" err="1"/>
              <a:t>microservices</a:t>
            </a:r>
            <a:r>
              <a:rPr lang="en-US" sz="2000" dirty="0"/>
              <a:t>) can connect to (register), making your Eureka server aware of where your </a:t>
            </a:r>
            <a:r>
              <a:rPr lang="en-US" sz="2000" dirty="0" err="1"/>
              <a:t>microservices</a:t>
            </a:r>
            <a:r>
              <a:rPr lang="en-US" sz="2000" dirty="0"/>
              <a:t> are located, how many there are and if they're healthy or not</a:t>
            </a:r>
            <a:r>
              <a:rPr lang="en-US" sz="2000" dirty="0" smtClean="0"/>
              <a:t>.</a:t>
            </a:r>
          </a:p>
          <a:p>
            <a:pPr algn="just">
              <a:buFont typeface="Wingdings" pitchFamily="2" charset="2"/>
              <a:buChar char="v"/>
            </a:pPr>
            <a:r>
              <a:rPr lang="en-US" sz="2000" b="1" dirty="0"/>
              <a:t>Eureka </a:t>
            </a:r>
            <a:r>
              <a:rPr lang="en-US" sz="2000" b="1" dirty="0" smtClean="0"/>
              <a:t>Server </a:t>
            </a:r>
            <a:r>
              <a:rPr lang="en-US" sz="2000" dirty="0" smtClean="0"/>
              <a:t>: </a:t>
            </a:r>
            <a:r>
              <a:rPr lang="en-US" sz="2000" dirty="0"/>
              <a:t>a server where </a:t>
            </a:r>
            <a:r>
              <a:rPr lang="en-US" sz="2000" dirty="0" err="1"/>
              <a:t>microservices</a:t>
            </a:r>
            <a:r>
              <a:rPr lang="en-US" sz="2000" dirty="0"/>
              <a:t> can register themselves so others can discover them</a:t>
            </a:r>
            <a:r>
              <a:rPr lang="en-US" sz="2000" dirty="0" smtClean="0"/>
              <a:t>. Is discovery </a:t>
            </a:r>
            <a:r>
              <a:rPr lang="en-US" sz="2000" dirty="0"/>
              <a:t>server. It contains a registry of services and a REST </a:t>
            </a:r>
            <a:r>
              <a:rPr lang="en-US" sz="2000" dirty="0" err="1"/>
              <a:t>api</a:t>
            </a:r>
            <a:r>
              <a:rPr lang="en-US" sz="2000" dirty="0"/>
              <a:t> that can be used to register a service, deregister a service, and discover the location of other services</a:t>
            </a:r>
            <a:r>
              <a:rPr lang="en-US" sz="2000" dirty="0" smtClean="0"/>
              <a:t>.</a:t>
            </a:r>
          </a:p>
          <a:p>
            <a:pPr algn="just">
              <a:buFont typeface="Wingdings" pitchFamily="2" charset="2"/>
              <a:buChar char="v"/>
            </a:pPr>
            <a:r>
              <a:rPr lang="en-US" sz="2000" b="1" dirty="0"/>
              <a:t>Eureka Service</a:t>
            </a:r>
            <a:r>
              <a:rPr lang="en-US" sz="2000" dirty="0"/>
              <a:t>: looks like when you register a </a:t>
            </a:r>
            <a:r>
              <a:rPr lang="en-US" sz="2000" dirty="0" err="1"/>
              <a:t>microservice</a:t>
            </a:r>
            <a:r>
              <a:rPr lang="en-US" sz="2000" dirty="0"/>
              <a:t> as an Eureka Client, you obtain an Eureka Service registered by an ID</a:t>
            </a:r>
            <a:r>
              <a:rPr lang="en-US" sz="2000" dirty="0" smtClean="0"/>
              <a:t>.</a:t>
            </a:r>
            <a:r>
              <a:rPr lang="en-US" sz="2000" dirty="0"/>
              <a:t> Any application that can be found in the Eureka Server's registry and is discoverable by others. A service has a logical identifier sometimes called a VIP, sometimes called a "service id", that can refer to one or more instances of the same application.</a:t>
            </a:r>
            <a:endParaRPr lang="en-US" sz="2000" i="1" dirty="0" smtClean="0"/>
          </a:p>
          <a:p>
            <a:pPr algn="just"/>
            <a:endParaRPr lang="en-US" sz="2000" i="1" dirty="0"/>
          </a:p>
          <a:p>
            <a:pPr algn="just">
              <a:buFont typeface="Wingdings" pitchFamily="2" charset="2"/>
              <a:buChar char="v"/>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1784078" cy="769441"/>
          </a:xfrm>
          <a:prstGeom prst="rect">
            <a:avLst/>
          </a:prstGeom>
        </p:spPr>
        <p:txBody>
          <a:bodyPr wrap="none">
            <a:spAutoFit/>
          </a:bodyPr>
          <a:lstStyle/>
          <a:p>
            <a:pPr fontAlgn="base"/>
            <a:r>
              <a:rPr lang="en-US" sz="4400" b="1" dirty="0"/>
              <a:t>Eureka</a:t>
            </a:r>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3108543"/>
          </a:xfrm>
          <a:prstGeom prst="rect">
            <a:avLst/>
          </a:prstGeom>
        </p:spPr>
        <p:txBody>
          <a:bodyPr wrap="square">
            <a:spAutoFit/>
          </a:bodyPr>
          <a:lstStyle/>
          <a:p>
            <a:pPr algn="just">
              <a:buFont typeface="Wingdings" pitchFamily="2" charset="2"/>
              <a:buChar char="v"/>
            </a:pPr>
            <a:r>
              <a:rPr lang="en-US" sz="2000" b="1" dirty="0"/>
              <a:t>Eureka Instance</a:t>
            </a:r>
            <a:r>
              <a:rPr lang="en-US" sz="2000" dirty="0"/>
              <a:t>: a single instance of a </a:t>
            </a:r>
            <a:r>
              <a:rPr lang="en-US" sz="2000" dirty="0" err="1"/>
              <a:t>microservice</a:t>
            </a:r>
            <a:r>
              <a:rPr lang="en-US" sz="2000" dirty="0"/>
              <a:t> (you can add more instances of the same </a:t>
            </a:r>
            <a:r>
              <a:rPr lang="en-US" sz="2000" dirty="0" err="1"/>
              <a:t>microservice</a:t>
            </a:r>
            <a:r>
              <a:rPr lang="en-US" sz="2000" dirty="0"/>
              <a:t> as your load grows i.e. horizontal scaling</a:t>
            </a:r>
            <a:r>
              <a:rPr lang="en-US" sz="2000" dirty="0" smtClean="0"/>
              <a:t>).</a:t>
            </a:r>
            <a:r>
              <a:rPr lang="en-US" sz="2000" dirty="0"/>
              <a:t> Any application that registers itself with the Eureka Server to be discovered by </a:t>
            </a:r>
            <a:r>
              <a:rPr lang="en-US" sz="2000" dirty="0" smtClean="0"/>
              <a:t>others</a:t>
            </a:r>
          </a:p>
          <a:p>
            <a:pPr algn="just">
              <a:buFont typeface="Wingdings" pitchFamily="2" charset="2"/>
              <a:buChar char="v"/>
            </a:pPr>
            <a:r>
              <a:rPr lang="en-US" sz="2000" b="1" dirty="0"/>
              <a:t>Eureka Client</a:t>
            </a:r>
            <a:r>
              <a:rPr lang="en-US" sz="2000" dirty="0"/>
              <a:t>: it can be a </a:t>
            </a:r>
            <a:r>
              <a:rPr lang="en-US" sz="2000" dirty="0" err="1"/>
              <a:t>microservice</a:t>
            </a:r>
            <a:r>
              <a:rPr lang="en-US" sz="2000" dirty="0"/>
              <a:t> that is ready to work so it registers itself to the Eureka server e.g. an API for some app, or some application that goes to the server and asks for directions to a specific </a:t>
            </a:r>
            <a:r>
              <a:rPr lang="en-US" sz="2000" dirty="0" err="1"/>
              <a:t>microservice</a:t>
            </a:r>
            <a:r>
              <a:rPr lang="en-US" sz="2000" dirty="0" smtClean="0"/>
              <a:t>.</a:t>
            </a:r>
            <a:r>
              <a:rPr lang="en-US" sz="2000" dirty="0"/>
              <a:t> Any application that can discover services</a:t>
            </a:r>
            <a:endParaRPr lang="en-US" sz="2000" i="1" dirty="0"/>
          </a:p>
          <a:p>
            <a:pPr algn="just">
              <a:buFont typeface="Wingdings" pitchFamily="2" charset="2"/>
              <a:buChar char="v"/>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631216"/>
          </a:xfrm>
          <a:prstGeom prst="rect">
            <a:avLst/>
          </a:prstGeom>
        </p:spPr>
        <p:txBody>
          <a:bodyPr wrap="square">
            <a:spAutoFit/>
          </a:bodyPr>
          <a:lstStyle/>
          <a:p>
            <a:pPr algn="just">
              <a:buFont typeface="Wingdings" pitchFamily="2" charset="2"/>
              <a:buChar char="v"/>
            </a:pPr>
            <a:r>
              <a:rPr lang="en-US" sz="2000" b="1" dirty="0"/>
              <a:t>Eureka </a:t>
            </a:r>
            <a:r>
              <a:rPr lang="en-US" sz="2000" b="1" dirty="0" smtClean="0"/>
              <a:t>Server</a:t>
            </a:r>
            <a:r>
              <a:rPr lang="en-US" sz="2000" dirty="0"/>
              <a:t> To implement a </a:t>
            </a:r>
            <a:r>
              <a:rPr lang="en-US" sz="2000" i="1" dirty="0"/>
              <a:t>Eureka Server</a:t>
            </a:r>
            <a:r>
              <a:rPr lang="en-US" sz="2000" dirty="0"/>
              <a:t> for using as service registry is as easy as: adding </a:t>
            </a:r>
            <a:r>
              <a:rPr lang="en-US" sz="2000" i="1" dirty="0">
                <a:hlinkClick r:id="rId2"/>
              </a:rPr>
              <a:t>spring-cloud-starter-eureka-server</a:t>
            </a:r>
            <a:r>
              <a:rPr lang="en-US" sz="2000" dirty="0"/>
              <a:t> to the dependencies, enable the Eureka Server in a </a:t>
            </a:r>
            <a:r>
              <a:rPr lang="en-US" sz="2000" i="1" dirty="0">
                <a:hlinkClick r:id="rId3"/>
              </a:rPr>
              <a:t>@</a:t>
            </a:r>
            <a:r>
              <a:rPr lang="en-US" sz="2000" i="1" dirty="0" err="1">
                <a:hlinkClick r:id="rId3"/>
              </a:rPr>
              <a:t>SpringBootApplication</a:t>
            </a:r>
            <a:r>
              <a:rPr lang="en-US" sz="2000" dirty="0"/>
              <a:t> per annotate it with </a:t>
            </a:r>
            <a:r>
              <a:rPr lang="en-US" sz="2000" i="1" dirty="0"/>
              <a:t>@</a:t>
            </a:r>
            <a:r>
              <a:rPr lang="en-US" sz="2000" i="1" dirty="0" err="1"/>
              <a:t>EnableEurekaServer</a:t>
            </a:r>
            <a:r>
              <a:rPr lang="en-US" sz="2000" dirty="0"/>
              <a:t> and configure some properties. But we’ll do it step by </a:t>
            </a:r>
            <a:r>
              <a:rPr lang="en-US" sz="2000" dirty="0" smtClean="0"/>
              <a:t>step.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323439"/>
          </a:xfrm>
          <a:prstGeom prst="rect">
            <a:avLst/>
          </a:prstGeom>
        </p:spPr>
        <p:txBody>
          <a:bodyPr wrap="square">
            <a:spAutoFit/>
          </a:bodyPr>
          <a:lstStyle/>
          <a:p>
            <a:pPr algn="just"/>
            <a:r>
              <a:rPr lang="en-US" sz="2000" b="1" dirty="0">
                <a:solidFill>
                  <a:srgbClr val="FF0000"/>
                </a:solidFill>
              </a:rPr>
              <a:t>Step 1: Creating Discovery Service (Creating Eureka Discovery Service) </a:t>
            </a:r>
            <a:endParaRPr lang="en-US" sz="2000" b="1" dirty="0" smtClean="0">
              <a:solidFill>
                <a:srgbClr val="FF0000"/>
              </a:solidFill>
            </a:endParaRPr>
          </a:p>
          <a:p>
            <a:pPr algn="just">
              <a:buFont typeface="Wingdings" pitchFamily="2" charset="2"/>
              <a:buChar char="v"/>
            </a:pPr>
            <a:r>
              <a:rPr lang="en-US" sz="2000" dirty="0" smtClean="0"/>
              <a:t>Firstly we’ll create a new Maven project and put the dependencies into it. You have to notice that we’re importing the </a:t>
            </a:r>
            <a:r>
              <a:rPr lang="en-US" sz="2000" i="1" dirty="0" smtClean="0">
                <a:hlinkClick r:id="rId2"/>
              </a:rPr>
              <a:t>spring-cloud-starter-parent</a:t>
            </a:r>
            <a:r>
              <a:rPr lang="en-US" sz="2000" dirty="0" smtClean="0"/>
              <a:t> to all projects described in this tutorial:</a:t>
            </a:r>
            <a:endParaRPr lang="en-US" dirty="0"/>
          </a:p>
        </p:txBody>
      </p:sp>
      <p:pic>
        <p:nvPicPr>
          <p:cNvPr id="7" name="Picture 3"/>
          <p:cNvPicPr>
            <a:picLocks noChangeAspect="1" noChangeArrowheads="1"/>
          </p:cNvPicPr>
          <p:nvPr/>
        </p:nvPicPr>
        <p:blipFill>
          <a:blip r:embed="rId3"/>
          <a:srcRect/>
          <a:stretch>
            <a:fillRect/>
          </a:stretch>
        </p:blipFill>
        <p:spPr bwMode="auto">
          <a:xfrm>
            <a:off x="762000" y="2514600"/>
            <a:ext cx="7620000" cy="3962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400110"/>
          </a:xfrm>
          <a:prstGeom prst="rect">
            <a:avLst/>
          </a:prstGeom>
        </p:spPr>
        <p:txBody>
          <a:bodyPr wrap="square">
            <a:spAutoFit/>
          </a:bodyPr>
          <a:lstStyle/>
          <a:p>
            <a:pPr algn="just">
              <a:buFont typeface="Wingdings" pitchFamily="2" charset="2"/>
              <a:buChar char="v"/>
            </a:pPr>
            <a:r>
              <a:rPr lang="en-US" sz="2000" dirty="0"/>
              <a:t>Next, we’re creating the main application class:</a:t>
            </a:r>
            <a:endParaRPr lang="en-US" dirty="0"/>
          </a:p>
        </p:txBody>
      </p:sp>
      <p:pic>
        <p:nvPicPr>
          <p:cNvPr id="4098" name="Picture 2"/>
          <p:cNvPicPr>
            <a:picLocks noChangeAspect="1" noChangeArrowheads="1"/>
          </p:cNvPicPr>
          <p:nvPr/>
        </p:nvPicPr>
        <p:blipFill>
          <a:blip r:embed="rId2"/>
          <a:srcRect/>
          <a:stretch>
            <a:fillRect/>
          </a:stretch>
        </p:blipFill>
        <p:spPr bwMode="auto">
          <a:xfrm>
            <a:off x="457200" y="1828800"/>
            <a:ext cx="7200900" cy="1771650"/>
          </a:xfrm>
          <a:prstGeom prst="rect">
            <a:avLst/>
          </a:prstGeom>
          <a:noFill/>
          <a:ln w="9525">
            <a:noFill/>
            <a:miter lim="800000"/>
            <a:headEnd/>
            <a:tailEnd/>
          </a:ln>
          <a:effectLst/>
        </p:spPr>
      </p:pic>
      <p:sp>
        <p:nvSpPr>
          <p:cNvPr id="8" name="Rectangle 7"/>
          <p:cNvSpPr/>
          <p:nvPr/>
        </p:nvSpPr>
        <p:spPr>
          <a:xfrm>
            <a:off x="304800" y="3505200"/>
            <a:ext cx="8458200" cy="707886"/>
          </a:xfrm>
          <a:prstGeom prst="rect">
            <a:avLst/>
          </a:prstGeom>
        </p:spPr>
        <p:txBody>
          <a:bodyPr wrap="square">
            <a:spAutoFit/>
          </a:bodyPr>
          <a:lstStyle/>
          <a:p>
            <a:pPr algn="just">
              <a:buFont typeface="Wingdings" pitchFamily="2" charset="2"/>
              <a:buChar char="v"/>
            </a:pPr>
            <a:r>
              <a:rPr lang="en-US" sz="2000" dirty="0"/>
              <a:t>Finally, we’re configuring the properties in </a:t>
            </a:r>
            <a:r>
              <a:rPr lang="en-US" sz="2000" i="1" dirty="0"/>
              <a:t>YAML</a:t>
            </a:r>
            <a:r>
              <a:rPr lang="en-US" sz="2000" dirty="0"/>
              <a:t> format; so </a:t>
            </a:r>
            <a:r>
              <a:rPr lang="en-US" sz="2000" i="1" dirty="0"/>
              <a:t>application.yml</a:t>
            </a:r>
            <a:r>
              <a:rPr lang="en-US" sz="2000" dirty="0"/>
              <a:t> will be our configuration file:</a:t>
            </a:r>
            <a:endParaRPr lang="en-US" dirty="0"/>
          </a:p>
        </p:txBody>
      </p:sp>
      <p:pic>
        <p:nvPicPr>
          <p:cNvPr id="10" name="Picture 2"/>
          <p:cNvPicPr>
            <a:picLocks noChangeAspect="1" noChangeArrowheads="1"/>
          </p:cNvPicPr>
          <p:nvPr/>
        </p:nvPicPr>
        <p:blipFill>
          <a:blip r:embed="rId3"/>
          <a:srcRect/>
          <a:stretch>
            <a:fillRect/>
          </a:stretch>
        </p:blipFill>
        <p:spPr bwMode="auto">
          <a:xfrm>
            <a:off x="304800" y="4419600"/>
            <a:ext cx="7620000" cy="2057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631216"/>
          </a:xfrm>
          <a:prstGeom prst="rect">
            <a:avLst/>
          </a:prstGeom>
        </p:spPr>
        <p:txBody>
          <a:bodyPr wrap="square">
            <a:spAutoFit/>
          </a:bodyPr>
          <a:lstStyle/>
          <a:p>
            <a:pPr algn="just">
              <a:buFont typeface="Wingdings" pitchFamily="2" charset="2"/>
              <a:buChar char="v"/>
            </a:pPr>
            <a:r>
              <a:rPr lang="en-US" sz="2000" dirty="0"/>
              <a:t>Run this Eureka Server application with right click and run as Spring Boot Application and open </a:t>
            </a:r>
            <a:r>
              <a:rPr lang="en-US" sz="2000" dirty="0" smtClean="0"/>
              <a:t>in browser</a:t>
            </a:r>
            <a:r>
              <a:rPr lang="en-US" sz="2000" b="1" u="sng" dirty="0" smtClean="0"/>
              <a:t>http</a:t>
            </a:r>
            <a:r>
              <a:rPr lang="en-US" sz="2000" b="1" u="sng" dirty="0"/>
              <a:t>://</a:t>
            </a:r>
            <a:r>
              <a:rPr lang="en-US" sz="2000" b="1" u="sng" dirty="0" smtClean="0"/>
              <a:t>localhost:1111 </a:t>
            </a:r>
            <a:r>
              <a:rPr lang="en-US" sz="2000" b="1" u="sng" dirty="0" smtClean="0">
                <a:hlinkClick r:id="rId2"/>
              </a:rPr>
              <a:t>https://github.com/dineshonjava/discovery-microservice-server</a:t>
            </a:r>
            <a:r>
              <a:rPr lang="en-US" sz="2000" b="1" dirty="0" smtClean="0"/>
              <a:t> code for step1</a:t>
            </a:r>
          </a:p>
          <a:p>
            <a:pPr algn="just">
              <a:buFont typeface="Wingdings" pitchFamily="2" charset="2"/>
              <a:buChar char="v"/>
            </a:pPr>
            <a:endParaRPr lang="en-US" sz="2000" b="1" u="sng" dirty="0" smtClean="0"/>
          </a:p>
        </p:txBody>
      </p:sp>
      <p:pic>
        <p:nvPicPr>
          <p:cNvPr id="5123" name="Picture 3"/>
          <p:cNvPicPr>
            <a:picLocks noChangeAspect="1" noChangeArrowheads="1"/>
          </p:cNvPicPr>
          <p:nvPr/>
        </p:nvPicPr>
        <p:blipFill>
          <a:blip r:embed="rId3"/>
          <a:srcRect/>
          <a:stretch>
            <a:fillRect/>
          </a:stretch>
        </p:blipFill>
        <p:spPr bwMode="auto">
          <a:xfrm>
            <a:off x="457200" y="2743200"/>
            <a:ext cx="7972425" cy="38957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2862322"/>
          </a:xfrm>
          <a:prstGeom prst="rect">
            <a:avLst/>
          </a:prstGeom>
        </p:spPr>
        <p:txBody>
          <a:bodyPr wrap="square">
            <a:spAutoFit/>
          </a:bodyPr>
          <a:lstStyle/>
          <a:p>
            <a:pPr algn="just"/>
            <a:r>
              <a:rPr lang="en-US" sz="2000" b="1" dirty="0">
                <a:solidFill>
                  <a:srgbClr val="FF0000"/>
                </a:solidFill>
              </a:rPr>
              <a:t>Step 2: Creating Account Producer </a:t>
            </a:r>
            <a:r>
              <a:rPr lang="en-US" sz="2000" b="1" dirty="0" err="1">
                <a:solidFill>
                  <a:srgbClr val="FF0000"/>
                </a:solidFill>
              </a:rPr>
              <a:t>MicroService</a:t>
            </a:r>
            <a:r>
              <a:rPr lang="en-US" sz="2000" b="1" dirty="0">
                <a:solidFill>
                  <a:srgbClr val="FF0000"/>
                </a:solidFill>
              </a:rPr>
              <a:t> </a:t>
            </a:r>
            <a:endParaRPr lang="en-US" sz="2000" b="1" dirty="0" smtClean="0">
              <a:solidFill>
                <a:srgbClr val="FF0000"/>
              </a:solidFill>
            </a:endParaRPr>
          </a:p>
          <a:p>
            <a:pPr algn="just">
              <a:buFont typeface="Wingdings" pitchFamily="2" charset="2"/>
              <a:buChar char="v"/>
            </a:pPr>
            <a:r>
              <a:rPr lang="en-US" sz="2000" b="1" dirty="0" smtClean="0"/>
              <a:t>Eureka </a:t>
            </a:r>
            <a:r>
              <a:rPr lang="en-US" sz="2000" b="1" dirty="0" err="1" smtClean="0"/>
              <a:t>Client</a:t>
            </a:r>
            <a:r>
              <a:rPr lang="en-US" sz="2000" dirty="0" err="1" smtClean="0"/>
              <a:t>For</a:t>
            </a:r>
            <a:r>
              <a:rPr lang="en-US" sz="2000" dirty="0" smtClean="0"/>
              <a:t> </a:t>
            </a:r>
            <a:r>
              <a:rPr lang="en-US" sz="2000" dirty="0"/>
              <a:t>a </a:t>
            </a:r>
            <a:r>
              <a:rPr lang="en-US" sz="2000" i="1" dirty="0"/>
              <a:t>@</a:t>
            </a:r>
            <a:r>
              <a:rPr lang="en-US" sz="2000" i="1" dirty="0" err="1"/>
              <a:t>SpringBootApplication</a:t>
            </a:r>
            <a:r>
              <a:rPr lang="en-US" sz="2000" dirty="0"/>
              <a:t> to be discovery-aware, we have to include some </a:t>
            </a:r>
            <a:r>
              <a:rPr lang="en-US" sz="2000" i="1" dirty="0"/>
              <a:t>Spring Discovery Client </a:t>
            </a:r>
            <a:r>
              <a:rPr lang="en-US" sz="2000" dirty="0"/>
              <a:t>(for example: </a:t>
            </a:r>
            <a:r>
              <a:rPr lang="en-US" sz="2000" i="1" dirty="0"/>
              <a:t>spring-cloud-starter-eureka</a:t>
            </a:r>
            <a:r>
              <a:rPr lang="en-US" sz="2000" dirty="0"/>
              <a:t>)</a:t>
            </a:r>
            <a:r>
              <a:rPr lang="en-US" sz="2000" i="1" dirty="0"/>
              <a:t> </a:t>
            </a:r>
            <a:r>
              <a:rPr lang="en-US" sz="2000" dirty="0"/>
              <a:t>into our </a:t>
            </a:r>
            <a:r>
              <a:rPr lang="en-US" sz="2000" i="1" dirty="0" err="1" smtClean="0"/>
              <a:t>classpath.</a:t>
            </a:r>
            <a:r>
              <a:rPr lang="en-US" sz="2000" dirty="0" err="1" smtClean="0"/>
              <a:t>Then</a:t>
            </a:r>
            <a:r>
              <a:rPr lang="en-US" sz="2000" dirty="0" smtClean="0"/>
              <a:t> </a:t>
            </a:r>
            <a:r>
              <a:rPr lang="en-US" sz="2000" dirty="0"/>
              <a:t>we need to annotate a </a:t>
            </a:r>
            <a:r>
              <a:rPr lang="en-US" sz="2000" i="1" dirty="0"/>
              <a:t>@Configuration</a:t>
            </a:r>
            <a:r>
              <a:rPr lang="en-US" sz="2000" dirty="0"/>
              <a:t> with either </a:t>
            </a:r>
            <a:r>
              <a:rPr lang="en-US" sz="2000" i="1" dirty="0"/>
              <a:t>@</a:t>
            </a:r>
            <a:r>
              <a:rPr lang="en-US" sz="2000" i="1" dirty="0" err="1"/>
              <a:t>EnableDiscoveryClient</a:t>
            </a:r>
            <a:r>
              <a:rPr lang="en-US" sz="2000" i="1" dirty="0"/>
              <a:t> </a:t>
            </a:r>
            <a:r>
              <a:rPr lang="en-US" sz="2000" dirty="0"/>
              <a:t>or</a:t>
            </a:r>
            <a:r>
              <a:rPr lang="en-US" sz="2000" i="1" dirty="0"/>
              <a:t> @</a:t>
            </a:r>
            <a:r>
              <a:rPr lang="en-US" sz="2000" i="1" dirty="0" err="1" smtClean="0"/>
              <a:t>EnableEurekaClient</a:t>
            </a:r>
            <a:r>
              <a:rPr lang="en-US" sz="2000" dirty="0" err="1" smtClean="0"/>
              <a:t>.The</a:t>
            </a:r>
            <a:r>
              <a:rPr lang="en-US" sz="2000" dirty="0" smtClean="0"/>
              <a:t> </a:t>
            </a:r>
            <a:r>
              <a:rPr lang="en-US" sz="2000" dirty="0"/>
              <a:t>latter tells </a:t>
            </a:r>
            <a:r>
              <a:rPr lang="en-US" sz="2000" i="1" dirty="0"/>
              <a:t>Spring Boot</a:t>
            </a:r>
            <a:r>
              <a:rPr lang="en-US" sz="2000" dirty="0"/>
              <a:t> to explicitly use </a:t>
            </a:r>
            <a:r>
              <a:rPr lang="en-US" sz="2000" i="1" dirty="0"/>
              <a:t>Spring</a:t>
            </a:r>
            <a:r>
              <a:rPr lang="en-US" sz="2000" dirty="0"/>
              <a:t> </a:t>
            </a:r>
            <a:r>
              <a:rPr lang="en-US" sz="2000" i="1" dirty="0"/>
              <a:t>Netflix Eureka</a:t>
            </a:r>
            <a:r>
              <a:rPr lang="en-US" sz="2000" dirty="0"/>
              <a:t> for service discovery. To fill our client application with some sample-life, we’ll also include the </a:t>
            </a:r>
            <a:r>
              <a:rPr lang="en-US" sz="2000" i="1" dirty="0"/>
              <a:t>spring-boot-starter-web</a:t>
            </a:r>
            <a:r>
              <a:rPr lang="en-US" sz="2000" dirty="0"/>
              <a:t> package in the </a:t>
            </a:r>
            <a:r>
              <a:rPr lang="en-US" sz="2000" i="1" dirty="0"/>
              <a:t>pom.xml</a:t>
            </a:r>
            <a:r>
              <a:rPr lang="en-US" sz="2000" dirty="0"/>
              <a:t> and implement a </a:t>
            </a:r>
            <a:r>
              <a:rPr lang="en-US" sz="2000" i="1" dirty="0"/>
              <a:t>REST</a:t>
            </a:r>
            <a:r>
              <a:rPr lang="en-US" sz="2000" dirty="0"/>
              <a:t> controller.</a:t>
            </a:r>
          </a:p>
          <a:p>
            <a:pPr algn="just"/>
            <a:r>
              <a:rPr lang="en-US" sz="2000" dirty="0"/>
              <a:t>But first, we will add the dependencies:</a:t>
            </a:r>
          </a:p>
        </p:txBody>
      </p:sp>
      <p:pic>
        <p:nvPicPr>
          <p:cNvPr id="6146" name="Picture 2"/>
          <p:cNvPicPr>
            <a:picLocks noChangeAspect="1" noChangeArrowheads="1"/>
          </p:cNvPicPr>
          <p:nvPr/>
        </p:nvPicPr>
        <p:blipFill>
          <a:blip r:embed="rId2"/>
          <a:srcRect/>
          <a:stretch>
            <a:fillRect/>
          </a:stretch>
        </p:blipFill>
        <p:spPr bwMode="auto">
          <a:xfrm>
            <a:off x="533400" y="4343400"/>
            <a:ext cx="8001000" cy="2514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3733800" cy="762000"/>
          </a:xfrm>
        </p:spPr>
        <p:txBody>
          <a:bodyPr>
            <a:normAutofit/>
          </a:bodyPr>
          <a:lstStyle/>
          <a:p>
            <a:r>
              <a:rPr lang="en-US" b="1" dirty="0" smtClean="0"/>
              <a:t>Agenda</a:t>
            </a:r>
            <a:endParaRPr lang="en-US" dirty="0"/>
          </a:p>
        </p:txBody>
      </p:sp>
      <p:sp>
        <p:nvSpPr>
          <p:cNvPr id="8" name="Content Placeholder 7"/>
          <p:cNvSpPr txBox="1">
            <a:spLocks noGrp="1"/>
          </p:cNvSpPr>
          <p:nvPr>
            <p:ph idx="1"/>
          </p:nvPr>
        </p:nvSpPr>
        <p:spPr>
          <a:xfrm>
            <a:off x="457200" y="1600200"/>
            <a:ext cx="8229600" cy="3307316"/>
          </a:xfrm>
          <a:prstGeom prst="rect">
            <a:avLst/>
          </a:prstGeom>
          <a:noFill/>
        </p:spPr>
        <p:txBody>
          <a:bodyPr wrap="square" rtlCol="0">
            <a:spAutoFit/>
          </a:bodyPr>
          <a:lstStyle/>
          <a:p>
            <a:pPr marL="360045" indent="-360045">
              <a:buFont typeface="Arial"/>
              <a:buChar char="•"/>
            </a:pPr>
            <a:r>
              <a:rPr lang="en-US" sz="2940" dirty="0" smtClean="0"/>
              <a:t>Introduction of Microservice and Eureka</a:t>
            </a:r>
          </a:p>
          <a:p>
            <a:pPr marL="360045" indent="-360045">
              <a:buFont typeface="Arial"/>
              <a:buChar char="•"/>
            </a:pPr>
            <a:r>
              <a:rPr lang="en-US" sz="2940" dirty="0" smtClean="0"/>
              <a:t>Features</a:t>
            </a:r>
          </a:p>
          <a:p>
            <a:pPr marL="360045" indent="-360045">
              <a:buFont typeface="Arial"/>
              <a:buChar char="•"/>
            </a:pPr>
            <a:r>
              <a:rPr lang="en-US" sz="2940" dirty="0" smtClean="0"/>
              <a:t>Architecture</a:t>
            </a:r>
          </a:p>
          <a:p>
            <a:pPr marL="360045" indent="-360045">
              <a:buFont typeface="Arial"/>
              <a:buChar char="•"/>
            </a:pPr>
            <a:r>
              <a:rPr lang="en-US" sz="2940" dirty="0" smtClean="0"/>
              <a:t>Technologies Used</a:t>
            </a:r>
          </a:p>
          <a:p>
            <a:pPr marL="360045" indent="-360045">
              <a:buFont typeface="Arial"/>
              <a:buChar char="•"/>
            </a:pPr>
            <a:r>
              <a:rPr lang="en-US" sz="2800" dirty="0" smtClean="0"/>
              <a:t>Eureka Implementation Example</a:t>
            </a:r>
          </a:p>
          <a:p>
            <a:pPr marL="360045" indent="-360045">
              <a:buFont typeface="Arial"/>
              <a:buChar char="•"/>
            </a:pPr>
            <a:endParaRPr lang="en-US" sz="2940" dirty="0" smtClean="0"/>
          </a:p>
        </p:txBody>
      </p:sp>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cxnSp>
        <p:nvCxnSpPr>
          <p:cNvPr id="7" name="Straight Connector 6"/>
          <p:cNvCxnSpPr/>
          <p:nvPr/>
        </p:nvCxnSpPr>
        <p:spPr>
          <a:xfrm flipV="1">
            <a:off x="766989" y="1143000"/>
            <a:ext cx="1519011" cy="23822"/>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400110"/>
          </a:xfrm>
          <a:prstGeom prst="rect">
            <a:avLst/>
          </a:prstGeom>
        </p:spPr>
        <p:txBody>
          <a:bodyPr wrap="square">
            <a:spAutoFit/>
          </a:bodyPr>
          <a:lstStyle/>
          <a:p>
            <a:pPr algn="just">
              <a:buFont typeface="Wingdings" pitchFamily="2" charset="2"/>
              <a:buChar char="v"/>
            </a:pPr>
            <a:r>
              <a:rPr lang="en-US" sz="2000" dirty="0"/>
              <a:t>Here we will implement the main application class:</a:t>
            </a:r>
            <a:endParaRPr lang="en-US" dirty="0"/>
          </a:p>
        </p:txBody>
      </p:sp>
      <p:pic>
        <p:nvPicPr>
          <p:cNvPr id="7170" name="Picture 2"/>
          <p:cNvPicPr>
            <a:picLocks noChangeAspect="1" noChangeArrowheads="1"/>
          </p:cNvPicPr>
          <p:nvPr/>
        </p:nvPicPr>
        <p:blipFill>
          <a:blip r:embed="rId2"/>
          <a:srcRect/>
          <a:stretch>
            <a:fillRect/>
          </a:stretch>
        </p:blipFill>
        <p:spPr bwMode="auto">
          <a:xfrm>
            <a:off x="457200" y="1905000"/>
            <a:ext cx="8305800" cy="264801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400110"/>
          </a:xfrm>
          <a:prstGeom prst="rect">
            <a:avLst/>
          </a:prstGeom>
        </p:spPr>
        <p:txBody>
          <a:bodyPr wrap="square">
            <a:spAutoFit/>
          </a:bodyPr>
          <a:lstStyle/>
          <a:p>
            <a:pPr algn="just">
              <a:buFont typeface="Wingdings" pitchFamily="2" charset="2"/>
              <a:buChar char="v"/>
            </a:pPr>
            <a:r>
              <a:rPr lang="en-US" sz="2000" b="1" dirty="0"/>
              <a:t>application.yml</a:t>
            </a:r>
            <a:endParaRPr lang="en-US" dirty="0"/>
          </a:p>
        </p:txBody>
      </p:sp>
      <p:pic>
        <p:nvPicPr>
          <p:cNvPr id="9" name="Picture 3"/>
          <p:cNvPicPr>
            <a:picLocks noChangeAspect="1" noChangeArrowheads="1"/>
          </p:cNvPicPr>
          <p:nvPr/>
        </p:nvPicPr>
        <p:blipFill>
          <a:blip r:embed="rId2"/>
          <a:srcRect/>
          <a:stretch>
            <a:fillRect/>
          </a:stretch>
        </p:blipFill>
        <p:spPr bwMode="auto">
          <a:xfrm>
            <a:off x="936625" y="1828800"/>
            <a:ext cx="7270750" cy="30479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323439"/>
          </a:xfrm>
          <a:prstGeom prst="rect">
            <a:avLst/>
          </a:prstGeom>
        </p:spPr>
        <p:txBody>
          <a:bodyPr wrap="square">
            <a:spAutoFit/>
          </a:bodyPr>
          <a:lstStyle/>
          <a:p>
            <a:pPr algn="just">
              <a:buFont typeface="Wingdings" pitchFamily="2" charset="2"/>
              <a:buChar char="v"/>
            </a:pPr>
            <a:r>
              <a:rPr lang="en-US" sz="2000" dirty="0"/>
              <a:t>Now run this account service application as </a:t>
            </a:r>
            <a:r>
              <a:rPr lang="en-US" sz="2000" b="1" dirty="0"/>
              <a:t>Spring Boot application</a:t>
            </a:r>
            <a:r>
              <a:rPr lang="en-US" sz="2000" dirty="0"/>
              <a:t> and after few seconds refresh browser to the home page of </a:t>
            </a:r>
            <a:r>
              <a:rPr lang="en-US" sz="2000" b="1" dirty="0"/>
              <a:t>Eureka Discovery Server </a:t>
            </a:r>
            <a:r>
              <a:rPr lang="en-US" sz="2000" dirty="0"/>
              <a:t>at </a:t>
            </a:r>
            <a:r>
              <a:rPr lang="en-US" sz="2000" b="1" u="sng" dirty="0"/>
              <a:t>http://localhost:1111/</a:t>
            </a:r>
            <a:r>
              <a:rPr lang="en-US" sz="2000" dirty="0"/>
              <a:t> in previous </a:t>
            </a:r>
            <a:r>
              <a:rPr lang="en-US" sz="2000" b="1" dirty="0"/>
              <a:t>Step 1</a:t>
            </a:r>
            <a:r>
              <a:rPr lang="en-US" sz="2000" dirty="0" smtClean="0"/>
              <a:t>. </a:t>
            </a:r>
            <a:r>
              <a:rPr lang="en-US" sz="2000" dirty="0" smtClean="0">
                <a:hlinkClick r:id="rId2"/>
              </a:rPr>
              <a:t>https://github.com/dineshonjava/accounts-microservice-server</a:t>
            </a:r>
            <a:r>
              <a:rPr lang="en-US" sz="2000" dirty="0" smtClean="0"/>
              <a:t> code for step2</a:t>
            </a:r>
            <a:endParaRPr lang="en-US" dirty="0"/>
          </a:p>
        </p:txBody>
      </p:sp>
      <p:pic>
        <p:nvPicPr>
          <p:cNvPr id="8194" name="Picture 2"/>
          <p:cNvPicPr>
            <a:picLocks noChangeAspect="1" noChangeArrowheads="1"/>
          </p:cNvPicPr>
          <p:nvPr/>
        </p:nvPicPr>
        <p:blipFill>
          <a:blip r:embed="rId3"/>
          <a:srcRect/>
          <a:stretch>
            <a:fillRect/>
          </a:stretch>
        </p:blipFill>
        <p:spPr bwMode="auto">
          <a:xfrm>
            <a:off x="228600" y="2819400"/>
            <a:ext cx="8534400" cy="3810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323439"/>
          </a:xfrm>
          <a:prstGeom prst="rect">
            <a:avLst/>
          </a:prstGeom>
        </p:spPr>
        <p:txBody>
          <a:bodyPr wrap="square">
            <a:spAutoFit/>
          </a:bodyPr>
          <a:lstStyle/>
          <a:p>
            <a:pPr algn="just"/>
            <a:r>
              <a:rPr lang="en-US" sz="2000" b="1" dirty="0">
                <a:solidFill>
                  <a:srgbClr val="FF0000"/>
                </a:solidFill>
              </a:rPr>
              <a:t>Step </a:t>
            </a:r>
            <a:r>
              <a:rPr lang="en-US" sz="2000" b="1" dirty="0" smtClean="0">
                <a:solidFill>
                  <a:srgbClr val="FF0000"/>
                </a:solidFill>
              </a:rPr>
              <a:t>3: </a:t>
            </a:r>
            <a:r>
              <a:rPr lang="en-US" sz="2000" b="1" dirty="0">
                <a:solidFill>
                  <a:srgbClr val="FF0000"/>
                </a:solidFill>
              </a:rPr>
              <a:t>Consumer Service</a:t>
            </a:r>
            <a:endParaRPr lang="en-US" sz="2000" b="1" dirty="0" smtClean="0">
              <a:solidFill>
                <a:srgbClr val="FF0000"/>
              </a:solidFill>
            </a:endParaRPr>
          </a:p>
          <a:p>
            <a:pPr algn="just"/>
            <a:r>
              <a:rPr lang="en-US" sz="2000" dirty="0"/>
              <a:t>Create Consumers to find the Producer Service registered with Discovery Service at Step 1</a:t>
            </a:r>
            <a:r>
              <a:rPr lang="en-US" sz="2000" dirty="0" smtClean="0"/>
              <a:t>.</a:t>
            </a:r>
            <a:r>
              <a:rPr lang="en-US" sz="2000" b="1" i="1" dirty="0" smtClean="0"/>
              <a:t>@</a:t>
            </a:r>
            <a:r>
              <a:rPr lang="en-US" sz="2000" b="1" i="1" dirty="0"/>
              <a:t>EnableDiscoveryClient</a:t>
            </a:r>
            <a:r>
              <a:rPr lang="en-US" sz="2000" dirty="0"/>
              <a:t> annotation also allows us to query Discovery server to find </a:t>
            </a:r>
            <a:r>
              <a:rPr lang="en-US" sz="2000" dirty="0" err="1"/>
              <a:t>miroservices</a:t>
            </a:r>
            <a:r>
              <a:rPr lang="en-US" sz="2000" dirty="0" smtClean="0"/>
              <a:t>.</a:t>
            </a:r>
            <a:endParaRPr lang="en-US" sz="2000" dirty="0"/>
          </a:p>
        </p:txBody>
      </p:sp>
      <p:pic>
        <p:nvPicPr>
          <p:cNvPr id="9218" name="Picture 2"/>
          <p:cNvPicPr>
            <a:picLocks noChangeAspect="1" noChangeArrowheads="1"/>
          </p:cNvPicPr>
          <p:nvPr/>
        </p:nvPicPr>
        <p:blipFill>
          <a:blip r:embed="rId2"/>
          <a:srcRect/>
          <a:stretch>
            <a:fillRect/>
          </a:stretch>
        </p:blipFill>
        <p:spPr bwMode="auto">
          <a:xfrm>
            <a:off x="685800" y="2743200"/>
            <a:ext cx="7277100" cy="396240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369332"/>
          </a:xfrm>
          <a:prstGeom prst="rect">
            <a:avLst/>
          </a:prstGeom>
        </p:spPr>
        <p:txBody>
          <a:bodyPr wrap="square">
            <a:spAutoFit/>
          </a:bodyPr>
          <a:lstStyle/>
          <a:p>
            <a:pPr algn="just">
              <a:buFont typeface="Wingdings" pitchFamily="2" charset="2"/>
              <a:buChar char="v"/>
            </a:pPr>
            <a:r>
              <a:rPr lang="en-US" b="1" dirty="0"/>
              <a:t>WebclientMicroserviceServerApplication.java</a:t>
            </a:r>
            <a:endParaRPr lang="en-US" dirty="0"/>
          </a:p>
        </p:txBody>
      </p:sp>
      <p:pic>
        <p:nvPicPr>
          <p:cNvPr id="10242" name="Picture 2"/>
          <p:cNvPicPr>
            <a:picLocks noChangeAspect="1" noChangeArrowheads="1"/>
          </p:cNvPicPr>
          <p:nvPr/>
        </p:nvPicPr>
        <p:blipFill>
          <a:blip r:embed="rId2"/>
          <a:srcRect/>
          <a:stretch>
            <a:fillRect/>
          </a:stretch>
        </p:blipFill>
        <p:spPr bwMode="auto">
          <a:xfrm>
            <a:off x="609600" y="1904999"/>
            <a:ext cx="7772400" cy="464588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369332"/>
          </a:xfrm>
          <a:prstGeom prst="rect">
            <a:avLst/>
          </a:prstGeom>
        </p:spPr>
        <p:txBody>
          <a:bodyPr wrap="square">
            <a:spAutoFit/>
          </a:bodyPr>
          <a:lstStyle/>
          <a:p>
            <a:pPr algn="just">
              <a:buFont typeface="Wingdings" pitchFamily="2" charset="2"/>
              <a:buChar char="v"/>
            </a:pPr>
            <a:r>
              <a:rPr lang="en-US" b="1" dirty="0"/>
              <a:t>application.yml</a:t>
            </a:r>
            <a:endParaRPr lang="en-US" dirty="0"/>
          </a:p>
        </p:txBody>
      </p:sp>
      <p:pic>
        <p:nvPicPr>
          <p:cNvPr id="11266" name="Picture 2"/>
          <p:cNvPicPr>
            <a:picLocks noChangeAspect="1" noChangeArrowheads="1"/>
          </p:cNvPicPr>
          <p:nvPr/>
        </p:nvPicPr>
        <p:blipFill>
          <a:blip r:embed="rId2"/>
          <a:srcRect/>
          <a:stretch>
            <a:fillRect/>
          </a:stretch>
        </p:blipFill>
        <p:spPr bwMode="auto">
          <a:xfrm>
            <a:off x="685800" y="1892300"/>
            <a:ext cx="7521575" cy="3179426"/>
          </a:xfrm>
          <a:prstGeom prst="rect">
            <a:avLst/>
          </a:prstGeom>
          <a:noFill/>
          <a:ln w="9525">
            <a:noFill/>
            <a:miter lim="800000"/>
            <a:headEnd/>
            <a:tailEnd/>
          </a:ln>
          <a:effectLst/>
        </p:spPr>
      </p:pic>
      <p:sp>
        <p:nvSpPr>
          <p:cNvPr id="8" name="Rectangle 7"/>
          <p:cNvSpPr/>
          <p:nvPr/>
        </p:nvSpPr>
        <p:spPr>
          <a:xfrm>
            <a:off x="304800" y="5181600"/>
            <a:ext cx="8458200" cy="369332"/>
          </a:xfrm>
          <a:prstGeom prst="rect">
            <a:avLst/>
          </a:prstGeom>
        </p:spPr>
        <p:txBody>
          <a:bodyPr wrap="square">
            <a:spAutoFit/>
          </a:bodyPr>
          <a:lstStyle/>
          <a:p>
            <a:pPr algn="just">
              <a:buFont typeface="Wingdings" pitchFamily="2" charset="2"/>
              <a:buChar char="v"/>
            </a:pPr>
            <a:r>
              <a:rPr lang="en-US" dirty="0" smtClean="0"/>
              <a:t>Lets </a:t>
            </a:r>
            <a:r>
              <a:rPr lang="en-US" dirty="0"/>
              <a:t>our consumer consume the service of producer registered at discovery server.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2290" name="Picture 2"/>
          <p:cNvPicPr>
            <a:picLocks noChangeAspect="1" noChangeArrowheads="1"/>
          </p:cNvPicPr>
          <p:nvPr/>
        </p:nvPicPr>
        <p:blipFill>
          <a:blip r:embed="rId2"/>
          <a:srcRect/>
          <a:stretch>
            <a:fillRect/>
          </a:stretch>
        </p:blipFill>
        <p:spPr bwMode="auto">
          <a:xfrm>
            <a:off x="533400" y="1447800"/>
            <a:ext cx="7924800" cy="5181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200329"/>
          </a:xfrm>
          <a:prstGeom prst="rect">
            <a:avLst/>
          </a:prstGeom>
        </p:spPr>
        <p:txBody>
          <a:bodyPr wrap="square">
            <a:spAutoFit/>
          </a:bodyPr>
          <a:lstStyle/>
          <a:p>
            <a:pPr algn="just">
              <a:buFont typeface="Wingdings" pitchFamily="2" charset="2"/>
              <a:buChar char="v"/>
            </a:pPr>
            <a:r>
              <a:rPr lang="en-US" dirty="0"/>
              <a:t>Now run this consumer service application as </a:t>
            </a:r>
            <a:r>
              <a:rPr lang="en-US" b="1" dirty="0"/>
              <a:t>Spring Boot application</a:t>
            </a:r>
            <a:r>
              <a:rPr lang="en-US" dirty="0"/>
              <a:t> and after few seconds refresh browser to the home page of </a:t>
            </a:r>
            <a:r>
              <a:rPr lang="en-US" b="1" dirty="0"/>
              <a:t>Eureka Discovery Server </a:t>
            </a:r>
            <a:r>
              <a:rPr lang="en-US" dirty="0"/>
              <a:t>at </a:t>
            </a:r>
            <a:r>
              <a:rPr lang="en-US" b="1" u="sng" dirty="0"/>
              <a:t>http://localhost:1111/</a:t>
            </a:r>
            <a:r>
              <a:rPr lang="en-US" dirty="0"/>
              <a:t> in previous </a:t>
            </a:r>
            <a:r>
              <a:rPr lang="en-US" b="1" dirty="0"/>
              <a:t>Step 1</a:t>
            </a:r>
            <a:r>
              <a:rPr lang="en-US" dirty="0"/>
              <a:t>. Now one more Service registered to the Eureka registered instances with Service Name "</a:t>
            </a:r>
            <a:r>
              <a:rPr lang="en-US" b="1" dirty="0"/>
              <a:t>ACCOUNTS-WEB</a:t>
            </a:r>
            <a:r>
              <a:rPr lang="en-US" dirty="0"/>
              <a:t>" as below</a:t>
            </a:r>
            <a:endParaRPr lang="en-US" dirty="0"/>
          </a:p>
        </p:txBody>
      </p:sp>
      <p:pic>
        <p:nvPicPr>
          <p:cNvPr id="13314" name="Picture 2"/>
          <p:cNvPicPr>
            <a:picLocks noChangeAspect="1" noChangeArrowheads="1"/>
          </p:cNvPicPr>
          <p:nvPr/>
        </p:nvPicPr>
        <p:blipFill>
          <a:blip r:embed="rId2"/>
          <a:srcRect/>
          <a:stretch>
            <a:fillRect/>
          </a:stretch>
        </p:blipFill>
        <p:spPr bwMode="auto">
          <a:xfrm>
            <a:off x="152400" y="2743200"/>
            <a:ext cx="8705850" cy="3886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5498685" cy="769441"/>
          </a:xfrm>
          <a:prstGeom prst="rect">
            <a:avLst/>
          </a:prstGeom>
        </p:spPr>
        <p:txBody>
          <a:bodyPr wrap="none">
            <a:spAutoFit/>
          </a:bodyPr>
          <a:lstStyle/>
          <a:p>
            <a:pPr fontAlgn="base"/>
            <a:r>
              <a:rPr lang="en-US" sz="4400" b="1" dirty="0" smtClean="0"/>
              <a:t>Eureka </a:t>
            </a:r>
            <a:r>
              <a:rPr lang="en-US" sz="4400" b="1" dirty="0" err="1" smtClean="0"/>
              <a:t>Implementaion</a:t>
            </a:r>
            <a:endParaRPr lang="en-US" sz="4400" b="1" dirty="0"/>
          </a:p>
        </p:txBody>
      </p:sp>
      <p:cxnSp>
        <p:nvCxnSpPr>
          <p:cNvPr id="6" name="Straight Connector 5"/>
          <p:cNvCxnSpPr/>
          <p:nvPr/>
        </p:nvCxnSpPr>
        <p:spPr>
          <a:xfrm>
            <a:off x="533400" y="1295400"/>
            <a:ext cx="46482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458200" cy="1200329"/>
          </a:xfrm>
          <a:prstGeom prst="rect">
            <a:avLst/>
          </a:prstGeom>
        </p:spPr>
        <p:txBody>
          <a:bodyPr wrap="square">
            <a:spAutoFit/>
          </a:bodyPr>
          <a:lstStyle/>
          <a:p>
            <a:pPr>
              <a:buFont typeface="Wingdings" pitchFamily="2" charset="2"/>
              <a:buChar char="v"/>
            </a:pPr>
            <a:r>
              <a:rPr lang="en-US" dirty="0"/>
              <a:t>Lets open web application which is a consumer of the account </a:t>
            </a:r>
            <a:r>
              <a:rPr lang="en-US" dirty="0" err="1"/>
              <a:t>microservice</a:t>
            </a:r>
            <a:r>
              <a:rPr lang="en-US" dirty="0"/>
              <a:t> registered </a:t>
            </a:r>
            <a:r>
              <a:rPr lang="en-US" dirty="0" smtClean="0"/>
              <a:t>at Eureka Discovery Server</a:t>
            </a:r>
            <a:r>
              <a:rPr lang="en-US" dirty="0"/>
              <a:t>. </a:t>
            </a:r>
            <a:r>
              <a:rPr lang="en-US" b="1" u="sng" dirty="0" smtClean="0"/>
              <a:t>http</a:t>
            </a:r>
            <a:r>
              <a:rPr lang="en-US" b="1" u="sng" dirty="0"/>
              <a:t>://localhost:8080/</a:t>
            </a:r>
            <a:r>
              <a:rPr lang="en-US" dirty="0"/>
              <a:t> as below </a:t>
            </a:r>
            <a:endParaRPr lang="en-US" dirty="0" smtClean="0"/>
          </a:p>
          <a:p>
            <a:pPr>
              <a:buFont typeface="Wingdings" pitchFamily="2" charset="2"/>
              <a:buChar char="v"/>
            </a:pPr>
            <a:r>
              <a:rPr lang="en-US" dirty="0" smtClean="0">
                <a:hlinkClick r:id="rId2"/>
              </a:rPr>
              <a:t>https://github.com/dineshonjava/webclient-microservice-server</a:t>
            </a:r>
            <a:r>
              <a:rPr lang="en-US" dirty="0" smtClean="0"/>
              <a:t> code for step 3</a:t>
            </a:r>
          </a:p>
          <a:p>
            <a:pPr>
              <a:buFont typeface="Wingdings" pitchFamily="2" charset="2"/>
              <a:buChar char="v"/>
            </a:pPr>
            <a:endParaRPr lang="en-US" dirty="0"/>
          </a:p>
        </p:txBody>
      </p:sp>
      <p:pic>
        <p:nvPicPr>
          <p:cNvPr id="14338" name="Picture 2"/>
          <p:cNvPicPr>
            <a:picLocks noChangeAspect="1" noChangeArrowheads="1"/>
          </p:cNvPicPr>
          <p:nvPr/>
        </p:nvPicPr>
        <p:blipFill>
          <a:blip r:embed="rId3"/>
          <a:srcRect/>
          <a:stretch>
            <a:fillRect/>
          </a:stretch>
        </p:blipFill>
        <p:spPr bwMode="auto">
          <a:xfrm>
            <a:off x="685800" y="3276600"/>
            <a:ext cx="6915150" cy="3448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3186770" cy="769441"/>
          </a:xfrm>
          <a:prstGeom prst="rect">
            <a:avLst/>
          </a:prstGeom>
        </p:spPr>
        <p:txBody>
          <a:bodyPr wrap="none">
            <a:spAutoFit/>
          </a:bodyPr>
          <a:lstStyle/>
          <a:p>
            <a:r>
              <a:rPr lang="en-US" sz="4400" b="1" dirty="0" smtClean="0">
                <a:latin typeface="+mj-lt"/>
              </a:rPr>
              <a:t>Microservice</a:t>
            </a:r>
            <a:endParaRPr lang="en-US" sz="4400" b="1" dirty="0">
              <a:latin typeface="+mj-lt"/>
            </a:endParaRPr>
          </a:p>
        </p:txBody>
      </p:sp>
      <p:cxnSp>
        <p:nvCxnSpPr>
          <p:cNvPr id="6" name="Straight Connector 5"/>
          <p:cNvCxnSpPr/>
          <p:nvPr/>
        </p:nvCxnSpPr>
        <p:spPr>
          <a:xfrm>
            <a:off x="533400" y="1295400"/>
            <a:ext cx="29718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4800" y="1447801"/>
            <a:ext cx="8382000" cy="3693319"/>
          </a:xfrm>
          <a:prstGeom prst="rect">
            <a:avLst/>
          </a:prstGeom>
        </p:spPr>
        <p:txBody>
          <a:bodyPr wrap="square">
            <a:spAutoFit/>
          </a:bodyPr>
          <a:lstStyle/>
          <a:p>
            <a:pPr algn="just">
              <a:buFont typeface="Wingdings" pitchFamily="2" charset="2"/>
              <a:buChar char="v"/>
            </a:pPr>
            <a:r>
              <a:rPr lang="en-US" dirty="0" smtClean="0"/>
              <a:t>Microservices is an architecture style, in which large complex software applications are composed of one or more services. Microservice can be deployed independently of one another and are loosely coupled. Each of these </a:t>
            </a:r>
            <a:r>
              <a:rPr lang="en-US" dirty="0" err="1" smtClean="0"/>
              <a:t>microservices</a:t>
            </a:r>
            <a:r>
              <a:rPr lang="en-US" dirty="0" smtClean="0"/>
              <a:t> focuses on completing one task only and does that one task really well. In all cases, that one task represents a small business capability. Figure 1-1 shows a sample application using </a:t>
            </a:r>
            <a:r>
              <a:rPr lang="en-US" dirty="0" err="1" smtClean="0"/>
              <a:t>microservices</a:t>
            </a:r>
            <a:r>
              <a:rPr lang="en-US" dirty="0" smtClean="0"/>
              <a:t>.</a:t>
            </a:r>
          </a:p>
          <a:p>
            <a:pPr algn="just"/>
            <a:endParaRPr lang="en-US" dirty="0" smtClean="0"/>
          </a:p>
          <a:p>
            <a:pPr algn="just">
              <a:buFont typeface="Wingdings" pitchFamily="2" charset="2"/>
              <a:buChar char="v"/>
            </a:pPr>
            <a:r>
              <a:rPr lang="en-US" dirty="0" smtClean="0"/>
              <a:t>Also, </a:t>
            </a:r>
            <a:r>
              <a:rPr lang="en-US" dirty="0" err="1" smtClean="0"/>
              <a:t>microservices</a:t>
            </a:r>
            <a:r>
              <a:rPr lang="en-US" dirty="0" smtClean="0"/>
              <a:t> can be developed in any programming language. They communicate with each other using language-neutral application programming interfaces (APIs) such as Representational State Transfer (REST). Microservices also have a bounded context. They don’t need to know anything about underlying implementation or architecture of other </a:t>
            </a:r>
            <a:r>
              <a:rPr lang="en-US" dirty="0" err="1" smtClean="0"/>
              <a:t>microservices</a:t>
            </a:r>
            <a:r>
              <a:rPr lang="en-US" dirty="0" smtClean="0"/>
              <a:t>.</a:t>
            </a:r>
            <a:endParaRPr lang="en-US" dirty="0" smtClean="0"/>
          </a:p>
          <a:p>
            <a:pPr>
              <a:buFont typeface="Wingdings" pitchFamily="2" charset="2"/>
              <a:buChar char="v"/>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1000913" y="1066800"/>
            <a:ext cx="6771487" cy="5567909"/>
          </a:xfrm>
          <a:prstGeom prst="rect">
            <a:avLst/>
          </a:prstGeom>
          <a:noFill/>
          <a:ln w="9525">
            <a:noFill/>
            <a:miter lim="800000"/>
            <a:headEnd/>
            <a:tailEnd/>
          </a:ln>
          <a:effectLst/>
        </p:spPr>
      </p:pic>
      <p:sp>
        <p:nvSpPr>
          <p:cNvPr id="5" name="TextBox 4"/>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lnSpcReduction="10000"/>
          </a:bodyPr>
          <a:lstStyle/>
          <a:p>
            <a:pPr algn="just">
              <a:buFont typeface="Wingdings" pitchFamily="2" charset="2"/>
              <a:buChar char="v"/>
            </a:pPr>
            <a:r>
              <a:rPr lang="en-US" sz="2000" b="1" dirty="0" smtClean="0"/>
              <a:t>Small and focused </a:t>
            </a:r>
            <a:r>
              <a:rPr lang="en-US" sz="1800" dirty="0" smtClean="0"/>
              <a:t>Microservices need to focus on a unit of work, and as such they are small. There are no rules on how small a </a:t>
            </a:r>
            <a:r>
              <a:rPr lang="en-US" sz="1800" dirty="0" err="1" smtClean="0"/>
              <a:t>microservice</a:t>
            </a:r>
            <a:r>
              <a:rPr lang="en-US" sz="1800" dirty="0" smtClean="0"/>
              <a:t> must be. You want to make the </a:t>
            </a:r>
            <a:r>
              <a:rPr lang="en-US" sz="1800" dirty="0" err="1" smtClean="0"/>
              <a:t>microservice</a:t>
            </a:r>
            <a:r>
              <a:rPr lang="en-US" sz="1800" dirty="0" smtClean="0"/>
              <a:t> small enough so that you can rewrite and maintain the entire </a:t>
            </a:r>
            <a:r>
              <a:rPr lang="en-US" sz="1800" dirty="0" err="1" smtClean="0"/>
              <a:t>microservice</a:t>
            </a:r>
            <a:r>
              <a:rPr lang="en-US" sz="1800" dirty="0" smtClean="0"/>
              <a:t> easily within a team if you need to.</a:t>
            </a:r>
          </a:p>
          <a:p>
            <a:pPr algn="just">
              <a:buFont typeface="Wingdings" pitchFamily="2" charset="2"/>
              <a:buChar char="v"/>
            </a:pPr>
            <a:r>
              <a:rPr lang="en-US" sz="2000" b="1" dirty="0" smtClean="0"/>
              <a:t>Loosely coupled </a:t>
            </a:r>
            <a:r>
              <a:rPr lang="en-US" sz="1800" dirty="0" smtClean="0"/>
              <a:t>Loose coupling is an absolutely essential characteristic of </a:t>
            </a:r>
            <a:r>
              <a:rPr lang="en-US" sz="1800" dirty="0" err="1" smtClean="0"/>
              <a:t>microservices</a:t>
            </a:r>
            <a:r>
              <a:rPr lang="en-US" sz="1800" dirty="0" smtClean="0"/>
              <a:t>. You need to be able to deploy a single </a:t>
            </a:r>
            <a:r>
              <a:rPr lang="en-US" sz="1800" dirty="0" err="1" smtClean="0"/>
              <a:t>microservice</a:t>
            </a:r>
            <a:r>
              <a:rPr lang="en-US" sz="1800" dirty="0" smtClean="0"/>
              <a:t> on its own. There must be zero coordination necessary for the deployment with other </a:t>
            </a:r>
            <a:r>
              <a:rPr lang="en-US" sz="1800" dirty="0" err="1" smtClean="0"/>
              <a:t>microservices</a:t>
            </a:r>
            <a:r>
              <a:rPr lang="en-US" sz="1800" dirty="0" smtClean="0"/>
              <a:t>. This loose coupling enables frequent and rapid deployments, therefore getting much-needed features and capabilities to the consumers.</a:t>
            </a:r>
          </a:p>
          <a:p>
            <a:pPr algn="just">
              <a:buFont typeface="Wingdings" pitchFamily="2" charset="2"/>
              <a:buChar char="v"/>
            </a:pPr>
            <a:r>
              <a:rPr lang="en-US" sz="2000" b="1" dirty="0" smtClean="0"/>
              <a:t>Language-neutral </a:t>
            </a:r>
            <a:r>
              <a:rPr lang="en-US" sz="1800" dirty="0" smtClean="0"/>
              <a:t>Microservices are composed together to form a complex application, and they do not need to be written using the same programming language. In some cases Java might be the correct language, and in others it might be Python</a:t>
            </a:r>
          </a:p>
          <a:p>
            <a:pPr algn="just">
              <a:buFont typeface="Wingdings" pitchFamily="2" charset="2"/>
              <a:buChar char="v"/>
            </a:pPr>
            <a:r>
              <a:rPr lang="en-US" sz="2000" b="1" dirty="0" smtClean="0"/>
              <a:t>Bounded context </a:t>
            </a:r>
            <a:r>
              <a:rPr lang="en-US" sz="1800" dirty="0" smtClean="0"/>
              <a:t>as What we mean by bounded context is that a particular </a:t>
            </a:r>
            <a:r>
              <a:rPr lang="en-US" sz="1800" dirty="0" err="1" smtClean="0"/>
              <a:t>microservice</a:t>
            </a:r>
            <a:r>
              <a:rPr lang="en-US" sz="1800" dirty="0" smtClean="0"/>
              <a:t> does not “know” anything about underlying implementation of other </a:t>
            </a:r>
            <a:r>
              <a:rPr lang="en-US" sz="1800" dirty="0" err="1" smtClean="0"/>
              <a:t>microservices</a:t>
            </a:r>
            <a:r>
              <a:rPr lang="en-US" sz="1800" dirty="0" smtClean="0"/>
              <a:t> surrounding it. If for whatever reason a </a:t>
            </a:r>
            <a:r>
              <a:rPr lang="en-US" sz="1800" dirty="0" err="1" smtClean="0"/>
              <a:t>microservice</a:t>
            </a:r>
            <a:r>
              <a:rPr lang="en-US" sz="1800" dirty="0" smtClean="0"/>
              <a:t> needs to know anything about another </a:t>
            </a:r>
            <a:r>
              <a:rPr lang="en-US" sz="1800" dirty="0" err="1" smtClean="0"/>
              <a:t>microservice</a:t>
            </a:r>
            <a:r>
              <a:rPr lang="en-US" sz="1800" dirty="0" smtClean="0"/>
              <a:t> (for example, what it does or how it needs to be called), you do not have a bounded context.</a:t>
            </a:r>
            <a:endParaRPr lang="en-US" sz="1800" dirty="0"/>
          </a:p>
        </p:txBody>
      </p:sp>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533400"/>
            <a:ext cx="3186770" cy="769441"/>
          </a:xfrm>
          <a:prstGeom prst="rect">
            <a:avLst/>
          </a:prstGeom>
        </p:spPr>
        <p:txBody>
          <a:bodyPr wrap="none">
            <a:spAutoFit/>
          </a:bodyPr>
          <a:lstStyle/>
          <a:p>
            <a:r>
              <a:rPr lang="en-US" sz="4400" b="1" dirty="0" smtClean="0">
                <a:latin typeface="+mj-lt"/>
              </a:rPr>
              <a:t>Microservice</a:t>
            </a:r>
            <a:endParaRPr lang="en-US" sz="4400" b="1" dirty="0">
              <a:latin typeface="+mj-lt"/>
            </a:endParaRPr>
          </a:p>
        </p:txBody>
      </p:sp>
      <p:cxnSp>
        <p:nvCxnSpPr>
          <p:cNvPr id="6" name="Straight Connector 5"/>
          <p:cNvCxnSpPr/>
          <p:nvPr/>
        </p:nvCxnSpPr>
        <p:spPr>
          <a:xfrm>
            <a:off x="533400" y="1295400"/>
            <a:ext cx="29718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828800"/>
          </a:xfrm>
        </p:spPr>
        <p:txBody>
          <a:bodyPr>
            <a:normAutofit/>
          </a:bodyPr>
          <a:lstStyle/>
          <a:p>
            <a:pPr algn="just">
              <a:buFont typeface="Wingdings" pitchFamily="2" charset="2"/>
              <a:buChar char="v"/>
            </a:pPr>
            <a:r>
              <a:rPr lang="en-US" sz="1800" dirty="0" smtClean="0"/>
              <a:t>A monolithic application is an application where all of the logic runs in a single app server. Typical monolithic applications are large and built by multiple teams, requiring careful orchestration of deployment for every change. We also consider applications monolithic if, while there are multiple API services providing the business logic, the entire presentation layer is a single large web app. In both cases, </a:t>
            </a:r>
            <a:r>
              <a:rPr lang="en-US" sz="1800" dirty="0" err="1" smtClean="0"/>
              <a:t>microservice</a:t>
            </a:r>
            <a:r>
              <a:rPr lang="en-US" sz="1800" dirty="0" smtClean="0"/>
              <a:t> architecture can provide an alternative.</a:t>
            </a:r>
            <a:endParaRPr lang="en-US" sz="1800" dirty="0"/>
          </a:p>
        </p:txBody>
      </p:sp>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457200" y="457200"/>
            <a:ext cx="4137671" cy="769441"/>
          </a:xfrm>
          <a:prstGeom prst="rect">
            <a:avLst/>
          </a:prstGeom>
        </p:spPr>
        <p:txBody>
          <a:bodyPr wrap="none">
            <a:spAutoFit/>
          </a:bodyPr>
          <a:lstStyle/>
          <a:p>
            <a:r>
              <a:rPr lang="en-US" sz="4400" b="1" dirty="0" smtClean="0"/>
              <a:t>Monolithic app? </a:t>
            </a:r>
            <a:endParaRPr lang="en-US" sz="4400" b="1" dirty="0"/>
          </a:p>
        </p:txBody>
      </p:sp>
      <p:cxnSp>
        <p:nvCxnSpPr>
          <p:cNvPr id="6" name="Straight Connector 5"/>
          <p:cNvCxnSpPr/>
          <p:nvPr/>
        </p:nvCxnSpPr>
        <p:spPr>
          <a:xfrm>
            <a:off x="533400" y="1295400"/>
            <a:ext cx="37338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762000" y="3352800"/>
            <a:ext cx="7543800" cy="336263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457200" y="1143000"/>
          <a:ext cx="8458200" cy="5638800"/>
        </p:xfrm>
        <a:graphic>
          <a:graphicData uri="http://schemas.openxmlformats.org/drawingml/2006/table">
            <a:tbl>
              <a:tblPr firstRow="1" bandRow="1">
                <a:tableStyleId>{5C22544A-7EE6-4342-B048-85BDC9FD1C3A}</a:tableStyleId>
              </a:tblPr>
              <a:tblGrid>
                <a:gridCol w="2819400"/>
                <a:gridCol w="2819400"/>
                <a:gridCol w="2819400"/>
              </a:tblGrid>
              <a:tr h="441961">
                <a:tc>
                  <a:txBody>
                    <a:bodyPr/>
                    <a:lstStyle/>
                    <a:p>
                      <a:r>
                        <a:rPr lang="en-US" dirty="0" smtClean="0"/>
                        <a:t>Category</a:t>
                      </a:r>
                      <a:endParaRPr lang="en-US" dirty="0"/>
                    </a:p>
                  </a:txBody>
                  <a:tcPr/>
                </a:tc>
                <a:tc>
                  <a:txBody>
                    <a:bodyPr/>
                    <a:lstStyle/>
                    <a:p>
                      <a:r>
                        <a:rPr lang="en-US" dirty="0" smtClean="0"/>
                        <a:t>Monolithic architecture</a:t>
                      </a:r>
                      <a:endParaRPr lang="en-US" dirty="0"/>
                    </a:p>
                  </a:txBody>
                  <a:tcPr/>
                </a:tc>
                <a:tc>
                  <a:txBody>
                    <a:bodyPr/>
                    <a:lstStyle/>
                    <a:p>
                      <a:r>
                        <a:rPr lang="en-US" dirty="0" smtClean="0"/>
                        <a:t>Microservices architecture</a:t>
                      </a:r>
                      <a:endParaRPr lang="en-US" dirty="0"/>
                    </a:p>
                  </a:txBody>
                  <a:tcPr/>
                </a:tc>
              </a:tr>
              <a:tr h="889000">
                <a:tc>
                  <a:txBody>
                    <a:bodyPr/>
                    <a:lstStyle/>
                    <a:p>
                      <a:pPr algn="just"/>
                      <a:r>
                        <a:rPr lang="en-US" dirty="0" smtClean="0"/>
                        <a:t>Code</a:t>
                      </a:r>
                      <a:endParaRPr lang="en-US" dirty="0"/>
                    </a:p>
                  </a:txBody>
                  <a:tcPr/>
                </a:tc>
                <a:tc>
                  <a:txBody>
                    <a:bodyPr/>
                    <a:lstStyle/>
                    <a:p>
                      <a:pPr algn="just"/>
                      <a:r>
                        <a:rPr lang="en-US" dirty="0" smtClean="0"/>
                        <a:t>A single code base for the entire application.</a:t>
                      </a:r>
                      <a:endParaRPr lang="en-US" dirty="0"/>
                    </a:p>
                  </a:txBody>
                  <a:tcPr/>
                </a:tc>
                <a:tc>
                  <a:txBody>
                    <a:bodyPr/>
                    <a:lstStyle/>
                    <a:p>
                      <a:pPr algn="just"/>
                      <a:r>
                        <a:rPr lang="en-US" dirty="0" smtClean="0"/>
                        <a:t>Multiple code bases. Each </a:t>
                      </a:r>
                      <a:r>
                        <a:rPr lang="en-US" dirty="0" err="1" smtClean="0"/>
                        <a:t>microservice</a:t>
                      </a:r>
                      <a:r>
                        <a:rPr lang="en-US" dirty="0" smtClean="0"/>
                        <a:t> has its own code base.</a:t>
                      </a:r>
                      <a:endParaRPr lang="en-US" dirty="0"/>
                    </a:p>
                  </a:txBody>
                  <a:tcPr/>
                </a:tc>
              </a:tr>
              <a:tr h="622300">
                <a:tc>
                  <a:txBody>
                    <a:bodyPr/>
                    <a:lstStyle/>
                    <a:p>
                      <a:pPr algn="just"/>
                      <a:r>
                        <a:rPr lang="en-US" dirty="0" smtClean="0"/>
                        <a:t>Understandability</a:t>
                      </a:r>
                      <a:endParaRPr lang="en-US" dirty="0"/>
                    </a:p>
                  </a:txBody>
                  <a:tcPr/>
                </a:tc>
                <a:tc>
                  <a:txBody>
                    <a:bodyPr/>
                    <a:lstStyle/>
                    <a:p>
                      <a:pPr algn="just"/>
                      <a:r>
                        <a:rPr lang="en-US" dirty="0" smtClean="0"/>
                        <a:t>Often confusing and hard to maintain.</a:t>
                      </a:r>
                      <a:endParaRPr lang="en-US" dirty="0"/>
                    </a:p>
                  </a:txBody>
                  <a:tcPr/>
                </a:tc>
                <a:tc>
                  <a:txBody>
                    <a:bodyPr/>
                    <a:lstStyle/>
                    <a:p>
                      <a:pPr algn="just"/>
                      <a:r>
                        <a:rPr lang="en-US" dirty="0" smtClean="0"/>
                        <a:t>Much better readability and much easier to maintain.</a:t>
                      </a:r>
                      <a:endParaRPr lang="en-US" dirty="0"/>
                    </a:p>
                  </a:txBody>
                  <a:tcPr/>
                </a:tc>
              </a:tr>
              <a:tr h="1422400">
                <a:tc>
                  <a:txBody>
                    <a:bodyPr/>
                    <a:lstStyle/>
                    <a:p>
                      <a:pPr algn="just"/>
                      <a:r>
                        <a:rPr lang="en-US" dirty="0" smtClean="0"/>
                        <a:t>Deployment</a:t>
                      </a:r>
                      <a:endParaRPr lang="en-US" dirty="0"/>
                    </a:p>
                  </a:txBody>
                  <a:tcPr/>
                </a:tc>
                <a:tc>
                  <a:txBody>
                    <a:bodyPr/>
                    <a:lstStyle/>
                    <a:p>
                      <a:pPr algn="just"/>
                      <a:r>
                        <a:rPr lang="en-US" dirty="0" smtClean="0"/>
                        <a:t>Complex deployments with maintenance windows and scheduled downtimes.</a:t>
                      </a:r>
                      <a:endParaRPr lang="en-US" dirty="0"/>
                    </a:p>
                  </a:txBody>
                  <a:tcPr/>
                </a:tc>
                <a:tc>
                  <a:txBody>
                    <a:bodyPr/>
                    <a:lstStyle/>
                    <a:p>
                      <a:pPr algn="just"/>
                      <a:r>
                        <a:rPr lang="en-US" dirty="0" smtClean="0"/>
                        <a:t>Simple deployment as each </a:t>
                      </a:r>
                      <a:r>
                        <a:rPr lang="en-US" dirty="0" err="1" smtClean="0"/>
                        <a:t>microservice</a:t>
                      </a:r>
                      <a:r>
                        <a:rPr lang="en-US" dirty="0" smtClean="0"/>
                        <a:t> can be deployed individually, with minimal if not zero downtime.</a:t>
                      </a:r>
                      <a:endParaRPr lang="en-US" dirty="0"/>
                    </a:p>
                  </a:txBody>
                  <a:tcPr/>
                </a:tc>
              </a:tr>
              <a:tr h="889000">
                <a:tc>
                  <a:txBody>
                    <a:bodyPr/>
                    <a:lstStyle/>
                    <a:p>
                      <a:pPr algn="just"/>
                      <a:r>
                        <a:rPr lang="en-US" dirty="0" smtClean="0"/>
                        <a:t>Language</a:t>
                      </a:r>
                      <a:endParaRPr lang="en-US" dirty="0"/>
                    </a:p>
                  </a:txBody>
                  <a:tcPr/>
                </a:tc>
                <a:tc>
                  <a:txBody>
                    <a:bodyPr/>
                    <a:lstStyle/>
                    <a:p>
                      <a:pPr algn="just"/>
                      <a:r>
                        <a:rPr lang="en-US" dirty="0" smtClean="0"/>
                        <a:t>Typically entirely developed in one programming language</a:t>
                      </a:r>
                      <a:endParaRPr lang="en-US" dirty="0"/>
                    </a:p>
                  </a:txBody>
                  <a:tcPr/>
                </a:tc>
                <a:tc>
                  <a:txBody>
                    <a:bodyPr/>
                    <a:lstStyle/>
                    <a:p>
                      <a:pPr algn="just"/>
                      <a:r>
                        <a:rPr lang="en-US" dirty="0" smtClean="0"/>
                        <a:t>Each </a:t>
                      </a:r>
                      <a:r>
                        <a:rPr lang="en-US" dirty="0" err="1" smtClean="0"/>
                        <a:t>microservice</a:t>
                      </a:r>
                      <a:r>
                        <a:rPr lang="en-US" dirty="0" smtClean="0"/>
                        <a:t> can be developed in a different programming language.</a:t>
                      </a:r>
                      <a:endParaRPr lang="en-US" dirty="0"/>
                    </a:p>
                  </a:txBody>
                  <a:tcPr/>
                </a:tc>
              </a:tr>
              <a:tr h="1264919">
                <a:tc>
                  <a:txBody>
                    <a:bodyPr/>
                    <a:lstStyle/>
                    <a:p>
                      <a:pPr algn="just"/>
                      <a:r>
                        <a:rPr lang="en-US" dirty="0" smtClean="0"/>
                        <a:t>Scaling</a:t>
                      </a:r>
                      <a:endParaRPr lang="en-US" dirty="0"/>
                    </a:p>
                  </a:txBody>
                  <a:tcPr/>
                </a:tc>
                <a:tc>
                  <a:txBody>
                    <a:bodyPr/>
                    <a:lstStyle/>
                    <a:p>
                      <a:pPr algn="just"/>
                      <a:r>
                        <a:rPr lang="en-US" dirty="0" smtClean="0"/>
                        <a:t>Requires you to scale the entire application even though bottlenecks are localized.</a:t>
                      </a:r>
                      <a:endParaRPr lang="en-US" dirty="0"/>
                    </a:p>
                  </a:txBody>
                  <a:tcPr/>
                </a:tc>
                <a:tc>
                  <a:txBody>
                    <a:bodyPr/>
                    <a:lstStyle/>
                    <a:p>
                      <a:pPr algn="just"/>
                      <a:r>
                        <a:rPr lang="en-US" dirty="0" smtClean="0"/>
                        <a:t>Enables you to scale bottle-necked services without scaling the entire application.</a:t>
                      </a:r>
                      <a:endParaRPr lang="en-US" dirty="0"/>
                    </a:p>
                  </a:txBody>
                  <a:tcPr/>
                </a:tc>
              </a:tr>
            </a:tbl>
          </a:graphicData>
        </a:graphic>
      </p:graphicFrame>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
        <p:nvSpPr>
          <p:cNvPr id="5" name="Rectangle 4"/>
          <p:cNvSpPr/>
          <p:nvPr/>
        </p:nvSpPr>
        <p:spPr>
          <a:xfrm>
            <a:off x="381000" y="228600"/>
            <a:ext cx="5202514" cy="769441"/>
          </a:xfrm>
          <a:prstGeom prst="rect">
            <a:avLst/>
          </a:prstGeom>
        </p:spPr>
        <p:txBody>
          <a:bodyPr wrap="none">
            <a:spAutoFit/>
          </a:bodyPr>
          <a:lstStyle/>
          <a:p>
            <a:r>
              <a:rPr lang="en-US" sz="4400" b="1" dirty="0" smtClean="0"/>
              <a:t>Monolithic v/s Micro </a:t>
            </a:r>
            <a:endParaRPr lang="en-US" sz="4400" b="1" dirty="0"/>
          </a:p>
        </p:txBody>
      </p:sp>
      <p:cxnSp>
        <p:nvCxnSpPr>
          <p:cNvPr id="6" name="Straight Connector 5"/>
          <p:cNvCxnSpPr/>
          <p:nvPr/>
        </p:nvCxnSpPr>
        <p:spPr>
          <a:xfrm>
            <a:off x="457200" y="990600"/>
            <a:ext cx="4876800" cy="1588"/>
          </a:xfrm>
          <a:prstGeom prst="line">
            <a:avLst/>
          </a:prstGeom>
          <a:ln w="1524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5257800" cy="1143000"/>
          </a:xfrm>
        </p:spPr>
        <p:txBody>
          <a:bodyPr>
            <a:normAutofit fontScale="90000"/>
          </a:bodyPr>
          <a:lstStyle/>
          <a:p>
            <a:r>
              <a:rPr lang="en-US" b="1" dirty="0" smtClean="0"/>
              <a:t>Microservices </a:t>
            </a:r>
            <a:r>
              <a:rPr lang="en-US" b="1" dirty="0" smtClean="0"/>
              <a:t>Benefits</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2000" b="1" dirty="0" smtClean="0"/>
              <a:t>Developer perspective</a:t>
            </a:r>
          </a:p>
          <a:p>
            <a:pPr algn="just">
              <a:buFont typeface="Wingdings" pitchFamily="2" charset="2"/>
              <a:buChar char="Ø"/>
            </a:pPr>
            <a:r>
              <a:rPr lang="en-US" sz="2000" dirty="0" smtClean="0"/>
              <a:t> Enables you to avoid large code </a:t>
            </a:r>
            <a:r>
              <a:rPr lang="en-US" sz="2000" dirty="0" err="1" smtClean="0"/>
              <a:t>base,making</a:t>
            </a:r>
            <a:r>
              <a:rPr lang="en-US" sz="2000" dirty="0" smtClean="0"/>
              <a:t> it easier to maintain or add to features </a:t>
            </a:r>
          </a:p>
          <a:p>
            <a:pPr algn="just">
              <a:buFont typeface="Wingdings" pitchFamily="2" charset="2"/>
              <a:buChar char="Ø"/>
            </a:pPr>
            <a:r>
              <a:rPr lang="en-US" sz="2000" dirty="0" smtClean="0"/>
              <a:t>Makes it easier to use existing skills, or the most optimal </a:t>
            </a:r>
            <a:r>
              <a:rPr lang="en-US" sz="2000" dirty="0" err="1" smtClean="0"/>
              <a:t>languag</a:t>
            </a:r>
            <a:endParaRPr lang="en-US" sz="2000" dirty="0" smtClean="0"/>
          </a:p>
          <a:p>
            <a:pPr algn="just">
              <a:buFont typeface="Wingdings" pitchFamily="2" charset="2"/>
              <a:buChar char="Ø"/>
            </a:pPr>
            <a:r>
              <a:rPr lang="en-US" sz="2000" dirty="0" smtClean="0"/>
              <a:t>Improves deployment times and load times for IDE </a:t>
            </a:r>
          </a:p>
          <a:p>
            <a:pPr algn="just">
              <a:buFont typeface="Wingdings" pitchFamily="2" charset="2"/>
              <a:buChar char="Ø"/>
            </a:pPr>
            <a:r>
              <a:rPr lang="en-US" sz="2000" dirty="0" smtClean="0"/>
              <a:t>Makes debugging easier </a:t>
            </a:r>
          </a:p>
          <a:p>
            <a:pPr algn="just">
              <a:buFont typeface="Wingdings" pitchFamily="2" charset="2"/>
              <a:buChar char="Ø"/>
            </a:pPr>
            <a:r>
              <a:rPr lang="en-US" sz="2000" dirty="0" smtClean="0"/>
              <a:t>Enables teams to work more independently of each other </a:t>
            </a:r>
          </a:p>
          <a:p>
            <a:pPr algn="just">
              <a:buFont typeface="Wingdings" pitchFamily="2" charset="2"/>
              <a:buChar char="Ø"/>
            </a:pPr>
            <a:r>
              <a:rPr lang="en-US" sz="2000" dirty="0" smtClean="0"/>
              <a:t>Simplifies tracking code dependencies </a:t>
            </a:r>
          </a:p>
          <a:p>
            <a:pPr algn="just">
              <a:buFont typeface="Wingdings" pitchFamily="2" charset="2"/>
              <a:buChar char="Ø"/>
            </a:pPr>
            <a:r>
              <a:rPr lang="en-US" sz="2000" dirty="0" smtClean="0"/>
              <a:t>Enables complete ownership by a self-contained single team, from definition through development, deployment, operations, and </a:t>
            </a:r>
            <a:r>
              <a:rPr lang="en-US" sz="2000" dirty="0" err="1" smtClean="0"/>
              <a:t>sunsetting</a:t>
            </a:r>
            <a:endParaRPr lang="en-US" sz="2000" dirty="0"/>
          </a:p>
          <a:p>
            <a:pPr algn="just">
              <a:buFont typeface="Wingdings" pitchFamily="2" charset="2"/>
              <a:buChar char="Ø"/>
            </a:pPr>
            <a:r>
              <a:rPr lang="en-US" sz="2000" dirty="0" smtClean="0"/>
              <a:t>Makes it easier to scale bottlenecks 1.2.4</a:t>
            </a:r>
            <a:endParaRPr lang="en-US" sz="2000" b="1" dirty="0" smtClean="0"/>
          </a:p>
        </p:txBody>
      </p:sp>
      <p:sp>
        <p:nvSpPr>
          <p:cNvPr id="4" name="TextBox 3"/>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buFont typeface="Wingdings" pitchFamily="2" charset="2"/>
              <a:buChar char="v"/>
            </a:pPr>
            <a:r>
              <a:rPr lang="en-US" b="1" dirty="0" smtClean="0"/>
              <a:t>Tester perspective </a:t>
            </a:r>
          </a:p>
          <a:p>
            <a:pPr algn="just">
              <a:buFont typeface="Wingdings" pitchFamily="2" charset="2"/>
              <a:buChar char="Ø"/>
            </a:pPr>
            <a:r>
              <a:rPr lang="en-US" dirty="0" smtClean="0"/>
              <a:t>Testing times tend to slow down with large applications, because they take unreasonably longer times to start, leading to lower tester productivity. Every time there is a change to the code that requires a container to reload or restart, testers become less productive. </a:t>
            </a:r>
          </a:p>
          <a:p>
            <a:pPr algn="just">
              <a:buFont typeface="Wingdings" pitchFamily="2" charset="2"/>
              <a:buChar char="Ø"/>
            </a:pPr>
            <a:r>
              <a:rPr lang="en-US" dirty="0" smtClean="0"/>
              <a:t>There is also an issue of single point of dependence when multiple test teams are running their test cases. For any incremental change to components, the entire container must be reloaded or restarted, regardless of the size and scope of the changes. Similarly, defects have a greater chance of blocking more team members from testing compared to a </a:t>
            </a:r>
            <a:r>
              <a:rPr lang="en-US" dirty="0" err="1" smtClean="0"/>
              <a:t>microservice</a:t>
            </a:r>
            <a:r>
              <a:rPr lang="en-US" dirty="0" smtClean="0"/>
              <a:t>. </a:t>
            </a:r>
          </a:p>
          <a:p>
            <a:pPr algn="just">
              <a:buFont typeface="Wingdings" pitchFamily="2" charset="2"/>
              <a:buChar char="Ø"/>
            </a:pPr>
            <a:r>
              <a:rPr lang="en-US" dirty="0" smtClean="0"/>
              <a:t>With monolithic applications, even a small change might have a large ripple effect with regards to regression testing. Typically, monolithic applications require a built up history of a large suite of regression tests. This adds to testing time cycles and adds to the number of testers required to complete testing. In some cases, there is also a risk of false positives showing up from findings unrelated to the specific change being tested.</a:t>
            </a:r>
            <a:endParaRPr lang="en-US" dirty="0"/>
          </a:p>
        </p:txBody>
      </p:sp>
      <p:sp>
        <p:nvSpPr>
          <p:cNvPr id="4" name="Title 1"/>
          <p:cNvSpPr>
            <a:spLocks noGrp="1"/>
          </p:cNvSpPr>
          <p:nvPr>
            <p:ph type="title"/>
          </p:nvPr>
        </p:nvSpPr>
        <p:spPr>
          <a:xfrm>
            <a:off x="457200" y="457200"/>
            <a:ext cx="5334000" cy="960438"/>
          </a:xfrm>
        </p:spPr>
        <p:txBody>
          <a:bodyPr>
            <a:normAutofit fontScale="90000"/>
          </a:bodyPr>
          <a:lstStyle/>
          <a:p>
            <a:r>
              <a:rPr lang="en-US" b="1" dirty="0" smtClean="0"/>
              <a:t>Microservices </a:t>
            </a:r>
            <a:r>
              <a:rPr lang="en-US" b="1" dirty="0" smtClean="0"/>
              <a:t>Benefits</a:t>
            </a:r>
            <a:endParaRPr lang="en-US" b="1" dirty="0"/>
          </a:p>
        </p:txBody>
      </p:sp>
      <p:sp>
        <p:nvSpPr>
          <p:cNvPr id="5" name="TextBox 4"/>
          <p:cNvSpPr txBox="1"/>
          <p:nvPr/>
        </p:nvSpPr>
        <p:spPr>
          <a:xfrm>
            <a:off x="5943600" y="152400"/>
            <a:ext cx="3200400" cy="523220"/>
          </a:xfrm>
          <a:prstGeom prst="rect">
            <a:avLst/>
          </a:prstGeom>
          <a:noFill/>
        </p:spPr>
        <p:txBody>
          <a:bodyPr wrap="square" rtlCol="0">
            <a:spAutoFit/>
          </a:bodyPr>
          <a:lstStyle/>
          <a:p>
            <a:r>
              <a:rPr lang="en-US" sz="2800" dirty="0" smtClean="0">
                <a:solidFill>
                  <a:schemeClr val="tx2">
                    <a:lumMod val="60000"/>
                    <a:lumOff val="40000"/>
                  </a:schemeClr>
                </a:solidFill>
                <a:latin typeface="Gunplay" pitchFamily="34" charset="0"/>
                <a:cs typeface="Andalus" pitchFamily="18" charset="-78"/>
              </a:rPr>
              <a:t>iCarat Technology</a:t>
            </a:r>
            <a:endParaRPr lang="en-US" sz="2800" dirty="0">
              <a:solidFill>
                <a:schemeClr val="tx2">
                  <a:lumMod val="60000"/>
                  <a:lumOff val="40000"/>
                </a:schemeClr>
              </a:solidFill>
              <a:latin typeface="Gunplay" pitchFamily="34" charset="0"/>
              <a:cs typeface="Andalus" pitchFamily="18"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1394</Words>
  <Application>Microsoft Office PowerPoint</Application>
  <PresentationFormat>On-screen Show (4:3)</PresentationFormat>
  <Paragraphs>139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Agenda</vt:lpstr>
      <vt:lpstr>Slide 3</vt:lpstr>
      <vt:lpstr>Slide 4</vt:lpstr>
      <vt:lpstr>Slide 5</vt:lpstr>
      <vt:lpstr>Slide 6</vt:lpstr>
      <vt:lpstr>Slide 7</vt:lpstr>
      <vt:lpstr>Microservices Benefits</vt:lpstr>
      <vt:lpstr>Microservices Benefits</vt:lpstr>
      <vt:lpstr>Microservices Benefits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Icarat1</dc:creator>
  <cp:lastModifiedBy>Icarat1</cp:lastModifiedBy>
  <cp:revision>24</cp:revision>
  <dcterms:created xsi:type="dcterms:W3CDTF">2017-04-12T06:55:09Z</dcterms:created>
  <dcterms:modified xsi:type="dcterms:W3CDTF">2017-04-12T10:46:02Z</dcterms:modified>
</cp:coreProperties>
</file>