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6" r:id="rId6"/>
    <p:sldId id="296" r:id="rId7"/>
    <p:sldId id="275" r:id="rId8"/>
    <p:sldId id="297" r:id="rId9"/>
    <p:sldId id="298" r:id="rId10"/>
    <p:sldId id="295" r:id="rId11"/>
    <p:sldId id="294" r:id="rId12"/>
    <p:sldId id="28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6F5"/>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12/21/2022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voting-application.onrender.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E-VOTING APPLICATION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401467" cy="1146365"/>
          </a:xfrm>
        </p:spPr>
        <p:txBody>
          <a:bodyPr/>
          <a:lstStyle/>
          <a:p>
            <a:r>
              <a:rPr lang="en-US" dirty="0">
                <a:cs typeface="Segoe UI" panose="020B0502040204020203" pitchFamily="34" charset="0"/>
              </a:rPr>
              <a:t>Vishwanath A</a:t>
            </a:r>
          </a:p>
          <a:p>
            <a:r>
              <a:rPr lang="en-US" dirty="0">
                <a:cs typeface="Segoe UI" panose="020B0502040204020203" pitchFamily="34" charset="0"/>
              </a:rPr>
              <a:t>21CSEA35</a:t>
            </a:r>
          </a:p>
          <a:p>
            <a:r>
              <a:rPr lang="en-US" dirty="0">
                <a:cs typeface="Segoe UI" panose="020B0502040204020203" pitchFamily="34" charset="0"/>
              </a:rPr>
              <a:t>2</a:t>
            </a:r>
            <a:r>
              <a:rPr lang="en-US" baseline="30000" dirty="0">
                <a:cs typeface="Segoe UI" panose="020B0502040204020203" pitchFamily="34" charset="0"/>
              </a:rPr>
              <a:t>nd</a:t>
            </a:r>
            <a:r>
              <a:rPr lang="en-US" dirty="0">
                <a:cs typeface="Segoe UI" panose="020B0502040204020203" pitchFamily="34" charset="0"/>
              </a:rPr>
              <a:t> MCA – 1</a:t>
            </a:r>
            <a:r>
              <a:rPr lang="en-US" baseline="30000" dirty="0">
                <a:cs typeface="Segoe UI" panose="020B0502040204020203" pitchFamily="34" charset="0"/>
              </a:rPr>
              <a:t>st</a:t>
            </a:r>
            <a:r>
              <a:rPr lang="en-US" dirty="0">
                <a:cs typeface="Segoe UI" panose="020B0502040204020203" pitchFamily="34" charset="0"/>
              </a:rPr>
              <a:t> Batch</a:t>
            </a:r>
          </a:p>
          <a:p>
            <a:endParaRPr lang="en-US" dirty="0"/>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E04E721B-8056-AD6B-465D-9CBEFA456318}"/>
              </a:ext>
            </a:extLst>
          </p:cNvPr>
          <p:cNvPicPr>
            <a:picLocks noGrp="1" noChangeAspect="1"/>
          </p:cNvPicPr>
          <p:nvPr>
            <p:ph type="pic" sz="quarter" idx="47"/>
          </p:nvPr>
        </p:nvPicPr>
        <p:blipFill>
          <a:blip r:embed="rId2"/>
          <a:srcRect l="4263" r="4263"/>
          <a:stretch/>
        </p:blipFill>
        <p:spPr>
          <a:xfrm>
            <a:off x="6513689" y="813266"/>
            <a:ext cx="4634371" cy="5066346"/>
          </a:xfrm>
          <a:prstGeom prst="rect">
            <a:avLst/>
          </a:prstGeom>
        </p:spPr>
      </p:pic>
      <p:cxnSp>
        <p:nvCxnSpPr>
          <p:cNvPr id="8" name="Straight Connector 7">
            <a:extLst>
              <a:ext uri="{FF2B5EF4-FFF2-40B4-BE49-F238E27FC236}">
                <a16:creationId xmlns:a16="http://schemas.microsoft.com/office/drawing/2014/main" id="{D47FD0FF-4086-3F06-1962-E92551A2DF6B}"/>
              </a:ext>
            </a:extLst>
          </p:cNvPr>
          <p:cNvCxnSpPr>
            <a:cxnSpLocks/>
          </p:cNvCxnSpPr>
          <p:nvPr/>
        </p:nvCxnSpPr>
        <p:spPr>
          <a:xfrm>
            <a:off x="1520890" y="4172084"/>
            <a:ext cx="0" cy="1015736"/>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B09B27-67C6-D9E2-A74A-8A3BE04901E2}"/>
              </a:ext>
            </a:extLst>
          </p:cNvPr>
          <p:cNvSpPr/>
          <p:nvPr/>
        </p:nvSpPr>
        <p:spPr>
          <a:xfrm>
            <a:off x="1043940" y="4172084"/>
            <a:ext cx="557425" cy="1146365"/>
          </a:xfrm>
          <a:prstGeom prst="rect">
            <a:avLst/>
          </a:prstGeom>
          <a:solidFill>
            <a:srgbClr val="F8F6F5"/>
          </a:solidFill>
          <a:ln>
            <a:solidFill>
              <a:srgbClr val="F8F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2D9A857C-84DB-5F77-052C-BFA22D433705}"/>
              </a:ext>
            </a:extLst>
          </p:cNvPr>
          <p:cNvCxnSpPr>
            <a:cxnSpLocks/>
          </p:cNvCxnSpPr>
          <p:nvPr/>
        </p:nvCxnSpPr>
        <p:spPr>
          <a:xfrm>
            <a:off x="1484764" y="4172084"/>
            <a:ext cx="0" cy="114636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295380"/>
            <a:ext cx="5117162" cy="1325563"/>
          </a:xfrm>
        </p:spPr>
        <p:txBody>
          <a:bodyPr/>
          <a:lstStyle/>
          <a:p>
            <a:r>
              <a:rPr lang="en-US" sz="3200" dirty="0">
                <a:latin typeface="Segoe UI" panose="020B0502040204020203" pitchFamily="34" charset="0"/>
                <a:cs typeface="Segoe UI" panose="020B0502040204020203" pitchFamily="34" charset="0"/>
              </a:rPr>
              <a:t>INTRODUCTION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2713056"/>
            <a:ext cx="4751049" cy="2299210"/>
          </a:xfrm>
        </p:spPr>
        <p:txBody>
          <a:bodyPr/>
          <a:lstStyle/>
          <a:p>
            <a:pPr algn="just">
              <a:lnSpc>
                <a:spcPct val="150000"/>
              </a:lnSpc>
            </a:pPr>
            <a:r>
              <a:rPr lang="en-US" sz="1800" dirty="0">
                <a:cs typeface="Calibri" panose="020F0502020204030204" pitchFamily="34" charset="0"/>
              </a:rPr>
              <a:t>The project’s main objective is to enabling voting at elsewhere regardless of an individual’s current location through online mode providing a secured and user-friendly voting system.</a:t>
            </a:r>
          </a:p>
          <a:p>
            <a:endParaRPr lang="en-US" dirty="0">
              <a:latin typeface="Calibri" panose="020F0502020204030204" pitchFamily="34" charset="0"/>
              <a:cs typeface="Calibri" panose="020F0502020204030204" pitchFamily="34" charset="0"/>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srcRect/>
          <a:stretch/>
        </p:blipFill>
        <p:spPr>
          <a:xfrm>
            <a:off x="5745001" y="1278753"/>
            <a:ext cx="6446999" cy="4300492"/>
          </a:xfrm>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BC8603-21CC-E6FD-11E5-58CAF2DA7B84}"/>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6" name="Picture Placeholder 11">
            <a:extLst>
              <a:ext uri="{FF2B5EF4-FFF2-40B4-BE49-F238E27FC236}">
                <a16:creationId xmlns:a16="http://schemas.microsoft.com/office/drawing/2014/main" id="{61C06C6F-665B-9CD6-ECFE-54189DA71C33}"/>
              </a:ext>
            </a:extLst>
          </p:cNvPr>
          <p:cNvPicPr>
            <a:picLocks noChangeAspect="1"/>
          </p:cNvPicPr>
          <p:nvPr/>
        </p:nvPicPr>
        <p:blipFill>
          <a:blip r:embed="rId2"/>
          <a:srcRect/>
          <a:stretch/>
        </p:blipFill>
        <p:spPr>
          <a:xfrm>
            <a:off x="6017233" y="1104734"/>
            <a:ext cx="5694376" cy="3795469"/>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sp>
        <p:nvSpPr>
          <p:cNvPr id="8" name="Title 4">
            <a:extLst>
              <a:ext uri="{FF2B5EF4-FFF2-40B4-BE49-F238E27FC236}">
                <a16:creationId xmlns:a16="http://schemas.microsoft.com/office/drawing/2014/main" id="{4C9C7953-822A-7DD8-AD87-C8965EDC5709}"/>
              </a:ext>
            </a:extLst>
          </p:cNvPr>
          <p:cNvSpPr txBox="1">
            <a:spLocks/>
          </p:cNvSpPr>
          <p:nvPr/>
        </p:nvSpPr>
        <p:spPr>
          <a:xfrm>
            <a:off x="480391" y="748728"/>
            <a:ext cx="511716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3200" dirty="0">
                <a:latin typeface="Segoe UI" panose="020B0502040204020203" pitchFamily="34" charset="0"/>
                <a:cs typeface="Segoe UI" panose="020B0502040204020203" pitchFamily="34" charset="0"/>
              </a:rPr>
              <a:t>OBJECTIVE</a:t>
            </a:r>
          </a:p>
        </p:txBody>
      </p:sp>
      <p:sp>
        <p:nvSpPr>
          <p:cNvPr id="11" name="Text Placeholder 19">
            <a:extLst>
              <a:ext uri="{FF2B5EF4-FFF2-40B4-BE49-F238E27FC236}">
                <a16:creationId xmlns:a16="http://schemas.microsoft.com/office/drawing/2014/main" id="{EEE733C9-CFD3-6F14-5D0E-5633B7A9EF98}"/>
              </a:ext>
            </a:extLst>
          </p:cNvPr>
          <p:cNvSpPr txBox="1">
            <a:spLocks/>
          </p:cNvSpPr>
          <p:nvPr/>
        </p:nvSpPr>
        <p:spPr>
          <a:xfrm>
            <a:off x="480391" y="2074291"/>
            <a:ext cx="4996705" cy="322060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800" dirty="0"/>
              <a:t>The problem of e-voting is still critical in terms of safety and security. This is a robust system, which deals with the design and development of a web-based voting system. Our system deals with online voting system that facilitates user(voter), candidate and administrator (who will be in charge to monitor voting) to participate in online voting. </a:t>
            </a:r>
          </a:p>
        </p:txBody>
      </p:sp>
    </p:spTree>
    <p:extLst>
      <p:ext uri="{BB962C8B-B14F-4D97-AF65-F5344CB8AC3E}">
        <p14:creationId xmlns:p14="http://schemas.microsoft.com/office/powerpoint/2010/main" val="378900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React.js</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Node.js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Express.js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Redux</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MongoDB</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4</a:t>
            </a:fld>
            <a:endParaRPr lang="en-US" altLang="zh-CN" dirty="0"/>
          </a:p>
        </p:txBody>
      </p:sp>
      <p:sp>
        <p:nvSpPr>
          <p:cNvPr id="2" name="Rectangle 1">
            <a:extLst>
              <a:ext uri="{FF2B5EF4-FFF2-40B4-BE49-F238E27FC236}">
                <a16:creationId xmlns:a16="http://schemas.microsoft.com/office/drawing/2014/main" id="{0E70C050-3FAC-0258-4D94-B2EE53954CF4}"/>
              </a:ext>
            </a:extLst>
          </p:cNvPr>
          <p:cNvSpPr/>
          <p:nvPr/>
        </p:nvSpPr>
        <p:spPr>
          <a:xfrm>
            <a:off x="484632" y="477078"/>
            <a:ext cx="2695890" cy="2349717"/>
          </a:xfrm>
          <a:prstGeom prst="rect">
            <a:avLst/>
          </a:prstGeom>
          <a:solidFill>
            <a:srgbClr val="F8F6F5"/>
          </a:solidFill>
          <a:ln>
            <a:solidFill>
              <a:srgbClr val="F8F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90019" y="733547"/>
            <a:ext cx="4399423" cy="936227"/>
          </a:xfrm>
        </p:spPr>
        <p:txBody>
          <a:bodyPr/>
          <a:lstStyle/>
          <a:p>
            <a:r>
              <a:rPr lang="en-US" dirty="0">
                <a:latin typeface="Segoe UI" panose="020B0502040204020203" pitchFamily="34" charset="0"/>
                <a:cs typeface="Segoe UI" panose="020B0502040204020203" pitchFamily="34" charset="0"/>
              </a:rPr>
              <a:t>WEB TECHNOLOGY</a:t>
            </a:r>
          </a:p>
        </p:txBody>
      </p:sp>
      <p:pic>
        <p:nvPicPr>
          <p:cNvPr id="11" name="Picture 10">
            <a:extLst>
              <a:ext uri="{FF2B5EF4-FFF2-40B4-BE49-F238E27FC236}">
                <a16:creationId xmlns:a16="http://schemas.microsoft.com/office/drawing/2014/main" id="{E93D1F52-7778-0473-291B-BDEA32F2EF20}"/>
              </a:ext>
            </a:extLst>
          </p:cNvPr>
          <p:cNvPicPr>
            <a:picLocks noChangeAspect="1"/>
          </p:cNvPicPr>
          <p:nvPr/>
        </p:nvPicPr>
        <p:blipFill>
          <a:blip r:embed="rId2"/>
          <a:stretch>
            <a:fillRect/>
          </a:stretch>
        </p:blipFill>
        <p:spPr>
          <a:xfrm>
            <a:off x="286372" y="2825203"/>
            <a:ext cx="4812468" cy="2243850"/>
          </a:xfrm>
          <a:prstGeom prst="rect">
            <a:avLst/>
          </a:prstGeom>
        </p:spPr>
      </p:pic>
    </p:spTree>
    <p:extLst>
      <p:ext uri="{BB962C8B-B14F-4D97-AF65-F5344CB8AC3E}">
        <p14:creationId xmlns:p14="http://schemas.microsoft.com/office/powerpoint/2010/main" val="277553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765514" y="447446"/>
            <a:ext cx="6432035" cy="720316"/>
          </a:xfrm>
        </p:spPr>
        <p:txBody>
          <a:bodyPr/>
          <a:lstStyle/>
          <a:p>
            <a:r>
              <a:rPr lang="en-US" dirty="0">
                <a:latin typeface="Segoe UI" panose="020B0502040204020203" pitchFamily="34" charset="0"/>
                <a:cs typeface="Segoe UI" panose="020B0502040204020203" pitchFamily="34" charset="0"/>
              </a:rPr>
              <a:t>DATABASE</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5</a:t>
            </a:fld>
            <a:endParaRPr lang="en-US" altLang="zh-CN" dirty="0"/>
          </a:p>
        </p:txBody>
      </p:sp>
      <p:sp>
        <p:nvSpPr>
          <p:cNvPr id="7" name="Rectangle 6">
            <a:extLst>
              <a:ext uri="{FF2B5EF4-FFF2-40B4-BE49-F238E27FC236}">
                <a16:creationId xmlns:a16="http://schemas.microsoft.com/office/drawing/2014/main" id="{D10963CB-A195-EBDB-C78F-389B0E1CB98A}"/>
              </a:ext>
            </a:extLst>
          </p:cNvPr>
          <p:cNvSpPr/>
          <p:nvPr/>
        </p:nvSpPr>
        <p:spPr>
          <a:xfrm>
            <a:off x="0" y="0"/>
            <a:ext cx="3279913" cy="6858000"/>
          </a:xfrm>
          <a:prstGeom prst="rect">
            <a:avLst/>
          </a:prstGeom>
          <a:solidFill>
            <a:srgbClr val="F8F6F5"/>
          </a:solidFill>
          <a:ln>
            <a:solidFill>
              <a:srgbClr val="F8F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1BF7551-C541-4EE8-2BFC-6EB7074401B6}"/>
              </a:ext>
            </a:extLst>
          </p:cNvPr>
          <p:cNvPicPr>
            <a:picLocks noChangeAspect="1"/>
          </p:cNvPicPr>
          <p:nvPr/>
        </p:nvPicPr>
        <p:blipFill>
          <a:blip r:embed="rId2"/>
          <a:srcRect/>
          <a:stretch/>
        </p:blipFill>
        <p:spPr>
          <a:xfrm>
            <a:off x="585230" y="1167762"/>
            <a:ext cx="2109451" cy="3961653"/>
          </a:xfrm>
          <a:prstGeom prst="rect">
            <a:avLst/>
          </a:prstGeom>
        </p:spPr>
      </p:pic>
      <p:sp>
        <p:nvSpPr>
          <p:cNvPr id="18" name="TextBox 17">
            <a:extLst>
              <a:ext uri="{FF2B5EF4-FFF2-40B4-BE49-F238E27FC236}">
                <a16:creationId xmlns:a16="http://schemas.microsoft.com/office/drawing/2014/main" id="{4A2F1B76-CC65-70ED-C671-DBAE7FDB20A6}"/>
              </a:ext>
            </a:extLst>
          </p:cNvPr>
          <p:cNvSpPr txBox="1"/>
          <p:nvPr/>
        </p:nvSpPr>
        <p:spPr>
          <a:xfrm>
            <a:off x="3765514" y="1590262"/>
            <a:ext cx="7724121" cy="4619663"/>
          </a:xfrm>
          <a:prstGeom prst="rect">
            <a:avLst/>
          </a:prstGeom>
        </p:spPr>
        <p:txBody>
          <a:bodyPr wrap="square" rtlCol="0">
            <a:spAutoFit/>
          </a:bodyPr>
          <a:lstStyle/>
          <a:p>
            <a:pPr marL="0" indent="0" algn="just">
              <a:lnSpc>
                <a:spcPct val="150000"/>
              </a:lnSpc>
              <a:spcBef>
                <a:spcPts val="0"/>
              </a:spcBef>
              <a:buFontTx/>
              <a:buNone/>
            </a:pPr>
            <a:r>
              <a:rPr lang="en-US" b="0" i="0" dirty="0">
                <a:solidFill>
                  <a:srgbClr val="273239"/>
                </a:solidFill>
                <a:effectLst/>
                <a:latin typeface="urw-din"/>
              </a:rPr>
              <a:t>MongoDB is an open-source document-oriented database that is designed to store a large scale of data and also allows you to work with that data very efficiently. It is categorized under the NoSQL (Not only SQL) database because the storage and retrieval of data in the MongoDB are not in the form of tables.</a:t>
            </a:r>
          </a:p>
          <a:p>
            <a:pPr marL="0" indent="0" algn="just">
              <a:lnSpc>
                <a:spcPct val="150000"/>
              </a:lnSpc>
              <a:spcBef>
                <a:spcPts val="0"/>
              </a:spcBef>
              <a:buFontTx/>
              <a:buNone/>
            </a:pPr>
            <a:endParaRPr lang="en-US" dirty="0">
              <a:solidFill>
                <a:srgbClr val="273239"/>
              </a:solidFill>
              <a:latin typeface="urw-din"/>
            </a:endParaRPr>
          </a:p>
          <a:p>
            <a:pPr marL="0" indent="0" algn="just">
              <a:lnSpc>
                <a:spcPct val="150000"/>
              </a:lnSpc>
              <a:spcBef>
                <a:spcPts val="0"/>
              </a:spcBef>
              <a:buFontTx/>
              <a:buNone/>
            </a:pPr>
            <a:r>
              <a:rPr lang="en-US" b="0" i="0" dirty="0">
                <a:solidFill>
                  <a:srgbClr val="273239"/>
                </a:solidFill>
                <a:effectLst/>
                <a:latin typeface="urw-din"/>
              </a:rPr>
              <a:t>It also provides official driver support for all the popular languages like C, C++, C#, and </a:t>
            </a:r>
            <a:r>
              <a:rPr lang="en-US" b="0" i="0" dirty="0" err="1">
                <a:solidFill>
                  <a:srgbClr val="273239"/>
                </a:solidFill>
                <a:effectLst/>
                <a:latin typeface="urw-din"/>
              </a:rPr>
              <a:t>.Net</a:t>
            </a:r>
            <a:r>
              <a:rPr lang="en-US" b="0" i="0" dirty="0">
                <a:solidFill>
                  <a:srgbClr val="273239"/>
                </a:solidFill>
                <a:effectLst/>
                <a:latin typeface="urw-din"/>
              </a:rPr>
              <a:t>, Go, Java, Node.js, Perl, PHP, Python, Motor, Ruby, Scala, Swift, </a:t>
            </a:r>
            <a:r>
              <a:rPr lang="en-US" b="0" i="0" dirty="0" err="1">
                <a:solidFill>
                  <a:srgbClr val="273239"/>
                </a:solidFill>
                <a:effectLst/>
                <a:latin typeface="urw-din"/>
              </a:rPr>
              <a:t>Mongoid</a:t>
            </a:r>
            <a:r>
              <a:rPr lang="en-US" b="0" i="0" dirty="0">
                <a:solidFill>
                  <a:srgbClr val="273239"/>
                </a:solidFill>
                <a:effectLst/>
                <a:latin typeface="urw-din"/>
              </a:rPr>
              <a:t>.</a:t>
            </a:r>
          </a:p>
          <a:p>
            <a:pPr marL="0" indent="0" algn="just">
              <a:lnSpc>
                <a:spcPct val="150000"/>
              </a:lnSpc>
              <a:spcBef>
                <a:spcPts val="0"/>
              </a:spcBef>
              <a:buFontTx/>
              <a:buNone/>
            </a:pPr>
            <a:endParaRPr lang="en-US" dirty="0">
              <a:solidFill>
                <a:srgbClr val="273239"/>
              </a:solidFill>
              <a:latin typeface="urw-din"/>
            </a:endParaRPr>
          </a:p>
          <a:p>
            <a:pPr marL="0" indent="0" algn="just">
              <a:lnSpc>
                <a:spcPct val="150000"/>
              </a:lnSpc>
              <a:spcBef>
                <a:spcPts val="0"/>
              </a:spcBef>
              <a:buFontTx/>
              <a:buNone/>
            </a:pPr>
            <a:r>
              <a:rPr lang="en-US" b="0" i="0" dirty="0">
                <a:solidFill>
                  <a:srgbClr val="273239"/>
                </a:solidFill>
                <a:effectLst/>
                <a:latin typeface="urw-din"/>
              </a:rPr>
              <a:t>Nowadays there are so many companies that used MongoDB like Facebook, Nokia, eBay, Adobe, Google, etc. to store their large amount of data.  </a:t>
            </a:r>
            <a:endParaRPr lang="en-IN" sz="1800" dirty="0">
              <a:solidFill>
                <a:srgbClr val="FF0000"/>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5783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BC8603-21CC-E6FD-11E5-58CAF2DA7B84}"/>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6" name="Picture Placeholder 11">
            <a:extLst>
              <a:ext uri="{FF2B5EF4-FFF2-40B4-BE49-F238E27FC236}">
                <a16:creationId xmlns:a16="http://schemas.microsoft.com/office/drawing/2014/main" id="{61C06C6F-665B-9CD6-ECFE-54189DA71C33}"/>
              </a:ext>
            </a:extLst>
          </p:cNvPr>
          <p:cNvPicPr>
            <a:picLocks noChangeAspect="1"/>
          </p:cNvPicPr>
          <p:nvPr/>
        </p:nvPicPr>
        <p:blipFill>
          <a:blip r:embed="rId2"/>
          <a:srcRect/>
          <a:stretch/>
        </p:blipFill>
        <p:spPr>
          <a:xfrm>
            <a:off x="7268830" y="1669774"/>
            <a:ext cx="4442778" cy="2941984"/>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sp>
        <p:nvSpPr>
          <p:cNvPr id="8" name="Title 4">
            <a:extLst>
              <a:ext uri="{FF2B5EF4-FFF2-40B4-BE49-F238E27FC236}">
                <a16:creationId xmlns:a16="http://schemas.microsoft.com/office/drawing/2014/main" id="{4C9C7953-822A-7DD8-AD87-C8965EDC5709}"/>
              </a:ext>
            </a:extLst>
          </p:cNvPr>
          <p:cNvSpPr txBox="1">
            <a:spLocks/>
          </p:cNvSpPr>
          <p:nvPr/>
        </p:nvSpPr>
        <p:spPr>
          <a:xfrm>
            <a:off x="480391" y="549946"/>
            <a:ext cx="4856922" cy="9111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3200" dirty="0">
                <a:latin typeface="Segoe UI" panose="020B0502040204020203" pitchFamily="34" charset="0"/>
                <a:cs typeface="Segoe UI" panose="020B0502040204020203" pitchFamily="34" charset="0"/>
              </a:rPr>
              <a:t>SECURITY</a:t>
            </a:r>
          </a:p>
        </p:txBody>
      </p:sp>
      <p:sp>
        <p:nvSpPr>
          <p:cNvPr id="11" name="Text Placeholder 19">
            <a:extLst>
              <a:ext uri="{FF2B5EF4-FFF2-40B4-BE49-F238E27FC236}">
                <a16:creationId xmlns:a16="http://schemas.microsoft.com/office/drawing/2014/main" id="{EEE733C9-CFD3-6F14-5D0E-5633B7A9EF98}"/>
              </a:ext>
            </a:extLst>
          </p:cNvPr>
          <p:cNvSpPr txBox="1">
            <a:spLocks/>
          </p:cNvSpPr>
          <p:nvPr/>
        </p:nvSpPr>
        <p:spPr>
          <a:xfrm>
            <a:off x="480391" y="1258963"/>
            <a:ext cx="6188767" cy="514151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q"/>
            </a:pPr>
            <a:r>
              <a:rPr lang="en-US" sz="1800" b="0" i="0" dirty="0">
                <a:solidFill>
                  <a:schemeClr val="tx1"/>
                </a:solidFill>
                <a:effectLst/>
                <a:latin typeface="Segoe UI Emoji" panose="020B0502040204020203" pitchFamily="34" charset="0"/>
                <a:ea typeface="Segoe UI Emoji" panose="020B0502040204020203" pitchFamily="34" charset="0"/>
              </a:rPr>
              <a:t>A JSON web token(JWT) is </a:t>
            </a:r>
            <a:r>
              <a:rPr lang="en-US" sz="1800" b="0" dirty="0">
                <a:solidFill>
                  <a:schemeClr val="tx1"/>
                </a:solidFill>
                <a:effectLst/>
                <a:latin typeface="Segoe UI Emoji" panose="020B0502040204020203" pitchFamily="34" charset="0"/>
                <a:ea typeface="Segoe UI Emoji" panose="020B0502040204020203" pitchFamily="34" charset="0"/>
              </a:rPr>
              <a:t>JSON Object </a:t>
            </a:r>
            <a:r>
              <a:rPr lang="en-US" sz="1800" b="0" i="0" dirty="0">
                <a:solidFill>
                  <a:schemeClr val="tx1"/>
                </a:solidFill>
                <a:effectLst/>
                <a:latin typeface="Segoe UI Emoji" panose="020B0502040204020203" pitchFamily="34" charset="0"/>
                <a:ea typeface="Segoe UI Emoji" panose="020B0502040204020203" pitchFamily="34" charset="0"/>
              </a:rPr>
              <a:t>which is used to securely transfer information over the web(between two parties).</a:t>
            </a:r>
          </a:p>
          <a:p>
            <a:pPr algn="just">
              <a:lnSpc>
                <a:spcPct val="150000"/>
              </a:lnSpc>
            </a:pPr>
            <a:endParaRPr lang="en-US" sz="1000" b="0" i="0" dirty="0">
              <a:solidFill>
                <a:schemeClr val="tx1"/>
              </a:solidFill>
              <a:effectLst/>
              <a:latin typeface="Segoe UI Emoji" panose="020B0502040204020203" pitchFamily="34" charset="0"/>
              <a:ea typeface="Segoe UI Emoji" panose="020B0502040204020203" pitchFamily="34" charset="0"/>
            </a:endParaRPr>
          </a:p>
          <a:p>
            <a:pPr marL="285750" indent="-285750" algn="just">
              <a:lnSpc>
                <a:spcPct val="150000"/>
              </a:lnSpc>
              <a:buFont typeface="Wingdings" panose="05000000000000000000" pitchFamily="2" charset="2"/>
              <a:buChar char="q"/>
            </a:pPr>
            <a:r>
              <a:rPr lang="en-US" sz="1800" b="0" i="0" dirty="0">
                <a:solidFill>
                  <a:schemeClr val="tx1"/>
                </a:solidFill>
                <a:effectLst/>
                <a:latin typeface="Segoe UI Emoji" panose="020B0502040204020203" pitchFamily="34" charset="0"/>
                <a:ea typeface="Segoe UI Emoji" panose="020B0502040204020203" pitchFamily="34" charset="0"/>
              </a:rPr>
              <a:t>It can be used for an authentication system and can also be used for information exchange.</a:t>
            </a:r>
            <a:r>
              <a:rPr lang="en-US" sz="1800" dirty="0">
                <a:solidFill>
                  <a:schemeClr val="tx1"/>
                </a:solidFill>
                <a:latin typeface="Segoe UI Emoji" panose="020B0502040204020203" pitchFamily="34" charset="0"/>
                <a:ea typeface="Segoe UI Emoji" panose="020B0502040204020203" pitchFamily="34" charset="0"/>
              </a:rPr>
              <a:t> </a:t>
            </a:r>
          </a:p>
          <a:p>
            <a:pPr algn="just">
              <a:lnSpc>
                <a:spcPct val="150000"/>
              </a:lnSpc>
            </a:pPr>
            <a:endParaRPr lang="en-US" sz="1000" dirty="0">
              <a:solidFill>
                <a:schemeClr val="tx1"/>
              </a:solidFill>
              <a:latin typeface="Segoe UI Emoji" panose="020B0502040204020203" pitchFamily="34" charset="0"/>
              <a:ea typeface="Segoe UI Emoji" panose="020B0502040204020203" pitchFamily="34" charset="0"/>
            </a:endParaRPr>
          </a:p>
          <a:p>
            <a:pPr marL="285750" indent="-285750" algn="just">
              <a:lnSpc>
                <a:spcPct val="150000"/>
              </a:lnSpc>
              <a:buFont typeface="Wingdings" panose="05000000000000000000" pitchFamily="2" charset="2"/>
              <a:buChar char="q"/>
            </a:pPr>
            <a:r>
              <a:rPr lang="en-US" sz="1800" b="0" i="0" dirty="0">
                <a:solidFill>
                  <a:schemeClr val="tx1"/>
                </a:solidFill>
                <a:effectLst/>
                <a:latin typeface="Segoe UI Emoji" panose="020B0502040204020203" pitchFamily="34" charset="0"/>
                <a:ea typeface="Segoe UI Emoji" panose="020B0502040204020203" pitchFamily="34" charset="0"/>
              </a:rPr>
              <a:t>The token is mainly composed of </a:t>
            </a:r>
            <a:r>
              <a:rPr lang="en-US" sz="1800" b="0" dirty="0">
                <a:solidFill>
                  <a:schemeClr val="tx1"/>
                </a:solidFill>
                <a:effectLst/>
                <a:latin typeface="Segoe UI Emoji" panose="020B0502040204020203" pitchFamily="34" charset="0"/>
                <a:ea typeface="Segoe UI Emoji" panose="020B0502040204020203" pitchFamily="34" charset="0"/>
              </a:rPr>
              <a:t>header, payload, signature.</a:t>
            </a:r>
          </a:p>
          <a:p>
            <a:pPr algn="just">
              <a:lnSpc>
                <a:spcPct val="150000"/>
              </a:lnSpc>
            </a:pPr>
            <a:endParaRPr lang="en-US" sz="1000" b="0" dirty="0">
              <a:solidFill>
                <a:schemeClr val="tx1"/>
              </a:solidFill>
              <a:effectLst/>
              <a:latin typeface="Segoe UI Emoji" panose="020B0502040204020203" pitchFamily="34" charset="0"/>
              <a:ea typeface="Segoe UI Emoji" panose="020B0502040204020203" pitchFamily="34" charset="0"/>
            </a:endParaRPr>
          </a:p>
          <a:p>
            <a:pPr marL="285750" indent="-285750" algn="just">
              <a:lnSpc>
                <a:spcPct val="150000"/>
              </a:lnSpc>
              <a:buFont typeface="Wingdings" panose="05000000000000000000" pitchFamily="2" charset="2"/>
              <a:buChar char="q"/>
            </a:pPr>
            <a:r>
              <a:rPr lang="en-US" sz="1800" b="0" i="0" dirty="0">
                <a:solidFill>
                  <a:schemeClr val="tx1"/>
                </a:solidFill>
                <a:effectLst/>
                <a:latin typeface="Segoe UI Emoji" panose="020B0502040204020203" pitchFamily="34" charset="0"/>
                <a:ea typeface="Segoe UI Emoji" panose="020B0502040204020203" pitchFamily="34" charset="0"/>
              </a:rPr>
              <a:t>JWTs can be signed using a secret (with the </a:t>
            </a:r>
            <a:r>
              <a:rPr lang="en-US" sz="1800" b="1" i="0" dirty="0">
                <a:solidFill>
                  <a:schemeClr val="tx1"/>
                </a:solidFill>
                <a:effectLst/>
                <a:latin typeface="Segoe UI Emoji" panose="020B0502040204020203" pitchFamily="34" charset="0"/>
                <a:ea typeface="Segoe UI Emoji" panose="020B0502040204020203" pitchFamily="34" charset="0"/>
              </a:rPr>
              <a:t>HMAC</a:t>
            </a:r>
            <a:r>
              <a:rPr lang="en-US" sz="1800" b="0" i="0" dirty="0">
                <a:solidFill>
                  <a:schemeClr val="tx1"/>
                </a:solidFill>
                <a:effectLst/>
                <a:latin typeface="Segoe UI Emoji" panose="020B0502040204020203" pitchFamily="34" charset="0"/>
                <a:ea typeface="Segoe UI Emoji" panose="020B0502040204020203" pitchFamily="34" charset="0"/>
              </a:rPr>
              <a:t> algorithm) or a public/private key.</a:t>
            </a:r>
            <a:endParaRPr lang="en-US" sz="1800" dirty="0">
              <a:solidFill>
                <a:schemeClr val="tx1"/>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255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02666" y="707105"/>
            <a:ext cx="3115178" cy="761964"/>
          </a:xfrm>
        </p:spPr>
        <p:txBody>
          <a:bodyPr/>
          <a:lstStyle/>
          <a:p>
            <a:r>
              <a:rPr lang="en-US" sz="3200" dirty="0">
                <a:latin typeface="Segoe UI" panose="020B0502040204020203" pitchFamily="34" charset="0"/>
                <a:cs typeface="Segoe UI" panose="020B0502040204020203" pitchFamily="34" charset="0"/>
              </a:rPr>
              <a:t>INTERFACE</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7</a:t>
            </a:fld>
            <a:endParaRPr lang="en-US" altLang="zh-CN" dirty="0"/>
          </a:p>
        </p:txBody>
      </p:sp>
      <p:sp>
        <p:nvSpPr>
          <p:cNvPr id="26" name="TextBox 25">
            <a:extLst>
              <a:ext uri="{FF2B5EF4-FFF2-40B4-BE49-F238E27FC236}">
                <a16:creationId xmlns:a16="http://schemas.microsoft.com/office/drawing/2014/main" id="{D0036705-53B8-3FD7-6C15-9E41D308494D}"/>
              </a:ext>
            </a:extLst>
          </p:cNvPr>
          <p:cNvSpPr txBox="1"/>
          <p:nvPr/>
        </p:nvSpPr>
        <p:spPr>
          <a:xfrm>
            <a:off x="4651513" y="418870"/>
            <a:ext cx="6361044" cy="6324808"/>
          </a:xfrm>
          <a:prstGeom prst="rect">
            <a:avLst/>
          </a:prstGeom>
        </p:spPr>
        <p:txBody>
          <a:bodyPr wrap="square" rtlCol="0">
            <a:spAutoFit/>
          </a:bodyPr>
          <a:lstStyle/>
          <a:p>
            <a:pPr marL="0" indent="0">
              <a:lnSpc>
                <a:spcPct val="100000"/>
              </a:lnSpc>
              <a:spcBef>
                <a:spcPts val="0"/>
              </a:spcBef>
              <a:buFontTx/>
              <a:buNone/>
            </a:pPr>
            <a:r>
              <a:rPr lang="en-IN" sz="1800" b="1" dirty="0">
                <a:latin typeface="Segoe UI" panose="020B0502040204020203" pitchFamily="34" charset="0"/>
                <a:ea typeface="微软雅黑"/>
                <a:cs typeface="Segoe UI" panose="020B0502040204020203" pitchFamily="34" charset="0"/>
              </a:rPr>
              <a:t>USER INTERFACE</a:t>
            </a:r>
          </a:p>
          <a:p>
            <a:pPr marL="0" indent="0">
              <a:lnSpc>
                <a:spcPct val="100000"/>
              </a:lnSpc>
              <a:spcBef>
                <a:spcPts val="0"/>
              </a:spcBef>
              <a:buFontTx/>
              <a:buNone/>
            </a:pPr>
            <a:endParaRPr lang="en-IN" dirty="0">
              <a:ea typeface="微软雅黑"/>
              <a:cs typeface="Posterama" panose="020B0504020200020000" pitchFamily="34" charset="0"/>
            </a:endParaRPr>
          </a:p>
          <a:p>
            <a:pPr marL="0" indent="0">
              <a:lnSpc>
                <a:spcPct val="150000"/>
              </a:lnSpc>
              <a:spcBef>
                <a:spcPts val="0"/>
              </a:spcBef>
              <a:buFontTx/>
              <a:buNone/>
            </a:pPr>
            <a:r>
              <a:rPr lang="en-IN" dirty="0">
                <a:ea typeface="微软雅黑"/>
                <a:cs typeface="Posterama" panose="020B0504020200020000" pitchFamily="34" charset="0"/>
              </a:rPr>
              <a:t>	User Login Screen</a:t>
            </a:r>
          </a:p>
          <a:p>
            <a:pPr marL="0" indent="0">
              <a:lnSpc>
                <a:spcPct val="150000"/>
              </a:lnSpc>
              <a:spcBef>
                <a:spcPts val="0"/>
              </a:spcBef>
              <a:buFontTx/>
              <a:buNone/>
            </a:pPr>
            <a:r>
              <a:rPr lang="en-IN" sz="1800" dirty="0">
                <a:ea typeface="微软雅黑"/>
                <a:cs typeface="Posterama" panose="020B0504020200020000" pitchFamily="34" charset="0"/>
              </a:rPr>
              <a:t>	User </a:t>
            </a:r>
            <a:r>
              <a:rPr lang="en-IN" dirty="0">
                <a:ea typeface="微软雅黑"/>
                <a:cs typeface="Posterama" panose="020B0504020200020000" pitchFamily="34" charset="0"/>
              </a:rPr>
              <a:t>Email Verification Screen</a:t>
            </a:r>
          </a:p>
          <a:p>
            <a:pPr marL="0" indent="0">
              <a:lnSpc>
                <a:spcPct val="150000"/>
              </a:lnSpc>
              <a:spcBef>
                <a:spcPts val="0"/>
              </a:spcBef>
              <a:buFontTx/>
              <a:buNone/>
            </a:pPr>
            <a:r>
              <a:rPr lang="en-IN" dirty="0">
                <a:ea typeface="微软雅黑"/>
                <a:cs typeface="Posterama" panose="020B0504020200020000" pitchFamily="34" charset="0"/>
              </a:rPr>
              <a:t>	User OTP Verification Screen</a:t>
            </a:r>
          </a:p>
          <a:p>
            <a:pPr marL="0" indent="0">
              <a:lnSpc>
                <a:spcPct val="150000"/>
              </a:lnSpc>
              <a:spcBef>
                <a:spcPts val="0"/>
              </a:spcBef>
              <a:buFontTx/>
              <a:buNone/>
            </a:pPr>
            <a:r>
              <a:rPr lang="en-IN" sz="1800" dirty="0">
                <a:ea typeface="微软雅黑"/>
                <a:cs typeface="Posterama" panose="020B0504020200020000" pitchFamily="34" charset="0"/>
              </a:rPr>
              <a:t>	User </a:t>
            </a:r>
            <a:r>
              <a:rPr lang="en-IN" dirty="0">
                <a:ea typeface="微软雅黑"/>
                <a:cs typeface="Posterama" panose="020B0504020200020000" pitchFamily="34" charset="0"/>
              </a:rPr>
              <a:t>Vote Form Screen</a:t>
            </a:r>
          </a:p>
          <a:p>
            <a:pPr marL="0" indent="0">
              <a:lnSpc>
                <a:spcPct val="150000"/>
              </a:lnSpc>
              <a:spcBef>
                <a:spcPts val="0"/>
              </a:spcBef>
              <a:buFontTx/>
              <a:buNone/>
            </a:pPr>
            <a:r>
              <a:rPr lang="en-IN" sz="1800" dirty="0">
                <a:ea typeface="微软雅黑"/>
                <a:cs typeface="Posterama" panose="020B0504020200020000" pitchFamily="34" charset="0"/>
              </a:rPr>
              <a:t>	User Profile Screen</a:t>
            </a:r>
          </a:p>
          <a:p>
            <a:pPr marL="0" indent="0">
              <a:lnSpc>
                <a:spcPct val="100000"/>
              </a:lnSpc>
              <a:spcBef>
                <a:spcPts val="0"/>
              </a:spcBef>
              <a:buFontTx/>
              <a:buNone/>
            </a:pPr>
            <a:endParaRPr lang="en-IN" dirty="0">
              <a:ea typeface="微软雅黑"/>
              <a:cs typeface="Posterama" panose="020B0504020200020000" pitchFamily="34" charset="0"/>
            </a:endParaRPr>
          </a:p>
          <a:p>
            <a:pPr marL="0" indent="0">
              <a:lnSpc>
                <a:spcPct val="100000"/>
              </a:lnSpc>
              <a:spcBef>
                <a:spcPts val="0"/>
              </a:spcBef>
              <a:buFontTx/>
              <a:buNone/>
            </a:pPr>
            <a:r>
              <a:rPr lang="en-IN" sz="1800" b="1" dirty="0">
                <a:latin typeface="Segoe UI" panose="020B0502040204020203" pitchFamily="34" charset="0"/>
                <a:ea typeface="微软雅黑"/>
                <a:cs typeface="Segoe UI" panose="020B0502040204020203" pitchFamily="34" charset="0"/>
              </a:rPr>
              <a:t>ADMIN INTERFACE</a:t>
            </a:r>
          </a:p>
          <a:p>
            <a:pPr marL="0" indent="0">
              <a:lnSpc>
                <a:spcPct val="100000"/>
              </a:lnSpc>
              <a:spcBef>
                <a:spcPts val="0"/>
              </a:spcBef>
              <a:buFontTx/>
              <a:buNone/>
            </a:pPr>
            <a:endParaRPr lang="en-IN" dirty="0">
              <a:ea typeface="微软雅黑"/>
              <a:cs typeface="Posterama" panose="020B0504020200020000" pitchFamily="34" charset="0"/>
            </a:endParaRPr>
          </a:p>
          <a:p>
            <a:pPr marL="0" indent="0">
              <a:lnSpc>
                <a:spcPct val="150000"/>
              </a:lnSpc>
              <a:spcBef>
                <a:spcPts val="0"/>
              </a:spcBef>
              <a:buFontTx/>
              <a:buNone/>
            </a:pPr>
            <a:r>
              <a:rPr lang="en-IN" dirty="0">
                <a:ea typeface="微软雅黑"/>
                <a:cs typeface="Posterama" panose="020B0504020200020000" pitchFamily="34" charset="0"/>
              </a:rPr>
              <a:t>	Admin Login Screen</a:t>
            </a:r>
          </a:p>
          <a:p>
            <a:pPr marL="0" indent="0">
              <a:lnSpc>
                <a:spcPct val="150000"/>
              </a:lnSpc>
              <a:spcBef>
                <a:spcPts val="0"/>
              </a:spcBef>
              <a:buFontTx/>
              <a:buNone/>
            </a:pPr>
            <a:r>
              <a:rPr lang="en-IN" sz="1800" dirty="0">
                <a:ea typeface="微软雅黑"/>
                <a:cs typeface="Posterama" panose="020B0504020200020000" pitchFamily="34" charset="0"/>
              </a:rPr>
              <a:t>	Admin Profile Screen</a:t>
            </a:r>
          </a:p>
          <a:p>
            <a:pPr marL="0" indent="0">
              <a:lnSpc>
                <a:spcPct val="150000"/>
              </a:lnSpc>
              <a:spcBef>
                <a:spcPts val="0"/>
              </a:spcBef>
              <a:buFontTx/>
              <a:buNone/>
            </a:pPr>
            <a:r>
              <a:rPr lang="en-IN" dirty="0">
                <a:ea typeface="微软雅黑"/>
                <a:cs typeface="Posterama" panose="020B0504020200020000" pitchFamily="34" charset="0"/>
              </a:rPr>
              <a:t>	User Vote List Screen</a:t>
            </a:r>
          </a:p>
          <a:p>
            <a:pPr marL="0" indent="0">
              <a:lnSpc>
                <a:spcPct val="150000"/>
              </a:lnSpc>
              <a:spcBef>
                <a:spcPts val="0"/>
              </a:spcBef>
              <a:buFontTx/>
              <a:buNone/>
            </a:pPr>
            <a:r>
              <a:rPr lang="en-IN" sz="1800" dirty="0">
                <a:ea typeface="微软雅黑"/>
                <a:cs typeface="Posterama" panose="020B0504020200020000" pitchFamily="34" charset="0"/>
              </a:rPr>
              <a:t>	User Vote Analysis</a:t>
            </a:r>
          </a:p>
          <a:p>
            <a:pPr marL="0" indent="0">
              <a:lnSpc>
                <a:spcPct val="150000"/>
              </a:lnSpc>
              <a:spcBef>
                <a:spcPts val="0"/>
              </a:spcBef>
              <a:buFontTx/>
              <a:buNone/>
            </a:pPr>
            <a:r>
              <a:rPr lang="en-IN" dirty="0">
                <a:ea typeface="微软雅黑"/>
                <a:cs typeface="Posterama" panose="020B0504020200020000" pitchFamily="34" charset="0"/>
              </a:rPr>
              <a:t>              Nomination List Screen</a:t>
            </a:r>
          </a:p>
          <a:p>
            <a:pPr marL="0" indent="0">
              <a:lnSpc>
                <a:spcPct val="150000"/>
              </a:lnSpc>
              <a:spcBef>
                <a:spcPts val="0"/>
              </a:spcBef>
              <a:buFontTx/>
              <a:buNone/>
            </a:pPr>
            <a:r>
              <a:rPr lang="en-IN" sz="1800" dirty="0">
                <a:ea typeface="微软雅黑"/>
                <a:cs typeface="Posterama" panose="020B0504020200020000" pitchFamily="34" charset="0"/>
              </a:rPr>
              <a:t>	User List Screen</a:t>
            </a:r>
          </a:p>
          <a:p>
            <a:pPr marL="0" indent="0">
              <a:lnSpc>
                <a:spcPct val="100000"/>
              </a:lnSpc>
              <a:spcBef>
                <a:spcPts val="0"/>
              </a:spcBef>
              <a:buFontTx/>
              <a:buNone/>
            </a:pPr>
            <a:r>
              <a:rPr lang="en-IN" dirty="0">
                <a:ea typeface="微软雅黑"/>
                <a:cs typeface="Posterama" panose="020B0504020200020000" pitchFamily="34" charset="0"/>
              </a:rPr>
              <a:t>	</a:t>
            </a:r>
            <a:endParaRPr lang="en-IN" sz="1800" dirty="0">
              <a:ea typeface="微软雅黑"/>
              <a:cs typeface="Posterama" panose="020B0504020200020000" pitchFamily="34" charset="0"/>
            </a:endParaRPr>
          </a:p>
        </p:txBody>
      </p:sp>
    </p:spTree>
    <p:extLst>
      <p:ext uri="{BB962C8B-B14F-4D97-AF65-F5344CB8AC3E}">
        <p14:creationId xmlns:p14="http://schemas.microsoft.com/office/powerpoint/2010/main" val="251972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
        <p:nvSpPr>
          <p:cNvPr id="7" name="TextBox 6">
            <a:extLst>
              <a:ext uri="{FF2B5EF4-FFF2-40B4-BE49-F238E27FC236}">
                <a16:creationId xmlns:a16="http://schemas.microsoft.com/office/drawing/2014/main" id="{C4BE45BC-CC81-9E7C-C664-FA2E4C6985D2}"/>
              </a:ext>
            </a:extLst>
          </p:cNvPr>
          <p:cNvSpPr txBox="1"/>
          <p:nvPr/>
        </p:nvSpPr>
        <p:spPr>
          <a:xfrm>
            <a:off x="5685183" y="397565"/>
            <a:ext cx="5377069" cy="584775"/>
          </a:xfrm>
          <a:prstGeom prst="rect">
            <a:avLst/>
          </a:prstGeom>
        </p:spPr>
        <p:txBody>
          <a:bodyPr wrap="square" rtlCol="0">
            <a:spAutoFit/>
          </a:bodyPr>
          <a:lstStyle/>
          <a:p>
            <a:pPr marL="0" indent="0">
              <a:lnSpc>
                <a:spcPct val="100000"/>
              </a:lnSpc>
              <a:spcBef>
                <a:spcPts val="0"/>
              </a:spcBef>
              <a:buFontTx/>
              <a:buNone/>
            </a:pPr>
            <a:r>
              <a:rPr lang="en-IN" sz="3200" b="1" dirty="0">
                <a:latin typeface="Segoe UI" panose="020B0502040204020203" pitchFamily="34" charset="0"/>
                <a:ea typeface="微软雅黑"/>
                <a:cs typeface="Segoe UI" panose="020B0502040204020203" pitchFamily="34" charset="0"/>
              </a:rPr>
              <a:t>HOSTING</a:t>
            </a:r>
          </a:p>
        </p:txBody>
      </p:sp>
      <p:sp>
        <p:nvSpPr>
          <p:cNvPr id="8" name="TextBox 7">
            <a:extLst>
              <a:ext uri="{FF2B5EF4-FFF2-40B4-BE49-F238E27FC236}">
                <a16:creationId xmlns:a16="http://schemas.microsoft.com/office/drawing/2014/main" id="{869900C8-85E6-304C-C56E-8D67E08C516F}"/>
              </a:ext>
            </a:extLst>
          </p:cNvPr>
          <p:cNvSpPr txBox="1"/>
          <p:nvPr/>
        </p:nvSpPr>
        <p:spPr>
          <a:xfrm>
            <a:off x="5810739" y="1702214"/>
            <a:ext cx="5470173" cy="3323987"/>
          </a:xfrm>
          <a:prstGeom prst="rect">
            <a:avLst/>
          </a:prstGeom>
        </p:spPr>
        <p:txBody>
          <a:bodyPr wrap="square" rtlCol="0">
            <a:spAutoFit/>
          </a:bodyPr>
          <a:lstStyle/>
          <a:p>
            <a:pPr marL="0" indent="0">
              <a:lnSpc>
                <a:spcPct val="150000"/>
              </a:lnSpc>
              <a:spcBef>
                <a:spcPts val="0"/>
              </a:spcBef>
              <a:buFontTx/>
              <a:buNone/>
            </a:pPr>
            <a:r>
              <a:rPr lang="en-IN" dirty="0">
                <a:ea typeface="微软雅黑"/>
                <a:cs typeface="Aparajita" panose="02020603050405020304" pitchFamily="18" charset="0"/>
              </a:rPr>
              <a:t>Render is a unified cloud to build and run all your apps and websites with free TLS certificates, a global CDN, DDoS protection, private networks, and deploys from Git.</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endParaRPr lang="en-IN"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IN" dirty="0">
                <a:latin typeface="Posterama" panose="020B0504020200020000" pitchFamily="34" charset="0"/>
                <a:ea typeface="微软雅黑"/>
                <a:cs typeface="Posterama" panose="020B0504020200020000" pitchFamily="34" charset="0"/>
              </a:rPr>
              <a:t>Link</a:t>
            </a:r>
          </a:p>
          <a:p>
            <a:pPr marL="0" indent="0">
              <a:lnSpc>
                <a:spcPct val="100000"/>
              </a:lnSpc>
              <a:spcBef>
                <a:spcPts val="0"/>
              </a:spcBef>
              <a:buFontTx/>
              <a:buNone/>
            </a:pPr>
            <a:endParaRPr lang="en-IN" sz="1200"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IN" sz="1800" dirty="0">
                <a:solidFill>
                  <a:schemeClr val="accent1">
                    <a:lumMod val="75000"/>
                  </a:schemeClr>
                </a:solidFill>
                <a:latin typeface="Posterama" panose="020B0504020200020000" pitchFamily="34" charset="0"/>
                <a:ea typeface="微软雅黑"/>
                <a:cs typeface="Posterama" panose="020B0504020200020000" pitchFamily="34" charset="0"/>
                <a:hlinkClick r:id="rId2">
                  <a:extLst>
                    <a:ext uri="{A12FA001-AC4F-418D-AE19-62706E023703}">
                      <ahyp:hlinkClr xmlns:ahyp="http://schemas.microsoft.com/office/drawing/2018/hyperlinkcolor" val="tx"/>
                    </a:ext>
                  </a:extLst>
                </a:hlinkClick>
              </a:rPr>
              <a:t>https://voting-application.onrender.com/</a:t>
            </a:r>
            <a:endParaRPr lang="en-IN" sz="1800" dirty="0">
              <a:solidFill>
                <a:schemeClr val="accent1">
                  <a:lumMod val="7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dirty="0"/>
              <a:t>THANK YOU</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253120"/>
            <a:ext cx="4621103" cy="1159854"/>
          </a:xfrm>
        </p:spPr>
        <p:txBody>
          <a:bodyPr/>
          <a:lstStyle/>
          <a:p>
            <a:r>
              <a:rPr lang="en-US" dirty="0"/>
              <a:t>Name: Vishwanath A</a:t>
            </a:r>
          </a:p>
          <a:p>
            <a:r>
              <a:rPr lang="en-US" dirty="0"/>
              <a:t>Reg No: 21CSEA35</a:t>
            </a:r>
          </a:p>
          <a:p>
            <a:r>
              <a:rPr lang="en-US" dirty="0"/>
              <a:t>Course: 2</a:t>
            </a:r>
            <a:r>
              <a:rPr lang="en-US" baseline="30000" dirty="0"/>
              <a:t>nd</a:t>
            </a:r>
            <a:r>
              <a:rPr lang="en-US" dirty="0"/>
              <a:t> MCA – 1</a:t>
            </a:r>
            <a:r>
              <a:rPr lang="en-US" baseline="30000" dirty="0"/>
              <a:t>st</a:t>
            </a:r>
            <a:r>
              <a:rPr lang="en-US" dirty="0"/>
              <a:t> Batch</a:t>
            </a:r>
          </a:p>
          <a:p>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a:srcRect/>
          <a:stretch/>
        </p:blipFill>
        <p:spPr>
          <a:xfrm>
            <a:off x="7493157" y="1478422"/>
            <a:ext cx="4401828" cy="2934552"/>
          </a:xfr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sharepoint/v3"/>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230e9df3-be65-4c73-a93b-d1236ebd677e"/>
    <ds:schemaRef ds:uri="http://schemas.openxmlformats.org/package/2006/metadata/core-properties"/>
    <ds:schemaRef ds:uri="http://purl.org/dc/dcmitype/"/>
    <ds:schemaRef ds:uri="16c05727-aa75-4e4a-9b5f-8a80a1165891"/>
    <ds:schemaRef ds:uri="71af3243-3dd4-4a8d-8c0d-dd76da1f02a5"/>
    <ds:schemaRef ds:uri="http://purl.org/dc/terms/"/>
    <ds:schemaRef ds:uri="http://purl.org/dc/elements/1.1/"/>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130</TotalTime>
  <Words>455</Words>
  <Application>Microsoft Office PowerPoint</Application>
  <PresentationFormat>Widescreen</PresentationFormat>
  <Paragraphs>69</Paragraphs>
  <Slides>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等线</vt:lpstr>
      <vt:lpstr>Abadi</vt:lpstr>
      <vt:lpstr>Arial</vt:lpstr>
      <vt:lpstr>Calibri</vt:lpstr>
      <vt:lpstr>Posterama</vt:lpstr>
      <vt:lpstr>Posterama Text Black</vt:lpstr>
      <vt:lpstr>Posterama Text SemiBold</vt:lpstr>
      <vt:lpstr>Segoe UI</vt:lpstr>
      <vt:lpstr>Segoe UI Emoji</vt:lpstr>
      <vt:lpstr>urw-din</vt:lpstr>
      <vt:lpstr>Wingdings</vt:lpstr>
      <vt:lpstr>Office 主题​​</vt:lpstr>
      <vt:lpstr>E-VOTING APPLICATION</vt:lpstr>
      <vt:lpstr>INTRODUCTION</vt:lpstr>
      <vt:lpstr>PowerPoint Presentation</vt:lpstr>
      <vt:lpstr>WEB TECHNOLOGY</vt:lpstr>
      <vt:lpstr>DATABASE</vt:lpstr>
      <vt:lpstr>PowerPoint Presentation</vt:lpstr>
      <vt:lpstr>INTERFACE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E-VOTING APPLICATION</dc:title>
  <dc:creator>solomon prabu</dc:creator>
  <cp:lastModifiedBy>solomon prabu</cp:lastModifiedBy>
  <cp:revision>1</cp:revision>
  <dcterms:created xsi:type="dcterms:W3CDTF">2022-12-21T17:19:07Z</dcterms:created>
  <dcterms:modified xsi:type="dcterms:W3CDTF">2022-12-21T19:29:59Z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