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60" r:id="rId9"/>
    <p:sldId id="262" r:id="rId10"/>
    <p:sldId id="263" r:id="rId11"/>
    <p:sldId id="264" r:id="rId12"/>
    <p:sldId id="265" r:id="rId13"/>
    <p:sldId id="261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40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F0000"/>
    <a:srgbClr val="41719C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76" y="72"/>
      </p:cViewPr>
      <p:guideLst>
        <p:guide orient="horz" pos="2136"/>
        <p:guide pos="40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A23EF-4AF1-4CB6-AB6A-21B41AD531CB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38DEB-48B3-4ABF-B7B0-105FBC4A4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38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http://ajbasweb.com/old/ajbas/2012/June/382-391.pdf:</a:t>
            </a:r>
            <a:r>
              <a:rPr lang="en-US" baseline="0" dirty="0" smtClean="0"/>
              <a:t>  Higher TMC concentration i.e. more unreacted COOH groups i.e. greater </a:t>
            </a:r>
            <a:r>
              <a:rPr lang="en-US" baseline="0" dirty="0" err="1" smtClean="0"/>
              <a:t>hydrophilicity</a:t>
            </a:r>
            <a:r>
              <a:rPr lang="en-US" baseline="0" dirty="0" smtClean="0"/>
              <a:t> and better water permeation fluxes.  More diamine concentration i.e. greater diffusion of diamine into organic layer </a:t>
            </a:r>
            <a:r>
              <a:rPr lang="en-US" baseline="0" dirty="0" err="1" smtClean="0"/>
              <a:t>ie</a:t>
            </a:r>
            <a:r>
              <a:rPr lang="en-US" baseline="0" dirty="0" smtClean="0"/>
              <a:t>. Rougher surface.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38DEB-48B3-4ABF-B7B0-105FBC4A40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9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2332-6FDB-464A-83ED-5282D4A4C59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5C0B-46E8-4133-B674-03C4C45F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5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2332-6FDB-464A-83ED-5282D4A4C59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5C0B-46E8-4133-B674-03C4C45F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6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2332-6FDB-464A-83ED-5282D4A4C59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5C0B-46E8-4133-B674-03C4C45F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9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2332-6FDB-464A-83ED-5282D4A4C59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5C0B-46E8-4133-B674-03C4C45F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7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2332-6FDB-464A-83ED-5282D4A4C59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5C0B-46E8-4133-B674-03C4C45F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1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2332-6FDB-464A-83ED-5282D4A4C59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5C0B-46E8-4133-B674-03C4C45F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0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2332-6FDB-464A-83ED-5282D4A4C59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5C0B-46E8-4133-B674-03C4C45F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2332-6FDB-464A-83ED-5282D4A4C59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5C0B-46E8-4133-B674-03C4C45F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3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2332-6FDB-464A-83ED-5282D4A4C59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5C0B-46E8-4133-B674-03C4C45F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7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2332-6FDB-464A-83ED-5282D4A4C59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5C0B-46E8-4133-B674-03C4C45F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5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2332-6FDB-464A-83ED-5282D4A4C59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5C0B-46E8-4133-B674-03C4C45F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6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22332-6FDB-464A-83ED-5282D4A4C59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F5C0B-46E8-4133-B674-03C4C45F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0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Thoughts on RO Membranes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791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Preamble to Molecular Simulation</a:t>
            </a:r>
          </a:p>
          <a:p>
            <a:r>
              <a:rPr lang="en-US" dirty="0" smtClean="0"/>
              <a:t>For Discussion with Prof. P. K. Ghosh</a:t>
            </a:r>
          </a:p>
          <a:p>
            <a:r>
              <a:rPr lang="en-US" dirty="0" smtClean="0"/>
              <a:t>20</a:t>
            </a:r>
            <a:r>
              <a:rPr lang="en-US" baseline="30000" dirty="0" smtClean="0"/>
              <a:t>th</a:t>
            </a:r>
            <a:r>
              <a:rPr lang="en-US" dirty="0" smtClean="0"/>
              <a:t> May 2015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485193" y="5282987"/>
            <a:ext cx="2456597" cy="1079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V. H. Dalvi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12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119" y="62647"/>
            <a:ext cx="6306933" cy="1325563"/>
          </a:xfrm>
        </p:spPr>
        <p:txBody>
          <a:bodyPr/>
          <a:lstStyle/>
          <a:p>
            <a:r>
              <a:rPr lang="en-US" dirty="0" smtClean="0"/>
              <a:t>Interfacial Polymerization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96716" y="1869768"/>
            <a:ext cx="8625385" cy="4640239"/>
          </a:xfrm>
          <a:prstGeom prst="rect">
            <a:avLst/>
          </a:prstGeom>
          <a:solidFill>
            <a:srgbClr val="7030A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0403" y="2181486"/>
            <a:ext cx="1255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Interface Viewed From “Top”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 rot="479447">
            <a:off x="5581205" y="3459921"/>
            <a:ext cx="481084" cy="518614"/>
            <a:chOff x="-2305335" y="491319"/>
            <a:chExt cx="2197290" cy="2156347"/>
          </a:xfrm>
        </p:grpSpPr>
        <p:sp>
          <p:nvSpPr>
            <p:cNvPr id="7" name="Oval 6"/>
            <p:cNvSpPr/>
            <p:nvPr/>
          </p:nvSpPr>
          <p:spPr>
            <a:xfrm>
              <a:off x="-2230841" y="723331"/>
              <a:ext cx="2048301" cy="192433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Isosceles Triangle 6"/>
            <p:cNvSpPr/>
            <p:nvPr/>
          </p:nvSpPr>
          <p:spPr>
            <a:xfrm>
              <a:off x="-2305335" y="491319"/>
              <a:ext cx="2197290" cy="1801504"/>
            </a:xfrm>
            <a:custGeom>
              <a:avLst/>
              <a:gdLst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290" h="1801504">
                  <a:moveTo>
                    <a:pt x="0" y="1801504"/>
                  </a:moveTo>
                  <a:cubicBezTo>
                    <a:pt x="802943" y="1392071"/>
                    <a:pt x="1114567" y="805218"/>
                    <a:pt x="1098645" y="0"/>
                  </a:cubicBezTo>
                  <a:cubicBezTo>
                    <a:pt x="1110018" y="1064525"/>
                    <a:pt x="1407994" y="1446662"/>
                    <a:pt x="2197290" y="1801504"/>
                  </a:cubicBezTo>
                  <a:cubicBezTo>
                    <a:pt x="1396622" y="1446662"/>
                    <a:pt x="800669" y="1392072"/>
                    <a:pt x="0" y="1801504"/>
                  </a:cubicBez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2058886">
            <a:off x="6113504" y="4083193"/>
            <a:ext cx="660211" cy="217511"/>
            <a:chOff x="-2310169" y="4611236"/>
            <a:chExt cx="2572035" cy="726744"/>
          </a:xfrm>
        </p:grpSpPr>
        <p:sp>
          <p:nvSpPr>
            <p:cNvPr id="11" name="Oval 10"/>
            <p:cNvSpPr/>
            <p:nvPr/>
          </p:nvSpPr>
          <p:spPr>
            <a:xfrm>
              <a:off x="-2048302" y="4611236"/>
              <a:ext cx="2048302" cy="72674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-2310169" y="4797042"/>
              <a:ext cx="2572035" cy="368784"/>
              <a:chOff x="-2190181" y="3739273"/>
              <a:chExt cx="2572035" cy="368784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-1077397" y="3739273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2"/>
              <p:cNvSpPr/>
              <p:nvPr/>
            </p:nvSpPr>
            <p:spPr>
              <a:xfrm flipH="1">
                <a:off x="-2190181" y="3752921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7" name="Straight Arrow Connector 16"/>
          <p:cNvCxnSpPr/>
          <p:nvPr/>
        </p:nvCxnSpPr>
        <p:spPr>
          <a:xfrm flipV="1">
            <a:off x="2429301" y="3429000"/>
            <a:ext cx="2852383" cy="4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94462" y="1351852"/>
                <a:ext cx="11752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𝐶𝑂𝐶𝑙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𝑅𝑁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𝐶𝑂𝐶𝑙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𝑅𝑁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62" y="1351852"/>
                <a:ext cx="11752296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4148920" y="2194557"/>
            <a:ext cx="5868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Subsequent diamine molecules could either regenerate the active site: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06589" y="5312220"/>
            <a:ext cx="164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Site Available for Further Reaction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337309" y="4485659"/>
            <a:ext cx="4384743" cy="981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 rot="18962662">
            <a:off x="7164475" y="4159289"/>
            <a:ext cx="660211" cy="217511"/>
            <a:chOff x="-2310169" y="4611238"/>
            <a:chExt cx="2572035" cy="726744"/>
          </a:xfrm>
        </p:grpSpPr>
        <p:sp>
          <p:nvSpPr>
            <p:cNvPr id="27" name="Oval 26"/>
            <p:cNvSpPr/>
            <p:nvPr/>
          </p:nvSpPr>
          <p:spPr>
            <a:xfrm>
              <a:off x="-2048301" y="4611238"/>
              <a:ext cx="2048301" cy="72674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-2310169" y="4797042"/>
              <a:ext cx="2572035" cy="368784"/>
              <a:chOff x="-2190181" y="3739273"/>
              <a:chExt cx="2572035" cy="368784"/>
            </a:xfrm>
          </p:grpSpPr>
          <p:sp>
            <p:nvSpPr>
              <p:cNvPr id="29" name="Oval 12"/>
              <p:cNvSpPr/>
              <p:nvPr/>
            </p:nvSpPr>
            <p:spPr>
              <a:xfrm>
                <a:off x="-1077397" y="3739273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12"/>
              <p:cNvSpPr/>
              <p:nvPr/>
            </p:nvSpPr>
            <p:spPr>
              <a:xfrm flipH="1">
                <a:off x="-2190181" y="3752921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4288624" y="5236181"/>
            <a:ext cx="5868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Regeneration could also happen by another strong base added to the aqueous phase (though such a base would preferentially remain in the bulk and regenerate acidified amines)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9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119" y="62647"/>
            <a:ext cx="6306933" cy="1325563"/>
          </a:xfrm>
        </p:spPr>
        <p:txBody>
          <a:bodyPr/>
          <a:lstStyle/>
          <a:p>
            <a:r>
              <a:rPr lang="en-US" dirty="0" smtClean="0"/>
              <a:t>Interfacial Polymerization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96716" y="1869768"/>
            <a:ext cx="8625385" cy="4640239"/>
          </a:xfrm>
          <a:prstGeom prst="rect">
            <a:avLst/>
          </a:prstGeom>
          <a:solidFill>
            <a:srgbClr val="7030A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0403" y="2181486"/>
            <a:ext cx="1255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Interface Viewed From “Top”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 rot="479447">
            <a:off x="5581205" y="3459921"/>
            <a:ext cx="481084" cy="518614"/>
            <a:chOff x="-2305335" y="491319"/>
            <a:chExt cx="2197290" cy="2156347"/>
          </a:xfrm>
        </p:grpSpPr>
        <p:sp>
          <p:nvSpPr>
            <p:cNvPr id="7" name="Oval 6"/>
            <p:cNvSpPr/>
            <p:nvPr/>
          </p:nvSpPr>
          <p:spPr>
            <a:xfrm>
              <a:off x="-2230841" y="723331"/>
              <a:ext cx="2048301" cy="192433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Isosceles Triangle 6"/>
            <p:cNvSpPr/>
            <p:nvPr/>
          </p:nvSpPr>
          <p:spPr>
            <a:xfrm>
              <a:off x="-2305335" y="491319"/>
              <a:ext cx="2197290" cy="1801504"/>
            </a:xfrm>
            <a:custGeom>
              <a:avLst/>
              <a:gdLst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290" h="1801504">
                  <a:moveTo>
                    <a:pt x="0" y="1801504"/>
                  </a:moveTo>
                  <a:cubicBezTo>
                    <a:pt x="802943" y="1392071"/>
                    <a:pt x="1114567" y="805218"/>
                    <a:pt x="1098645" y="0"/>
                  </a:cubicBezTo>
                  <a:cubicBezTo>
                    <a:pt x="1110018" y="1064525"/>
                    <a:pt x="1407994" y="1446662"/>
                    <a:pt x="2197290" y="1801504"/>
                  </a:cubicBezTo>
                  <a:cubicBezTo>
                    <a:pt x="1396622" y="1446662"/>
                    <a:pt x="800669" y="1392072"/>
                    <a:pt x="0" y="1801504"/>
                  </a:cubicBez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2058886">
            <a:off x="6113504" y="4083193"/>
            <a:ext cx="660211" cy="217511"/>
            <a:chOff x="-2310169" y="4611236"/>
            <a:chExt cx="2572035" cy="726744"/>
          </a:xfrm>
        </p:grpSpPr>
        <p:sp>
          <p:nvSpPr>
            <p:cNvPr id="11" name="Oval 10"/>
            <p:cNvSpPr/>
            <p:nvPr/>
          </p:nvSpPr>
          <p:spPr>
            <a:xfrm>
              <a:off x="-2048302" y="4611236"/>
              <a:ext cx="2048302" cy="72674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-2310169" y="4797042"/>
              <a:ext cx="2572035" cy="368784"/>
              <a:chOff x="-2190181" y="3739273"/>
              <a:chExt cx="2572035" cy="368784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-1077397" y="3739273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2"/>
              <p:cNvSpPr/>
              <p:nvPr/>
            </p:nvSpPr>
            <p:spPr>
              <a:xfrm flipH="1">
                <a:off x="-2190181" y="3752921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4175139" y="1884545"/>
            <a:ext cx="586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 react with the remaining active sites of TMC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 rot="5694549">
            <a:off x="5581503" y="2863023"/>
            <a:ext cx="660211" cy="217511"/>
            <a:chOff x="-2310169" y="4611238"/>
            <a:chExt cx="2572035" cy="726744"/>
          </a:xfrm>
        </p:grpSpPr>
        <p:sp>
          <p:nvSpPr>
            <p:cNvPr id="27" name="Oval 26"/>
            <p:cNvSpPr/>
            <p:nvPr/>
          </p:nvSpPr>
          <p:spPr>
            <a:xfrm>
              <a:off x="-2048301" y="4611238"/>
              <a:ext cx="2048301" cy="72674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-2310169" y="4797042"/>
              <a:ext cx="2572035" cy="368784"/>
              <a:chOff x="-2190181" y="3739273"/>
              <a:chExt cx="2572035" cy="368784"/>
            </a:xfrm>
          </p:grpSpPr>
          <p:sp>
            <p:nvSpPr>
              <p:cNvPr id="29" name="Oval 12"/>
              <p:cNvSpPr/>
              <p:nvPr/>
            </p:nvSpPr>
            <p:spPr>
              <a:xfrm>
                <a:off x="-1077397" y="3739273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12"/>
              <p:cNvSpPr/>
              <p:nvPr/>
            </p:nvSpPr>
            <p:spPr>
              <a:xfrm flipH="1">
                <a:off x="-2190181" y="3752921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002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119" y="62647"/>
            <a:ext cx="6306933" cy="1325563"/>
          </a:xfrm>
        </p:spPr>
        <p:txBody>
          <a:bodyPr/>
          <a:lstStyle/>
          <a:p>
            <a:r>
              <a:rPr lang="en-US" dirty="0" smtClean="0"/>
              <a:t>Interfacial Polymerization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57021" y="1871828"/>
            <a:ext cx="8625385" cy="4640239"/>
          </a:xfrm>
          <a:prstGeom prst="rect">
            <a:avLst/>
          </a:prstGeom>
          <a:solidFill>
            <a:srgbClr val="7030A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0403" y="2181486"/>
            <a:ext cx="1255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Interface Viewed From “Top”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 rot="479447">
            <a:off x="5581205" y="3459921"/>
            <a:ext cx="481084" cy="518614"/>
            <a:chOff x="-2305335" y="491319"/>
            <a:chExt cx="2197290" cy="2156347"/>
          </a:xfrm>
        </p:grpSpPr>
        <p:sp>
          <p:nvSpPr>
            <p:cNvPr id="7" name="Oval 6"/>
            <p:cNvSpPr/>
            <p:nvPr/>
          </p:nvSpPr>
          <p:spPr>
            <a:xfrm>
              <a:off x="-2230841" y="723331"/>
              <a:ext cx="2048301" cy="192433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Isosceles Triangle 6"/>
            <p:cNvSpPr/>
            <p:nvPr/>
          </p:nvSpPr>
          <p:spPr>
            <a:xfrm>
              <a:off x="-2305335" y="491319"/>
              <a:ext cx="2197290" cy="1801504"/>
            </a:xfrm>
            <a:custGeom>
              <a:avLst/>
              <a:gdLst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290" h="1801504">
                  <a:moveTo>
                    <a:pt x="0" y="1801504"/>
                  </a:moveTo>
                  <a:cubicBezTo>
                    <a:pt x="802943" y="1392071"/>
                    <a:pt x="1114567" y="805218"/>
                    <a:pt x="1098645" y="0"/>
                  </a:cubicBezTo>
                  <a:cubicBezTo>
                    <a:pt x="1110018" y="1064525"/>
                    <a:pt x="1407994" y="1446662"/>
                    <a:pt x="2197290" y="1801504"/>
                  </a:cubicBezTo>
                  <a:cubicBezTo>
                    <a:pt x="1396622" y="1446662"/>
                    <a:pt x="800669" y="1392072"/>
                    <a:pt x="0" y="1801504"/>
                  </a:cubicBez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2058886">
            <a:off x="6113504" y="4083193"/>
            <a:ext cx="660211" cy="217511"/>
            <a:chOff x="-2310169" y="4611236"/>
            <a:chExt cx="2572035" cy="726744"/>
          </a:xfrm>
        </p:grpSpPr>
        <p:sp>
          <p:nvSpPr>
            <p:cNvPr id="11" name="Oval 10"/>
            <p:cNvSpPr/>
            <p:nvPr/>
          </p:nvSpPr>
          <p:spPr>
            <a:xfrm>
              <a:off x="-2048302" y="4611236"/>
              <a:ext cx="2048302" cy="72674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-2310169" y="4797042"/>
              <a:ext cx="2572035" cy="368784"/>
              <a:chOff x="-2190181" y="3739273"/>
              <a:chExt cx="2572035" cy="368784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-1077397" y="3739273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2"/>
              <p:cNvSpPr/>
              <p:nvPr/>
            </p:nvSpPr>
            <p:spPr>
              <a:xfrm flipH="1">
                <a:off x="-2190181" y="3752921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2010049" y="1091488"/>
            <a:ext cx="965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Structure can be predicted from a stochastic model.</a:t>
            </a:r>
          </a:p>
          <a:p>
            <a:r>
              <a:rPr lang="en-US" dirty="0" smtClean="0"/>
              <a:t>Another layer on top of first layer can be modelled with reduced diffusion for diamine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 rot="5694549">
            <a:off x="5581503" y="2863023"/>
            <a:ext cx="660211" cy="217511"/>
            <a:chOff x="-2310169" y="4611238"/>
            <a:chExt cx="2572035" cy="726744"/>
          </a:xfrm>
        </p:grpSpPr>
        <p:sp>
          <p:nvSpPr>
            <p:cNvPr id="27" name="Oval 26"/>
            <p:cNvSpPr/>
            <p:nvPr/>
          </p:nvSpPr>
          <p:spPr>
            <a:xfrm>
              <a:off x="-2048301" y="4611238"/>
              <a:ext cx="2048301" cy="72674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-2310169" y="4797042"/>
              <a:ext cx="2572035" cy="368784"/>
              <a:chOff x="-2190181" y="3739273"/>
              <a:chExt cx="2572035" cy="368784"/>
            </a:xfrm>
          </p:grpSpPr>
          <p:sp>
            <p:nvSpPr>
              <p:cNvPr id="29" name="Oval 12"/>
              <p:cNvSpPr/>
              <p:nvPr/>
            </p:nvSpPr>
            <p:spPr>
              <a:xfrm>
                <a:off x="-1077397" y="3739273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12"/>
              <p:cNvSpPr/>
              <p:nvPr/>
            </p:nvSpPr>
            <p:spPr>
              <a:xfrm flipH="1">
                <a:off x="-2190181" y="3752921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 rot="3961598">
            <a:off x="6854665" y="4351954"/>
            <a:ext cx="481084" cy="518614"/>
            <a:chOff x="-2305335" y="491319"/>
            <a:chExt cx="2197290" cy="2156347"/>
          </a:xfrm>
        </p:grpSpPr>
        <p:sp>
          <p:nvSpPr>
            <p:cNvPr id="22" name="Oval 21"/>
            <p:cNvSpPr/>
            <p:nvPr/>
          </p:nvSpPr>
          <p:spPr>
            <a:xfrm>
              <a:off x="-2230841" y="723331"/>
              <a:ext cx="2048301" cy="192433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3" name="Isosceles Triangle 6"/>
            <p:cNvSpPr/>
            <p:nvPr/>
          </p:nvSpPr>
          <p:spPr>
            <a:xfrm>
              <a:off x="-2305335" y="491319"/>
              <a:ext cx="2197290" cy="1801504"/>
            </a:xfrm>
            <a:custGeom>
              <a:avLst/>
              <a:gdLst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290" h="1801504">
                  <a:moveTo>
                    <a:pt x="0" y="1801504"/>
                  </a:moveTo>
                  <a:cubicBezTo>
                    <a:pt x="802943" y="1392071"/>
                    <a:pt x="1114567" y="805218"/>
                    <a:pt x="1098645" y="0"/>
                  </a:cubicBezTo>
                  <a:cubicBezTo>
                    <a:pt x="1110018" y="1064525"/>
                    <a:pt x="1407994" y="1446662"/>
                    <a:pt x="2197290" y="1801504"/>
                  </a:cubicBezTo>
                  <a:cubicBezTo>
                    <a:pt x="1396622" y="1446662"/>
                    <a:pt x="800669" y="1392072"/>
                    <a:pt x="0" y="1801504"/>
                  </a:cubicBez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rot="20089735">
            <a:off x="4768941" y="3957707"/>
            <a:ext cx="660211" cy="217511"/>
            <a:chOff x="-2310169" y="4611238"/>
            <a:chExt cx="2572035" cy="726744"/>
          </a:xfrm>
        </p:grpSpPr>
        <p:sp>
          <p:nvSpPr>
            <p:cNvPr id="25" name="Oval 24"/>
            <p:cNvSpPr/>
            <p:nvPr/>
          </p:nvSpPr>
          <p:spPr>
            <a:xfrm>
              <a:off x="-2048301" y="4611238"/>
              <a:ext cx="2048301" cy="72674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-2310169" y="4797042"/>
              <a:ext cx="2572035" cy="368784"/>
              <a:chOff x="-2190181" y="3739273"/>
              <a:chExt cx="2572035" cy="368784"/>
            </a:xfrm>
          </p:grpSpPr>
          <p:sp>
            <p:nvSpPr>
              <p:cNvPr id="32" name="Oval 12"/>
              <p:cNvSpPr/>
              <p:nvPr/>
            </p:nvSpPr>
            <p:spPr>
              <a:xfrm>
                <a:off x="-1077397" y="3739273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12"/>
              <p:cNvSpPr/>
              <p:nvPr/>
            </p:nvSpPr>
            <p:spPr>
              <a:xfrm flipH="1">
                <a:off x="-2190181" y="3752921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 rot="9170570">
            <a:off x="7459996" y="4177354"/>
            <a:ext cx="660211" cy="217511"/>
            <a:chOff x="-2310169" y="4611236"/>
            <a:chExt cx="2572035" cy="726744"/>
          </a:xfrm>
        </p:grpSpPr>
        <p:sp>
          <p:nvSpPr>
            <p:cNvPr id="35" name="Oval 34"/>
            <p:cNvSpPr/>
            <p:nvPr/>
          </p:nvSpPr>
          <p:spPr>
            <a:xfrm>
              <a:off x="-2048302" y="4611236"/>
              <a:ext cx="2048302" cy="72674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-2310169" y="4797042"/>
              <a:ext cx="2572035" cy="368784"/>
              <a:chOff x="-2190181" y="3739273"/>
              <a:chExt cx="2572035" cy="368784"/>
            </a:xfrm>
          </p:grpSpPr>
          <p:sp>
            <p:nvSpPr>
              <p:cNvPr id="37" name="Oval 12"/>
              <p:cNvSpPr/>
              <p:nvPr/>
            </p:nvSpPr>
            <p:spPr>
              <a:xfrm>
                <a:off x="-1077397" y="3739273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12"/>
              <p:cNvSpPr/>
              <p:nvPr/>
            </p:nvSpPr>
            <p:spPr>
              <a:xfrm flipH="1">
                <a:off x="-2190181" y="3752921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 rot="21277668">
            <a:off x="8222565" y="3566889"/>
            <a:ext cx="481084" cy="518614"/>
            <a:chOff x="-2305335" y="491319"/>
            <a:chExt cx="2197290" cy="2156347"/>
          </a:xfrm>
        </p:grpSpPr>
        <p:sp>
          <p:nvSpPr>
            <p:cNvPr id="40" name="Oval 39"/>
            <p:cNvSpPr/>
            <p:nvPr/>
          </p:nvSpPr>
          <p:spPr>
            <a:xfrm>
              <a:off x="-2230841" y="723331"/>
              <a:ext cx="2048301" cy="192433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1" name="Isosceles Triangle 6"/>
            <p:cNvSpPr/>
            <p:nvPr/>
          </p:nvSpPr>
          <p:spPr>
            <a:xfrm>
              <a:off x="-2305335" y="491319"/>
              <a:ext cx="2197290" cy="1801504"/>
            </a:xfrm>
            <a:custGeom>
              <a:avLst/>
              <a:gdLst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290" h="1801504">
                  <a:moveTo>
                    <a:pt x="0" y="1801504"/>
                  </a:moveTo>
                  <a:cubicBezTo>
                    <a:pt x="802943" y="1392071"/>
                    <a:pt x="1114567" y="805218"/>
                    <a:pt x="1098645" y="0"/>
                  </a:cubicBezTo>
                  <a:cubicBezTo>
                    <a:pt x="1110018" y="1064525"/>
                    <a:pt x="1407994" y="1446662"/>
                    <a:pt x="2197290" y="1801504"/>
                  </a:cubicBezTo>
                  <a:cubicBezTo>
                    <a:pt x="1396622" y="1446662"/>
                    <a:pt x="800669" y="1392072"/>
                    <a:pt x="0" y="1801504"/>
                  </a:cubicBez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4999924">
            <a:off x="8052579" y="2935960"/>
            <a:ext cx="660211" cy="217511"/>
            <a:chOff x="-2310169" y="4611238"/>
            <a:chExt cx="2572035" cy="726744"/>
          </a:xfrm>
        </p:grpSpPr>
        <p:sp>
          <p:nvSpPr>
            <p:cNvPr id="43" name="Oval 42"/>
            <p:cNvSpPr/>
            <p:nvPr/>
          </p:nvSpPr>
          <p:spPr>
            <a:xfrm>
              <a:off x="-2048301" y="4611238"/>
              <a:ext cx="2048301" cy="72674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-2310169" y="4797042"/>
              <a:ext cx="2572035" cy="368784"/>
              <a:chOff x="-2190181" y="3739273"/>
              <a:chExt cx="2572035" cy="368784"/>
            </a:xfrm>
          </p:grpSpPr>
          <p:sp>
            <p:nvSpPr>
              <p:cNvPr id="45" name="Oval 12"/>
              <p:cNvSpPr/>
              <p:nvPr/>
            </p:nvSpPr>
            <p:spPr>
              <a:xfrm>
                <a:off x="-1077397" y="3739273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12"/>
              <p:cNvSpPr/>
              <p:nvPr/>
            </p:nvSpPr>
            <p:spPr>
              <a:xfrm flipH="1">
                <a:off x="-2190181" y="3752921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 rot="16384670">
            <a:off x="6677769" y="5296372"/>
            <a:ext cx="660211" cy="217511"/>
            <a:chOff x="-2310169" y="4611236"/>
            <a:chExt cx="2572035" cy="726744"/>
          </a:xfrm>
        </p:grpSpPr>
        <p:sp>
          <p:nvSpPr>
            <p:cNvPr id="48" name="Oval 47"/>
            <p:cNvSpPr/>
            <p:nvPr/>
          </p:nvSpPr>
          <p:spPr>
            <a:xfrm>
              <a:off x="-2048302" y="4611236"/>
              <a:ext cx="2048302" cy="72674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-2310169" y="4797042"/>
              <a:ext cx="2572035" cy="368784"/>
              <a:chOff x="-2190181" y="3739273"/>
              <a:chExt cx="2572035" cy="368784"/>
            </a:xfrm>
          </p:grpSpPr>
          <p:sp>
            <p:nvSpPr>
              <p:cNvPr id="50" name="Oval 12"/>
              <p:cNvSpPr/>
              <p:nvPr/>
            </p:nvSpPr>
            <p:spPr>
              <a:xfrm>
                <a:off x="-1077397" y="3739273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12"/>
              <p:cNvSpPr/>
              <p:nvPr/>
            </p:nvSpPr>
            <p:spPr>
              <a:xfrm flipH="1">
                <a:off x="-2190181" y="3752921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6759468" y="5897787"/>
            <a:ext cx="481084" cy="518614"/>
            <a:chOff x="-2305335" y="491319"/>
            <a:chExt cx="2197290" cy="2156347"/>
          </a:xfrm>
        </p:grpSpPr>
        <p:sp>
          <p:nvSpPr>
            <p:cNvPr id="53" name="Oval 52"/>
            <p:cNvSpPr/>
            <p:nvPr/>
          </p:nvSpPr>
          <p:spPr>
            <a:xfrm>
              <a:off x="-2230841" y="723331"/>
              <a:ext cx="2048301" cy="192433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4" name="Isosceles Triangle 6"/>
            <p:cNvSpPr/>
            <p:nvPr/>
          </p:nvSpPr>
          <p:spPr>
            <a:xfrm>
              <a:off x="-2305335" y="491319"/>
              <a:ext cx="2197290" cy="1801504"/>
            </a:xfrm>
            <a:custGeom>
              <a:avLst/>
              <a:gdLst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290" h="1801504">
                  <a:moveTo>
                    <a:pt x="0" y="1801504"/>
                  </a:moveTo>
                  <a:cubicBezTo>
                    <a:pt x="802943" y="1392071"/>
                    <a:pt x="1114567" y="805218"/>
                    <a:pt x="1098645" y="0"/>
                  </a:cubicBezTo>
                  <a:cubicBezTo>
                    <a:pt x="1110018" y="1064525"/>
                    <a:pt x="1407994" y="1446662"/>
                    <a:pt x="2197290" y="1801504"/>
                  </a:cubicBezTo>
                  <a:cubicBezTo>
                    <a:pt x="1396622" y="1446662"/>
                    <a:pt x="800669" y="1392072"/>
                    <a:pt x="0" y="1801504"/>
                  </a:cubicBez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 rot="3737025">
            <a:off x="4173282" y="4158754"/>
            <a:ext cx="481084" cy="518614"/>
            <a:chOff x="-2305335" y="491319"/>
            <a:chExt cx="2197290" cy="2156347"/>
          </a:xfrm>
        </p:grpSpPr>
        <p:sp>
          <p:nvSpPr>
            <p:cNvPr id="56" name="Oval 55"/>
            <p:cNvSpPr/>
            <p:nvPr/>
          </p:nvSpPr>
          <p:spPr>
            <a:xfrm>
              <a:off x="-2230841" y="723331"/>
              <a:ext cx="2048301" cy="192433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7" name="Isosceles Triangle 6"/>
            <p:cNvSpPr/>
            <p:nvPr/>
          </p:nvSpPr>
          <p:spPr>
            <a:xfrm>
              <a:off x="-2305335" y="491319"/>
              <a:ext cx="2197290" cy="1801504"/>
            </a:xfrm>
            <a:custGeom>
              <a:avLst/>
              <a:gdLst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290" h="1801504">
                  <a:moveTo>
                    <a:pt x="0" y="1801504"/>
                  </a:moveTo>
                  <a:cubicBezTo>
                    <a:pt x="802943" y="1392071"/>
                    <a:pt x="1114567" y="805218"/>
                    <a:pt x="1098645" y="0"/>
                  </a:cubicBezTo>
                  <a:cubicBezTo>
                    <a:pt x="1110018" y="1064525"/>
                    <a:pt x="1407994" y="1446662"/>
                    <a:pt x="2197290" y="1801504"/>
                  </a:cubicBezTo>
                  <a:cubicBezTo>
                    <a:pt x="1396622" y="1446662"/>
                    <a:pt x="800669" y="1392072"/>
                    <a:pt x="0" y="1801504"/>
                  </a:cubicBez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 rot="16200000">
            <a:off x="4041245" y="5123087"/>
            <a:ext cx="660211" cy="217511"/>
            <a:chOff x="-2310169" y="4611238"/>
            <a:chExt cx="2572035" cy="726744"/>
          </a:xfrm>
        </p:grpSpPr>
        <p:sp>
          <p:nvSpPr>
            <p:cNvPr id="59" name="Oval 58"/>
            <p:cNvSpPr/>
            <p:nvPr/>
          </p:nvSpPr>
          <p:spPr>
            <a:xfrm>
              <a:off x="-2048301" y="4611238"/>
              <a:ext cx="2048301" cy="72674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-2310169" y="4797042"/>
              <a:ext cx="2572035" cy="368784"/>
              <a:chOff x="-2190181" y="3739273"/>
              <a:chExt cx="2572035" cy="368784"/>
            </a:xfrm>
          </p:grpSpPr>
          <p:sp>
            <p:nvSpPr>
              <p:cNvPr id="61" name="Oval 12"/>
              <p:cNvSpPr/>
              <p:nvPr/>
            </p:nvSpPr>
            <p:spPr>
              <a:xfrm>
                <a:off x="-1077397" y="3739273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12"/>
              <p:cNvSpPr/>
              <p:nvPr/>
            </p:nvSpPr>
            <p:spPr>
              <a:xfrm flipH="1">
                <a:off x="-2190181" y="3752921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998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Rough Interface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Differential Diffusion of Diamine into Organic Phase (Less Likely)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Due to changes in interfacial tension.  As skin forms, interfacial tension reduces causing interface to curve to increase contact area (very likely).  </a:t>
            </a:r>
          </a:p>
          <a:p>
            <a:r>
              <a:rPr lang="en-US" dirty="0" smtClean="0"/>
              <a:t>Roughness could form during drying as </a:t>
            </a:r>
            <a:r>
              <a:rPr lang="en-US" dirty="0" err="1" smtClean="0"/>
              <a:t>vapours</a:t>
            </a:r>
            <a:r>
              <a:rPr lang="en-US" dirty="0" smtClean="0"/>
              <a:t> of liquid leave the surface non-uniformly (less likely).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11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00" y="168412"/>
            <a:ext cx="9618738" cy="2288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Indexing Hexagonal Grids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22848" y="17585"/>
            <a:ext cx="7456816" cy="4572000"/>
            <a:chOff x="2337581" y="1132448"/>
            <a:chExt cx="7456816" cy="4572000"/>
          </a:xfrm>
        </p:grpSpPr>
        <p:sp>
          <p:nvSpPr>
            <p:cNvPr id="4" name="Hexagon 3"/>
            <p:cNvSpPr/>
            <p:nvPr/>
          </p:nvSpPr>
          <p:spPr>
            <a:xfrm>
              <a:off x="3137095" y="43328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/>
            <p:cNvSpPr/>
            <p:nvPr/>
          </p:nvSpPr>
          <p:spPr>
            <a:xfrm>
              <a:off x="3936609" y="38756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xagon 5"/>
            <p:cNvSpPr/>
            <p:nvPr/>
          </p:nvSpPr>
          <p:spPr>
            <a:xfrm>
              <a:off x="4736123" y="34184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xagon 6"/>
            <p:cNvSpPr/>
            <p:nvPr/>
          </p:nvSpPr>
          <p:spPr>
            <a:xfrm>
              <a:off x="5535637" y="29612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/>
            <p:cNvSpPr/>
            <p:nvPr/>
          </p:nvSpPr>
          <p:spPr>
            <a:xfrm>
              <a:off x="6335151" y="25040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/>
            <p:cNvSpPr/>
            <p:nvPr/>
          </p:nvSpPr>
          <p:spPr>
            <a:xfrm>
              <a:off x="7134665" y="20468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7934179" y="15896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8733693" y="11324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xagon 11"/>
            <p:cNvSpPr/>
            <p:nvPr/>
          </p:nvSpPr>
          <p:spPr>
            <a:xfrm>
              <a:off x="2337581" y="47900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22362" y="471268"/>
            <a:ext cx="7456816" cy="4572000"/>
            <a:chOff x="2337581" y="1132448"/>
            <a:chExt cx="7456816" cy="4572000"/>
          </a:xfrm>
        </p:grpSpPr>
        <p:sp>
          <p:nvSpPr>
            <p:cNvPr id="15" name="Hexagon 14"/>
            <p:cNvSpPr/>
            <p:nvPr/>
          </p:nvSpPr>
          <p:spPr>
            <a:xfrm>
              <a:off x="3137095" y="43328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exagon 15"/>
            <p:cNvSpPr/>
            <p:nvPr/>
          </p:nvSpPr>
          <p:spPr>
            <a:xfrm>
              <a:off x="3936609" y="38756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exagon 16"/>
            <p:cNvSpPr/>
            <p:nvPr/>
          </p:nvSpPr>
          <p:spPr>
            <a:xfrm>
              <a:off x="4736123" y="34184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exagon 17"/>
            <p:cNvSpPr/>
            <p:nvPr/>
          </p:nvSpPr>
          <p:spPr>
            <a:xfrm>
              <a:off x="5535637" y="29612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exagon 18"/>
            <p:cNvSpPr/>
            <p:nvPr/>
          </p:nvSpPr>
          <p:spPr>
            <a:xfrm>
              <a:off x="6335151" y="25040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Hexagon 19"/>
            <p:cNvSpPr/>
            <p:nvPr/>
          </p:nvSpPr>
          <p:spPr>
            <a:xfrm>
              <a:off x="7134665" y="20468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Hexagon 20"/>
            <p:cNvSpPr/>
            <p:nvPr/>
          </p:nvSpPr>
          <p:spPr>
            <a:xfrm>
              <a:off x="7934179" y="15896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exagon 21"/>
            <p:cNvSpPr/>
            <p:nvPr/>
          </p:nvSpPr>
          <p:spPr>
            <a:xfrm>
              <a:off x="8733693" y="11324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exagon 22"/>
            <p:cNvSpPr/>
            <p:nvPr/>
          </p:nvSpPr>
          <p:spPr>
            <a:xfrm>
              <a:off x="2337581" y="47900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121876" y="924951"/>
            <a:ext cx="7456816" cy="4572000"/>
            <a:chOff x="2337581" y="1132448"/>
            <a:chExt cx="7456816" cy="4572000"/>
          </a:xfrm>
        </p:grpSpPr>
        <p:sp>
          <p:nvSpPr>
            <p:cNvPr id="25" name="Hexagon 24"/>
            <p:cNvSpPr/>
            <p:nvPr/>
          </p:nvSpPr>
          <p:spPr>
            <a:xfrm>
              <a:off x="3137095" y="43328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exagon 25"/>
            <p:cNvSpPr/>
            <p:nvPr/>
          </p:nvSpPr>
          <p:spPr>
            <a:xfrm>
              <a:off x="3936609" y="38756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xagon 26"/>
            <p:cNvSpPr/>
            <p:nvPr/>
          </p:nvSpPr>
          <p:spPr>
            <a:xfrm>
              <a:off x="4736123" y="34184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Hexagon 27"/>
            <p:cNvSpPr/>
            <p:nvPr/>
          </p:nvSpPr>
          <p:spPr>
            <a:xfrm>
              <a:off x="5535637" y="29612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Hexagon 28"/>
            <p:cNvSpPr/>
            <p:nvPr/>
          </p:nvSpPr>
          <p:spPr>
            <a:xfrm>
              <a:off x="6335151" y="25040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exagon 29"/>
            <p:cNvSpPr/>
            <p:nvPr/>
          </p:nvSpPr>
          <p:spPr>
            <a:xfrm>
              <a:off x="7134665" y="20468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exagon 30"/>
            <p:cNvSpPr/>
            <p:nvPr/>
          </p:nvSpPr>
          <p:spPr>
            <a:xfrm>
              <a:off x="7934179" y="15896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exagon 31"/>
            <p:cNvSpPr/>
            <p:nvPr/>
          </p:nvSpPr>
          <p:spPr>
            <a:xfrm>
              <a:off x="8733693" y="11324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exagon 32"/>
            <p:cNvSpPr/>
            <p:nvPr/>
          </p:nvSpPr>
          <p:spPr>
            <a:xfrm>
              <a:off x="2337581" y="47900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921390" y="1378634"/>
            <a:ext cx="7456816" cy="4572000"/>
            <a:chOff x="2337581" y="1132448"/>
            <a:chExt cx="7456816" cy="4572000"/>
          </a:xfrm>
        </p:grpSpPr>
        <p:sp>
          <p:nvSpPr>
            <p:cNvPr id="35" name="Hexagon 34"/>
            <p:cNvSpPr/>
            <p:nvPr/>
          </p:nvSpPr>
          <p:spPr>
            <a:xfrm>
              <a:off x="3137095" y="43328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exagon 35"/>
            <p:cNvSpPr/>
            <p:nvPr/>
          </p:nvSpPr>
          <p:spPr>
            <a:xfrm>
              <a:off x="3936609" y="38756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/>
            <p:cNvSpPr/>
            <p:nvPr/>
          </p:nvSpPr>
          <p:spPr>
            <a:xfrm>
              <a:off x="4736123" y="34184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exagon 37"/>
            <p:cNvSpPr/>
            <p:nvPr/>
          </p:nvSpPr>
          <p:spPr>
            <a:xfrm>
              <a:off x="5535637" y="29612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exagon 38"/>
            <p:cNvSpPr/>
            <p:nvPr/>
          </p:nvSpPr>
          <p:spPr>
            <a:xfrm>
              <a:off x="6335151" y="25040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exagon 39"/>
            <p:cNvSpPr/>
            <p:nvPr/>
          </p:nvSpPr>
          <p:spPr>
            <a:xfrm>
              <a:off x="7134665" y="20468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exagon 40"/>
            <p:cNvSpPr/>
            <p:nvPr/>
          </p:nvSpPr>
          <p:spPr>
            <a:xfrm>
              <a:off x="7934179" y="15896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exagon 41"/>
            <p:cNvSpPr/>
            <p:nvPr/>
          </p:nvSpPr>
          <p:spPr>
            <a:xfrm>
              <a:off x="8733693" y="11324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exagon 42"/>
            <p:cNvSpPr/>
            <p:nvPr/>
          </p:nvSpPr>
          <p:spPr>
            <a:xfrm>
              <a:off x="2337581" y="47900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720904" y="1832317"/>
            <a:ext cx="7456816" cy="4572000"/>
            <a:chOff x="2337581" y="1132448"/>
            <a:chExt cx="7456816" cy="4572000"/>
          </a:xfrm>
        </p:grpSpPr>
        <p:sp>
          <p:nvSpPr>
            <p:cNvPr id="45" name="Hexagon 44"/>
            <p:cNvSpPr/>
            <p:nvPr/>
          </p:nvSpPr>
          <p:spPr>
            <a:xfrm>
              <a:off x="3137095" y="43328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Hexagon 45"/>
            <p:cNvSpPr/>
            <p:nvPr/>
          </p:nvSpPr>
          <p:spPr>
            <a:xfrm>
              <a:off x="3936609" y="38756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Hexagon 46"/>
            <p:cNvSpPr/>
            <p:nvPr/>
          </p:nvSpPr>
          <p:spPr>
            <a:xfrm>
              <a:off x="4736123" y="34184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exagon 47"/>
            <p:cNvSpPr/>
            <p:nvPr/>
          </p:nvSpPr>
          <p:spPr>
            <a:xfrm>
              <a:off x="5535637" y="29612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exagon 48"/>
            <p:cNvSpPr/>
            <p:nvPr/>
          </p:nvSpPr>
          <p:spPr>
            <a:xfrm>
              <a:off x="6335151" y="25040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>
              <a:off x="7134665" y="20468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>
              <a:off x="7934179" y="15896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>
              <a:off x="8733693" y="11324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>
              <a:off x="2337581" y="47900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520418" y="2286000"/>
            <a:ext cx="7456816" cy="4572000"/>
            <a:chOff x="2337581" y="1132448"/>
            <a:chExt cx="7456816" cy="4572000"/>
          </a:xfrm>
        </p:grpSpPr>
        <p:sp>
          <p:nvSpPr>
            <p:cNvPr id="55" name="Hexagon 54"/>
            <p:cNvSpPr/>
            <p:nvPr/>
          </p:nvSpPr>
          <p:spPr>
            <a:xfrm>
              <a:off x="3137095" y="43328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>
              <a:off x="3936609" y="38756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>
              <a:off x="4736123" y="34184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>
              <a:off x="5535637" y="29612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>
              <a:off x="6335151" y="25040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>
              <a:off x="7134665" y="20468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>
              <a:off x="7934179" y="15896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>
              <a:off x="8733693" y="11324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>
              <a:off x="2337581" y="47900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5" name="Straight Connector 64"/>
          <p:cNvCxnSpPr>
            <a:stCxn id="28" idx="2"/>
            <a:endCxn id="38" idx="3"/>
          </p:cNvCxnSpPr>
          <p:nvPr/>
        </p:nvCxnSpPr>
        <p:spPr>
          <a:xfrm flipV="1">
            <a:off x="5576668" y="3664634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7177923" y="3671668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8779178" y="3678702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10380433" y="3685736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3968555" y="3685736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2380839" y="3689253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793123" y="3692770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979867" y="6370100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779381" y="5950634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5578895" y="5531168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6378409" y="5051584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7177923" y="4572000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7977437" y="4092416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9574238" y="3189848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0380433" y="2751186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11186628" y="2312524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7981891" y="3211427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182580" y="5902825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982094" y="5483359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4781608" y="5063893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5581122" y="4584309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6380636" y="4104725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8776951" y="2722573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9583146" y="2283911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10389341" y="1845249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6373955" y="3233335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7177923" y="2773094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2378612" y="5464492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3178126" y="5045026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977640" y="4625560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4777154" y="4145976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5576668" y="3666392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7972983" y="2284240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8779178" y="1845578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9585373" y="1406916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5601519" y="2767343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6405487" y="2307102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1606176" y="4998500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2405690" y="4579034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3205204" y="4159568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4004718" y="3679984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804232" y="3200400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7200547" y="1818248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8006742" y="1379586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8812937" y="940924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759338" y="2315273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5563306" y="1855032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763995" y="4546430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1563509" y="4126964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2363023" y="3707498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3162537" y="3227914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3962051" y="2748330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6358366" y="1366178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7164561" y="927516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7970756" y="488854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624266" y="3715364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0,0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7210044" y="3685497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1,0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8795822" y="3655630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2,0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10379142" y="3668150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3,0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3991179" y="3688638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-1,0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2426210" y="3716792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-2,0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805727" y="3741290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-3,0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6408746" y="3263558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7278394" y="2753751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8006742" y="2274167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0,3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8790313" y="1834394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0,4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9625467" y="1438227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0,5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4863669" y="4145441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0,-1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3994519" y="4616859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0,-2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3125369" y="5088277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0,-3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2321291" y="5515222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0,-4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4759338" y="3170653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-1,1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5546072" y="2787968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-1,2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6375537" y="2363556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-1,3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7179439" y="1825282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-1,4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7986345" y="1344239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-1,5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8766162" y="934074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-1,6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7996543" y="3247219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1,1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8852036" y="2723800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1,2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9654487" y="2270834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1,3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10456938" y="1817868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1,4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6405487" y="4119599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1,-1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5600930" y="4553701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1,-2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794033" y="5044015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1,-3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3984321" y="5511082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1,-4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5926364" y="33252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697885" y="29015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695636" y="377120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890282" y="424648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100078" y="38364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283507" y="33285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110168" y="283455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866352" y="23966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6661348" y="19166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7482635" y="24377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487362" y="33105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523303" y="332522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706920" y="287329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521687" y="242155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336454" y="196981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7137987" y="244527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334973" y="290671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118775" y="331265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354255" y="37454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5546990" y="424752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714931" y="383647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912400" y="334323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1606" y="463368"/>
            <a:ext cx="2284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vertex as three coordinates (</a:t>
            </a:r>
            <a:r>
              <a:rPr lang="en-US" dirty="0" err="1" smtClean="0"/>
              <a:t>i</a:t>
            </a:r>
            <a:r>
              <a:rPr lang="en-US" dirty="0" smtClean="0"/>
              <a:t>, j, R/L)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40288" y="1175804"/>
            <a:ext cx="3290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Neighbours</a:t>
            </a:r>
            <a:r>
              <a:rPr lang="en-US" dirty="0" smtClean="0"/>
              <a:t> of R vertex: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j, L), (</a:t>
            </a:r>
            <a:r>
              <a:rPr lang="en-US" dirty="0" err="1" smtClean="0"/>
              <a:t>i</a:t>
            </a:r>
            <a:r>
              <a:rPr lang="en-US" dirty="0" smtClean="0"/>
              <a:t>, j+1, L), (i+1, j-1, L)</a:t>
            </a:r>
          </a:p>
          <a:p>
            <a:endParaRPr lang="en-US" dirty="0"/>
          </a:p>
          <a:p>
            <a:r>
              <a:rPr lang="en-US" dirty="0" err="1" smtClean="0"/>
              <a:t>Neighbours</a:t>
            </a:r>
            <a:r>
              <a:rPr lang="en-US" dirty="0" smtClean="0"/>
              <a:t> of L vertex: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j, R), (</a:t>
            </a:r>
            <a:r>
              <a:rPr lang="en-US" dirty="0" err="1" smtClean="0"/>
              <a:t>i</a:t>
            </a:r>
            <a:r>
              <a:rPr lang="en-US" dirty="0" smtClean="0"/>
              <a:t>, j-1, R), (i-1, j+1, 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/>
              <p:cNvSpPr txBox="1"/>
              <p:nvPr/>
            </p:nvSpPr>
            <p:spPr>
              <a:xfrm>
                <a:off x="8852036" y="4720072"/>
                <a:ext cx="3290318" cy="1718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acc>
                        <m:accPr>
                          <m:chr m:val="⃗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acc>
                    </m:oMath>
                  </m:oMathPara>
                </a14:m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acc>
                    </m:oMath>
                  </m:oMathPara>
                </a14:m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acc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185" name="TextBox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036" y="4720072"/>
                <a:ext cx="3290318" cy="17181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28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00" y="168412"/>
            <a:ext cx="5247816" cy="163273"/>
          </a:xfrm>
        </p:spPr>
        <p:txBody>
          <a:bodyPr>
            <a:noAutofit/>
          </a:bodyPr>
          <a:lstStyle/>
          <a:p>
            <a:r>
              <a:rPr lang="en-US" sz="3600" dirty="0" smtClean="0"/>
              <a:t>Indexing Hexagonal Grids</a:t>
            </a:r>
            <a:endParaRPr lang="en-US" sz="3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22848" y="17585"/>
            <a:ext cx="7456816" cy="4572000"/>
            <a:chOff x="2337581" y="1132448"/>
            <a:chExt cx="7456816" cy="4572000"/>
          </a:xfrm>
        </p:grpSpPr>
        <p:sp>
          <p:nvSpPr>
            <p:cNvPr id="4" name="Hexagon 3"/>
            <p:cNvSpPr/>
            <p:nvPr/>
          </p:nvSpPr>
          <p:spPr>
            <a:xfrm>
              <a:off x="3137095" y="43328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/>
            <p:cNvSpPr/>
            <p:nvPr/>
          </p:nvSpPr>
          <p:spPr>
            <a:xfrm>
              <a:off x="3936609" y="38756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xagon 5"/>
            <p:cNvSpPr/>
            <p:nvPr/>
          </p:nvSpPr>
          <p:spPr>
            <a:xfrm>
              <a:off x="4736123" y="34184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xagon 6"/>
            <p:cNvSpPr/>
            <p:nvPr/>
          </p:nvSpPr>
          <p:spPr>
            <a:xfrm>
              <a:off x="5535637" y="29612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/>
            <p:cNvSpPr/>
            <p:nvPr/>
          </p:nvSpPr>
          <p:spPr>
            <a:xfrm>
              <a:off x="6335151" y="25040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/>
            <p:cNvSpPr/>
            <p:nvPr/>
          </p:nvSpPr>
          <p:spPr>
            <a:xfrm>
              <a:off x="7134665" y="20468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7934179" y="15896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8733693" y="11324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xagon 11"/>
            <p:cNvSpPr/>
            <p:nvPr/>
          </p:nvSpPr>
          <p:spPr>
            <a:xfrm>
              <a:off x="2337581" y="47900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22362" y="471268"/>
            <a:ext cx="7456816" cy="4572000"/>
            <a:chOff x="2337581" y="1132448"/>
            <a:chExt cx="7456816" cy="4572000"/>
          </a:xfrm>
        </p:grpSpPr>
        <p:sp>
          <p:nvSpPr>
            <p:cNvPr id="15" name="Hexagon 14"/>
            <p:cNvSpPr/>
            <p:nvPr/>
          </p:nvSpPr>
          <p:spPr>
            <a:xfrm>
              <a:off x="3137095" y="43328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exagon 15"/>
            <p:cNvSpPr/>
            <p:nvPr/>
          </p:nvSpPr>
          <p:spPr>
            <a:xfrm>
              <a:off x="3936609" y="38756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exagon 16"/>
            <p:cNvSpPr/>
            <p:nvPr/>
          </p:nvSpPr>
          <p:spPr>
            <a:xfrm>
              <a:off x="4736123" y="34184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exagon 17"/>
            <p:cNvSpPr/>
            <p:nvPr/>
          </p:nvSpPr>
          <p:spPr>
            <a:xfrm>
              <a:off x="5535637" y="29612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exagon 18"/>
            <p:cNvSpPr/>
            <p:nvPr/>
          </p:nvSpPr>
          <p:spPr>
            <a:xfrm>
              <a:off x="6335151" y="25040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Hexagon 19"/>
            <p:cNvSpPr/>
            <p:nvPr/>
          </p:nvSpPr>
          <p:spPr>
            <a:xfrm>
              <a:off x="7134665" y="20468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Hexagon 20"/>
            <p:cNvSpPr/>
            <p:nvPr/>
          </p:nvSpPr>
          <p:spPr>
            <a:xfrm>
              <a:off x="7934179" y="15896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exagon 21"/>
            <p:cNvSpPr/>
            <p:nvPr/>
          </p:nvSpPr>
          <p:spPr>
            <a:xfrm>
              <a:off x="8733693" y="11324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exagon 22"/>
            <p:cNvSpPr/>
            <p:nvPr/>
          </p:nvSpPr>
          <p:spPr>
            <a:xfrm>
              <a:off x="2337581" y="47900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121876" y="924951"/>
            <a:ext cx="7456816" cy="4572000"/>
            <a:chOff x="2337581" y="1132448"/>
            <a:chExt cx="7456816" cy="4572000"/>
          </a:xfrm>
        </p:grpSpPr>
        <p:sp>
          <p:nvSpPr>
            <p:cNvPr id="25" name="Hexagon 24"/>
            <p:cNvSpPr/>
            <p:nvPr/>
          </p:nvSpPr>
          <p:spPr>
            <a:xfrm>
              <a:off x="3137095" y="43328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exagon 25"/>
            <p:cNvSpPr/>
            <p:nvPr/>
          </p:nvSpPr>
          <p:spPr>
            <a:xfrm>
              <a:off x="3936609" y="38756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xagon 26"/>
            <p:cNvSpPr/>
            <p:nvPr/>
          </p:nvSpPr>
          <p:spPr>
            <a:xfrm>
              <a:off x="4736123" y="34184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Hexagon 27"/>
            <p:cNvSpPr/>
            <p:nvPr/>
          </p:nvSpPr>
          <p:spPr>
            <a:xfrm>
              <a:off x="5535637" y="29612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Hexagon 28"/>
            <p:cNvSpPr/>
            <p:nvPr/>
          </p:nvSpPr>
          <p:spPr>
            <a:xfrm>
              <a:off x="6335151" y="25040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exagon 29"/>
            <p:cNvSpPr/>
            <p:nvPr/>
          </p:nvSpPr>
          <p:spPr>
            <a:xfrm>
              <a:off x="7134665" y="20468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exagon 30"/>
            <p:cNvSpPr/>
            <p:nvPr/>
          </p:nvSpPr>
          <p:spPr>
            <a:xfrm>
              <a:off x="7934179" y="15896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exagon 31"/>
            <p:cNvSpPr/>
            <p:nvPr/>
          </p:nvSpPr>
          <p:spPr>
            <a:xfrm>
              <a:off x="8733693" y="11324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exagon 32"/>
            <p:cNvSpPr/>
            <p:nvPr/>
          </p:nvSpPr>
          <p:spPr>
            <a:xfrm>
              <a:off x="2337581" y="47900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921390" y="1378634"/>
            <a:ext cx="7456816" cy="4572000"/>
            <a:chOff x="2337581" y="1132448"/>
            <a:chExt cx="7456816" cy="4572000"/>
          </a:xfrm>
        </p:grpSpPr>
        <p:sp>
          <p:nvSpPr>
            <p:cNvPr id="35" name="Hexagon 34"/>
            <p:cNvSpPr/>
            <p:nvPr/>
          </p:nvSpPr>
          <p:spPr>
            <a:xfrm>
              <a:off x="3137095" y="43328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exagon 35"/>
            <p:cNvSpPr/>
            <p:nvPr/>
          </p:nvSpPr>
          <p:spPr>
            <a:xfrm>
              <a:off x="3936609" y="38756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/>
            <p:cNvSpPr/>
            <p:nvPr/>
          </p:nvSpPr>
          <p:spPr>
            <a:xfrm>
              <a:off x="4736123" y="34184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exagon 37"/>
            <p:cNvSpPr/>
            <p:nvPr/>
          </p:nvSpPr>
          <p:spPr>
            <a:xfrm>
              <a:off x="5535637" y="29612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exagon 38"/>
            <p:cNvSpPr/>
            <p:nvPr/>
          </p:nvSpPr>
          <p:spPr>
            <a:xfrm>
              <a:off x="6335151" y="25040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exagon 39"/>
            <p:cNvSpPr/>
            <p:nvPr/>
          </p:nvSpPr>
          <p:spPr>
            <a:xfrm>
              <a:off x="7134665" y="20468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exagon 40"/>
            <p:cNvSpPr/>
            <p:nvPr/>
          </p:nvSpPr>
          <p:spPr>
            <a:xfrm>
              <a:off x="7934179" y="15896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exagon 41"/>
            <p:cNvSpPr/>
            <p:nvPr/>
          </p:nvSpPr>
          <p:spPr>
            <a:xfrm>
              <a:off x="8733693" y="11324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exagon 42"/>
            <p:cNvSpPr/>
            <p:nvPr/>
          </p:nvSpPr>
          <p:spPr>
            <a:xfrm>
              <a:off x="2337581" y="47900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720904" y="1832317"/>
            <a:ext cx="7456816" cy="4572000"/>
            <a:chOff x="2337581" y="1132448"/>
            <a:chExt cx="7456816" cy="4572000"/>
          </a:xfrm>
        </p:grpSpPr>
        <p:sp>
          <p:nvSpPr>
            <p:cNvPr id="45" name="Hexagon 44"/>
            <p:cNvSpPr/>
            <p:nvPr/>
          </p:nvSpPr>
          <p:spPr>
            <a:xfrm>
              <a:off x="3137095" y="43328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Hexagon 45"/>
            <p:cNvSpPr/>
            <p:nvPr/>
          </p:nvSpPr>
          <p:spPr>
            <a:xfrm>
              <a:off x="3936609" y="38756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Hexagon 46"/>
            <p:cNvSpPr/>
            <p:nvPr/>
          </p:nvSpPr>
          <p:spPr>
            <a:xfrm>
              <a:off x="4736123" y="34184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exagon 47"/>
            <p:cNvSpPr/>
            <p:nvPr/>
          </p:nvSpPr>
          <p:spPr>
            <a:xfrm>
              <a:off x="5535637" y="29612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exagon 48"/>
            <p:cNvSpPr/>
            <p:nvPr/>
          </p:nvSpPr>
          <p:spPr>
            <a:xfrm>
              <a:off x="6335151" y="25040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>
              <a:off x="7134665" y="20468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>
              <a:off x="7934179" y="15896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>
              <a:off x="8733693" y="11324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>
              <a:off x="2337581" y="47900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520418" y="2286000"/>
            <a:ext cx="7456816" cy="4572000"/>
            <a:chOff x="2337581" y="1132448"/>
            <a:chExt cx="7456816" cy="4572000"/>
          </a:xfrm>
        </p:grpSpPr>
        <p:sp>
          <p:nvSpPr>
            <p:cNvPr id="55" name="Hexagon 54"/>
            <p:cNvSpPr/>
            <p:nvPr/>
          </p:nvSpPr>
          <p:spPr>
            <a:xfrm>
              <a:off x="3137095" y="43328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>
              <a:off x="3936609" y="38756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>
              <a:off x="4736123" y="34184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>
              <a:off x="5535637" y="29612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>
              <a:off x="6335151" y="25040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>
              <a:off x="7134665" y="20468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>
              <a:off x="7934179" y="15896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>
              <a:off x="8733693" y="11324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>
              <a:off x="2337581" y="47900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5" name="Straight Connector 64"/>
          <p:cNvCxnSpPr>
            <a:stCxn id="28" idx="2"/>
            <a:endCxn id="38" idx="3"/>
          </p:cNvCxnSpPr>
          <p:nvPr/>
        </p:nvCxnSpPr>
        <p:spPr>
          <a:xfrm flipV="1">
            <a:off x="5576668" y="3664634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7177923" y="3671668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8779178" y="3678702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10380433" y="3685736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3968555" y="3685736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2380839" y="3689253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793123" y="3692770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979867" y="6370100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779381" y="5950634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5578895" y="5531168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6378409" y="5051584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7177923" y="4572000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7977437" y="4092416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9574238" y="3189848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0380433" y="2751186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11186628" y="2312524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7981891" y="3211427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182580" y="5902825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982094" y="5483359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4781608" y="5063893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5581122" y="4584309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6380636" y="4104725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8776951" y="2722573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9583146" y="2283911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10389341" y="1845249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6373955" y="3233335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7177923" y="2773094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2378612" y="5464492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3178126" y="5045026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977640" y="4625560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4777154" y="4145976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5576668" y="3666392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7972983" y="2284240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8779178" y="1845578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9585373" y="1406916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5601519" y="2767343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6405487" y="2307102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1606176" y="4998500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2405690" y="4579034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3205204" y="4159568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4004718" y="3679984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804232" y="3200400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7200547" y="1818248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8006742" y="1379586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8812937" y="940924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759338" y="2315273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5563306" y="1855032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763995" y="4546430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1563509" y="4126964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2363023" y="3707498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3162537" y="3227914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3962051" y="2748330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6358366" y="1366178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7164561" y="927516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7970756" y="488854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624266" y="3715364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0,0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7210044" y="3685497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1,0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8795822" y="3655630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2,0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10379142" y="3668150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3,0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3991179" y="3688638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-1,0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2426210" y="3716792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-2,0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805727" y="3741290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-3,0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6395288" y="3235093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7278394" y="2753751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8006742" y="2274167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0,3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8790313" y="1834394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0,4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9625467" y="1438227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0,5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4863669" y="4145441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0,-1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3994519" y="4616859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0,-2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3125369" y="5088277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0,-3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2321291" y="5515222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0,-4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4759338" y="3170653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-1,1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5546072" y="2787968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-1,2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6375537" y="2363556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-1,3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7179439" y="1825282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-1,4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7986345" y="1344239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-1,5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8766162" y="934074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-1,6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7996543" y="3247219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1,1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8852036" y="2723800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1,2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9654487" y="2270834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1,3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10456938" y="1817868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1,4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6405487" y="4119599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1,-1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5600930" y="4553701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1,-2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794033" y="5044015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1,-3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3984321" y="5511082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1,-4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5926364" y="33252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697885" y="29015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695636" y="377120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890282" y="424648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100078" y="38364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283507" y="33285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110168" y="283455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866352" y="23966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6661348" y="19166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7482635" y="24377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487362" y="33105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523303" y="332522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706920" y="287329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521687" y="242155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336454" y="196981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7137987" y="244527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334973" y="290671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118775" y="331265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354255" y="37454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5546990" y="424752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714931" y="383647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912400" y="334323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1606" y="463368"/>
            <a:ext cx="2284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vertex as three coordinates (</a:t>
            </a:r>
            <a:r>
              <a:rPr lang="en-US" dirty="0" err="1" smtClean="0"/>
              <a:t>i</a:t>
            </a:r>
            <a:r>
              <a:rPr lang="en-US" dirty="0" smtClean="0"/>
              <a:t>, j, R/L)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40288" y="1175804"/>
            <a:ext cx="26765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Neighbours</a:t>
            </a:r>
            <a:r>
              <a:rPr lang="en-US" dirty="0" smtClean="0"/>
              <a:t> of cell (</a:t>
            </a:r>
            <a:r>
              <a:rPr lang="en-US" dirty="0" err="1" smtClean="0"/>
              <a:t>i,j</a:t>
            </a:r>
            <a:r>
              <a:rPr lang="en-US" dirty="0" smtClean="0"/>
              <a:t>):</a:t>
            </a:r>
          </a:p>
          <a:p>
            <a:r>
              <a:rPr lang="en-US" dirty="0" smtClean="0"/>
              <a:t>i-1, j+2</a:t>
            </a:r>
          </a:p>
          <a:p>
            <a:r>
              <a:rPr lang="en-US" dirty="0" smtClean="0"/>
              <a:t>i+1, j-2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, j+1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, j-1</a:t>
            </a:r>
          </a:p>
          <a:p>
            <a:r>
              <a:rPr lang="en-US" dirty="0" smtClean="0"/>
              <a:t>i-1, j+1</a:t>
            </a:r>
          </a:p>
          <a:p>
            <a:r>
              <a:rPr lang="en-US" dirty="0" smtClean="0"/>
              <a:t>i+1, j-1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5604738" y="3046516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0,0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636836" y="3967465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 smtClean="0">
                <a:solidFill>
                  <a:srgbClr val="0070C0"/>
                </a:solidFill>
              </a:rPr>
              <a:t>,-2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4807048" y="3483499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0,-1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4772134" y="2548944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-1,1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559913" y="2078844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-1,2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415909" y="2641086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0,1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423780" y="3520430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1,-1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9604058" y="4199120"/>
            <a:ext cx="26765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Boundaries of cell (</a:t>
            </a:r>
            <a:r>
              <a:rPr lang="en-US" dirty="0" err="1" smtClean="0"/>
              <a:t>i,j</a:t>
            </a:r>
            <a:r>
              <a:rPr lang="en-US" dirty="0" smtClean="0"/>
              <a:t>):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j, L) – (</a:t>
            </a:r>
            <a:r>
              <a:rPr lang="en-US" dirty="0" err="1" smtClean="0"/>
              <a:t>i</a:t>
            </a:r>
            <a:r>
              <a:rPr lang="en-US" dirty="0" smtClean="0"/>
              <a:t>, j, R)</a:t>
            </a:r>
          </a:p>
          <a:p>
            <a:r>
              <a:rPr lang="en-US" dirty="0" smtClean="0"/>
              <a:t>(i-1, j+2, L) – (i-1, j+2, R)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j, L) – (i-1, j+1, R)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j, R) – (</a:t>
            </a:r>
            <a:r>
              <a:rPr lang="en-US" dirty="0" err="1" smtClean="0"/>
              <a:t>i</a:t>
            </a:r>
            <a:r>
              <a:rPr lang="en-US" dirty="0" smtClean="0"/>
              <a:t>, j+1, L)</a:t>
            </a:r>
          </a:p>
          <a:p>
            <a:r>
              <a:rPr lang="en-US" dirty="0" smtClean="0"/>
              <a:t>(i-1, j+2, L) – (i-1, j+1, R)</a:t>
            </a:r>
          </a:p>
          <a:p>
            <a:r>
              <a:rPr lang="en-US" dirty="0" smtClean="0"/>
              <a:t>(i-1, j+2, R) – (</a:t>
            </a:r>
            <a:r>
              <a:rPr lang="en-US" dirty="0" err="1" smtClean="0"/>
              <a:t>i</a:t>
            </a:r>
            <a:r>
              <a:rPr lang="en-US" dirty="0" smtClean="0"/>
              <a:t>, j+1, L)</a:t>
            </a:r>
          </a:p>
          <a:p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/>
              <p:cNvSpPr txBox="1"/>
              <p:nvPr/>
            </p:nvSpPr>
            <p:spPr>
              <a:xfrm>
                <a:off x="6199982" y="6014441"/>
                <a:ext cx="3290318" cy="673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acc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185" name="TextBox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982" y="6014441"/>
                <a:ext cx="3290318" cy="6732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 flipV="1">
            <a:off x="9574238" y="742122"/>
            <a:ext cx="643424" cy="36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10218886" y="488854"/>
                <a:ext cx="1337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886" y="488854"/>
                <a:ext cx="133701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5" name="Straight Arrow Connector 194"/>
          <p:cNvCxnSpPr/>
          <p:nvPr/>
        </p:nvCxnSpPr>
        <p:spPr>
          <a:xfrm flipH="1" flipV="1">
            <a:off x="3381879" y="1665374"/>
            <a:ext cx="434676" cy="36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2588080" y="1250900"/>
                <a:ext cx="17427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080" y="1250900"/>
                <a:ext cx="174277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7" name="Straight Arrow Connector 196"/>
          <p:cNvCxnSpPr/>
          <p:nvPr/>
        </p:nvCxnSpPr>
        <p:spPr>
          <a:xfrm flipV="1">
            <a:off x="5811325" y="494928"/>
            <a:ext cx="12870" cy="46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/>
              <p:cNvSpPr txBox="1"/>
              <p:nvPr/>
            </p:nvSpPr>
            <p:spPr>
              <a:xfrm>
                <a:off x="5110168" y="104574"/>
                <a:ext cx="17427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8" name="TextBox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168" y="104574"/>
                <a:ext cx="174277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8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00" y="168412"/>
            <a:ext cx="9618738" cy="2288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Indexing Hexagonal Grids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22848" y="17585"/>
            <a:ext cx="7456816" cy="4572000"/>
            <a:chOff x="2337581" y="1132448"/>
            <a:chExt cx="7456816" cy="4572000"/>
          </a:xfrm>
        </p:grpSpPr>
        <p:sp>
          <p:nvSpPr>
            <p:cNvPr id="4" name="Hexagon 3"/>
            <p:cNvSpPr/>
            <p:nvPr/>
          </p:nvSpPr>
          <p:spPr>
            <a:xfrm>
              <a:off x="3137095" y="43328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/>
            <p:cNvSpPr/>
            <p:nvPr/>
          </p:nvSpPr>
          <p:spPr>
            <a:xfrm>
              <a:off x="3936609" y="38756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xagon 5"/>
            <p:cNvSpPr/>
            <p:nvPr/>
          </p:nvSpPr>
          <p:spPr>
            <a:xfrm>
              <a:off x="4736123" y="34184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xagon 6"/>
            <p:cNvSpPr/>
            <p:nvPr/>
          </p:nvSpPr>
          <p:spPr>
            <a:xfrm>
              <a:off x="5535637" y="29612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/>
            <p:cNvSpPr/>
            <p:nvPr/>
          </p:nvSpPr>
          <p:spPr>
            <a:xfrm>
              <a:off x="6335151" y="25040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/>
            <p:cNvSpPr/>
            <p:nvPr/>
          </p:nvSpPr>
          <p:spPr>
            <a:xfrm>
              <a:off x="7134665" y="20468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7934179" y="15896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8733693" y="11324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xagon 11"/>
            <p:cNvSpPr/>
            <p:nvPr/>
          </p:nvSpPr>
          <p:spPr>
            <a:xfrm>
              <a:off x="2337581" y="47900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22362" y="471268"/>
            <a:ext cx="7456816" cy="4572000"/>
            <a:chOff x="2337581" y="1132448"/>
            <a:chExt cx="7456816" cy="4572000"/>
          </a:xfrm>
        </p:grpSpPr>
        <p:sp>
          <p:nvSpPr>
            <p:cNvPr id="15" name="Hexagon 14"/>
            <p:cNvSpPr/>
            <p:nvPr/>
          </p:nvSpPr>
          <p:spPr>
            <a:xfrm>
              <a:off x="3137095" y="43328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exagon 15"/>
            <p:cNvSpPr/>
            <p:nvPr/>
          </p:nvSpPr>
          <p:spPr>
            <a:xfrm>
              <a:off x="3936609" y="38756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exagon 16"/>
            <p:cNvSpPr/>
            <p:nvPr/>
          </p:nvSpPr>
          <p:spPr>
            <a:xfrm>
              <a:off x="4736123" y="34184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exagon 17"/>
            <p:cNvSpPr/>
            <p:nvPr/>
          </p:nvSpPr>
          <p:spPr>
            <a:xfrm>
              <a:off x="5535637" y="29612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exagon 18"/>
            <p:cNvSpPr/>
            <p:nvPr/>
          </p:nvSpPr>
          <p:spPr>
            <a:xfrm>
              <a:off x="6335151" y="25040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Hexagon 19"/>
            <p:cNvSpPr/>
            <p:nvPr/>
          </p:nvSpPr>
          <p:spPr>
            <a:xfrm>
              <a:off x="7134665" y="20468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Hexagon 20"/>
            <p:cNvSpPr/>
            <p:nvPr/>
          </p:nvSpPr>
          <p:spPr>
            <a:xfrm>
              <a:off x="7934179" y="15896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exagon 21"/>
            <p:cNvSpPr/>
            <p:nvPr/>
          </p:nvSpPr>
          <p:spPr>
            <a:xfrm>
              <a:off x="8733693" y="11324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exagon 22"/>
            <p:cNvSpPr/>
            <p:nvPr/>
          </p:nvSpPr>
          <p:spPr>
            <a:xfrm>
              <a:off x="2337581" y="47900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121876" y="924951"/>
            <a:ext cx="7456816" cy="4572000"/>
            <a:chOff x="2337581" y="1132448"/>
            <a:chExt cx="7456816" cy="4572000"/>
          </a:xfrm>
        </p:grpSpPr>
        <p:sp>
          <p:nvSpPr>
            <p:cNvPr id="25" name="Hexagon 24"/>
            <p:cNvSpPr/>
            <p:nvPr/>
          </p:nvSpPr>
          <p:spPr>
            <a:xfrm>
              <a:off x="3137095" y="43328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exagon 25"/>
            <p:cNvSpPr/>
            <p:nvPr/>
          </p:nvSpPr>
          <p:spPr>
            <a:xfrm>
              <a:off x="3936609" y="38756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xagon 26"/>
            <p:cNvSpPr/>
            <p:nvPr/>
          </p:nvSpPr>
          <p:spPr>
            <a:xfrm>
              <a:off x="4736123" y="34184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Hexagon 27"/>
            <p:cNvSpPr/>
            <p:nvPr/>
          </p:nvSpPr>
          <p:spPr>
            <a:xfrm>
              <a:off x="5535637" y="29612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Hexagon 28"/>
            <p:cNvSpPr/>
            <p:nvPr/>
          </p:nvSpPr>
          <p:spPr>
            <a:xfrm>
              <a:off x="6335151" y="25040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exagon 29"/>
            <p:cNvSpPr/>
            <p:nvPr/>
          </p:nvSpPr>
          <p:spPr>
            <a:xfrm>
              <a:off x="7134665" y="20468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exagon 30"/>
            <p:cNvSpPr/>
            <p:nvPr/>
          </p:nvSpPr>
          <p:spPr>
            <a:xfrm>
              <a:off x="7934179" y="15896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exagon 31"/>
            <p:cNvSpPr/>
            <p:nvPr/>
          </p:nvSpPr>
          <p:spPr>
            <a:xfrm>
              <a:off x="8733693" y="11324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exagon 32"/>
            <p:cNvSpPr/>
            <p:nvPr/>
          </p:nvSpPr>
          <p:spPr>
            <a:xfrm>
              <a:off x="2337581" y="47900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921390" y="1378634"/>
            <a:ext cx="7456816" cy="4572000"/>
            <a:chOff x="2337581" y="1132448"/>
            <a:chExt cx="7456816" cy="4572000"/>
          </a:xfrm>
        </p:grpSpPr>
        <p:sp>
          <p:nvSpPr>
            <p:cNvPr id="35" name="Hexagon 34"/>
            <p:cNvSpPr/>
            <p:nvPr/>
          </p:nvSpPr>
          <p:spPr>
            <a:xfrm>
              <a:off x="3137095" y="43328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exagon 35"/>
            <p:cNvSpPr/>
            <p:nvPr/>
          </p:nvSpPr>
          <p:spPr>
            <a:xfrm>
              <a:off x="3936609" y="38756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/>
            <p:cNvSpPr/>
            <p:nvPr/>
          </p:nvSpPr>
          <p:spPr>
            <a:xfrm>
              <a:off x="4736123" y="34184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exagon 37"/>
            <p:cNvSpPr/>
            <p:nvPr/>
          </p:nvSpPr>
          <p:spPr>
            <a:xfrm>
              <a:off x="5535637" y="29612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exagon 38"/>
            <p:cNvSpPr/>
            <p:nvPr/>
          </p:nvSpPr>
          <p:spPr>
            <a:xfrm>
              <a:off x="6335151" y="25040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exagon 39"/>
            <p:cNvSpPr/>
            <p:nvPr/>
          </p:nvSpPr>
          <p:spPr>
            <a:xfrm>
              <a:off x="7134665" y="20468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exagon 40"/>
            <p:cNvSpPr/>
            <p:nvPr/>
          </p:nvSpPr>
          <p:spPr>
            <a:xfrm>
              <a:off x="7934179" y="15896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exagon 41"/>
            <p:cNvSpPr/>
            <p:nvPr/>
          </p:nvSpPr>
          <p:spPr>
            <a:xfrm>
              <a:off x="8733693" y="11324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exagon 42"/>
            <p:cNvSpPr/>
            <p:nvPr/>
          </p:nvSpPr>
          <p:spPr>
            <a:xfrm>
              <a:off x="2337581" y="47900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720904" y="1832317"/>
            <a:ext cx="7456816" cy="4572000"/>
            <a:chOff x="2337581" y="1132448"/>
            <a:chExt cx="7456816" cy="4572000"/>
          </a:xfrm>
        </p:grpSpPr>
        <p:sp>
          <p:nvSpPr>
            <p:cNvPr id="45" name="Hexagon 44"/>
            <p:cNvSpPr/>
            <p:nvPr/>
          </p:nvSpPr>
          <p:spPr>
            <a:xfrm>
              <a:off x="3137095" y="43328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Hexagon 45"/>
            <p:cNvSpPr/>
            <p:nvPr/>
          </p:nvSpPr>
          <p:spPr>
            <a:xfrm>
              <a:off x="3936609" y="38756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Hexagon 46"/>
            <p:cNvSpPr/>
            <p:nvPr/>
          </p:nvSpPr>
          <p:spPr>
            <a:xfrm>
              <a:off x="4736123" y="34184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exagon 47"/>
            <p:cNvSpPr/>
            <p:nvPr/>
          </p:nvSpPr>
          <p:spPr>
            <a:xfrm>
              <a:off x="5535637" y="29612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exagon 48"/>
            <p:cNvSpPr/>
            <p:nvPr/>
          </p:nvSpPr>
          <p:spPr>
            <a:xfrm>
              <a:off x="6335151" y="25040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>
              <a:off x="7134665" y="20468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>
              <a:off x="7934179" y="15896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>
              <a:off x="8733693" y="11324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>
              <a:off x="2337581" y="47900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520418" y="2286000"/>
            <a:ext cx="7456816" cy="4572000"/>
            <a:chOff x="2337581" y="1132448"/>
            <a:chExt cx="7456816" cy="4572000"/>
          </a:xfrm>
        </p:grpSpPr>
        <p:sp>
          <p:nvSpPr>
            <p:cNvPr id="55" name="Hexagon 54"/>
            <p:cNvSpPr/>
            <p:nvPr/>
          </p:nvSpPr>
          <p:spPr>
            <a:xfrm>
              <a:off x="3137095" y="43328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>
              <a:off x="3936609" y="38756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>
              <a:off x="4736123" y="34184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>
              <a:off x="5535637" y="29612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>
              <a:off x="6335151" y="25040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>
              <a:off x="7134665" y="20468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>
              <a:off x="7934179" y="15896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>
              <a:off x="8733693" y="11324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>
              <a:off x="2337581" y="4790048"/>
              <a:ext cx="1060704" cy="914400"/>
            </a:xfrm>
            <a:prstGeom prst="hexagon">
              <a:avLst>
                <a:gd name="adj" fmla="val 28077"/>
                <a:gd name="vf" fmla="val 115470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5" name="Straight Connector 64"/>
          <p:cNvCxnSpPr>
            <a:stCxn id="28" idx="2"/>
            <a:endCxn id="38" idx="3"/>
          </p:cNvCxnSpPr>
          <p:nvPr/>
        </p:nvCxnSpPr>
        <p:spPr>
          <a:xfrm flipV="1">
            <a:off x="5576668" y="3664634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7177923" y="3671668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8779178" y="3678702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10380433" y="3685736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3968555" y="3685736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2380839" y="3689253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793123" y="3692770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979867" y="6370100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779381" y="5950634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5578895" y="5531168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6378409" y="5051584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7177923" y="4572000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7977437" y="4092416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9574238" y="3189848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0380433" y="2751186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11186628" y="2312524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7981891" y="3211427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182580" y="5902825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982094" y="5483359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4781608" y="5063893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5581122" y="4584309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6380636" y="4104725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8776951" y="2722573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9583146" y="2283911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10389341" y="1845249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6373955" y="3233335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7177923" y="2773094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2378612" y="5464492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3178126" y="5045026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977640" y="4625560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4777154" y="4145976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5576668" y="3666392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7972983" y="2284240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8779178" y="1845578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9585373" y="1406916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5601519" y="2767343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6405487" y="2307102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1606176" y="4998500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2405690" y="4579034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3205204" y="4159568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4004718" y="3679984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804232" y="3200400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7200547" y="1818248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8006742" y="1379586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8812937" y="940924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759338" y="2315273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5563306" y="1855032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763995" y="4546430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1563509" y="4126964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2363023" y="3707498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3162537" y="3227914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3962051" y="2748330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6358366" y="1366178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7164561" y="927516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7970756" y="488854"/>
            <a:ext cx="542778" cy="35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624266" y="3715364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0,0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7210044" y="3685497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1,0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8795822" y="3655630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2,0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10379142" y="3668150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3,0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3991179" y="3688638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-1,0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2426210" y="3716792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-2,0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805727" y="3741290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-3,0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6395288" y="3235093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7278394" y="2753751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8006742" y="2274167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0,3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8790313" y="1834394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0,4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9625467" y="1438227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0,5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4863669" y="4145441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0,-1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3994519" y="4616859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0,-2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3125369" y="5088277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0,-3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2321291" y="5515222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0,-4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4759338" y="3170653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-1,1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5546072" y="2787968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-1,2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6375537" y="2363556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-1,3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7179439" y="1825282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-1,4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7986345" y="1344239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-1,5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8766162" y="934074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-1,6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7996543" y="3247219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1,1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8852036" y="2723800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1,2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9654487" y="2270834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1,3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10456938" y="1817868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1,4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6405487" y="4119599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1,-1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5600930" y="4553701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1,-2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794033" y="5044015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1,-3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3984321" y="5511082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1,-4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5926364" y="33252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697885" y="29015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695636" y="377120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890282" y="424648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100078" y="38364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283507" y="33285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110168" y="283455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866352" y="23966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6661348" y="19166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7482635" y="24377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487362" y="33105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523303" y="332522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706920" y="287329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521687" y="242155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336454" y="196981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7137987" y="244527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334973" y="290671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118775" y="331265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354255" y="37454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5546990" y="424752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714931" y="383647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912400" y="334323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1606" y="463368"/>
            <a:ext cx="2284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vertex as three coordinates (</a:t>
            </a:r>
            <a:r>
              <a:rPr lang="en-US" dirty="0" err="1" smtClean="0"/>
              <a:t>i</a:t>
            </a:r>
            <a:r>
              <a:rPr lang="en-US" dirty="0" smtClean="0"/>
              <a:t>, j, R/L)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5604738" y="3046516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0,0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636836" y="3967465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 smtClean="0">
                <a:solidFill>
                  <a:srgbClr val="0070C0"/>
                </a:solidFill>
              </a:rPr>
              <a:t>,-2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4807048" y="3483499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0,-1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4772134" y="2548944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-1,1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559913" y="2078844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-1,2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415909" y="2641086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0,1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423780" y="3520430"/>
            <a:ext cx="56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1,-1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9782496"/>
                  </p:ext>
                </p:extLst>
              </p:nvPr>
            </p:nvGraphicFramePr>
            <p:xfrm>
              <a:off x="895626" y="4301802"/>
              <a:ext cx="11443593" cy="3672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4799"/>
                    <a:gridCol w="1634799"/>
                    <a:gridCol w="1634799"/>
                    <a:gridCol w="1634799"/>
                    <a:gridCol w="1634799"/>
                    <a:gridCol w="1634799"/>
                    <a:gridCol w="1634799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Char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Node1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Node2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Cell1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Cell2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Formula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Formula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-1, 1, 1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-1, 2, 0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0, 0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-1, 1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−1, </m:t>
                                </m:r>
                              </m:oMath>
                            </m:oMathPara>
                          </a14:m>
                          <a:endParaRPr lang="en-US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-1, 1,</a:t>
                          </a:r>
                          <a:r>
                            <a:rPr lang="en-US" baseline="0" dirty="0" smtClean="0"/>
                            <a:t>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/>
                            <a:t> 0, 0, 0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0, 0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0,-1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/>
                            <a:t> 0, 0, 1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0, 0, 0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0, 0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1,-2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0, 0, 1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0, 1, 0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0, 0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1,-1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−1, </m:t>
                                </m:r>
                              </m:oMath>
                            </m:oMathPara>
                          </a14:m>
                          <a:endParaRPr lang="en-US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-1,</a:t>
                          </a:r>
                          <a:r>
                            <a:rPr lang="en-US" baseline="0" dirty="0" smtClean="0"/>
                            <a:t> 2, 1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0, 1, 0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0, 0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0, 1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-1, 2, 1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-1, 2, 0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0,</a:t>
                          </a:r>
                          <a:r>
                            <a:rPr lang="en-US" baseline="0" dirty="0" smtClean="0"/>
                            <a:t>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-1, 2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9782496"/>
                  </p:ext>
                </p:extLst>
              </p:nvPr>
            </p:nvGraphicFramePr>
            <p:xfrm>
              <a:off x="895626" y="4301802"/>
              <a:ext cx="11443593" cy="3672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4799"/>
                    <a:gridCol w="1634799"/>
                    <a:gridCol w="1634799"/>
                    <a:gridCol w="1634799"/>
                    <a:gridCol w="1634799"/>
                    <a:gridCol w="1634799"/>
                    <a:gridCol w="1634799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Char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Node1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Node2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Cell1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Cell2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Formula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Formula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73" t="-62857" r="-602612" b="-4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-1, 1, 1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-1, 2, 0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0, 0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-1, 1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9257" t="-62857" r="-101115" b="-4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1493" t="-62857" r="-1493" b="-430476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73" t="-161321" r="-602612" b="-326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-1, 1,</a:t>
                          </a:r>
                          <a:r>
                            <a:rPr lang="en-US" baseline="0" dirty="0" smtClean="0"/>
                            <a:t>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/>
                            <a:t> 0, 0, 0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0, 0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0,-1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9257" t="-161321" r="-101115" b="-326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1493" t="-161321" r="-1493" b="-32641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73" t="-461667" r="-602612" b="-47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/>
                            <a:t> 0, 0, 1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0, 0, 0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0, 0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1,-2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9257" t="-461667" r="-101115" b="-47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1493" t="-461667" r="-1493" b="-476667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73" t="-317925" r="-602612" b="-169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0, 0, 1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0, 1, 0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0, 0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1,-1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9257" t="-317925" r="-101115" b="-169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1493" t="-317925" r="-1493" b="-169811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73" t="-421905" r="-602612" b="-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-1,</a:t>
                          </a:r>
                          <a:r>
                            <a:rPr lang="en-US" baseline="0" dirty="0" smtClean="0"/>
                            <a:t> 2, 1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0, 1, 0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0, 0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0, 1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9257" t="-421905" r="-101115" b="-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1493" t="-421905" r="-1493" b="-7142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73" t="-898361" r="-60261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-1, 2, 1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-1, 2, 0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0,</a:t>
                          </a:r>
                          <a:r>
                            <a:rPr lang="en-US" baseline="0" dirty="0" smtClean="0"/>
                            <a:t>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-1, 2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9257" t="-898361" r="-10111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1493" t="-898361" r="-1493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8742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Chemical Composition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5235"/>
            <a:ext cx="2704189" cy="22893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821" y="1365259"/>
            <a:ext cx="2022073" cy="25578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2012" y="5895833"/>
            <a:ext cx="233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Yong et al, </a:t>
            </a:r>
            <a:r>
              <a:rPr lang="en-US" i="1" dirty="0" smtClean="0"/>
              <a:t>JMS (2006)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6844" y="2218311"/>
            <a:ext cx="661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+</a:t>
            </a:r>
            <a:endParaRPr lang="en-US" sz="48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29894" y="2798527"/>
            <a:ext cx="94638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90241" y="6013484"/>
            <a:ext cx="317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Poly Amide Linkages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7695" y="3875039"/>
            <a:ext cx="2411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Trimeosyl</a:t>
            </a:r>
            <a:r>
              <a:rPr lang="en-US" dirty="0" smtClean="0"/>
              <a:t> Chloride in 0.1% w/v organic solution e.g. </a:t>
            </a:r>
            <a:r>
              <a:rPr lang="en-US" dirty="0" err="1" smtClean="0"/>
              <a:t>isoparaffin</a:t>
            </a:r>
            <a:r>
              <a:rPr lang="en-US" dirty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59769" y="3871663"/>
            <a:ext cx="2148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Diamine in ~2% w/v aqueous solution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24033" y="1715261"/>
            <a:ext cx="2148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Interfacial Polymerization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625" y="1238250"/>
            <a:ext cx="6867525" cy="43815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32012" y="6398632"/>
            <a:ext cx="233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Liu et al, </a:t>
            </a:r>
            <a:r>
              <a:rPr lang="en-US" i="1" dirty="0" smtClean="0"/>
              <a:t>JMS (2006)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8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1" y="1322197"/>
            <a:ext cx="4709473" cy="3430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012" y="5895833"/>
            <a:ext cx="233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Yong et al, </a:t>
            </a:r>
            <a:r>
              <a:rPr lang="en-US" i="1" dirty="0" smtClean="0"/>
              <a:t>JMS (2006)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50807" y="4813767"/>
            <a:ext cx="78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425" y="1322197"/>
            <a:ext cx="7267575" cy="3305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10796" y="5745708"/>
            <a:ext cx="233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Liu et al, </a:t>
            </a:r>
            <a:r>
              <a:rPr lang="en-US" i="1" dirty="0" smtClean="0"/>
              <a:t>JMS (2006)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37727" y="4813767"/>
            <a:ext cx="3552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AFM showing 200 nm sized features</a:t>
            </a:r>
          </a:p>
          <a:p>
            <a:r>
              <a:rPr lang="en-US" dirty="0" smtClean="0"/>
              <a:t>Peaks and Valleys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9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386" y="1425054"/>
            <a:ext cx="5596470" cy="32561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50807" y="4813767"/>
            <a:ext cx="78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50807" y="5556445"/>
            <a:ext cx="60549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Ghosh et al, 2011</a:t>
            </a:r>
          </a:p>
          <a:p>
            <a:r>
              <a:rPr lang="en-US" dirty="0" smtClean="0"/>
              <a:t>http://www.barc.gov.in/publications/nl/2011/2011070808.pdf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68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Nice Illustration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349" y="1690688"/>
            <a:ext cx="7386708" cy="50929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53720" y="1321356"/>
            <a:ext cx="6900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http://web.stanford.edu/group/ees/rows/presentations/Pinnau.pdf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groups have reported curing at 80oC (e.g. Yong et al 2006, Liu et al 2006)</a:t>
            </a:r>
          </a:p>
          <a:p>
            <a:r>
              <a:rPr lang="en-US" dirty="0" smtClean="0"/>
              <a:t>Some have simply washed with hexane after letting membrane sit in contact with organic solution (e.g. </a:t>
            </a:r>
            <a:r>
              <a:rPr lang="en-US" dirty="0" err="1" smtClean="0"/>
              <a:t>Xie</a:t>
            </a:r>
            <a:r>
              <a:rPr lang="en-US" dirty="0" smtClean="0"/>
              <a:t> et al J. Membrane Science 2012)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8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Interfacial Polymerization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02005" y="3930555"/>
            <a:ext cx="7710985" cy="2593074"/>
          </a:xfrm>
          <a:prstGeom prst="rect">
            <a:avLst/>
          </a:prstGeom>
          <a:solidFill>
            <a:srgbClr val="0070C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02006" y="1392071"/>
            <a:ext cx="7710985" cy="2538484"/>
          </a:xfrm>
          <a:prstGeom prst="rect">
            <a:avLst/>
          </a:prstGeom>
          <a:solidFill>
            <a:srgbClr val="FF000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-2677443" y="464022"/>
            <a:ext cx="2197290" cy="2156347"/>
            <a:chOff x="-2305335" y="491319"/>
            <a:chExt cx="2197290" cy="2156347"/>
          </a:xfrm>
        </p:grpSpPr>
        <p:sp>
          <p:nvSpPr>
            <p:cNvPr id="10" name="Oval 9"/>
            <p:cNvSpPr/>
            <p:nvPr/>
          </p:nvSpPr>
          <p:spPr>
            <a:xfrm>
              <a:off x="-2230841" y="723331"/>
              <a:ext cx="2048301" cy="192433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-2305335" y="491319"/>
              <a:ext cx="2197290" cy="1801504"/>
            </a:xfrm>
            <a:custGeom>
              <a:avLst/>
              <a:gdLst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290" h="1801504">
                  <a:moveTo>
                    <a:pt x="0" y="1801504"/>
                  </a:moveTo>
                  <a:cubicBezTo>
                    <a:pt x="802943" y="1392071"/>
                    <a:pt x="1114567" y="805218"/>
                    <a:pt x="1098645" y="0"/>
                  </a:cubicBezTo>
                  <a:cubicBezTo>
                    <a:pt x="1110018" y="1064525"/>
                    <a:pt x="1407994" y="1446662"/>
                    <a:pt x="2197290" y="1801504"/>
                  </a:cubicBezTo>
                  <a:cubicBezTo>
                    <a:pt x="1396622" y="1446662"/>
                    <a:pt x="800669" y="1392072"/>
                    <a:pt x="0" y="1801504"/>
                  </a:cubicBez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-2815493" y="4542827"/>
            <a:ext cx="2572035" cy="726744"/>
            <a:chOff x="-2310169" y="4611238"/>
            <a:chExt cx="2572035" cy="726744"/>
          </a:xfrm>
        </p:grpSpPr>
        <p:sp>
          <p:nvSpPr>
            <p:cNvPr id="12" name="Oval 11"/>
            <p:cNvSpPr/>
            <p:nvPr/>
          </p:nvSpPr>
          <p:spPr>
            <a:xfrm>
              <a:off x="-2048301" y="4611238"/>
              <a:ext cx="2048301" cy="72674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-2310169" y="4797042"/>
              <a:ext cx="2572035" cy="368784"/>
              <a:chOff x="-2190181" y="3739273"/>
              <a:chExt cx="2572035" cy="368784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-1077397" y="3739273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2"/>
              <p:cNvSpPr/>
              <p:nvPr/>
            </p:nvSpPr>
            <p:spPr>
              <a:xfrm flipH="1">
                <a:off x="-2190181" y="3752921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 rot="1548298">
            <a:off x="5397234" y="1981893"/>
            <a:ext cx="481084" cy="518614"/>
            <a:chOff x="-2305335" y="491319"/>
            <a:chExt cx="2197290" cy="2156347"/>
          </a:xfrm>
        </p:grpSpPr>
        <p:sp>
          <p:nvSpPr>
            <p:cNvPr id="30" name="Oval 29"/>
            <p:cNvSpPr/>
            <p:nvPr/>
          </p:nvSpPr>
          <p:spPr>
            <a:xfrm>
              <a:off x="-2230841" y="723331"/>
              <a:ext cx="2048301" cy="192433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>
              <a:off x="-2305335" y="491319"/>
              <a:ext cx="2197290" cy="1801504"/>
            </a:xfrm>
            <a:custGeom>
              <a:avLst/>
              <a:gdLst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290" h="1801504">
                  <a:moveTo>
                    <a:pt x="0" y="1801504"/>
                  </a:moveTo>
                  <a:cubicBezTo>
                    <a:pt x="802943" y="1392071"/>
                    <a:pt x="1114567" y="805218"/>
                    <a:pt x="1098645" y="0"/>
                  </a:cubicBezTo>
                  <a:cubicBezTo>
                    <a:pt x="1110018" y="1064525"/>
                    <a:pt x="1407994" y="1446662"/>
                    <a:pt x="2197290" y="1801504"/>
                  </a:cubicBezTo>
                  <a:cubicBezTo>
                    <a:pt x="1396622" y="1446662"/>
                    <a:pt x="800669" y="1392072"/>
                    <a:pt x="0" y="1801504"/>
                  </a:cubicBez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939084" y="5773047"/>
            <a:ext cx="660211" cy="217511"/>
            <a:chOff x="-2310169" y="4611238"/>
            <a:chExt cx="2572035" cy="726744"/>
          </a:xfrm>
        </p:grpSpPr>
        <p:sp>
          <p:nvSpPr>
            <p:cNvPr id="33" name="Oval 32"/>
            <p:cNvSpPr/>
            <p:nvPr/>
          </p:nvSpPr>
          <p:spPr>
            <a:xfrm>
              <a:off x="-2048301" y="4611238"/>
              <a:ext cx="2048301" cy="72674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-2310169" y="4797042"/>
              <a:ext cx="2572035" cy="368784"/>
              <a:chOff x="-2190181" y="3739273"/>
              <a:chExt cx="2572035" cy="368784"/>
            </a:xfrm>
          </p:grpSpPr>
          <p:sp>
            <p:nvSpPr>
              <p:cNvPr id="35" name="Oval 12"/>
              <p:cNvSpPr/>
              <p:nvPr/>
            </p:nvSpPr>
            <p:spPr>
              <a:xfrm>
                <a:off x="-1077397" y="3739273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12"/>
              <p:cNvSpPr/>
              <p:nvPr/>
            </p:nvSpPr>
            <p:spPr>
              <a:xfrm flipH="1">
                <a:off x="-2190181" y="3752921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 rot="19642855">
            <a:off x="5597286" y="4991620"/>
            <a:ext cx="660211" cy="217511"/>
            <a:chOff x="-2310169" y="4611238"/>
            <a:chExt cx="2572035" cy="726744"/>
          </a:xfrm>
        </p:grpSpPr>
        <p:sp>
          <p:nvSpPr>
            <p:cNvPr id="38" name="Oval 37"/>
            <p:cNvSpPr/>
            <p:nvPr/>
          </p:nvSpPr>
          <p:spPr>
            <a:xfrm>
              <a:off x="-2048301" y="4611238"/>
              <a:ext cx="2048301" cy="72674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310169" y="4797042"/>
              <a:ext cx="2572035" cy="368784"/>
              <a:chOff x="-2190181" y="3739273"/>
              <a:chExt cx="2572035" cy="368784"/>
            </a:xfrm>
          </p:grpSpPr>
          <p:sp>
            <p:nvSpPr>
              <p:cNvPr id="40" name="Oval 12"/>
              <p:cNvSpPr/>
              <p:nvPr/>
            </p:nvSpPr>
            <p:spPr>
              <a:xfrm>
                <a:off x="-1077397" y="3739273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12"/>
              <p:cNvSpPr/>
              <p:nvPr/>
            </p:nvSpPr>
            <p:spPr>
              <a:xfrm flipH="1">
                <a:off x="-2190181" y="3752921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 rot="1588325">
            <a:off x="7528443" y="5404516"/>
            <a:ext cx="660211" cy="217511"/>
            <a:chOff x="-2310169" y="4611238"/>
            <a:chExt cx="2572035" cy="726744"/>
          </a:xfrm>
        </p:grpSpPr>
        <p:sp>
          <p:nvSpPr>
            <p:cNvPr id="43" name="Oval 42"/>
            <p:cNvSpPr/>
            <p:nvPr/>
          </p:nvSpPr>
          <p:spPr>
            <a:xfrm>
              <a:off x="-2048301" y="4611238"/>
              <a:ext cx="2048301" cy="72674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-2310169" y="4797042"/>
              <a:ext cx="2572035" cy="368784"/>
              <a:chOff x="-2190181" y="3739273"/>
              <a:chExt cx="2572035" cy="368784"/>
            </a:xfrm>
          </p:grpSpPr>
          <p:sp>
            <p:nvSpPr>
              <p:cNvPr id="45" name="Oval 12"/>
              <p:cNvSpPr/>
              <p:nvPr/>
            </p:nvSpPr>
            <p:spPr>
              <a:xfrm>
                <a:off x="-1077397" y="3739273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12"/>
              <p:cNvSpPr/>
              <p:nvPr/>
            </p:nvSpPr>
            <p:spPr>
              <a:xfrm flipH="1">
                <a:off x="-2190181" y="3752921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 rot="19742866">
            <a:off x="8904251" y="4920440"/>
            <a:ext cx="660211" cy="217511"/>
            <a:chOff x="-2310169" y="4611238"/>
            <a:chExt cx="2572035" cy="726744"/>
          </a:xfrm>
        </p:grpSpPr>
        <p:sp>
          <p:nvSpPr>
            <p:cNvPr id="48" name="Oval 47"/>
            <p:cNvSpPr/>
            <p:nvPr/>
          </p:nvSpPr>
          <p:spPr>
            <a:xfrm>
              <a:off x="-2048301" y="4611238"/>
              <a:ext cx="2048301" cy="72674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-2310169" y="4797042"/>
              <a:ext cx="2572035" cy="368784"/>
              <a:chOff x="-2190181" y="3739273"/>
              <a:chExt cx="2572035" cy="368784"/>
            </a:xfrm>
          </p:grpSpPr>
          <p:sp>
            <p:nvSpPr>
              <p:cNvPr id="50" name="Oval 12"/>
              <p:cNvSpPr/>
              <p:nvPr/>
            </p:nvSpPr>
            <p:spPr>
              <a:xfrm>
                <a:off x="-1077397" y="3739273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12"/>
              <p:cNvSpPr/>
              <p:nvPr/>
            </p:nvSpPr>
            <p:spPr>
              <a:xfrm flipH="1">
                <a:off x="-2190181" y="3752921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 rot="1084441">
            <a:off x="3195281" y="4973584"/>
            <a:ext cx="660211" cy="217511"/>
            <a:chOff x="-2310169" y="4611238"/>
            <a:chExt cx="2572035" cy="726744"/>
          </a:xfrm>
        </p:grpSpPr>
        <p:sp>
          <p:nvSpPr>
            <p:cNvPr id="53" name="Oval 52"/>
            <p:cNvSpPr/>
            <p:nvPr/>
          </p:nvSpPr>
          <p:spPr>
            <a:xfrm>
              <a:off x="-2048301" y="4611238"/>
              <a:ext cx="2048301" cy="72674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-2310169" y="4797042"/>
              <a:ext cx="2572035" cy="368784"/>
              <a:chOff x="-2190181" y="3739273"/>
              <a:chExt cx="2572035" cy="368784"/>
            </a:xfrm>
          </p:grpSpPr>
          <p:sp>
            <p:nvSpPr>
              <p:cNvPr id="55" name="Oval 12"/>
              <p:cNvSpPr/>
              <p:nvPr/>
            </p:nvSpPr>
            <p:spPr>
              <a:xfrm>
                <a:off x="-1077397" y="3739273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12"/>
              <p:cNvSpPr/>
              <p:nvPr/>
            </p:nvSpPr>
            <p:spPr>
              <a:xfrm flipH="1">
                <a:off x="-2190181" y="3752921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 rot="2444943">
            <a:off x="6246782" y="5842307"/>
            <a:ext cx="660211" cy="217511"/>
            <a:chOff x="-2310169" y="4611238"/>
            <a:chExt cx="2572035" cy="726744"/>
          </a:xfrm>
        </p:grpSpPr>
        <p:sp>
          <p:nvSpPr>
            <p:cNvPr id="58" name="Oval 57"/>
            <p:cNvSpPr/>
            <p:nvPr/>
          </p:nvSpPr>
          <p:spPr>
            <a:xfrm>
              <a:off x="-2048301" y="4611238"/>
              <a:ext cx="2048301" cy="72674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-2310169" y="4797042"/>
              <a:ext cx="2572035" cy="368784"/>
              <a:chOff x="-2190181" y="3739273"/>
              <a:chExt cx="2572035" cy="368784"/>
            </a:xfrm>
          </p:grpSpPr>
          <p:sp>
            <p:nvSpPr>
              <p:cNvPr id="60" name="Oval 12"/>
              <p:cNvSpPr/>
              <p:nvPr/>
            </p:nvSpPr>
            <p:spPr>
              <a:xfrm>
                <a:off x="-1077397" y="3739273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12"/>
              <p:cNvSpPr/>
              <p:nvPr/>
            </p:nvSpPr>
            <p:spPr>
              <a:xfrm flipH="1">
                <a:off x="-2190181" y="3752921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 rot="18962662">
            <a:off x="4546430" y="4499254"/>
            <a:ext cx="660211" cy="217511"/>
            <a:chOff x="-2310169" y="4611238"/>
            <a:chExt cx="2572035" cy="726744"/>
          </a:xfrm>
        </p:grpSpPr>
        <p:sp>
          <p:nvSpPr>
            <p:cNvPr id="63" name="Oval 62"/>
            <p:cNvSpPr/>
            <p:nvPr/>
          </p:nvSpPr>
          <p:spPr>
            <a:xfrm>
              <a:off x="-2048301" y="4611238"/>
              <a:ext cx="2048301" cy="72674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-2310169" y="4797042"/>
              <a:ext cx="2572035" cy="368784"/>
              <a:chOff x="-2190181" y="3739273"/>
              <a:chExt cx="2572035" cy="368784"/>
            </a:xfrm>
          </p:grpSpPr>
          <p:sp>
            <p:nvSpPr>
              <p:cNvPr id="65" name="Oval 12"/>
              <p:cNvSpPr/>
              <p:nvPr/>
            </p:nvSpPr>
            <p:spPr>
              <a:xfrm>
                <a:off x="-1077397" y="3739273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12"/>
              <p:cNvSpPr/>
              <p:nvPr/>
            </p:nvSpPr>
            <p:spPr>
              <a:xfrm flipH="1">
                <a:off x="-2190181" y="3752921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 rot="19742866">
            <a:off x="7398777" y="4473900"/>
            <a:ext cx="660211" cy="217511"/>
            <a:chOff x="-2310169" y="4611238"/>
            <a:chExt cx="2572035" cy="726744"/>
          </a:xfrm>
        </p:grpSpPr>
        <p:sp>
          <p:nvSpPr>
            <p:cNvPr id="68" name="Oval 67"/>
            <p:cNvSpPr/>
            <p:nvPr/>
          </p:nvSpPr>
          <p:spPr>
            <a:xfrm>
              <a:off x="-2048301" y="4611238"/>
              <a:ext cx="2048301" cy="72674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-2310169" y="4797042"/>
              <a:ext cx="2572035" cy="368784"/>
              <a:chOff x="-2190181" y="3739273"/>
              <a:chExt cx="2572035" cy="368784"/>
            </a:xfrm>
          </p:grpSpPr>
          <p:sp>
            <p:nvSpPr>
              <p:cNvPr id="70" name="Oval 12"/>
              <p:cNvSpPr/>
              <p:nvPr/>
            </p:nvSpPr>
            <p:spPr>
              <a:xfrm>
                <a:off x="-1077397" y="3739273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12"/>
              <p:cNvSpPr/>
              <p:nvPr/>
            </p:nvSpPr>
            <p:spPr>
              <a:xfrm flipH="1">
                <a:off x="-2190181" y="3752921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 rot="19202879">
            <a:off x="3416489" y="1837898"/>
            <a:ext cx="481084" cy="518614"/>
            <a:chOff x="-2305335" y="491319"/>
            <a:chExt cx="2197290" cy="2156347"/>
          </a:xfrm>
        </p:grpSpPr>
        <p:sp>
          <p:nvSpPr>
            <p:cNvPr id="73" name="Oval 72"/>
            <p:cNvSpPr/>
            <p:nvPr/>
          </p:nvSpPr>
          <p:spPr>
            <a:xfrm>
              <a:off x="-2230841" y="723331"/>
              <a:ext cx="2048301" cy="192433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4" name="Isosceles Triangle 6"/>
            <p:cNvSpPr/>
            <p:nvPr/>
          </p:nvSpPr>
          <p:spPr>
            <a:xfrm>
              <a:off x="-2305335" y="491319"/>
              <a:ext cx="2197290" cy="1801504"/>
            </a:xfrm>
            <a:custGeom>
              <a:avLst/>
              <a:gdLst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290" h="1801504">
                  <a:moveTo>
                    <a:pt x="0" y="1801504"/>
                  </a:moveTo>
                  <a:cubicBezTo>
                    <a:pt x="802943" y="1392071"/>
                    <a:pt x="1114567" y="805218"/>
                    <a:pt x="1098645" y="0"/>
                  </a:cubicBezTo>
                  <a:cubicBezTo>
                    <a:pt x="1110018" y="1064525"/>
                    <a:pt x="1407994" y="1446662"/>
                    <a:pt x="2197290" y="1801504"/>
                  </a:cubicBezTo>
                  <a:cubicBezTo>
                    <a:pt x="1396622" y="1446662"/>
                    <a:pt x="800669" y="1392072"/>
                    <a:pt x="0" y="1801504"/>
                  </a:cubicBez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 rot="19631823">
            <a:off x="7409013" y="2314639"/>
            <a:ext cx="481084" cy="518614"/>
            <a:chOff x="-2305335" y="491319"/>
            <a:chExt cx="2197290" cy="2156347"/>
          </a:xfrm>
        </p:grpSpPr>
        <p:sp>
          <p:nvSpPr>
            <p:cNvPr id="76" name="Oval 75"/>
            <p:cNvSpPr/>
            <p:nvPr/>
          </p:nvSpPr>
          <p:spPr>
            <a:xfrm>
              <a:off x="-2230841" y="723331"/>
              <a:ext cx="2048301" cy="192433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7" name="Isosceles Triangle 6"/>
            <p:cNvSpPr/>
            <p:nvPr/>
          </p:nvSpPr>
          <p:spPr>
            <a:xfrm>
              <a:off x="-2305335" y="491319"/>
              <a:ext cx="2197290" cy="1801504"/>
            </a:xfrm>
            <a:custGeom>
              <a:avLst/>
              <a:gdLst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290" h="1801504">
                  <a:moveTo>
                    <a:pt x="0" y="1801504"/>
                  </a:moveTo>
                  <a:cubicBezTo>
                    <a:pt x="802943" y="1392071"/>
                    <a:pt x="1114567" y="805218"/>
                    <a:pt x="1098645" y="0"/>
                  </a:cubicBezTo>
                  <a:cubicBezTo>
                    <a:pt x="1110018" y="1064525"/>
                    <a:pt x="1407994" y="1446662"/>
                    <a:pt x="2197290" y="1801504"/>
                  </a:cubicBezTo>
                  <a:cubicBezTo>
                    <a:pt x="1396622" y="1446662"/>
                    <a:pt x="800669" y="1392072"/>
                    <a:pt x="0" y="1801504"/>
                  </a:cubicBez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9356837" y="1855672"/>
            <a:ext cx="481084" cy="518614"/>
            <a:chOff x="-2305335" y="491319"/>
            <a:chExt cx="2197290" cy="2156347"/>
          </a:xfrm>
        </p:grpSpPr>
        <p:sp>
          <p:nvSpPr>
            <p:cNvPr id="79" name="Oval 78"/>
            <p:cNvSpPr/>
            <p:nvPr/>
          </p:nvSpPr>
          <p:spPr>
            <a:xfrm>
              <a:off x="-2230841" y="723331"/>
              <a:ext cx="2048301" cy="192433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0" name="Isosceles Triangle 6"/>
            <p:cNvSpPr/>
            <p:nvPr/>
          </p:nvSpPr>
          <p:spPr>
            <a:xfrm>
              <a:off x="-2305335" y="491319"/>
              <a:ext cx="2197290" cy="1801504"/>
            </a:xfrm>
            <a:custGeom>
              <a:avLst/>
              <a:gdLst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290" h="1801504">
                  <a:moveTo>
                    <a:pt x="0" y="1801504"/>
                  </a:moveTo>
                  <a:cubicBezTo>
                    <a:pt x="802943" y="1392071"/>
                    <a:pt x="1114567" y="805218"/>
                    <a:pt x="1098645" y="0"/>
                  </a:cubicBezTo>
                  <a:cubicBezTo>
                    <a:pt x="1110018" y="1064525"/>
                    <a:pt x="1407994" y="1446662"/>
                    <a:pt x="2197290" y="1801504"/>
                  </a:cubicBezTo>
                  <a:cubicBezTo>
                    <a:pt x="1396622" y="1446662"/>
                    <a:pt x="800669" y="1392072"/>
                    <a:pt x="0" y="1801504"/>
                  </a:cubicBez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 rot="2021585">
            <a:off x="6514558" y="1715806"/>
            <a:ext cx="481084" cy="518614"/>
            <a:chOff x="-2305335" y="491319"/>
            <a:chExt cx="2197290" cy="2156347"/>
          </a:xfrm>
        </p:grpSpPr>
        <p:sp>
          <p:nvSpPr>
            <p:cNvPr id="82" name="Oval 81"/>
            <p:cNvSpPr/>
            <p:nvPr/>
          </p:nvSpPr>
          <p:spPr>
            <a:xfrm>
              <a:off x="-2230841" y="723331"/>
              <a:ext cx="2048301" cy="192433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3" name="Isosceles Triangle 6"/>
            <p:cNvSpPr/>
            <p:nvPr/>
          </p:nvSpPr>
          <p:spPr>
            <a:xfrm>
              <a:off x="-2305335" y="491319"/>
              <a:ext cx="2197290" cy="1801504"/>
            </a:xfrm>
            <a:custGeom>
              <a:avLst/>
              <a:gdLst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290" h="1801504">
                  <a:moveTo>
                    <a:pt x="0" y="1801504"/>
                  </a:moveTo>
                  <a:cubicBezTo>
                    <a:pt x="802943" y="1392071"/>
                    <a:pt x="1114567" y="805218"/>
                    <a:pt x="1098645" y="0"/>
                  </a:cubicBezTo>
                  <a:cubicBezTo>
                    <a:pt x="1110018" y="1064525"/>
                    <a:pt x="1407994" y="1446662"/>
                    <a:pt x="2197290" y="1801504"/>
                  </a:cubicBezTo>
                  <a:cubicBezTo>
                    <a:pt x="1396622" y="1446662"/>
                    <a:pt x="800669" y="1392072"/>
                    <a:pt x="0" y="1801504"/>
                  </a:cubicBez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 rot="2334082">
            <a:off x="4707728" y="2995248"/>
            <a:ext cx="481084" cy="518614"/>
            <a:chOff x="-2305335" y="491319"/>
            <a:chExt cx="2197290" cy="2156347"/>
          </a:xfrm>
        </p:grpSpPr>
        <p:sp>
          <p:nvSpPr>
            <p:cNvPr id="85" name="Oval 84"/>
            <p:cNvSpPr/>
            <p:nvPr/>
          </p:nvSpPr>
          <p:spPr>
            <a:xfrm>
              <a:off x="-2230841" y="723331"/>
              <a:ext cx="2048301" cy="192433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6" name="Isosceles Triangle 6"/>
            <p:cNvSpPr/>
            <p:nvPr/>
          </p:nvSpPr>
          <p:spPr>
            <a:xfrm>
              <a:off x="-2305335" y="491319"/>
              <a:ext cx="2197290" cy="1801504"/>
            </a:xfrm>
            <a:custGeom>
              <a:avLst/>
              <a:gdLst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290" h="1801504">
                  <a:moveTo>
                    <a:pt x="0" y="1801504"/>
                  </a:moveTo>
                  <a:cubicBezTo>
                    <a:pt x="802943" y="1392071"/>
                    <a:pt x="1114567" y="805218"/>
                    <a:pt x="1098645" y="0"/>
                  </a:cubicBezTo>
                  <a:cubicBezTo>
                    <a:pt x="1110018" y="1064525"/>
                    <a:pt x="1407994" y="1446662"/>
                    <a:pt x="2197290" y="1801504"/>
                  </a:cubicBezTo>
                  <a:cubicBezTo>
                    <a:pt x="1396622" y="1446662"/>
                    <a:pt x="800669" y="1392072"/>
                    <a:pt x="0" y="1801504"/>
                  </a:cubicBez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 rot="1849361">
            <a:off x="2936845" y="2973041"/>
            <a:ext cx="481084" cy="518614"/>
            <a:chOff x="-2305335" y="491319"/>
            <a:chExt cx="2197290" cy="2156347"/>
          </a:xfrm>
        </p:grpSpPr>
        <p:sp>
          <p:nvSpPr>
            <p:cNvPr id="88" name="Oval 87"/>
            <p:cNvSpPr/>
            <p:nvPr/>
          </p:nvSpPr>
          <p:spPr>
            <a:xfrm>
              <a:off x="-2230841" y="723331"/>
              <a:ext cx="2048301" cy="192433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9" name="Isosceles Triangle 6"/>
            <p:cNvSpPr/>
            <p:nvPr/>
          </p:nvSpPr>
          <p:spPr>
            <a:xfrm>
              <a:off x="-2305335" y="491319"/>
              <a:ext cx="2197290" cy="1801504"/>
            </a:xfrm>
            <a:custGeom>
              <a:avLst/>
              <a:gdLst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290" h="1801504">
                  <a:moveTo>
                    <a:pt x="0" y="1801504"/>
                  </a:moveTo>
                  <a:cubicBezTo>
                    <a:pt x="802943" y="1392071"/>
                    <a:pt x="1114567" y="805218"/>
                    <a:pt x="1098645" y="0"/>
                  </a:cubicBezTo>
                  <a:cubicBezTo>
                    <a:pt x="1110018" y="1064525"/>
                    <a:pt x="1407994" y="1446662"/>
                    <a:pt x="2197290" y="1801504"/>
                  </a:cubicBezTo>
                  <a:cubicBezTo>
                    <a:pt x="1396622" y="1446662"/>
                    <a:pt x="800669" y="1392072"/>
                    <a:pt x="0" y="1801504"/>
                  </a:cubicBez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 rot="2903428">
            <a:off x="8462544" y="3010228"/>
            <a:ext cx="481084" cy="518614"/>
            <a:chOff x="-2305335" y="491319"/>
            <a:chExt cx="2197290" cy="2156347"/>
          </a:xfrm>
        </p:grpSpPr>
        <p:sp>
          <p:nvSpPr>
            <p:cNvPr id="91" name="Oval 90"/>
            <p:cNvSpPr/>
            <p:nvPr/>
          </p:nvSpPr>
          <p:spPr>
            <a:xfrm>
              <a:off x="-2230841" y="723331"/>
              <a:ext cx="2048301" cy="192433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2" name="Isosceles Triangle 6"/>
            <p:cNvSpPr/>
            <p:nvPr/>
          </p:nvSpPr>
          <p:spPr>
            <a:xfrm>
              <a:off x="-2305335" y="491319"/>
              <a:ext cx="2197290" cy="1801504"/>
            </a:xfrm>
            <a:custGeom>
              <a:avLst/>
              <a:gdLst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290" h="1801504">
                  <a:moveTo>
                    <a:pt x="0" y="1801504"/>
                  </a:moveTo>
                  <a:cubicBezTo>
                    <a:pt x="802943" y="1392071"/>
                    <a:pt x="1114567" y="805218"/>
                    <a:pt x="1098645" y="0"/>
                  </a:cubicBezTo>
                  <a:cubicBezTo>
                    <a:pt x="1110018" y="1064525"/>
                    <a:pt x="1407994" y="1446662"/>
                    <a:pt x="2197290" y="1801504"/>
                  </a:cubicBezTo>
                  <a:cubicBezTo>
                    <a:pt x="1396622" y="1446662"/>
                    <a:pt x="800669" y="1392072"/>
                    <a:pt x="0" y="1801504"/>
                  </a:cubicBez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 rot="19631823">
            <a:off x="8257665" y="1784640"/>
            <a:ext cx="481084" cy="518614"/>
            <a:chOff x="-2305335" y="491319"/>
            <a:chExt cx="2197290" cy="2156347"/>
          </a:xfrm>
        </p:grpSpPr>
        <p:sp>
          <p:nvSpPr>
            <p:cNvPr id="94" name="Oval 93"/>
            <p:cNvSpPr/>
            <p:nvPr/>
          </p:nvSpPr>
          <p:spPr>
            <a:xfrm>
              <a:off x="-2230841" y="723331"/>
              <a:ext cx="2048301" cy="192433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5" name="Isosceles Triangle 6"/>
            <p:cNvSpPr/>
            <p:nvPr/>
          </p:nvSpPr>
          <p:spPr>
            <a:xfrm>
              <a:off x="-2305335" y="491319"/>
              <a:ext cx="2197290" cy="1801504"/>
            </a:xfrm>
            <a:custGeom>
              <a:avLst/>
              <a:gdLst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290" h="1801504">
                  <a:moveTo>
                    <a:pt x="0" y="1801504"/>
                  </a:moveTo>
                  <a:cubicBezTo>
                    <a:pt x="802943" y="1392071"/>
                    <a:pt x="1114567" y="805218"/>
                    <a:pt x="1098645" y="0"/>
                  </a:cubicBezTo>
                  <a:cubicBezTo>
                    <a:pt x="1110018" y="1064525"/>
                    <a:pt x="1407994" y="1446662"/>
                    <a:pt x="2197290" y="1801504"/>
                  </a:cubicBezTo>
                  <a:cubicBezTo>
                    <a:pt x="1396622" y="1446662"/>
                    <a:pt x="800669" y="1392072"/>
                    <a:pt x="0" y="1801504"/>
                  </a:cubicBez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146412" y="1797210"/>
            <a:ext cx="125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TMC in Organic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1081520" y="4897390"/>
            <a:ext cx="125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Diamine in Aqueous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8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Interfacial Polymerization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61563" y="1842448"/>
            <a:ext cx="8625385" cy="4640239"/>
          </a:xfrm>
          <a:prstGeom prst="rect">
            <a:avLst/>
          </a:prstGeom>
          <a:solidFill>
            <a:srgbClr val="7030A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0403" y="2181486"/>
            <a:ext cx="1255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Interface Viewed From “Top”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 rot="2334082">
            <a:off x="5505421" y="3049838"/>
            <a:ext cx="481084" cy="518614"/>
            <a:chOff x="-2305335" y="491319"/>
            <a:chExt cx="2197290" cy="2156347"/>
          </a:xfrm>
        </p:grpSpPr>
        <p:sp>
          <p:nvSpPr>
            <p:cNvPr id="7" name="Oval 6"/>
            <p:cNvSpPr/>
            <p:nvPr/>
          </p:nvSpPr>
          <p:spPr>
            <a:xfrm>
              <a:off x="-2230841" y="723331"/>
              <a:ext cx="2048301" cy="192433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Isosceles Triangle 6"/>
            <p:cNvSpPr/>
            <p:nvPr/>
          </p:nvSpPr>
          <p:spPr>
            <a:xfrm>
              <a:off x="-2305335" y="491319"/>
              <a:ext cx="2197290" cy="1801504"/>
            </a:xfrm>
            <a:custGeom>
              <a:avLst/>
              <a:gdLst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290" h="1801504">
                  <a:moveTo>
                    <a:pt x="0" y="1801504"/>
                  </a:moveTo>
                  <a:cubicBezTo>
                    <a:pt x="802943" y="1392071"/>
                    <a:pt x="1114567" y="805218"/>
                    <a:pt x="1098645" y="0"/>
                  </a:cubicBezTo>
                  <a:cubicBezTo>
                    <a:pt x="1110018" y="1064525"/>
                    <a:pt x="1407994" y="1446662"/>
                    <a:pt x="2197290" y="1801504"/>
                  </a:cubicBezTo>
                  <a:cubicBezTo>
                    <a:pt x="1396622" y="1446662"/>
                    <a:pt x="800669" y="1392072"/>
                    <a:pt x="0" y="1801504"/>
                  </a:cubicBez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05451" y="3700902"/>
            <a:ext cx="2121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Appearance/Exit of TMC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 rot="18962662">
            <a:off x="7862836" y="4813488"/>
            <a:ext cx="660211" cy="217511"/>
            <a:chOff x="-2310169" y="4611238"/>
            <a:chExt cx="2572035" cy="726744"/>
          </a:xfrm>
        </p:grpSpPr>
        <p:sp>
          <p:nvSpPr>
            <p:cNvPr id="11" name="Oval 10"/>
            <p:cNvSpPr/>
            <p:nvPr/>
          </p:nvSpPr>
          <p:spPr>
            <a:xfrm>
              <a:off x="-2048301" y="4611238"/>
              <a:ext cx="2048301" cy="72674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-2310169" y="4797042"/>
              <a:ext cx="2572035" cy="368784"/>
              <a:chOff x="-2190181" y="3739273"/>
              <a:chExt cx="2572035" cy="368784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-1077397" y="3739273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2"/>
              <p:cNvSpPr/>
              <p:nvPr/>
            </p:nvSpPr>
            <p:spPr>
              <a:xfrm flipH="1">
                <a:off x="-2190181" y="3752921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567519" y="5559357"/>
            <a:ext cx="2121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Appearance/Exit of Diamine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429301" y="3429000"/>
            <a:ext cx="2852383" cy="4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483891" y="4955843"/>
            <a:ext cx="5244363" cy="668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01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119" y="62647"/>
            <a:ext cx="6306933" cy="1325563"/>
          </a:xfrm>
        </p:spPr>
        <p:txBody>
          <a:bodyPr/>
          <a:lstStyle/>
          <a:p>
            <a:r>
              <a:rPr lang="en-US" dirty="0" smtClean="0"/>
              <a:t>Interfacial Polymerization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61563" y="1842448"/>
            <a:ext cx="8625385" cy="4640239"/>
          </a:xfrm>
          <a:prstGeom prst="rect">
            <a:avLst/>
          </a:prstGeom>
          <a:solidFill>
            <a:srgbClr val="7030A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0403" y="2181486"/>
            <a:ext cx="1255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Interface Viewed From “Top”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 rot="479447">
            <a:off x="5581205" y="3459921"/>
            <a:ext cx="481084" cy="518614"/>
            <a:chOff x="-2305335" y="491319"/>
            <a:chExt cx="2197290" cy="2156347"/>
          </a:xfrm>
        </p:grpSpPr>
        <p:sp>
          <p:nvSpPr>
            <p:cNvPr id="7" name="Oval 6"/>
            <p:cNvSpPr/>
            <p:nvPr/>
          </p:nvSpPr>
          <p:spPr>
            <a:xfrm>
              <a:off x="-2230841" y="723331"/>
              <a:ext cx="2048301" cy="192433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Isosceles Triangle 6"/>
            <p:cNvSpPr/>
            <p:nvPr/>
          </p:nvSpPr>
          <p:spPr>
            <a:xfrm>
              <a:off x="-2305335" y="491319"/>
              <a:ext cx="2197290" cy="1801504"/>
            </a:xfrm>
            <a:custGeom>
              <a:avLst/>
              <a:gdLst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  <a:gd name="connsiteX0" fmla="*/ 0 w 2197290"/>
                <a:gd name="connsiteY0" fmla="*/ 1801504 h 1801504"/>
                <a:gd name="connsiteX1" fmla="*/ 1098645 w 2197290"/>
                <a:gd name="connsiteY1" fmla="*/ 0 h 1801504"/>
                <a:gd name="connsiteX2" fmla="*/ 2197290 w 2197290"/>
                <a:gd name="connsiteY2" fmla="*/ 1801504 h 1801504"/>
                <a:gd name="connsiteX3" fmla="*/ 0 w 2197290"/>
                <a:gd name="connsiteY3" fmla="*/ 1801504 h 1801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290" h="1801504">
                  <a:moveTo>
                    <a:pt x="0" y="1801504"/>
                  </a:moveTo>
                  <a:cubicBezTo>
                    <a:pt x="802943" y="1392071"/>
                    <a:pt x="1114567" y="805218"/>
                    <a:pt x="1098645" y="0"/>
                  </a:cubicBezTo>
                  <a:cubicBezTo>
                    <a:pt x="1110018" y="1064525"/>
                    <a:pt x="1407994" y="1446662"/>
                    <a:pt x="2197290" y="1801504"/>
                  </a:cubicBezTo>
                  <a:cubicBezTo>
                    <a:pt x="1396622" y="1446662"/>
                    <a:pt x="800669" y="1392072"/>
                    <a:pt x="0" y="1801504"/>
                  </a:cubicBez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2058886">
            <a:off x="6113504" y="4083193"/>
            <a:ext cx="660211" cy="217511"/>
            <a:chOff x="-2310169" y="4611236"/>
            <a:chExt cx="2572035" cy="726744"/>
          </a:xfrm>
        </p:grpSpPr>
        <p:sp>
          <p:nvSpPr>
            <p:cNvPr id="11" name="Oval 10"/>
            <p:cNvSpPr/>
            <p:nvPr/>
          </p:nvSpPr>
          <p:spPr>
            <a:xfrm>
              <a:off x="-2048302" y="4611236"/>
              <a:ext cx="2048302" cy="72674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-2310169" y="4797042"/>
              <a:ext cx="2572035" cy="368784"/>
              <a:chOff x="-2190181" y="3739273"/>
              <a:chExt cx="2572035" cy="368784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-1077397" y="3739273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2"/>
              <p:cNvSpPr/>
              <p:nvPr/>
            </p:nvSpPr>
            <p:spPr>
              <a:xfrm flipH="1">
                <a:off x="-2190181" y="3752921"/>
                <a:ext cx="1459251" cy="355136"/>
              </a:xfrm>
              <a:custGeom>
                <a:avLst/>
                <a:gdLst>
                  <a:gd name="connsiteX0" fmla="*/ 0 w 2476501"/>
                  <a:gd name="connsiteY0" fmla="*/ 177421 h 354841"/>
                  <a:gd name="connsiteX1" fmla="*/ 1238251 w 2476501"/>
                  <a:gd name="connsiteY1" fmla="*/ 0 h 354841"/>
                  <a:gd name="connsiteX2" fmla="*/ 2476502 w 2476501"/>
                  <a:gd name="connsiteY2" fmla="*/ 177421 h 354841"/>
                  <a:gd name="connsiteX3" fmla="*/ 1238251 w 2476501"/>
                  <a:gd name="connsiteY3" fmla="*/ 354842 h 354841"/>
                  <a:gd name="connsiteX4" fmla="*/ 0 w 2476501"/>
                  <a:gd name="connsiteY4" fmla="*/ 177421 h 354841"/>
                  <a:gd name="connsiteX0" fmla="*/ 0 w 2476502"/>
                  <a:gd name="connsiteY0" fmla="*/ 177421 h 354842"/>
                  <a:gd name="connsiteX1" fmla="*/ 1238251 w 2476502"/>
                  <a:gd name="connsiteY1" fmla="*/ 0 h 354842"/>
                  <a:gd name="connsiteX2" fmla="*/ 2476502 w 2476502"/>
                  <a:gd name="connsiteY2" fmla="*/ 177421 h 354842"/>
                  <a:gd name="connsiteX3" fmla="*/ 1238251 w 2476502"/>
                  <a:gd name="connsiteY3" fmla="*/ 354842 h 354842"/>
                  <a:gd name="connsiteX4" fmla="*/ 0 w 2476502"/>
                  <a:gd name="connsiteY4" fmla="*/ 177421 h 354842"/>
                  <a:gd name="connsiteX0" fmla="*/ 0 w 2476502"/>
                  <a:gd name="connsiteY0" fmla="*/ 178757 h 356178"/>
                  <a:gd name="connsiteX1" fmla="*/ 1238251 w 2476502"/>
                  <a:gd name="connsiteY1" fmla="*/ 1336 h 356178"/>
                  <a:gd name="connsiteX2" fmla="*/ 2476502 w 2476502"/>
                  <a:gd name="connsiteY2" fmla="*/ 178757 h 356178"/>
                  <a:gd name="connsiteX3" fmla="*/ 1238251 w 2476502"/>
                  <a:gd name="connsiteY3" fmla="*/ 356178 h 356178"/>
                  <a:gd name="connsiteX4" fmla="*/ 0 w 2476502"/>
                  <a:gd name="connsiteY4" fmla="*/ 178757 h 356178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391 h 355812"/>
                  <a:gd name="connsiteX1" fmla="*/ 1238251 w 2476502"/>
                  <a:gd name="connsiteY1" fmla="*/ 970 h 355812"/>
                  <a:gd name="connsiteX2" fmla="*/ 2476502 w 2476502"/>
                  <a:gd name="connsiteY2" fmla="*/ 178391 h 355812"/>
                  <a:gd name="connsiteX3" fmla="*/ 1238251 w 2476502"/>
                  <a:gd name="connsiteY3" fmla="*/ 355812 h 355812"/>
                  <a:gd name="connsiteX4" fmla="*/ 0 w 2476502"/>
                  <a:gd name="connsiteY4" fmla="*/ 178391 h 355812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78239 h 355660"/>
                  <a:gd name="connsiteX1" fmla="*/ 1238251 w 2476502"/>
                  <a:gd name="connsiteY1" fmla="*/ 818 h 355660"/>
                  <a:gd name="connsiteX2" fmla="*/ 2476502 w 2476502"/>
                  <a:gd name="connsiteY2" fmla="*/ 178239 h 355660"/>
                  <a:gd name="connsiteX3" fmla="*/ 1238251 w 2476502"/>
                  <a:gd name="connsiteY3" fmla="*/ 355660 h 355660"/>
                  <a:gd name="connsiteX4" fmla="*/ 0 w 2476502"/>
                  <a:gd name="connsiteY4" fmla="*/ 178239 h 355660"/>
                  <a:gd name="connsiteX0" fmla="*/ 0 w 2476502"/>
                  <a:gd name="connsiteY0" fmla="*/ 191095 h 354903"/>
                  <a:gd name="connsiteX1" fmla="*/ 1238251 w 2476502"/>
                  <a:gd name="connsiteY1" fmla="*/ 26 h 354903"/>
                  <a:gd name="connsiteX2" fmla="*/ 2476502 w 2476502"/>
                  <a:gd name="connsiteY2" fmla="*/ 177447 h 354903"/>
                  <a:gd name="connsiteX3" fmla="*/ 1238251 w 2476502"/>
                  <a:gd name="connsiteY3" fmla="*/ 354868 h 354903"/>
                  <a:gd name="connsiteX4" fmla="*/ 0 w 2476502"/>
                  <a:gd name="connsiteY4" fmla="*/ 191095 h 354903"/>
                  <a:gd name="connsiteX0" fmla="*/ 0 w 2435559"/>
                  <a:gd name="connsiteY0" fmla="*/ 218584 h 355451"/>
                  <a:gd name="connsiteX1" fmla="*/ 1197308 w 2435559"/>
                  <a:gd name="connsiteY1" fmla="*/ 219 h 355451"/>
                  <a:gd name="connsiteX2" fmla="*/ 2435559 w 2435559"/>
                  <a:gd name="connsiteY2" fmla="*/ 177640 h 355451"/>
                  <a:gd name="connsiteX3" fmla="*/ 1197308 w 2435559"/>
                  <a:gd name="connsiteY3" fmla="*/ 355061 h 355451"/>
                  <a:gd name="connsiteX4" fmla="*/ 0 w 2435559"/>
                  <a:gd name="connsiteY4" fmla="*/ 218584 h 355451"/>
                  <a:gd name="connsiteX0" fmla="*/ 105941 w 2541500"/>
                  <a:gd name="connsiteY0" fmla="*/ 218584 h 355283"/>
                  <a:gd name="connsiteX1" fmla="*/ 1303249 w 2541500"/>
                  <a:gd name="connsiteY1" fmla="*/ 219 h 355283"/>
                  <a:gd name="connsiteX2" fmla="*/ 2541500 w 2541500"/>
                  <a:gd name="connsiteY2" fmla="*/ 177640 h 355283"/>
                  <a:gd name="connsiteX3" fmla="*/ 1303249 w 2541500"/>
                  <a:gd name="connsiteY3" fmla="*/ 355061 h 355283"/>
                  <a:gd name="connsiteX4" fmla="*/ 105941 w 2541500"/>
                  <a:gd name="connsiteY4" fmla="*/ 218584 h 355283"/>
                  <a:gd name="connsiteX0" fmla="*/ 172 w 2435731"/>
                  <a:gd name="connsiteY0" fmla="*/ 218584 h 355614"/>
                  <a:gd name="connsiteX1" fmla="*/ 1197480 w 2435731"/>
                  <a:gd name="connsiteY1" fmla="*/ 219 h 355614"/>
                  <a:gd name="connsiteX2" fmla="*/ 2435731 w 2435731"/>
                  <a:gd name="connsiteY2" fmla="*/ 177640 h 355614"/>
                  <a:gd name="connsiteX3" fmla="*/ 1197480 w 2435731"/>
                  <a:gd name="connsiteY3" fmla="*/ 355061 h 355614"/>
                  <a:gd name="connsiteX4" fmla="*/ 172 w 2435731"/>
                  <a:gd name="connsiteY4" fmla="*/ 218584 h 355614"/>
                  <a:gd name="connsiteX0" fmla="*/ 6331 w 1459251"/>
                  <a:gd name="connsiteY0" fmla="*/ 150341 h 355136"/>
                  <a:gd name="connsiteX1" fmla="*/ 221000 w 1459251"/>
                  <a:gd name="connsiteY1" fmla="*/ 215 h 355136"/>
                  <a:gd name="connsiteX2" fmla="*/ 1459251 w 1459251"/>
                  <a:gd name="connsiteY2" fmla="*/ 177636 h 355136"/>
                  <a:gd name="connsiteX3" fmla="*/ 221000 w 1459251"/>
                  <a:gd name="connsiteY3" fmla="*/ 355057 h 355136"/>
                  <a:gd name="connsiteX4" fmla="*/ 6331 w 1459251"/>
                  <a:gd name="connsiteY4" fmla="*/ 150341 h 3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251" h="355136">
                    <a:moveTo>
                      <a:pt x="6331" y="150341"/>
                    </a:moveTo>
                    <a:cubicBezTo>
                      <a:pt x="19979" y="63906"/>
                      <a:pt x="-21153" y="-4334"/>
                      <a:pt x="221000" y="215"/>
                    </a:cubicBezTo>
                    <a:cubicBezTo>
                      <a:pt x="463153" y="4764"/>
                      <a:pt x="872397" y="147888"/>
                      <a:pt x="1459251" y="177636"/>
                    </a:cubicBezTo>
                    <a:cubicBezTo>
                      <a:pt x="804158" y="166440"/>
                      <a:pt x="463153" y="359606"/>
                      <a:pt x="221000" y="355057"/>
                    </a:cubicBezTo>
                    <a:cubicBezTo>
                      <a:pt x="-21153" y="350508"/>
                      <a:pt x="-7317" y="236776"/>
                      <a:pt x="6331" y="15034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7" name="Straight Arrow Connector 16"/>
          <p:cNvCxnSpPr/>
          <p:nvPr/>
        </p:nvCxnSpPr>
        <p:spPr>
          <a:xfrm flipV="1">
            <a:off x="2429301" y="3429000"/>
            <a:ext cx="2852383" cy="4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4462" y="3595614"/>
            <a:ext cx="164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Occasional Condensation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62873" y="2090853"/>
                <a:ext cx="7850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𝐶𝑂𝐶𝑙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𝐶𝑂𝐶𝑙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𝑅𝑁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873" y="2090853"/>
                <a:ext cx="785087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4367284" y="2560721"/>
            <a:ext cx="586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HCl</a:t>
            </a:r>
            <a:r>
              <a:rPr lang="en-US" dirty="0" smtClean="0"/>
              <a:t> liberated neutralizes nearest available Lewis base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06588" y="5312220"/>
            <a:ext cx="390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Site Unavailable for Further Reaction</a:t>
            </a:r>
          </a:p>
          <a:p>
            <a:r>
              <a:rPr lang="en-US" dirty="0" smtClean="0"/>
              <a:t>(This will not be the case for polyesters)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337309" y="4485659"/>
            <a:ext cx="4384743" cy="981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25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34206</TotalTime>
  <Words>1066</Words>
  <Application>Microsoft Office PowerPoint</Application>
  <PresentationFormat>Widescreen</PresentationFormat>
  <Paragraphs>316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Thoughts on RO Membranes</vt:lpstr>
      <vt:lpstr>Chemical Composition</vt:lpstr>
      <vt:lpstr>Result</vt:lpstr>
      <vt:lpstr>Result</vt:lpstr>
      <vt:lpstr>Nice Illustration</vt:lpstr>
      <vt:lpstr>Curing</vt:lpstr>
      <vt:lpstr>Interfacial Polymerization</vt:lpstr>
      <vt:lpstr>Interfacial Polymerization</vt:lpstr>
      <vt:lpstr>Interfacial Polymerization</vt:lpstr>
      <vt:lpstr>Interfacial Polymerization</vt:lpstr>
      <vt:lpstr>Interfacial Polymerization</vt:lpstr>
      <vt:lpstr>Interfacial Polymerization</vt:lpstr>
      <vt:lpstr>Reasons for Rough Interface</vt:lpstr>
      <vt:lpstr>Indexing Hexagonal Grids</vt:lpstr>
      <vt:lpstr>Indexing Hexagonal Grids</vt:lpstr>
      <vt:lpstr>Indexing Hexagonal Grids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Thoughts on RO Membranes</dc:title>
  <dc:creator>Vishwanath Dalvi</dc:creator>
  <cp:lastModifiedBy>Vishwanath Dalvi</cp:lastModifiedBy>
  <cp:revision>37</cp:revision>
  <dcterms:created xsi:type="dcterms:W3CDTF">2015-05-19T17:07:37Z</dcterms:created>
  <dcterms:modified xsi:type="dcterms:W3CDTF">2016-01-29T04:42:09Z</dcterms:modified>
</cp:coreProperties>
</file>