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yrat. Khayretdinov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97058-59E9-4930-AA84-ACE84BE065AA}">
  <a:tblStyle styleId="{27D97058-59E9-4930-AA84-ACE84BE065AA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95"/>
    <p:restoredTop sz="94375"/>
  </p:normalViewPr>
  <p:slideViewPr>
    <p:cSldViewPr snapToGrid="0" snapToObjects="1">
      <p:cViewPr varScale="1">
        <p:scale>
          <a:sx n="57" d="100"/>
          <a:sy n="57" d="100"/>
        </p:scale>
        <p:origin x="1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In the future. We can also include Murano part here and reuse OS-300 Lab to run the trayning.
And show case how easy to deploy and consume k8s using catalog.
As well Having multi-tenancy and possibility to deploy  hybrid setups (containers for stateless and VMs for Statefull working together).
But this requires Murano Working :)
which is not always the case.</p:text>
  </p:cm>
  <p:cm authorId="0" idx="2">
    <p:pos x="6000" y="100"/>
    <p:text>Also very easy to make on Minikube Lab using Dashboard UI feature available from K8s 1.2</p:text>
  </p:cm>
  <p:cm authorId="0" idx="3">
    <p:pos x="6000" y="200"/>
    <p:text>I would recommend to add K8s Labs if already not part of it:
Rolling Upgrade 
Scale
Self-Healing
Secret and ConfigMaps
It is easy to prepare as a Labs but lots of value for people taking the training. 
A little bit hard to prepare on Minikube would be:
Persistent Volumes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045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09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464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OpenStack Foundation is a non-profit corporate entity established in September 2012 to promote OpenStack software and its community</a:t>
            </a:r>
          </a:p>
        </p:txBody>
      </p:sp>
    </p:spTree>
    <p:extLst>
      <p:ext uri="{BB962C8B-B14F-4D97-AF65-F5344CB8AC3E}">
        <p14:creationId xmlns:p14="http://schemas.microsoft.com/office/powerpoint/2010/main" val="208607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478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199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297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909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46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784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74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51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160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0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11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Gea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15775" y="1583350"/>
            <a:ext cx="6777900" cy="1544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845425" y="3127353"/>
            <a:ext cx="7772400" cy="78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04025" y="3127325"/>
            <a:ext cx="41400" cy="784800"/>
          </a:xfrm>
          <a:prstGeom prst="rect">
            <a:avLst/>
          </a:prstGeom>
          <a:solidFill>
            <a:srgbClr val="D42F1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741900" y="4439300"/>
            <a:ext cx="1652700" cy="374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>
                <a:solidFill>
                  <a:srgbClr val="00B0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www.mirantis.com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4476" y="1197426"/>
            <a:ext cx="8578800" cy="338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 sz="2000" b="0" i="1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defRPr sz="32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09600" y="133350"/>
            <a:ext cx="7559400" cy="77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115625"/>
              </a:lnSpc>
              <a:spcBef>
                <a:spcPts val="0"/>
              </a:spcBef>
              <a:buClr>
                <a:schemeClr val="dk1"/>
              </a:buClr>
              <a:buFont typeface="PT Sans Narrow"/>
              <a:buNone/>
              <a:defRPr sz="3200" b="1" i="0" u="none" strike="noStrike" cap="non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Gea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715775" y="1583350"/>
            <a:ext cx="6777900" cy="1544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845425" y="3127353"/>
            <a:ext cx="7772400" cy="78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04025" y="3127325"/>
            <a:ext cx="41400" cy="784800"/>
          </a:xfrm>
          <a:prstGeom prst="rect">
            <a:avLst/>
          </a:prstGeom>
          <a:solidFill>
            <a:srgbClr val="D42F1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741900" y="4439300"/>
            <a:ext cx="1652700" cy="374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>
                <a:solidFill>
                  <a:srgbClr val="00B0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www.mirantis.com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GearClou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715775" y="1583350"/>
            <a:ext cx="6777900" cy="1544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845425" y="3127353"/>
            <a:ext cx="7772400" cy="78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04025" y="3127325"/>
            <a:ext cx="41400" cy="784800"/>
          </a:xfrm>
          <a:prstGeom prst="rect">
            <a:avLst/>
          </a:prstGeom>
          <a:solidFill>
            <a:srgbClr val="D42F1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41900" y="4439300"/>
            <a:ext cx="1954200" cy="374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>
                <a:solidFill>
                  <a:srgbClr val="00B0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software.mirantis.com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Training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791975" y="1805300"/>
            <a:ext cx="7936800" cy="1322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921625" y="3127353"/>
            <a:ext cx="7772400" cy="78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80225" y="3127325"/>
            <a:ext cx="41400" cy="784800"/>
          </a:xfrm>
          <a:prstGeom prst="rect">
            <a:avLst/>
          </a:prstGeom>
          <a:solidFill>
            <a:srgbClr val="D42F1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41900" y="4439300"/>
            <a:ext cx="1954200" cy="374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>
                <a:solidFill>
                  <a:srgbClr val="00B0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training.mirantis.com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Expres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845425" y="3127353"/>
            <a:ext cx="7772400" cy="78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04025" y="3127325"/>
            <a:ext cx="41400" cy="784800"/>
          </a:xfrm>
          <a:prstGeom prst="rect">
            <a:avLst/>
          </a:prstGeom>
          <a:solidFill>
            <a:srgbClr val="D42F1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741900" y="4439300"/>
            <a:ext cx="1954200" cy="374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>
                <a:solidFill>
                  <a:srgbClr val="00B0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express.mirantis.com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715775" y="1583350"/>
            <a:ext cx="5504700" cy="1544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682225" y="3127350"/>
            <a:ext cx="7825800" cy="78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95B3D7"/>
              </a:buClr>
              <a:buSzPct val="100000"/>
              <a:buNone/>
              <a:defRPr sz="1800">
                <a:solidFill>
                  <a:srgbClr val="95B3D7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95B3D7"/>
              </a:buClr>
              <a:buSzPct val="100000"/>
              <a:buNone/>
              <a:defRPr sz="1800">
                <a:solidFill>
                  <a:srgbClr val="95B3D7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95B3D7"/>
              </a:buClr>
              <a:buSzPct val="100000"/>
              <a:buNone/>
              <a:defRPr sz="1800">
                <a:solidFill>
                  <a:srgbClr val="95B3D7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682225" y="1805300"/>
            <a:ext cx="7825800" cy="1322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42F1A"/>
              </a:buClr>
              <a:buSzPct val="100000"/>
              <a:defRPr sz="2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Char char="●"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2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ini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88" name="Shape 88"/>
          <p:cNvSpPr/>
          <p:nvPr/>
        </p:nvSpPr>
        <p:spPr>
          <a:xfrm>
            <a:off x="372450" y="1958875"/>
            <a:ext cx="8478000" cy="2347200"/>
          </a:xfrm>
          <a:prstGeom prst="rect">
            <a:avLst/>
          </a:prstGeom>
          <a:solidFill>
            <a:srgbClr val="EFF2F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i="1">
              <a:solidFill>
                <a:srgbClr val="00B0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13350" y="1958875"/>
            <a:ext cx="59100" cy="2347200"/>
          </a:xfrm>
          <a:prstGeom prst="rect">
            <a:avLst/>
          </a:prstGeom>
          <a:solidFill>
            <a:srgbClr val="D42F1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380000" y="1972350"/>
            <a:ext cx="8478000" cy="2347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400" i="1">
                <a:solidFill>
                  <a:srgbClr val="00B0FF"/>
                </a:solidFill>
              </a:defRPr>
            </a:lvl1pPr>
            <a:lvl2pPr lvl="1" rtl="0">
              <a:spcBef>
                <a:spcPts val="0"/>
              </a:spcBef>
              <a:buNone/>
              <a:defRPr sz="2400" i="1"/>
            </a:lvl2pPr>
            <a:lvl3pPr lvl="2" rtl="0">
              <a:spcBef>
                <a:spcPts val="0"/>
              </a:spcBef>
              <a:buNone/>
              <a:defRPr sz="2400" i="1"/>
            </a:lvl3pPr>
            <a:lvl4pPr lvl="3" rtl="0">
              <a:spcBef>
                <a:spcPts val="0"/>
              </a:spcBef>
              <a:buNone/>
              <a:defRPr sz="2400" i="1"/>
            </a:lvl4pPr>
            <a:lvl5pPr lvl="4" rtl="0">
              <a:spcBef>
                <a:spcPts val="0"/>
              </a:spcBef>
              <a:buNone/>
              <a:defRPr sz="2400" i="1"/>
            </a:lvl5pPr>
            <a:lvl6pPr lvl="5" rtl="0">
              <a:spcBef>
                <a:spcPts val="0"/>
              </a:spcBef>
              <a:buNone/>
              <a:defRPr sz="2400" i="1"/>
            </a:lvl6pPr>
            <a:lvl7pPr lvl="6" rtl="0">
              <a:spcBef>
                <a:spcPts val="0"/>
              </a:spcBef>
              <a:buNone/>
              <a:defRPr sz="2400" i="1"/>
            </a:lvl7pPr>
            <a:lvl8pPr lvl="7" rtl="0">
              <a:spcBef>
                <a:spcPts val="0"/>
              </a:spcBef>
              <a:buNone/>
              <a:defRPr sz="2400" i="1"/>
            </a:lvl8pPr>
            <a:lvl9pPr lvl="8" rtl="0">
              <a:spcBef>
                <a:spcPts val="0"/>
              </a:spcBef>
              <a:buNone/>
              <a:defRPr sz="2400" i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75" y="0"/>
            <a:ext cx="8006700" cy="950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42F1A"/>
              </a:buClr>
              <a:buSzPct val="100000"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Char char="●"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42F1A"/>
              </a:buClr>
              <a:buSzPct val="100000"/>
              <a:defRPr sz="2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Char char="●"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2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GearClou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715775" y="1583350"/>
            <a:ext cx="6777900" cy="1544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845425" y="3127353"/>
            <a:ext cx="7772400" cy="78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04025" y="3127325"/>
            <a:ext cx="41400" cy="784800"/>
          </a:xfrm>
          <a:prstGeom prst="rect">
            <a:avLst/>
          </a:prstGeom>
          <a:solidFill>
            <a:srgbClr val="D42F1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741900" y="4439300"/>
            <a:ext cx="1954200" cy="374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>
                <a:solidFill>
                  <a:srgbClr val="00B0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software.mirantis.com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9800" y="0"/>
            <a:ext cx="9022200" cy="956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85030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42F1A"/>
              </a:buClr>
              <a:buSzPct val="100000"/>
              <a:defRPr sz="2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Char char="●"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360"/>
              </a:spcBef>
              <a:buClr>
                <a:srgbClr val="5E6470"/>
              </a:buClr>
              <a:buSzPct val="100000"/>
              <a:buNone/>
              <a:defRPr sz="1800" i="1">
                <a:solidFill>
                  <a:srgbClr val="5E6470"/>
                </a:solidFill>
              </a:defRPr>
            </a:lvl1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Training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791975" y="1805300"/>
            <a:ext cx="7936800" cy="1322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921625" y="3127353"/>
            <a:ext cx="7772400" cy="78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880225" y="3127325"/>
            <a:ext cx="41400" cy="784800"/>
          </a:xfrm>
          <a:prstGeom prst="rect">
            <a:avLst/>
          </a:prstGeom>
          <a:solidFill>
            <a:srgbClr val="D42F1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41900" y="4439300"/>
            <a:ext cx="1954200" cy="374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>
                <a:solidFill>
                  <a:srgbClr val="00B0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training.mirantis.com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Expres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845425" y="3127353"/>
            <a:ext cx="7772400" cy="78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804025" y="3127325"/>
            <a:ext cx="41400" cy="784800"/>
          </a:xfrm>
          <a:prstGeom prst="rect">
            <a:avLst/>
          </a:prstGeom>
          <a:solidFill>
            <a:srgbClr val="D42F1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741900" y="4439300"/>
            <a:ext cx="1954200" cy="374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>
                <a:solidFill>
                  <a:srgbClr val="00B0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express.mirantis.com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715775" y="1583350"/>
            <a:ext cx="5504700" cy="1544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2225" y="3127350"/>
            <a:ext cx="7825800" cy="78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95B3D7"/>
              </a:buClr>
              <a:buSzPct val="100000"/>
              <a:buNone/>
              <a:defRPr sz="1800">
                <a:solidFill>
                  <a:srgbClr val="95B3D7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95B3D7"/>
              </a:buClr>
              <a:buSzPct val="100000"/>
              <a:buNone/>
              <a:defRPr sz="1800">
                <a:solidFill>
                  <a:srgbClr val="95B3D7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95B3D7"/>
              </a:buClr>
              <a:buSzPct val="100000"/>
              <a:buNone/>
              <a:defRPr sz="1800">
                <a:solidFill>
                  <a:srgbClr val="95B3D7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682225" y="1805300"/>
            <a:ext cx="7825800" cy="1322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42F1A"/>
              </a:buClr>
              <a:buSzPct val="100000"/>
              <a:defRPr sz="2400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Char char="●"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88675" y="0"/>
            <a:ext cx="8006700" cy="950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42F1A"/>
              </a:buClr>
              <a:buSzPct val="100000"/>
              <a:defRPr sz="2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Char char="●"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42F1A"/>
              </a:buClr>
              <a:buSzPct val="100000"/>
              <a:defRPr sz="2400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Char char="●"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89800" y="0"/>
            <a:ext cx="9022200" cy="956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Clr>
                <a:srgbClr val="5E6470"/>
              </a:buClr>
              <a:buSzPct val="100000"/>
              <a:buNone/>
              <a:defRPr sz="1800" i="1">
                <a:solidFill>
                  <a:srgbClr val="5E6470"/>
                </a:solidFill>
              </a:defRPr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sz="2400" b="1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sz="2400" b="1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sz="2400" b="1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sz="2400" b="1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sz="2400" b="1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sz="2400" b="1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sz="2400" b="1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sz="2400" b="1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sz="2400" b="1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1454D"/>
              </a:buClr>
              <a:buSzPct val="100000"/>
              <a:buFont typeface="PT Sans"/>
              <a:defRPr sz="30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480"/>
              </a:spcBef>
              <a:buClr>
                <a:srgbClr val="41454D"/>
              </a:buClr>
              <a:buSzPct val="100000"/>
              <a:buFont typeface="PT Sans"/>
              <a:defRPr sz="24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>
              <a:spcBef>
                <a:spcPts val="480"/>
              </a:spcBef>
              <a:buClr>
                <a:srgbClr val="41454D"/>
              </a:buClr>
              <a:buSzPct val="100000"/>
              <a:buFont typeface="PT Sans"/>
              <a:defRPr sz="24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95B3D7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‹#›</a:t>
            </a:fld>
            <a:endParaRPr lang="en" sz="1200">
              <a:solidFill>
                <a:srgbClr val="95B3D7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2509150" y="4843425"/>
            <a:ext cx="4210200" cy="3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">
                <a:solidFill>
                  <a:srgbClr val="D9D9D9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Copyright © 2016 Mirantis, Inc.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sz="2400" b="1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sz="2400" b="1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sz="2400" b="1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sz="2400" b="1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sz="2400" b="1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sz="2400" b="1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sz="2400" b="1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sz="2400" b="1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sz="2400" b="1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41454D"/>
              </a:buClr>
              <a:buSzPct val="100000"/>
              <a:buFont typeface="PT Sans"/>
              <a:defRPr sz="30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rtl="0">
              <a:spcBef>
                <a:spcPts val="480"/>
              </a:spcBef>
              <a:buClr>
                <a:srgbClr val="41454D"/>
              </a:buClr>
              <a:buSzPct val="100000"/>
              <a:buFont typeface="PT Sans"/>
              <a:defRPr sz="24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480"/>
              </a:spcBef>
              <a:buClr>
                <a:srgbClr val="41454D"/>
              </a:buClr>
              <a:buSzPct val="100000"/>
              <a:buFont typeface="PT Sans"/>
              <a:defRPr sz="24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95B3D7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‹#›</a:t>
            </a:fld>
            <a:endParaRPr lang="en" sz="1200">
              <a:solidFill>
                <a:srgbClr val="95B3D7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2509150" y="4843425"/>
            <a:ext cx="4210200" cy="3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">
                <a:solidFill>
                  <a:srgbClr val="D9D9D9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Copyright © 2016 Mirantis, Inc.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mirantis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tbowman@mirantis.co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trainer.edu.mirantis.com/rost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791975" y="1805300"/>
            <a:ext cx="7936800" cy="13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85000"/>
              </a:lnSpc>
              <a:spcBef>
                <a:spcPts val="0"/>
              </a:spcBef>
              <a:buNone/>
            </a:pPr>
            <a:r>
              <a:rPr lang="en" sz="4200"/>
              <a:t>KD100 Introduction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921625" y="3127353"/>
            <a:ext cx="7772400" cy="78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Welcome to Kubernetes and Docker Bootcamp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Feel free to ask any time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If an answer is not available for you on the spot, the instructor will do their best to research the topic on break, lunch, after hours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Specific question - talk during break, lunch, after hours, or follow-up in an email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Founded in 1999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Founding member of the OpenStack Foundation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Headquarters in Sunnyvale, CA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Other locations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algn="ctr" rtl="0">
              <a:spcBef>
                <a:spcPts val="0"/>
              </a:spcBef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https://www.mirantis.com/ 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Mirantis 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880975" y="287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{27D97058-59E9-4930-AA84-ACE84BE065AA}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Grenoble, France</a:t>
                      </a:r>
                      <a:b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</a:br>
                      <a: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Austin, TX</a:t>
                      </a:r>
                      <a:b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</a:br>
                      <a: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Salt Lake City, UT</a:t>
                      </a:r>
                      <a:b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</a:br>
                      <a: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Moscow, Russia</a:t>
                      </a:r>
                      <a:b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</a:br>
                      <a: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Saratov, Russia</a:t>
                      </a:r>
                      <a:b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</a:br>
                      <a: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Berlin, Germany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Grenoble, France</a:t>
                      </a:r>
                      <a:b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</a:br>
                      <a: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Poznan, Poland</a:t>
                      </a:r>
                      <a:b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</a:br>
                      <a: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Kharkiv, Ukraine</a:t>
                      </a:r>
                      <a:b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</a:br>
                      <a: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Lviv, Ukraine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Amsterdam, Netherlands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Tokyo, Japan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Introductions: Instructor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Todd Bowman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>
                <a:hlinkClick r:id="rId3"/>
              </a:rPr>
              <a:t>tbowman@mirantis.com</a:t>
            </a:r>
            <a:endParaRPr lang="en-US" smtClean="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Introductions: Attendees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Name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Experience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Current role, employer (if applicable)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Virtualization, networking, Linux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Expectations and topics that you want to pay attention to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Attendance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http://trainer.edu.mirantis.com/roster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Course Objectives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After completing this course you will understand: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2000"/>
              <a:t>What is a container, how it differs from a virtual machine, and how to use containers to deliver software applications faster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2000"/>
              <a:t>What is container orchestration and why it is needed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2000"/>
              <a:t>How to install Docker from scratch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2000"/>
              <a:t>How to use Docker to run and manage containers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2000"/>
              <a:t>How to build Docker images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2000"/>
              <a:t>How to configure volumes and networks in Docker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Course Objectives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After completing this course you will </a:t>
            </a:r>
            <a:r>
              <a:rPr lang="en">
                <a:solidFill>
                  <a:schemeClr val="dk1"/>
                </a:solidFill>
              </a:rPr>
              <a:t>understand</a:t>
            </a:r>
            <a:r>
              <a:rPr lang="en"/>
              <a:t>: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2000"/>
              <a:t>How to install a Kubernetes cluster from scratch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2000"/>
              <a:t>How to create Kubernetes pods, deployments, and services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2000"/>
              <a:t>How to manage containers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2000"/>
              <a:t>How to discover and connect containers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2000"/>
              <a:t>How to use Kubernetes to deploy a software application consisting of several components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Audience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Software Developers, Architects, Deployment Engineers, or other IT team members responsible for the installation, deployment, and utilization of Docker and the Kubernetes orchestration system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Prerequisites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Prerequisite knowledge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Strong experience using Linux command line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Understanding of the software development lifecycle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 general understanding of virtualization concepts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Experience with networking concepts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Understand how a simple web application works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Prerequisites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Lab prerequisites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Laptop with WiFi connectivity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</a:pPr>
            <a:r>
              <a:rPr lang="en"/>
              <a:t>Any web browser supporting HTML5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</a:pPr>
            <a:r>
              <a:rPr lang="en"/>
              <a:t>SSH Client - Optional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Structure of the Course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Divided into a number of sections. Each section typically includes: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An instructor-led presentation outlining theory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Hands-on lab(s) that applies theory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Expect a morning and afternoon break at some point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Expect a lunch break too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Agenda: Day 1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Introduction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We are almost done with this one!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Overview of Containers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Lab 1: Explore the classroom environment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Introduction to Docker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Lab 2: Docker concepts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Docker Best Practices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Lab 3: Docker Images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Introduction to Container Orchestration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4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Introduction to Kubernetes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Lab 4: Kubernetes Concepts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Cohesive Application Deployments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Lab 5: Cohesive Application Deployments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D42F1A"/>
              </a:buClr>
              <a:buSzPct val="100000"/>
              <a:buFont typeface="PT Sans"/>
            </a:pPr>
            <a:r>
              <a:rPr lang="en"/>
              <a:t>Kubernetes and OpenStack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Lab 6: Kubernetes Features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Agenda: Day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Macintosh PowerPoint</Application>
  <PresentationFormat>On-screen Show (16:9)</PresentationFormat>
  <Paragraphs>84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PT Sans Narrow</vt:lpstr>
      <vt:lpstr>PT Sans Caption</vt:lpstr>
      <vt:lpstr>PT Sans</vt:lpstr>
      <vt:lpstr>Arial</vt:lpstr>
      <vt:lpstr>simple-light</vt:lpstr>
      <vt:lpstr>simple-light</vt:lpstr>
      <vt:lpstr>KD100 Introduction</vt:lpstr>
      <vt:lpstr>Course Objectives</vt:lpstr>
      <vt:lpstr>Course Objectives</vt:lpstr>
      <vt:lpstr>Audience</vt:lpstr>
      <vt:lpstr>Prerequisites</vt:lpstr>
      <vt:lpstr>Prerequisites</vt:lpstr>
      <vt:lpstr>Structure of the Course</vt:lpstr>
      <vt:lpstr>Agenda: Day 1</vt:lpstr>
      <vt:lpstr>Agenda: Day 2</vt:lpstr>
      <vt:lpstr>Questions</vt:lpstr>
      <vt:lpstr>Mirantis </vt:lpstr>
      <vt:lpstr>Introductions: Instructor</vt:lpstr>
      <vt:lpstr>Introductions: Attendees</vt:lpstr>
      <vt:lpstr>Attendance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KD100 Introduction</dc:title>
  <cp:lastModifiedBy>arenski</cp:lastModifiedBy>
  <cp:revision>1</cp:revision>
  <dcterms:modified xsi:type="dcterms:W3CDTF">2016-10-23T19:11:57Z</dcterms:modified>
</cp:coreProperties>
</file>