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PT Sans Narrow"/>
      <p:regular r:id="rId45"/>
      <p:bold r:id="rId46"/>
    </p:embeddedFont>
    <p:embeddedFont>
      <p:font typeface="PT Sans Caption"/>
      <p:regular r:id="rId47"/>
      <p:bold r:id="rId48"/>
    </p:embeddedFont>
    <p:embeddedFont>
      <p:font typeface="PT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PTSansNarrow-bold.fntdata"/><Relationship Id="rId45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TSansCaption-bold.fntdata"/><Relationship Id="rId47" Type="http://schemas.openxmlformats.org/officeDocument/2006/relationships/font" Target="fonts/PTSansCaption-regular.fntdata"/><Relationship Id="rId49" Type="http://schemas.openxmlformats.org/officeDocument/2006/relationships/font" Target="fonts/PT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TSans-italic.fntdata"/><Relationship Id="rId50" Type="http://schemas.openxmlformats.org/officeDocument/2006/relationships/font" Target="fonts/PTSans-bold.fntdata"/><Relationship Id="rId52" Type="http://schemas.openxmlformats.org/officeDocument/2006/relationships/font" Target="fonts/PT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docker.com/v1.8/introduction/understanding-docker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docker.com/v1.8/introduction/understanding-docker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docker.com/v1.8/introduction/understanding-docker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Go_(programming_language)" TargetMode="External"/><Relationship Id="rId3" Type="http://schemas.openxmlformats.org/officeDocument/2006/relationships/hyperlink" Target="http://www.slideshare.net/jpetazzo/docker-and-go-why-did-we-decide-to-write-docker-in-go/22-Why_Go3_it_has_what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docker.com/v1.8/introduction/understanding-docker/" TargetMode="External"/><Relationship Id="rId3" Type="http://schemas.openxmlformats.org/officeDocument/2006/relationships/hyperlink" Target="https://docs.docker.com/engine/getstarted/step_two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docker.com/engine/userguide/storagedriver/imagesandcontainers/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docker.com/v1.5/articles/networking/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docker-library/hello-world/blob/85fd7ab65e079b08019032479a3f306964a28f4d/hello-world/Dockerfile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ocker.com/sites/default/files/RA_CI%20with%20Docker_08.25.2015.pdf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docker.com/registry/introduction/" TargetMode="Externa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docker.com/v1.8/introduction/understanding-docker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docker.com/v1.8/introduction/understanding-docker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 images are read-only templates that is used when building a container.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Images consist of series of layers (file systems) that are logically joined by what’s known as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Union File System. When a change is made to a file on an image, rather than replacing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entire image itself, only the layer(s) affected are replaced or new layers are added.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is what makes Docker containers very light and fast.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There are some variants of UnionFS that Docker can utilize: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AUFS, btrfs, vfs, and DeviceMapper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https://docs.docker.com/v1.8/introduction/understanding-docker/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 registries are simply a place where the images are stored.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Users can push or pull images to and from the registry just like a code-base.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Docker provides a registry called Docker Hub where users can utilize it as a public or private registry.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Source: 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https://docs.docker.com/v1.8/introduction/understanding-docker/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https://docs.docker.com/v1.8/introduction/understanding-docker/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 is written in the language ‘Go’ developed by Google announced in November 2009.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Its goal is to be easier to use than C, and includes garbage collection, structural typing, and memory safety features.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According to docker, ‘Go’ was chosen because it was a ‘neutral’ language and had exactly what they needed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Including the following: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1. Good asynchronous primitives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2. Low-level interfaces (syscalls, manage processes)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3. Extensive standard library and data types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4. Good development environment and workflow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Several types of namespaces are utilized by Docker.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includes PID, NET, IPC, MNT, and UTS namespaces.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Cgroups allows sharing of hardware resources to containers, thus proves to be a good utility for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Multi-tenant host. It can limit / isolate CPU, memory, disk I/O, etc.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Docker utilizes copy on write technology for containers and images to optimize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Disk space and performance of start times.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Sources: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https://en.wikipedia.org/wiki/Go_(programming_language)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http://www.slideshare.net/jpetazzo/docker-and-go-why-did-we-decide-to-write-docker-in-go/22-Why_Go3_it_has_what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the time to go over the building blocks of docker - including inter-related components.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Container provisioning workflow is next, so there is no need to go into so much depth here.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Mention the different components and the stack they fit into.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https://docs.docker.com/v1.8/introduction/understanding-docker/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https://docs.docker.com/engine/getstarted/step_two/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user runs the ‘docker’ binary with the ‘run’ option.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Run option requires one mandatory parameter: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Docker image to build container from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After receiving the ‘docker run’ command, the client passes the message to the Docker daemon which resides on the host.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Docker host checks locally to see if the requested image is available.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this case, the local copy of the ‘images’ is not the appropriate ‘hello_world’ image we are looking for.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the requested image is not available, server contacts the registry for the required image.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 this example of the hello_world image, the server contacts ‘Docker Hub’ which has the Image as a sample.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 engine uses the downloaded ‘hello_world’ image and creates the container.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will take a closer look at the container to see its underlying technology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read-write layer is where all changes are stored for the container.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base image and its layers remains unchanged and are read-only. (Hence the lock icon)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means that multiple containers can share access to same image and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have their own state.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Docker storage driver stacks the layers together for a coherent and unified view.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Source: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https://docs.docker.com/engine/userguide/storagedriver/imagesandcontainers/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Next, we will take a closer look at the server to observe how networks are provisioned in a container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Docker is launched, it creates a virtual ethernet bridge called ‘docker0’ on the host.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chooses an address from an available private subnet and MAC address is generated from a pre-defined range based on the IP address.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When a container is created, veth pair is created in the host’s network namespace and binds to the Docker0 bridge.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allows all containers to communicate with each other - this is a default behavior and can be changed.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about security you ask?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One can set Docker options to drop all connections from other containers via iptables. Dockerfiles can be later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Specified to create dedicated “links” in order to allow cross-container communication. See docs for more info.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With regards to setting up networks in a container, the network files themselves inside the container should be left alone,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leave the configuration up to Docker settings - which will update the container using a virtual file overlay.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“</a:t>
            </a:r>
            <a:r>
              <a:rPr lang="en" sz="1050">
                <a:solidFill>
                  <a:srgbClr val="394D54"/>
                </a:solidFill>
                <a:highlight>
                  <a:srgbClr val="FFFFFF"/>
                </a:highlight>
              </a:rPr>
              <a:t>How can Docker supply each container with a hostname and DNS configuration, without having to build a custom image with the hostname written inside? </a:t>
            </a:r>
          </a:p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394D54"/>
                </a:solidFill>
                <a:highlight>
                  <a:srgbClr val="FFFFFF"/>
                </a:highlight>
              </a:rPr>
              <a:t>Its trick is to overlay three crucial </a:t>
            </a:r>
            <a:r>
              <a:rPr lang="en" sz="900">
                <a:solidFill>
                  <a:srgbClr val="394D54"/>
                </a:solidFill>
                <a:highlight>
                  <a:srgbClr val="FCFCFC"/>
                </a:highlight>
                <a:latin typeface="Consolas"/>
                <a:ea typeface="Consolas"/>
                <a:cs typeface="Consolas"/>
                <a:sym typeface="Consolas"/>
              </a:rPr>
              <a:t>/etc</a:t>
            </a:r>
            <a:r>
              <a:rPr lang="en" sz="1050">
                <a:solidFill>
                  <a:srgbClr val="394D54"/>
                </a:solidFill>
                <a:highlight>
                  <a:srgbClr val="FFFFFF"/>
                </a:highlight>
              </a:rPr>
              <a:t> files inside the container with virtual files where it can write fresh information. You can see this by running </a:t>
            </a:r>
            <a:r>
              <a:rPr lang="en" sz="900">
                <a:solidFill>
                  <a:srgbClr val="394D54"/>
                </a:solidFill>
                <a:highlight>
                  <a:srgbClr val="FCFCFC"/>
                </a:highlight>
                <a:latin typeface="Consolas"/>
                <a:ea typeface="Consolas"/>
                <a:cs typeface="Consolas"/>
                <a:sym typeface="Consolas"/>
              </a:rPr>
              <a:t>mount</a:t>
            </a:r>
            <a:r>
              <a:rPr lang="en" sz="1050">
                <a:solidFill>
                  <a:srgbClr val="394D54"/>
                </a:solidFill>
                <a:highlight>
                  <a:srgbClr val="FFFFFF"/>
                </a:highlight>
              </a:rPr>
              <a:t> inside a container”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-docs.docker.com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Source: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https://docs.docker.com/v1.5/articles/networking/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next step after networking is complete is to execute the application on the container.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-t option assigns terminal inside the container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-i represents interactive connection that grabs STDIN of the container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/bin/bash specifies command to run on the container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 next line shows user logged in to the container and can now interact with it.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However, as for our hello-world example, we did not specify a command as you will see in the next slide.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the command ‘$ sudo docker run hello-world’ we do not specify a process to run.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However, we can take a look at the dockerfile of the hello-world repository to see what it is configured to run.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FROM: Specify image to use for container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COPY: copies file from specified &lt;src&gt; &lt;dst&gt;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     In this case, it is copying ‘hello’ to ‘/’ directory.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CMD: Default command to run when container is started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Source: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https://github.com/docker-library/hello-world/blob/85fd7ab65e079b08019032479a3f306964a28f4d/hello-world/Dockerfile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Lastly, the output from the container is streamed to the Docker client by the Docker daemon.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That’s nice, but what can I use Docker for?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Next we will go over a CI/CD workflow for a real-world example.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this segment, we will go over a sample workflow of how one can utilize Docker features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</a:t>
            </a:r>
            <a:r>
              <a:rPr lang="en"/>
              <a:t>or continuous integration.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 for the sample workflow: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https://www.docker.com/sites/default/files/RA_CI%20with%20Docker_08.25.2015.pdf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process begins by developer committing code to the repository.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repository consists of the Dockerfile already to instruct Docker to build a particular container environment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the application.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 notifies Jenkins of the new commit via ‘webhook’ plugin (indicated by the gear).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Jenkins pulls the Dockerfile, application code, and test code. 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Jenkins takes the Dockerfile and builds the specified Docker image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 is instructed to create the container on the Jenkins slave node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Jenkins runs some tests on the fresh environment with your code!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test is successful, new image will be created and pushed to the docker registry where it will be engulfed by the docker oyster. (animals in diagram not to scale)  ←- [LULZ]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From here, the registry can push out the new image to deployment, and or notify other systems of a new image version.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Source: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https://docs.docker.com/registry/introduction/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 is an open platform that enables developers to quickly build their program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/>
              <a:t>ithout worrying about dependency issues or breaking another service.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Microservices approach enables quicker innovation - and Docker is a key platform to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</a:t>
            </a:r>
            <a:r>
              <a:rPr lang="en"/>
              <a:t>chieve this.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Docker embodies client-server architecture which means users simply interact with the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Docker binary that sends commands to the Docker registry which does the heavy-lifting of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</a:t>
            </a:r>
            <a:r>
              <a:rPr lang="en"/>
              <a:t>etching images, creating logical file systems, creating networks, and launching the container.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 containers can run almost anywhere - from personal machines, virtual machines, to data centers and clouds.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allows developers to focus on producing code on their machines and sysadmins to focus on deploying the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Container on the other environments without prohibiting each other’s workflow.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Its lightweight containers allow for quick scaling and small footprint.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will take a look at the basic components of Docker, and how it delivers the solutions mentioned above.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Source: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https://docs.docker.com/v1.8/introduction/understanding-docker/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Docker’s high level architecture is rather simple. Users speak with client (local or remote) to issue commands and the client communicates with the Docker daemon via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Sockets or REST API.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Source: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https://docs.docker.com/v1.8/introduction/understanding-docker/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this diagram, user requests to run a docker container and the request is sent to the Server via a RESTful API or CLI.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client consists of the docker binary (primary user interface to Docker). It accepts commands from user and communicates with Docker daemon.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server (Docker host) does most of the work in building and running your Docker containers.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Before we move on to the next workflow, we must understand several other key Docker components.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Gear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715775" y="1583350"/>
            <a:ext cx="6777900" cy="1544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845425" y="3127353"/>
            <a:ext cx="7772400" cy="784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/>
          <p:nvPr/>
        </p:nvSpPr>
        <p:spPr>
          <a:xfrm>
            <a:off x="804025" y="3127325"/>
            <a:ext cx="41400" cy="784800"/>
          </a:xfrm>
          <a:prstGeom prst="rect">
            <a:avLst/>
          </a:prstGeom>
          <a:solidFill>
            <a:srgbClr val="D42F1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741900" y="4439300"/>
            <a:ext cx="1652700" cy="37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0B0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www.mirantis.com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4476" y="1197426"/>
            <a:ext cx="8578800" cy="3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 b="0" i="1" sz="20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defRPr b="0" i="0" sz="32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309600" y="133350"/>
            <a:ext cx="75594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115625"/>
              </a:lnSpc>
              <a:spcBef>
                <a:spcPts val="0"/>
              </a:spcBef>
              <a:buClr>
                <a:schemeClr val="dk1"/>
              </a:buClr>
              <a:buFont typeface="PT Sans Narrow"/>
              <a:buNone/>
              <a:defRPr b="1" i="0" sz="32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GearClou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715775" y="1583350"/>
            <a:ext cx="6777900" cy="1544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845425" y="3127353"/>
            <a:ext cx="7772400" cy="784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804025" y="3127325"/>
            <a:ext cx="41400" cy="784800"/>
          </a:xfrm>
          <a:prstGeom prst="rect">
            <a:avLst/>
          </a:prstGeom>
          <a:solidFill>
            <a:srgbClr val="D42F1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741900" y="4439300"/>
            <a:ext cx="1954200" cy="37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0B0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software.mirantis.com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Training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791975" y="1805300"/>
            <a:ext cx="7936800" cy="1322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921625" y="3127353"/>
            <a:ext cx="7772400" cy="784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Shape 23"/>
          <p:cNvSpPr/>
          <p:nvPr/>
        </p:nvSpPr>
        <p:spPr>
          <a:xfrm>
            <a:off x="880225" y="3127325"/>
            <a:ext cx="41400" cy="784800"/>
          </a:xfrm>
          <a:prstGeom prst="rect">
            <a:avLst/>
          </a:prstGeom>
          <a:solidFill>
            <a:srgbClr val="D42F1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41900" y="4439300"/>
            <a:ext cx="1954200" cy="37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0B0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training.mirantis.com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Expres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subTitle"/>
          </p:nvPr>
        </p:nvSpPr>
        <p:spPr>
          <a:xfrm>
            <a:off x="845425" y="3127353"/>
            <a:ext cx="7772400" cy="784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/>
          <p:nvPr/>
        </p:nvSpPr>
        <p:spPr>
          <a:xfrm>
            <a:off x="804025" y="3127325"/>
            <a:ext cx="41400" cy="784800"/>
          </a:xfrm>
          <a:prstGeom prst="rect">
            <a:avLst/>
          </a:prstGeom>
          <a:solidFill>
            <a:srgbClr val="D42F1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741900" y="4439300"/>
            <a:ext cx="1954200" cy="37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0B0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express.mirantis.com</a:t>
            </a:r>
          </a:p>
        </p:txBody>
      </p:sp>
      <p:sp>
        <p:nvSpPr>
          <p:cNvPr id="29" name="Shape 29"/>
          <p:cNvSpPr txBox="1"/>
          <p:nvPr>
            <p:ph type="ctrTitle"/>
          </p:nvPr>
        </p:nvSpPr>
        <p:spPr>
          <a:xfrm>
            <a:off x="715775" y="1583350"/>
            <a:ext cx="5504700" cy="1544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subTitle"/>
          </p:nvPr>
        </p:nvSpPr>
        <p:spPr>
          <a:xfrm>
            <a:off x="682225" y="3127350"/>
            <a:ext cx="7825800" cy="784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95B3D7"/>
              </a:buClr>
              <a:buSzPct val="100000"/>
              <a:buNone/>
              <a:defRPr sz="1800">
                <a:solidFill>
                  <a:srgbClr val="95B3D7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95B3D7"/>
              </a:buClr>
              <a:buSzPct val="100000"/>
              <a:buNone/>
              <a:defRPr sz="1800">
                <a:solidFill>
                  <a:srgbClr val="95B3D7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95B3D7"/>
              </a:buClr>
              <a:buSzPct val="100000"/>
              <a:buNone/>
              <a:defRPr sz="1800">
                <a:solidFill>
                  <a:srgbClr val="95B3D7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type="ctrTitle"/>
          </p:nvPr>
        </p:nvSpPr>
        <p:spPr>
          <a:xfrm>
            <a:off x="682225" y="1805300"/>
            <a:ext cx="7825800" cy="1322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42F1A"/>
              </a:buClr>
              <a:buSzPct val="100000"/>
              <a:defRPr sz="2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Char char="●"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8675" y="0"/>
            <a:ext cx="8006700" cy="950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42F1A"/>
              </a:buClr>
              <a:buSzPct val="100000"/>
              <a:defRPr sz="2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Char char="●"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42F1A"/>
              </a:buClr>
              <a:buSzPct val="100000"/>
              <a:defRPr sz="2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Char char="●"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9800" y="0"/>
            <a:ext cx="9022200" cy="956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Clr>
                <a:srgbClr val="5E6470"/>
              </a:buClr>
              <a:buSzPct val="100000"/>
              <a:buNone/>
              <a:defRPr i="1" sz="1800">
                <a:solidFill>
                  <a:srgbClr val="5E6470"/>
                </a:solidFill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41454D"/>
              </a:buClr>
              <a:buSzPct val="100000"/>
              <a:buFont typeface="PT Sans"/>
              <a:defRPr sz="30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480"/>
              </a:spcBef>
              <a:buClr>
                <a:srgbClr val="41454D"/>
              </a:buClr>
              <a:buSzPct val="100000"/>
              <a:buFont typeface="PT Sans"/>
              <a:defRPr sz="24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>
              <a:spcBef>
                <a:spcPts val="480"/>
              </a:spcBef>
              <a:buClr>
                <a:srgbClr val="41454D"/>
              </a:buClr>
              <a:buSzPct val="100000"/>
              <a:buFont typeface="PT Sans"/>
              <a:defRPr sz="24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95B3D7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‹#›</a:t>
            </a:fld>
          </a:p>
        </p:txBody>
      </p:sp>
      <p:sp>
        <p:nvSpPr>
          <p:cNvPr id="9" name="Shape 9"/>
          <p:cNvSpPr txBox="1"/>
          <p:nvPr/>
        </p:nvSpPr>
        <p:spPr>
          <a:xfrm>
            <a:off x="2509150" y="4843425"/>
            <a:ext cx="4210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D9D9D9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Copyright © 2016 Mirantis, Inc. All rights reserved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791975" y="1805300"/>
            <a:ext cx="7936800" cy="132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85000"/>
              </a:lnSpc>
              <a:spcBef>
                <a:spcPts val="0"/>
              </a:spcBef>
              <a:buNone/>
            </a:pPr>
            <a:r>
              <a:rPr lang="en" sz="4200"/>
              <a:t>Introduction to Docker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921625" y="3127353"/>
            <a:ext cx="7772400" cy="78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 Components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Images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Registries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Containers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Underlying Technologies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 Images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74650" lvl="0" marL="457200" rtl="0">
              <a:spcBef>
                <a:spcPts val="0"/>
              </a:spcBef>
              <a:buSzPct val="100000"/>
              <a:buChar char="●"/>
            </a:pPr>
            <a:r>
              <a:rPr lang="en" sz="2300"/>
              <a:t>An image is the foundational building block of a container</a:t>
            </a:r>
          </a:p>
          <a:p>
            <a:pPr indent="-374650" lvl="0" marL="457200" rtl="0">
              <a:spcBef>
                <a:spcPts val="0"/>
              </a:spcBef>
              <a:buSzPct val="100000"/>
              <a:buChar char="●"/>
            </a:pPr>
            <a:r>
              <a:rPr lang="en" sz="2300"/>
              <a:t>Images are read-only</a:t>
            </a:r>
          </a:p>
          <a:p>
            <a:pPr indent="-374650" lvl="0" marL="457200" rtl="0">
              <a:spcBef>
                <a:spcPts val="0"/>
              </a:spcBef>
              <a:buSzPct val="100000"/>
              <a:buChar char="●"/>
            </a:pPr>
            <a:r>
              <a:rPr lang="en" sz="2300"/>
              <a:t>Consists of series of layers</a:t>
            </a:r>
          </a:p>
          <a:p>
            <a:pPr indent="-349250" lvl="1" marL="914400" rtl="0">
              <a:spcBef>
                <a:spcPts val="0"/>
              </a:spcBef>
              <a:buSzPct val="100000"/>
            </a:pPr>
            <a:r>
              <a:rPr lang="en" sz="1900"/>
              <a:t>Each layer can create, update, and remove files</a:t>
            </a:r>
          </a:p>
          <a:p>
            <a:pPr indent="-349250" lvl="1" marL="914400" rtl="0">
              <a:spcBef>
                <a:spcPts val="0"/>
              </a:spcBef>
              <a:buSzPct val="100000"/>
            </a:pPr>
            <a:r>
              <a:rPr lang="en" sz="1900"/>
              <a:t>Multiple images can share layers amongst themselves</a:t>
            </a:r>
          </a:p>
          <a:p>
            <a:pPr indent="-349250" lvl="1" marL="914400" rtl="0">
              <a:spcBef>
                <a:spcPts val="0"/>
              </a:spcBef>
              <a:buSzPct val="100000"/>
            </a:pPr>
            <a:r>
              <a:rPr lang="en" sz="1900"/>
              <a:t>Leverages Union File Systems to "merge" each layer to present a single unified file system to a container</a:t>
            </a:r>
          </a:p>
          <a:p>
            <a:pPr indent="-374650" lvl="0" marL="457200" rtl="0">
              <a:spcBef>
                <a:spcPts val="0"/>
              </a:spcBef>
              <a:buSzPct val="100000"/>
              <a:buChar char="●"/>
            </a:pPr>
            <a:r>
              <a:rPr lang="en" sz="2300"/>
              <a:t>Images can be built in 2 different ways:</a:t>
            </a:r>
          </a:p>
          <a:p>
            <a:pPr indent="-349250" lvl="1" marL="914400" rtl="0">
              <a:spcBef>
                <a:spcPts val="0"/>
              </a:spcBef>
              <a:buSzPct val="100000"/>
            </a:pPr>
            <a:r>
              <a:rPr lang="en" sz="1900"/>
              <a:t>Manually</a:t>
            </a:r>
          </a:p>
          <a:p>
            <a:pPr indent="-349250" lvl="1" marL="914400">
              <a:spcBef>
                <a:spcPts val="0"/>
              </a:spcBef>
              <a:buSzPct val="100000"/>
            </a:pPr>
            <a:r>
              <a:rPr lang="en" sz="1900"/>
              <a:t>Automated with a Dockerfile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 Registries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Stores Docker images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“Push” or “Pull” images to registry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Public and private registry available via “Docker Hub”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Public: available for anyone to search and download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Private: exclusive to you and your users - sign up for storage plan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 Containers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Runtime instances of Docker image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by ‘docker run’ command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Holds everything needed for app to run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Following components make up a container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Operating System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 added files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Metadata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Underlying Technologies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Written in </a:t>
            </a:r>
            <a:r>
              <a:rPr b="1" lang="en"/>
              <a:t>Go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Namespaces</a:t>
            </a:r>
            <a:r>
              <a:rPr lang="en"/>
              <a:t> isolate process, network, etc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Cgroups</a:t>
            </a:r>
            <a:r>
              <a:rPr lang="en"/>
              <a:t> manages resource allocation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Union File Systems</a:t>
            </a:r>
            <a:r>
              <a:rPr lang="en"/>
              <a:t> combines separate file systems to logically form a single file system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b="1" lang="en"/>
              <a:t>Copy on Write</a:t>
            </a:r>
            <a:r>
              <a:rPr lang="en"/>
              <a:t> for containers &amp; images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Technology Overview</a:t>
            </a:r>
          </a:p>
        </p:txBody>
      </p:sp>
      <p:pic>
        <p:nvPicPr>
          <p:cNvPr descr="docker_technology_overview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0174"/>
            <a:ext cx="9144001" cy="417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682225" y="1805300"/>
            <a:ext cx="7825800" cy="132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Container Provisioning Workflow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682225" y="3127350"/>
            <a:ext cx="7825800" cy="78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94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Observe workflow of the following sample command</a:t>
            </a:r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App on Container</a:t>
            </a:r>
          </a:p>
        </p:txBody>
      </p:sp>
      <p:sp>
        <p:nvSpPr>
          <p:cNvPr id="156" name="Shape 156"/>
          <p:cNvSpPr/>
          <p:nvPr/>
        </p:nvSpPr>
        <p:spPr>
          <a:xfrm>
            <a:off x="1401750" y="2216100"/>
            <a:ext cx="6340500" cy="711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1454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docker run hello-world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Issue Command on Client</a:t>
            </a:r>
          </a:p>
        </p:txBody>
      </p:sp>
      <p:pic>
        <p:nvPicPr>
          <p:cNvPr descr="docker_run_hello_world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3095"/>
            <a:ext cx="9144000" cy="3137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 Message to Docker Host</a:t>
            </a:r>
          </a:p>
        </p:txBody>
      </p:sp>
      <p:pic>
        <p:nvPicPr>
          <p:cNvPr descr="docker_run_hello_world_2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3095"/>
            <a:ext cx="9144000" cy="3137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 Objectives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Docker overview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Understand Docker's architecture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Discuss core resources within Docker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Registry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Container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Container provisioning workflow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CI/CD workflow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 Image Availability</a:t>
            </a:r>
          </a:p>
        </p:txBody>
      </p:sp>
      <p:pic>
        <p:nvPicPr>
          <p:cNvPr descr="docker_run_hello_world_3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3095"/>
            <a:ext cx="9144000" cy="3137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Download Missing Image</a:t>
            </a:r>
          </a:p>
        </p:txBody>
      </p:sp>
      <p:pic>
        <p:nvPicPr>
          <p:cNvPr descr="docker_run_hello_world_4-2.pn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3095"/>
            <a:ext cx="9144000" cy="3137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Container</a:t>
            </a:r>
          </a:p>
        </p:txBody>
      </p:sp>
      <p:pic>
        <p:nvPicPr>
          <p:cNvPr descr="docker_run_hello_world_5.pn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3095"/>
            <a:ext cx="9144000" cy="3137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Allocate Read-Write Layer</a:t>
            </a:r>
          </a:p>
        </p:txBody>
      </p:sp>
      <p:pic>
        <p:nvPicPr>
          <p:cNvPr descr="docker_run_hello_world_6.png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3095"/>
            <a:ext cx="9144000" cy="3137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Allocate Read-Write Layer</a:t>
            </a:r>
          </a:p>
        </p:txBody>
      </p:sp>
      <p:pic>
        <p:nvPicPr>
          <p:cNvPr descr="docker_run_hello_world_6-3.pn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50" y="1055900"/>
            <a:ext cx="446722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Allocate Network</a:t>
            </a:r>
          </a:p>
        </p:txBody>
      </p:sp>
      <p:pic>
        <p:nvPicPr>
          <p:cNvPr descr="docker_run_hello_world_7.png"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3095"/>
            <a:ext cx="9144000" cy="3137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Allocate Network</a:t>
            </a:r>
          </a:p>
        </p:txBody>
      </p:sp>
      <p:pic>
        <p:nvPicPr>
          <p:cNvPr descr="docker_run_hello_world_8.png"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212" y="1022274"/>
            <a:ext cx="4859574" cy="37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Execute Process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200150"/>
            <a:ext cx="8229600" cy="66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Process can be specified from Docker client</a:t>
            </a:r>
          </a:p>
        </p:txBody>
      </p:sp>
      <p:sp>
        <p:nvSpPr>
          <p:cNvPr id="217" name="Shape 217"/>
          <p:cNvSpPr/>
          <p:nvPr/>
        </p:nvSpPr>
        <p:spPr>
          <a:xfrm>
            <a:off x="1401750" y="2040850"/>
            <a:ext cx="6340500" cy="949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1454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docker run -t -i ubuntu:14.04 /bin/bash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root@ubuntu1404:/#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207600"/>
            <a:ext cx="8229600" cy="6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 our example, command is specified in Dockerfile</a:t>
            </a:r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Execute Process</a:t>
            </a:r>
          </a:p>
        </p:txBody>
      </p:sp>
      <p:sp>
        <p:nvSpPr>
          <p:cNvPr id="224" name="Shape 224"/>
          <p:cNvSpPr/>
          <p:nvPr/>
        </p:nvSpPr>
        <p:spPr>
          <a:xfrm>
            <a:off x="1401750" y="3191500"/>
            <a:ext cx="6340500" cy="111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1454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scratch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COPY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hello /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CMD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"/hello"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1401750" y="2769950"/>
            <a:ext cx="56217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PT Sans Caption"/>
                <a:ea typeface="PT Sans Caption"/>
                <a:cs typeface="PT Sans Caption"/>
                <a:sym typeface="PT Sans Caption"/>
              </a:rPr>
              <a:t>h</a:t>
            </a:r>
            <a:r>
              <a:rPr lang="en">
                <a:latin typeface="PT Sans Caption"/>
                <a:ea typeface="PT Sans Caption"/>
                <a:cs typeface="PT Sans Caption"/>
                <a:sym typeface="PT Sans Caption"/>
              </a:rPr>
              <a:t>ello-world Dockerfile</a:t>
            </a:r>
          </a:p>
        </p:txBody>
      </p:sp>
      <p:sp>
        <p:nvSpPr>
          <p:cNvPr id="226" name="Shape 226"/>
          <p:cNvSpPr/>
          <p:nvPr/>
        </p:nvSpPr>
        <p:spPr>
          <a:xfrm>
            <a:off x="1401750" y="1982450"/>
            <a:ext cx="6340500" cy="711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1454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docker run hello-world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Stream Output to Docker Client</a:t>
            </a:r>
          </a:p>
        </p:txBody>
      </p:sp>
      <p:sp>
        <p:nvSpPr>
          <p:cNvPr id="232" name="Shape 232"/>
          <p:cNvSpPr/>
          <p:nvPr/>
        </p:nvSpPr>
        <p:spPr>
          <a:xfrm>
            <a:off x="1401750" y="1426825"/>
            <a:ext cx="6340500" cy="2896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1454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 docker run hello-world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Hello from Docker!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This message shows that your installation appears to be working correctly.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To generate this message, Docker took the following steps: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1. The Docker client contacted the Docker daemon.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2. The Docker daemon pulled the "hello-world" image from the Docker Hub.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3. The Docker daemon created a new container from that image which runs the executable that produces the output you are currently reading.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4. The Docker daemon streamed that output to the Docker client, which sent it to your terminal.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682225" y="1805300"/>
            <a:ext cx="7825800" cy="132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 Overview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682225" y="3127350"/>
            <a:ext cx="7825800" cy="78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ctrTitle"/>
          </p:nvPr>
        </p:nvSpPr>
        <p:spPr>
          <a:xfrm>
            <a:off x="682225" y="1805300"/>
            <a:ext cx="7825800" cy="132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CI/CD Workflow</a:t>
            </a:r>
          </a:p>
        </p:txBody>
      </p:sp>
      <p:sp>
        <p:nvSpPr>
          <p:cNvPr id="238" name="Shape 238"/>
          <p:cNvSpPr txBox="1"/>
          <p:nvPr>
            <p:ph idx="1" type="subTitle"/>
          </p:nvPr>
        </p:nvSpPr>
        <p:spPr>
          <a:xfrm>
            <a:off x="682225" y="3127350"/>
            <a:ext cx="7825800" cy="78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Docker accelerates CI/CD practice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Guarantees repeatable deployment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Portable across environments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Quick to launch and deploy</a:t>
            </a:r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Continuous Integration Pipeline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Developer commits code</a:t>
            </a:r>
          </a:p>
        </p:txBody>
      </p:sp>
      <p:pic>
        <p:nvPicPr>
          <p:cNvPr descr="docker_ci_cd_workflow_1.png"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3199"/>
            <a:ext cx="9144001" cy="417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 notifies Jenkins</a:t>
            </a:r>
          </a:p>
        </p:txBody>
      </p:sp>
      <p:pic>
        <p:nvPicPr>
          <p:cNvPr descr="docker_ci_cd_workflow_2.png"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3199"/>
            <a:ext cx="9144001" cy="417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Jenkins pulls from GitHub </a:t>
            </a:r>
          </a:p>
        </p:txBody>
      </p:sp>
      <p:pic>
        <p:nvPicPr>
          <p:cNvPr descr="docker_ci_cd_workflow_3.png"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3199"/>
            <a:ext cx="9144001" cy="417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Jenkins builds Docker image</a:t>
            </a:r>
          </a:p>
        </p:txBody>
      </p:sp>
      <p:pic>
        <p:nvPicPr>
          <p:cNvPr descr="docker_ci_cd_workflow_4.png"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3199"/>
            <a:ext cx="9144001" cy="417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Instantiate Docker Container</a:t>
            </a:r>
          </a:p>
        </p:txBody>
      </p:sp>
      <p:pic>
        <p:nvPicPr>
          <p:cNvPr descr="docker_ci_cd_workflow_5.png"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3199"/>
            <a:ext cx="9144001" cy="417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Execute tests</a:t>
            </a:r>
          </a:p>
        </p:txBody>
      </p:sp>
      <p:pic>
        <p:nvPicPr>
          <p:cNvPr descr="docker_ci_cd_workflow_6.png"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3199"/>
            <a:ext cx="9144001" cy="417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Push image to Docker registry</a:t>
            </a:r>
          </a:p>
        </p:txBody>
      </p:sp>
      <p:pic>
        <p:nvPicPr>
          <p:cNvPr descr="docker_ci_cd_workflow_7-2.png"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3199"/>
            <a:ext cx="9144001" cy="417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ctrTitle"/>
          </p:nvPr>
        </p:nvSpPr>
        <p:spPr>
          <a:xfrm>
            <a:off x="682225" y="1805300"/>
            <a:ext cx="7825800" cy="132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92" name="Shape 292"/>
          <p:cNvSpPr txBox="1"/>
          <p:nvPr>
            <p:ph idx="1" type="subTitle"/>
          </p:nvPr>
        </p:nvSpPr>
        <p:spPr>
          <a:xfrm>
            <a:off x="682225" y="3127350"/>
            <a:ext cx="7825800" cy="78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Open lightweight platform for developing, shipping, and running applications utilizing containerization technologies and workflow management tools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pic>
        <p:nvPicPr>
          <p:cNvPr descr="large_v-trans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625" y="2564650"/>
            <a:ext cx="2842750" cy="253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Open platform to build, ship, and run distributed applications anywhere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Microservices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Client-Server architecture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Images, Registries, Containers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Docker?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Faster delivery of applications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Deploy and scale easily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Achieve high density workloads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Open platform and broad ecosystem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2225" y="1805300"/>
            <a:ext cx="7825800" cy="132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 Architecture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682225" y="3127350"/>
            <a:ext cx="7825800" cy="78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Client-server Architecture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 interacts with client to issue commands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Client talks to Docker daemon running on (same or remote) server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Communicates via sockets or RESTful API</a:t>
            </a: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 Architecture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Client-server Architecture</a:t>
            </a:r>
          </a:p>
        </p:txBody>
      </p:sp>
      <p:pic>
        <p:nvPicPr>
          <p:cNvPr descr="docker_client_server_architecture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984487"/>
            <a:ext cx="680085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682225" y="1805300"/>
            <a:ext cx="7825800" cy="132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Building Blocks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682225" y="3127350"/>
            <a:ext cx="7825800" cy="78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