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PT Sans Caption"/>
      <p:regular r:id="rId35"/>
      <p:bold r:id="rId36"/>
    </p:embeddedFont>
    <p:embeddedFont>
      <p:font typeface="PT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TSansCaption-regular.fntdata"/><Relationship Id="rId12" Type="http://schemas.openxmlformats.org/officeDocument/2006/relationships/slide" Target="slides/slide8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1.xml"/><Relationship Id="rId37" Type="http://schemas.openxmlformats.org/officeDocument/2006/relationships/font" Target="fonts/PTSans-regular.fntdata"/><Relationship Id="rId14" Type="http://schemas.openxmlformats.org/officeDocument/2006/relationships/slide" Target="slides/slide10.xml"/><Relationship Id="rId36" Type="http://schemas.openxmlformats.org/officeDocument/2006/relationships/font" Target="fonts/PTSansCaption-bold.fntdata"/><Relationship Id="rId17" Type="http://schemas.openxmlformats.org/officeDocument/2006/relationships/slide" Target="slides/slide13.xml"/><Relationship Id="rId39" Type="http://schemas.openxmlformats.org/officeDocument/2006/relationships/font" Target="fonts/PTSans-italic.fntdata"/><Relationship Id="rId16" Type="http://schemas.openxmlformats.org/officeDocument/2006/relationships/slide" Target="slides/slide12.xml"/><Relationship Id="rId38" Type="http://schemas.openxmlformats.org/officeDocument/2006/relationships/font" Target="fonts/PT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rancher.com" TargetMode="External"/><Relationship Id="rId3" Type="http://schemas.openxmlformats.org/officeDocument/2006/relationships/hyperlink" Target="https://docs.docker.com/engine/swarm/key-concepts/" TargetMode="External"/><Relationship Id="rId4" Type="http://schemas.openxmlformats.org/officeDocument/2006/relationships/hyperlink" Target="https://mesosphere.github.io/marathon/" TargetMode="External"/><Relationship Id="rId5" Type="http://schemas.openxmlformats.org/officeDocument/2006/relationships/hyperlink" Target="http://kubernetes.io/" TargetMode="External"/><Relationship Id="rId6" Type="http://schemas.openxmlformats.org/officeDocument/2006/relationships/hyperlink" Target="https://aws.amazon.com/ecs/" TargetMode="External"/><Relationship Id="rId7" Type="http://schemas.openxmlformats.org/officeDocument/2006/relationships/hyperlink" Target="https://azure.microsoft.com/en-us/blog/azure-container-service-preview/" TargetMode="External"/><Relationship Id="rId8" Type="http://schemas.openxmlformats.org/officeDocument/2006/relationships/hyperlink" Target="https://cloud.google.com/container-engine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docker.com/swarm/" TargetMode="External"/><Relationship Id="rId3" Type="http://schemas.openxmlformats.org/officeDocument/2006/relationships/hyperlink" Target="https://github.com/docker/swarmkit" TargetMode="External"/><Relationship Id="rId4" Type="http://schemas.openxmlformats.org/officeDocument/2006/relationships/hyperlink" Target="https://docs.docker.com/engine/swarm/" TargetMode="External"/><Relationship Id="rId5" Type="http://schemas.openxmlformats.org/officeDocument/2006/relationships/hyperlink" Target="https://github.com/docker/libkv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sos.apache.org/" TargetMode="External"/><Relationship Id="rId3" Type="http://schemas.openxmlformats.org/officeDocument/2006/relationships/hyperlink" Target="https://mesosphere.github.io/marathon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#slide=id.g15f4f04223_0_127" TargetMode="External"/><Relationship Id="rId3" Type="http://schemas.openxmlformats.org/officeDocument/2006/relationships/hyperlink" Target="https://github.com/docker/docker/issues/8781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Co-location constraint example: the main application and its helpers (each in a separate container) should be placed to the same host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Availability constraint example: each copy of web application container should be placed on a separate host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* Do not confuse a container scaling with a cluster scaling. The latter is an ability to add new hosts to a working cluster.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Volume is a file system abstraction. Examples of volume types (implementations):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* A directory on the host file system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* NFS disk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* iSCSI disk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* RBD (Ceph) volume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* Volume in AWS, Microsoft Azure, or Google Cloud Platform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Discovery mechanisms: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* Environment variables injection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* DNS names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Examples of health checks: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* HTTP check (execute HTTP method for the specified URL and analyze the returned HTTP status code)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* TCP check (check if the specified port is open)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* Container execution test (execute the specified  command in the container and analyze its exit code)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source tools that can be used for on-premises cluster. The list is not complete, there are other tools like Rancher (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http://www.rancher.com</a:t>
            </a:r>
            <a:r>
              <a:rPr lang="en"/>
              <a:t>), but we focus on most popular tools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Docker Swarm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https://docs.docker.com/engine/swarm/key-concepts/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Mesosphere Marathon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https://mesosphere.github.io/marathon/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Kubernetes 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http://kubernetes.io/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Container orchestration is available as a service in Amazon Web Services (AWS), Microsoft Azure, and Google Cloud Platform (GCP) correspondingly: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Amazon EC2 Container Service (ECS) (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https://aws.amazon.com/ecs/</a:t>
            </a:r>
            <a:r>
              <a:rPr lang="en">
                <a:solidFill>
                  <a:schemeClr val="dk1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Azure Container Service (ACS) (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https://azure.microsoft.com/en-us/blog/azure-container-service-preview/</a:t>
            </a:r>
            <a:r>
              <a:rPr lang="en">
                <a:solidFill>
                  <a:schemeClr val="dk1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Google Container Engine (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https://cloud.google.com/container-engine/</a:t>
            </a:r>
            <a:r>
              <a:rPr lang="en">
                <a:solidFill>
                  <a:schemeClr val="dk1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Docker Swarm standalone (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https://docs.docker.com/swarm/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SwarmKit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https://github.com/docker/swarmkit</a:t>
            </a:r>
            <a:r>
              <a:rPr lang="en"/>
              <a:t>) enables Docker Swarm mode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https://docs.docker.com/engine/swarm/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Standalone Docker Swarm and </a:t>
            </a:r>
            <a:r>
              <a:rPr lang="en">
                <a:solidFill>
                  <a:schemeClr val="dk1"/>
                </a:solidFill>
              </a:rPr>
              <a:t>SwarmKit</a:t>
            </a:r>
            <a:r>
              <a:rPr lang="en"/>
              <a:t> are written in Go.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Docker Discovery service supports multiple discovery backends, such as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 static file with list of nodes (does not support replication)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 distributed distributed key/value store (recommended) leveraging libkv 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https://github.com/docker/libkv</a:t>
            </a:r>
            <a:r>
              <a:rPr lang="en"/>
              <a:t>) and Consul, Etcd, or ZooKeeper as a backend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Docker Machine (not a cloud orchestration tool) allows installing Docker Engine on virtual hosts, and manage the hosts with 'docker-machine' commands. Using 'docker-machine' you can start, stop, </a:t>
            </a:r>
            <a:r>
              <a:rPr lang="en">
                <a:solidFill>
                  <a:schemeClr val="dk1"/>
                </a:solidFill>
              </a:rPr>
              <a:t>inspect, </a:t>
            </a:r>
            <a:r>
              <a:rPr lang="en"/>
              <a:t>and restart a virtual host, upgrade the Docker client and daemon, and configure a Docker client to talk to your host.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Apache Mesos (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https://mesos.apache.org/</a:t>
            </a:r>
            <a:r>
              <a:rPr lang="en">
                <a:solidFill>
                  <a:schemeClr val="dk1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 "distributed system kernel, built using the same principles as the Linux kernel, only at a different level of abstraction"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 abstracts CPU, memory, storage, and other compute resources away from physical or virtual machines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 provides APIs for resource management and scheduling across entire datacenter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 written in C++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Mesosphere Marathon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https://mesosphere.github.io/marathon/</a:t>
            </a:r>
            <a:r>
              <a:rPr lang="en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 written in Scala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 more in the module "Kubernetes overview"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How many companies use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2"/>
              </a:rPr>
              <a:t>Slide 16: Container Orchestration in Numbers</a:t>
            </a:r>
            <a:r>
              <a:rPr lang="en"/>
              <a:t>):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 Kubernetes - 43%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 Docker Swarm - 29%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 Mesos (including Mesosphere Marathon?) - 18%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Features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Kubernetes vs Docker Swarm: there is an opinion, that Docker Swarm is an effort by Docker to extend the existing Docker API to make a cluster of machines look like a single Docker API, and the node API is insufficient for a cluster API. Specifically, Kubernetes has Pods, a basic unit for scheduling. Docker Swarm still operates with containers on that level. There is an ongoing discussion to change the first order container object within the Docker API from a single container to a pod of containers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https://github.com/docker/docker/issues/8781</a:t>
            </a:r>
            <a:r>
              <a:rPr lang="en"/>
              <a:t>).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Survey conducted in 2016 by DevOps.com and ClusterHQ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https://clusterhq.com/assets/pdfs/state-of-container-usage-june-2016.pdf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Managing a simple application is easy enough to accomplish with just Docker tools.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if you had a more complex application?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if a service or an entire container fails?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if you want a more logical separation of groups of containers that perform interrelated tasks?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Imagine that your app spans across dozens of regions with requirements such as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Replication, high availability, load balancing, monitoring for every service.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It quickly becomes apparent that you need a container orchestration platform to manage containers at 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Application level rather than a machine level.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Q: Is it only for multi-node clusters?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A: </a:t>
            </a:r>
            <a:r>
              <a:rPr lang="en">
                <a:solidFill>
                  <a:schemeClr val="dk1"/>
                </a:solidFill>
              </a:rPr>
              <a:t>Container Orchestration is also applicable for a single node cluster, for example, when the same unified tools should be used for development/test/production environments.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Q: Is it only for complex applications?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A: Container Orchestration is also applicable for individual containers, </a:t>
            </a:r>
            <a:r>
              <a:rPr lang="en">
                <a:solidFill>
                  <a:schemeClr val="dk1"/>
                </a:solidFill>
              </a:rPr>
              <a:t>for example, when the same unified tools should be used for development/test/production environments. Also such features as auto-replication, auto-scaling, auto-healing, volume management, networking are also useful for individual containers.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In general there are two schools/paradigms of container orchestration: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* Old classical school, when container orchestration is imperative and flow-based: "if then, then that"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* New school uses a declarative container orchestration when one defines a desired state and a container orchestration tool takes care how to achieve the desired state from the current observable state.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The last paradigm looks more promising (at least in terms of popularity), so we will focus primarily on "new school" tools and their features.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These features represent common needs of containerized applications running in production. However it is not necessary for each container orchestration tool to implement all of the features from the 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These features represent common needs of containerized applications running in production. However it is not necessary for each container orchestration tool to implement all of the features from the list.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Such entities can be organized in hierarchy, for example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* Example of grouping a main application and its helpers into one entity is a Kubernetes Pod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* Example of defining a complex multi-tier application is a Kubernetes Service, which contains a set of Kubernetes Pods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Gear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715775" y="1583350"/>
            <a:ext cx="6777900" cy="1544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845425" y="3127353"/>
            <a:ext cx="7772400" cy="784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/>
          <p:nvPr/>
        </p:nvSpPr>
        <p:spPr>
          <a:xfrm>
            <a:off x="8040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741900" y="4439300"/>
            <a:ext cx="1652700" cy="37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www.mirantis.com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4476" y="1197426"/>
            <a:ext cx="8578800" cy="3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 b="0" i="1" sz="20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defRPr b="0" i="0" sz="3200" u="none" cap="none" strike="noStrike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309600" y="133350"/>
            <a:ext cx="75594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115625"/>
              </a:lnSpc>
              <a:spcBef>
                <a:spcPts val="0"/>
              </a:spcBef>
              <a:buClr>
                <a:schemeClr val="dk1"/>
              </a:buClr>
              <a:buFont typeface="PT Sans Narrow"/>
              <a:buNone/>
              <a:defRPr b="1" i="0" sz="3200" u="none" cap="none" strike="noStrike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GearClou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715775" y="1583350"/>
            <a:ext cx="6777900" cy="1544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845425" y="3127353"/>
            <a:ext cx="7772400" cy="784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8040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41900" y="4439300"/>
            <a:ext cx="1954200" cy="37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software.mirantis.com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Training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791975" y="1805300"/>
            <a:ext cx="7936800" cy="1322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921625" y="3127353"/>
            <a:ext cx="7772400" cy="784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Shape 23"/>
          <p:cNvSpPr/>
          <p:nvPr/>
        </p:nvSpPr>
        <p:spPr>
          <a:xfrm>
            <a:off x="8802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41900" y="4439300"/>
            <a:ext cx="1954200" cy="37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training.mirantis.com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Expres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subTitle"/>
          </p:nvPr>
        </p:nvSpPr>
        <p:spPr>
          <a:xfrm>
            <a:off x="845425" y="3127353"/>
            <a:ext cx="7772400" cy="784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/>
          <p:nvPr/>
        </p:nvSpPr>
        <p:spPr>
          <a:xfrm>
            <a:off x="804025" y="3127325"/>
            <a:ext cx="41400" cy="784800"/>
          </a:xfrm>
          <a:prstGeom prst="rect">
            <a:avLst/>
          </a:prstGeom>
          <a:solidFill>
            <a:srgbClr val="D42F1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741900" y="4439300"/>
            <a:ext cx="1954200" cy="37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>
                <a:solidFill>
                  <a:srgbClr val="00B0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express.mirantis.com</a:t>
            </a:r>
          </a:p>
        </p:txBody>
      </p:sp>
      <p:sp>
        <p:nvSpPr>
          <p:cNvPr id="29" name="Shape 29"/>
          <p:cNvSpPr txBox="1"/>
          <p:nvPr>
            <p:ph type="ctrTitle"/>
          </p:nvPr>
        </p:nvSpPr>
        <p:spPr>
          <a:xfrm>
            <a:off x="715775" y="1583350"/>
            <a:ext cx="5504700" cy="1544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subTitle"/>
          </p:nvPr>
        </p:nvSpPr>
        <p:spPr>
          <a:xfrm>
            <a:off x="682225" y="3127350"/>
            <a:ext cx="7825800" cy="784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95B3D7"/>
              </a:buClr>
              <a:buSzPct val="100000"/>
              <a:buNone/>
              <a:defRPr sz="1800">
                <a:solidFill>
                  <a:srgbClr val="95B3D7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95B3D7"/>
              </a:buClr>
              <a:buSzPct val="100000"/>
              <a:buNone/>
              <a:defRPr sz="1800">
                <a:solidFill>
                  <a:srgbClr val="95B3D7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95B3D7"/>
              </a:buClr>
              <a:buSzPct val="100000"/>
              <a:buNone/>
              <a:defRPr sz="1800">
                <a:solidFill>
                  <a:srgbClr val="95B3D7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95B3D7"/>
              </a:buClr>
              <a:buNone/>
              <a:defRPr>
                <a:solidFill>
                  <a:srgbClr val="95B3D7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type="ctrTitle"/>
          </p:nvPr>
        </p:nvSpPr>
        <p:spPr>
          <a:xfrm>
            <a:off x="682225" y="1805300"/>
            <a:ext cx="7825800" cy="1322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42F1A"/>
              </a:buClr>
              <a:buSzPct val="100000"/>
              <a:defRPr sz="2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Char char="●"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8675" y="0"/>
            <a:ext cx="8006700" cy="950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42F1A"/>
              </a:buClr>
              <a:buSzPct val="100000"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Char char="●"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D42F1A"/>
              </a:buClr>
              <a:buSzPct val="100000"/>
              <a:defRPr sz="2400"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  <a:buChar char="●"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89800" y="0"/>
            <a:ext cx="9022200" cy="956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Clr>
                <a:srgbClr val="5E6470"/>
              </a:buClr>
              <a:buSzPct val="100000"/>
              <a:buNone/>
              <a:defRPr i="1" sz="1800">
                <a:solidFill>
                  <a:srgbClr val="5E6470"/>
                </a:solidFill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T Sans Caption"/>
              <a:buNone/>
              <a:defRPr b="1" sz="24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41454D"/>
              </a:buClr>
              <a:buSzPct val="100000"/>
              <a:buFont typeface="PT Sans"/>
              <a:defRPr sz="30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480"/>
              </a:spcBef>
              <a:buClr>
                <a:srgbClr val="41454D"/>
              </a:buClr>
              <a:buSzPct val="100000"/>
              <a:buFont typeface="PT Sans"/>
              <a:defRPr sz="24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>
              <a:spcBef>
                <a:spcPts val="480"/>
              </a:spcBef>
              <a:buClr>
                <a:srgbClr val="41454D"/>
              </a:buClr>
              <a:buSzPct val="100000"/>
              <a:buFont typeface="PT Sans"/>
              <a:defRPr sz="24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>
              <a:spcBef>
                <a:spcPts val="360"/>
              </a:spcBef>
              <a:buClr>
                <a:srgbClr val="41454D"/>
              </a:buClr>
              <a:buSzPct val="100000"/>
              <a:buFont typeface="PT Sans"/>
              <a:defRPr sz="1800">
                <a:solidFill>
                  <a:srgbClr val="41454D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63150" y="4866825"/>
            <a:ext cx="5487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95B3D7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‹#›</a:t>
            </a:fld>
          </a:p>
        </p:txBody>
      </p:sp>
      <p:sp>
        <p:nvSpPr>
          <p:cNvPr id="9" name="Shape 9"/>
          <p:cNvSpPr txBox="1"/>
          <p:nvPr/>
        </p:nvSpPr>
        <p:spPr>
          <a:xfrm>
            <a:off x="2509150" y="4843425"/>
            <a:ext cx="4210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D9D9D9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Copyright © 2016 Mirantis, Inc. All rights reserved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791975" y="1805300"/>
            <a:ext cx="7936800" cy="132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85000"/>
              </a:lnSpc>
              <a:spcBef>
                <a:spcPts val="0"/>
              </a:spcBef>
              <a:buNone/>
            </a:pPr>
            <a:r>
              <a:rPr lang="en" sz="4200"/>
              <a:t>Container Orchestration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921625" y="3127353"/>
            <a:ext cx="7772400" cy="78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Orchestration</a:t>
            </a:r>
            <a:r>
              <a:rPr lang="en"/>
              <a:t> is the automated arrangement, coordination, and management of complex computer systems, middleware and services</a:t>
            </a:r>
          </a:p>
          <a:p>
            <a:pPr lvl="0">
              <a:spcBef>
                <a:spcPts val="0"/>
              </a:spcBef>
              <a:buNone/>
            </a:pPr>
            <a:r>
              <a:rPr i="1" lang="en" sz="1400"/>
              <a:t>https://en.wikipedia.org/wiki/Orchestration_(computing)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Algorithm to select a specific host for a specific container or a set of containers using different rules, including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Current load of the hosts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Co-location constraints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Availability constraints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Container placement can be triggered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Manually by user or API call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Automatically by auto-scaling, auto-replication, or auto-healing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Feature: Container Placement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25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D42F1A"/>
              </a:buClr>
              <a:buSzPct val="100000"/>
              <a:buFont typeface="PT Sans"/>
            </a:pPr>
            <a:r>
              <a:rPr lang="en"/>
              <a:t>Ensures that a specified number of equivalent containers ("replicas") are running at the time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If there are too many containers, the surplus will be stopped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If there are too few, new will be started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Can be used also for logical groups instead of individual containers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Feature: Container Replication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Automatically scale the number of containers based on: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CPU utilization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Other application-provided metrics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Can be used also for logical groups instead of individual containers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Feature: Container Scaling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D42F1A"/>
              </a:buClr>
              <a:buSzPct val="100000"/>
              <a:buFont typeface="PT Sans"/>
            </a:pPr>
            <a:r>
              <a:rPr lang="en" sz="2300"/>
              <a:t>Containers are stateless</a:t>
            </a:r>
          </a:p>
          <a:p>
            <a:pPr indent="-3492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1900"/>
              <a:t>Files in a container are ephemeral, so when a container crashes and gets restarted, the changes to the files will be lost</a:t>
            </a:r>
          </a:p>
          <a:p>
            <a:pPr indent="-3492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1900"/>
              <a:t>For containers running in a logical group it is often necessary to share files between those containers</a:t>
            </a:r>
          </a:p>
          <a:p>
            <a:pPr indent="-3746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2300"/>
              <a:t>Volume is a persistent storage for a container</a:t>
            </a:r>
          </a:p>
          <a:p>
            <a:pPr indent="-3492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1900"/>
              <a:t>Can be mounted at the specified paths within the container's file system</a:t>
            </a:r>
          </a:p>
          <a:p>
            <a:pPr indent="-3492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1900"/>
              <a:t>Can be shared with multiple containers</a:t>
            </a:r>
          </a:p>
          <a:p>
            <a:pPr indent="-3492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1900"/>
              <a:t>Container can use multiple volumes</a:t>
            </a:r>
          </a:p>
          <a:p>
            <a:pPr indent="-3492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" sz="1900"/>
              <a:t>May have its own lifecycle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/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Feature: Volume Management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D42F1A"/>
              </a:buClr>
              <a:buSzPct val="100000"/>
              <a:buFont typeface="PT Sans"/>
            </a:pPr>
            <a:r>
              <a:rPr lang="en"/>
              <a:t>Naming and DNS resolution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Generated name or ID for a container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Assign an internal name to a container in the internal DNS server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Containers define endpoints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Define how container should communicate with clients or other containers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Containers can discover endpoints and establish a connection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Feature: Service Discovery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19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D42F1A"/>
              </a:buClr>
              <a:buSzPct val="100000"/>
              <a:buFont typeface="PT Sans"/>
            </a:pPr>
            <a:r>
              <a:rPr lang="en"/>
              <a:t>Resource usage monitoring (CPU, RAM)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At containers level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At logical groups level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At cluster level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Health checks and auto-healing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Container status defined by liveness/readiness probes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Automated actions for failed probes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Can be used also for logical groups instead of individual containers</a:t>
            </a:r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Feature: Monitoring and Auto-Healing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D42F1A"/>
              </a:buClr>
              <a:buSzPct val="100000"/>
              <a:buFont typeface="PT Sans"/>
            </a:pPr>
            <a:r>
              <a:rPr lang="en"/>
              <a:t>Used in conjunction with container replication, scaling and service discovery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Load balancer is a dedicated service that knows live replicas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Load balancer's endpoint is exposed to clients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Different methods for balancing the load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DNS round-robin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IP/VIP round-robin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Feature: Load Balancing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D42F1A"/>
              </a:buClr>
              <a:buSzPct val="100000"/>
              <a:buFont typeface="PT Sans"/>
            </a:pPr>
            <a:r>
              <a:rPr lang="en"/>
              <a:t>At some point, a deployed application should be updated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Usually by providing a new image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There are different updating scenarios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Minimize the application downtime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Rolling update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Ensure that only a certain number of old replicas may be down while they are being updated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Ensure only a certain number of new replicas may be created above the specified number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Feature: Rolling Updates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682225" y="1805300"/>
            <a:ext cx="7825800" cy="132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Container Orchestration Tools</a:t>
            </a:r>
          </a:p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682225" y="3127350"/>
            <a:ext cx="7825800" cy="78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Container orchestration tools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</a:pPr>
            <a:r>
              <a:rPr lang="en" sz="2000">
                <a:solidFill>
                  <a:srgbClr val="41454D"/>
                </a:solidFill>
              </a:rPr>
              <a:t>Docker Swarm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</a:pPr>
            <a:r>
              <a:rPr lang="en" sz="2000">
                <a:solidFill>
                  <a:srgbClr val="41454D"/>
                </a:solidFill>
              </a:rPr>
              <a:t>Mesosphere Marathon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</a:pPr>
            <a:r>
              <a:rPr lang="en" sz="2000">
                <a:solidFill>
                  <a:srgbClr val="41454D"/>
                </a:solidFill>
              </a:rPr>
              <a:t>Kubernetes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Container orchestration services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</a:pPr>
            <a:r>
              <a:rPr lang="en" sz="2000">
                <a:solidFill>
                  <a:srgbClr val="41454D"/>
                </a:solidFill>
              </a:rPr>
              <a:t>Amazon EC2 Container Service (ECS)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</a:pPr>
            <a:r>
              <a:rPr lang="en" sz="2000">
                <a:solidFill>
                  <a:srgbClr val="41454D"/>
                </a:solidFill>
              </a:rPr>
              <a:t>Azure Container Service (ACS)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</a:pPr>
            <a:r>
              <a:rPr lang="en" sz="2000">
                <a:solidFill>
                  <a:srgbClr val="41454D"/>
                </a:solidFill>
              </a:rPr>
              <a:t>Google Container Engine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Container Orchestration Implementations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Module Objectives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Container orchestration definition and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Different container orchestration implementations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How to choose </a:t>
            </a:r>
            <a:r>
              <a:rPr lang="en">
                <a:solidFill>
                  <a:schemeClr val="dk1"/>
                </a:solidFill>
              </a:rPr>
              <a:t>container orchestration tool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Docker Engine 1.12 Release Candidate 1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</a:pPr>
            <a:r>
              <a:rPr lang="en"/>
              <a:t>Includes Swarm Mode feature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</a:pPr>
            <a:r>
              <a:rPr lang="en"/>
              <a:t>Might be subject to non backward-compatible changes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</a:pPr>
            <a:r>
              <a:rPr lang="en"/>
              <a:t>Prior v1.12.0-rc1 one should use standalone Docker Swarm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Supports only Docker containers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Docker Machine can be used to create a Swarm cluster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Features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Auto-scaling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Service discovery and load balancing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Rolling updates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Swarm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D42F1A"/>
              </a:buClr>
              <a:buSzPct val="100000"/>
              <a:buFont typeface="PT Sans"/>
            </a:pPr>
            <a:r>
              <a:rPr lang="en"/>
              <a:t>Based on the Apache Mesos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Supports Mesos (AppC) and Docker containers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Runs on Linux, Windows, OS 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JSON REST API and Web UI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Features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High availability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Stateful applications / persistent storage volumes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Placement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Service discovery and load balancing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Health checks</a:t>
            </a:r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Mesosphere Marathon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Supports Docker containers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Google Container Engine built on Kubernetes</a:t>
            </a:r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Kubernetes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Supports Docker containers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Uses a managed cluster of Amazon EC2 instances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Integrated with Amazon services: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Elastic Load Balancing (ELB)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Elastic Block Store (EBS)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Identity and Access Management (IAM)</a:t>
            </a: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Amazon EC2 Container Service (ECS)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Supports Docker containers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Uses a managed cluster of Azure Compute instances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Built on Apache Mesos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Provides Docker Swarm and Apache Mesos API endpoints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Will provide support for Windows containers soon</a:t>
            </a:r>
            <a:r>
              <a:rPr lang="en"/>
              <a:t> </a:t>
            </a: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Azure Container Service (ACS)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Supports Docker containers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Uses a managed cluster of Google Compute instances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Built on Kubernetes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same management interface for on-premises, hybrid, or public cloud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Integrated with Google Cloud Platform: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Google Cloud Logging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Google Cloud VPN</a:t>
            </a: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Container Engine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Different aspects to compare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D42F1A"/>
              </a:buClr>
              <a:buSzPct val="100000"/>
              <a:buFont typeface="PT Sans"/>
            </a:pPr>
            <a:r>
              <a:rPr lang="en"/>
              <a:t>Supported types of containers (Linux, Windows, or both)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D42F1A"/>
              </a:buClr>
              <a:buSzPct val="100000"/>
              <a:buFont typeface="PT Sans"/>
            </a:pPr>
            <a:r>
              <a:rPr lang="en"/>
              <a:t>Adoption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Number of companies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Number of contributors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Services and support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D42F1A"/>
              </a:buClr>
              <a:buSzPct val="100000"/>
              <a:buFont typeface="PT Sans"/>
            </a:pPr>
            <a:r>
              <a:rPr lang="en"/>
              <a:t>Integration with public clouds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Kubernetes works with Google Container Engine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"/>
              <a:t>Docker Swarm and Apache Mesos works with Azure Container Service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Features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ctrTitle"/>
          </p:nvPr>
        </p:nvSpPr>
        <p:spPr>
          <a:xfrm>
            <a:off x="682225" y="1805300"/>
            <a:ext cx="7825800" cy="132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Appendix</a:t>
            </a:r>
          </a:p>
        </p:txBody>
      </p:sp>
      <p:sp>
        <p:nvSpPr>
          <p:cNvPr id="214" name="Shape 214"/>
          <p:cNvSpPr txBox="1"/>
          <p:nvPr>
            <p:ph idx="1" type="subTitle"/>
          </p:nvPr>
        </p:nvSpPr>
        <p:spPr>
          <a:xfrm>
            <a:off x="682225" y="3127350"/>
            <a:ext cx="7825800" cy="78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Container Orchestration in Numbers</a:t>
            </a:r>
          </a:p>
        </p:txBody>
      </p:sp>
      <p:pic>
        <p:nvPicPr>
          <p:cNvPr id="221" name="Shape 2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175" y="1246075"/>
            <a:ext cx="6567651" cy="37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 flipH="1">
            <a:off x="2626650" y="4645950"/>
            <a:ext cx="3890700" cy="279900"/>
          </a:xfrm>
          <a:prstGeom prst="rect">
            <a:avLst/>
          </a:prstGeom>
          <a:solidFill>
            <a:srgbClr val="F7EDC4"/>
          </a:solidFill>
          <a:ln cap="flat" cmpd="sng" w="9525">
            <a:solidFill>
              <a:srgbClr val="E9D0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6000" lIns="54000" rIns="54000" tIns="36000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SzPct val="122222"/>
              <a:buNone/>
            </a:pPr>
            <a:r>
              <a:rPr i="1" lang="en" sz="900">
                <a:solidFill>
                  <a:srgbClr val="666666"/>
                </a:solidFill>
                <a:latin typeface="PT Sans"/>
                <a:ea typeface="PT Sans"/>
                <a:cs typeface="PT Sans"/>
                <a:sym typeface="PT Sans"/>
              </a:rPr>
              <a:t>Source: https://clusterhq.com/assets/pdfs/state-of-container-usage-june-2016.pdf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Container Orchestration</a:t>
            </a:r>
          </a:p>
        </p:txBody>
      </p:sp>
      <p:pic>
        <p:nvPicPr>
          <p:cNvPr descr="container_orchestration_why_simple-2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8649"/>
            <a:ext cx="9144001" cy="417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Container Orchestration</a:t>
            </a:r>
          </a:p>
        </p:txBody>
      </p:sp>
      <p:pic>
        <p:nvPicPr>
          <p:cNvPr descr="container_orchestration_why_complex.png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6599"/>
            <a:ext cx="9144001" cy="417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Is an ability to coordinate the containers in the clusters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clusters consist of multiple nodes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When complex containerized applications are deployed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Controls</a:t>
            </a:r>
            <a:r>
              <a:rPr lang="en"/>
              <a:t> different aspects of containers lifecycle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Placement and initial deployment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Scaling and replication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moving from from a host-centric infrastructure to a container-centric infrastructure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Container Orchestration Definition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Managing multiple containers as one entity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Container placement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Container scaling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Container replication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Volume management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Container networking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Service discovery</a:t>
            </a: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Container Orchestration Features, Part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Monitoring and auto-healing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Load balancing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Authentication and authorization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Rolling updates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CLI/GUI clients, APIs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Container Orchestration Features, Part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682225" y="1805300"/>
            <a:ext cx="7825800" cy="132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Container Orchestration Features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682225" y="3127350"/>
            <a:ext cx="7825800" cy="78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Logically group a set of containers into one entity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Co-locate main application with its helpers for preserving the one-application-per-container model, 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Define a complex multi-tier application as a set of smaller entities working together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80275" y="0"/>
            <a:ext cx="80397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Feature: Managing multiple containers as one entity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