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PT Sans Narrow"/>
      <p:regular r:id="rId31"/>
      <p:bold r:id="rId32"/>
    </p:embeddedFont>
    <p:embeddedFont>
      <p:font typeface="PT Sans Caption"/>
      <p:regular r:id="rId33"/>
      <p:bold r:id="rId34"/>
    </p:embeddedFont>
    <p:embeddedFont>
      <p:font typeface="PT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Narrow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PTSansCaption-regular.fntdata"/><Relationship Id="rId10" Type="http://schemas.openxmlformats.org/officeDocument/2006/relationships/slide" Target="slides/slide6.xml"/><Relationship Id="rId32" Type="http://schemas.openxmlformats.org/officeDocument/2006/relationships/font" Target="fonts/PTSansNarrow-bold.fntdata"/><Relationship Id="rId13" Type="http://schemas.openxmlformats.org/officeDocument/2006/relationships/slide" Target="slides/slide9.xml"/><Relationship Id="rId35" Type="http://schemas.openxmlformats.org/officeDocument/2006/relationships/font" Target="fonts/PTSans-regular.fntdata"/><Relationship Id="rId12" Type="http://schemas.openxmlformats.org/officeDocument/2006/relationships/slide" Target="slides/slide8.xml"/><Relationship Id="rId34" Type="http://schemas.openxmlformats.org/officeDocument/2006/relationships/font" Target="fonts/PTSansCaption-bold.fntdata"/><Relationship Id="rId15" Type="http://schemas.openxmlformats.org/officeDocument/2006/relationships/slide" Target="slides/slide11.xml"/><Relationship Id="rId37" Type="http://schemas.openxmlformats.org/officeDocument/2006/relationships/font" Target="fonts/PTSans-italic.fntdata"/><Relationship Id="rId14" Type="http://schemas.openxmlformats.org/officeDocument/2006/relationships/slide" Target="slides/slide10.xml"/><Relationship Id="rId36" Type="http://schemas.openxmlformats.org/officeDocument/2006/relationships/font" Target="fonts/PTSans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PTSans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echo -n "ghost_user" | base64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echo -n "ghost_password" | base64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echo -n "ghost_db" | base64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Gear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715775" y="1583350"/>
            <a:ext cx="6777900" cy="1544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845425" y="3127353"/>
            <a:ext cx="7772400" cy="784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/>
          <p:nvPr/>
        </p:nvSpPr>
        <p:spPr>
          <a:xfrm>
            <a:off x="804025" y="3127325"/>
            <a:ext cx="41400" cy="784800"/>
          </a:xfrm>
          <a:prstGeom prst="rect">
            <a:avLst/>
          </a:prstGeom>
          <a:solidFill>
            <a:srgbClr val="D42F1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741900" y="4439300"/>
            <a:ext cx="1652700" cy="374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00B0FF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www.mirantis.com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563150" y="4866825"/>
            <a:ext cx="548700" cy="253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4476" y="1197426"/>
            <a:ext cx="8578800" cy="3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 b="0" i="1" sz="20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spcBef>
                <a:spcPts val="0"/>
              </a:spcBef>
              <a:defRPr b="0" i="0" sz="32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spcBef>
                <a:spcPts val="0"/>
              </a:spcBef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309600" y="133350"/>
            <a:ext cx="75594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115625"/>
              </a:lnSpc>
              <a:spcBef>
                <a:spcPts val="0"/>
              </a:spcBef>
              <a:buClr>
                <a:schemeClr val="dk1"/>
              </a:buClr>
              <a:buFont typeface="PT Sans Narrow"/>
              <a:buNone/>
              <a:defRPr b="1" i="0" sz="32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GearClou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715775" y="1583350"/>
            <a:ext cx="6777900" cy="1544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845425" y="3127353"/>
            <a:ext cx="7772400" cy="784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804025" y="3127325"/>
            <a:ext cx="41400" cy="784800"/>
          </a:xfrm>
          <a:prstGeom prst="rect">
            <a:avLst/>
          </a:prstGeom>
          <a:solidFill>
            <a:srgbClr val="D42F1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741900" y="4439300"/>
            <a:ext cx="1954200" cy="374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00B0FF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software.mirantis.com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Training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ctrTitle"/>
          </p:nvPr>
        </p:nvSpPr>
        <p:spPr>
          <a:xfrm>
            <a:off x="791975" y="1805300"/>
            <a:ext cx="7936800" cy="1322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921625" y="3127353"/>
            <a:ext cx="7772400" cy="784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Shape 23"/>
          <p:cNvSpPr/>
          <p:nvPr/>
        </p:nvSpPr>
        <p:spPr>
          <a:xfrm>
            <a:off x="880225" y="3127325"/>
            <a:ext cx="41400" cy="784800"/>
          </a:xfrm>
          <a:prstGeom prst="rect">
            <a:avLst/>
          </a:prstGeom>
          <a:solidFill>
            <a:srgbClr val="D42F1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41900" y="4439300"/>
            <a:ext cx="1954200" cy="374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00B0FF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training.mirantis.com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Expres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subTitle"/>
          </p:nvPr>
        </p:nvSpPr>
        <p:spPr>
          <a:xfrm>
            <a:off x="845425" y="3127353"/>
            <a:ext cx="7772400" cy="784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/>
          <p:nvPr/>
        </p:nvSpPr>
        <p:spPr>
          <a:xfrm>
            <a:off x="804025" y="3127325"/>
            <a:ext cx="41400" cy="784800"/>
          </a:xfrm>
          <a:prstGeom prst="rect">
            <a:avLst/>
          </a:prstGeom>
          <a:solidFill>
            <a:srgbClr val="D42F1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741900" y="4439300"/>
            <a:ext cx="1954200" cy="374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00B0FF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express.mirantis.com</a:t>
            </a:r>
          </a:p>
        </p:txBody>
      </p:sp>
      <p:sp>
        <p:nvSpPr>
          <p:cNvPr id="29" name="Shape 29"/>
          <p:cNvSpPr txBox="1"/>
          <p:nvPr>
            <p:ph type="ctrTitle"/>
          </p:nvPr>
        </p:nvSpPr>
        <p:spPr>
          <a:xfrm>
            <a:off x="715775" y="1583350"/>
            <a:ext cx="5504700" cy="1544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subTitle"/>
          </p:nvPr>
        </p:nvSpPr>
        <p:spPr>
          <a:xfrm>
            <a:off x="682225" y="3127350"/>
            <a:ext cx="7825800" cy="784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95B3D7"/>
              </a:buClr>
              <a:buSzPct val="100000"/>
              <a:buNone/>
              <a:defRPr sz="1800">
                <a:solidFill>
                  <a:srgbClr val="95B3D7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95B3D7"/>
              </a:buClr>
              <a:buSzPct val="100000"/>
              <a:buNone/>
              <a:defRPr sz="1800">
                <a:solidFill>
                  <a:srgbClr val="95B3D7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95B3D7"/>
              </a:buClr>
              <a:buSzPct val="100000"/>
              <a:buNone/>
              <a:defRPr sz="1800">
                <a:solidFill>
                  <a:srgbClr val="95B3D7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95B3D7"/>
              </a:buClr>
              <a:buNone/>
              <a:defRPr>
                <a:solidFill>
                  <a:srgbClr val="95B3D7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95B3D7"/>
              </a:buClr>
              <a:buNone/>
              <a:defRPr>
                <a:solidFill>
                  <a:srgbClr val="95B3D7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95B3D7"/>
              </a:buClr>
              <a:buNone/>
              <a:defRPr>
                <a:solidFill>
                  <a:srgbClr val="95B3D7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95B3D7"/>
              </a:buClr>
              <a:buNone/>
              <a:defRPr>
                <a:solidFill>
                  <a:srgbClr val="95B3D7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95B3D7"/>
              </a:buClr>
              <a:buNone/>
              <a:defRPr>
                <a:solidFill>
                  <a:srgbClr val="95B3D7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95B3D7"/>
              </a:buClr>
              <a:buNone/>
              <a:defRPr>
                <a:solidFill>
                  <a:srgbClr val="95B3D7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type="ctrTitle"/>
          </p:nvPr>
        </p:nvSpPr>
        <p:spPr>
          <a:xfrm>
            <a:off x="682225" y="1805300"/>
            <a:ext cx="7825800" cy="1322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D42F1A"/>
              </a:buClr>
              <a:buSzPct val="100000"/>
              <a:defRPr sz="2400">
                <a:solidFill>
                  <a:srgbClr val="000000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Char char="●"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63150" y="4866825"/>
            <a:ext cx="548700" cy="253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88675" y="0"/>
            <a:ext cx="8006700" cy="950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D42F1A"/>
              </a:buClr>
              <a:buSzPct val="100000"/>
              <a:defRPr sz="2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Char char="●"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D42F1A"/>
              </a:buClr>
              <a:buSzPct val="100000"/>
              <a:defRPr sz="2400">
                <a:solidFill>
                  <a:srgbClr val="000000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Char char="●"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63150" y="4866825"/>
            <a:ext cx="548700" cy="253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89800" y="0"/>
            <a:ext cx="9022200" cy="956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63150" y="4866825"/>
            <a:ext cx="548700" cy="253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Clr>
                <a:srgbClr val="5E6470"/>
              </a:buClr>
              <a:buSzPct val="100000"/>
              <a:buNone/>
              <a:defRPr i="1" sz="1800">
                <a:solidFill>
                  <a:srgbClr val="5E6470"/>
                </a:solidFill>
              </a:defRPr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563150" y="4866825"/>
            <a:ext cx="548700" cy="253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T Sans Caption"/>
              <a:buNone/>
              <a:defRPr b="1" sz="2400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T Sans Caption"/>
              <a:buNone/>
              <a:defRPr b="1" sz="2400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T Sans Caption"/>
              <a:buNone/>
              <a:defRPr b="1" sz="2400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T Sans Caption"/>
              <a:buNone/>
              <a:defRPr b="1" sz="2400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T Sans Caption"/>
              <a:buNone/>
              <a:defRPr b="1" sz="2400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T Sans Caption"/>
              <a:buNone/>
              <a:defRPr b="1" sz="2400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T Sans Caption"/>
              <a:buNone/>
              <a:defRPr b="1" sz="2400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T Sans Caption"/>
              <a:buNone/>
              <a:defRPr b="1" sz="2400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T Sans Caption"/>
              <a:buNone/>
              <a:defRPr b="1" sz="2400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41454D"/>
              </a:buClr>
              <a:buSzPct val="100000"/>
              <a:buFont typeface="PT Sans"/>
              <a:defRPr sz="3000">
                <a:solidFill>
                  <a:srgbClr val="41454D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480"/>
              </a:spcBef>
              <a:buClr>
                <a:srgbClr val="41454D"/>
              </a:buClr>
              <a:buSzPct val="100000"/>
              <a:buFont typeface="PT Sans"/>
              <a:defRPr sz="2400">
                <a:solidFill>
                  <a:srgbClr val="41454D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>
              <a:spcBef>
                <a:spcPts val="480"/>
              </a:spcBef>
              <a:buClr>
                <a:srgbClr val="41454D"/>
              </a:buClr>
              <a:buSzPct val="100000"/>
              <a:buFont typeface="PT Sans"/>
              <a:defRPr sz="2400">
                <a:solidFill>
                  <a:srgbClr val="41454D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>
              <a:spcBef>
                <a:spcPts val="360"/>
              </a:spcBef>
              <a:buClr>
                <a:srgbClr val="41454D"/>
              </a:buClr>
              <a:buSzPct val="100000"/>
              <a:buFont typeface="PT Sans"/>
              <a:defRPr sz="1800">
                <a:solidFill>
                  <a:srgbClr val="41454D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>
              <a:spcBef>
                <a:spcPts val="360"/>
              </a:spcBef>
              <a:buClr>
                <a:srgbClr val="41454D"/>
              </a:buClr>
              <a:buSzPct val="100000"/>
              <a:buFont typeface="PT Sans"/>
              <a:defRPr sz="1800">
                <a:solidFill>
                  <a:srgbClr val="41454D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>
              <a:spcBef>
                <a:spcPts val="360"/>
              </a:spcBef>
              <a:buClr>
                <a:srgbClr val="41454D"/>
              </a:buClr>
              <a:buSzPct val="100000"/>
              <a:buFont typeface="PT Sans"/>
              <a:defRPr sz="1800">
                <a:solidFill>
                  <a:srgbClr val="41454D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>
              <a:spcBef>
                <a:spcPts val="360"/>
              </a:spcBef>
              <a:buClr>
                <a:srgbClr val="41454D"/>
              </a:buClr>
              <a:buSzPct val="100000"/>
              <a:buFont typeface="PT Sans"/>
              <a:defRPr sz="1800">
                <a:solidFill>
                  <a:srgbClr val="41454D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>
              <a:spcBef>
                <a:spcPts val="360"/>
              </a:spcBef>
              <a:buClr>
                <a:srgbClr val="41454D"/>
              </a:buClr>
              <a:buSzPct val="100000"/>
              <a:buFont typeface="PT Sans"/>
              <a:defRPr sz="1800">
                <a:solidFill>
                  <a:srgbClr val="41454D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>
              <a:spcBef>
                <a:spcPts val="360"/>
              </a:spcBef>
              <a:buClr>
                <a:srgbClr val="41454D"/>
              </a:buClr>
              <a:buSzPct val="100000"/>
              <a:buFont typeface="PT Sans"/>
              <a:defRPr sz="1800">
                <a:solidFill>
                  <a:srgbClr val="41454D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63150" y="4866825"/>
            <a:ext cx="5487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95B3D7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‹#›</a:t>
            </a:fld>
          </a:p>
        </p:txBody>
      </p:sp>
      <p:sp>
        <p:nvSpPr>
          <p:cNvPr id="9" name="Shape 9"/>
          <p:cNvSpPr txBox="1"/>
          <p:nvPr/>
        </p:nvSpPr>
        <p:spPr>
          <a:xfrm>
            <a:off x="2509150" y="4843425"/>
            <a:ext cx="4210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D9D9D9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Copyright © 2016 Mirantis, Inc. All rights reserved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training.mirantis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training.mirantis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hub.docker.com/_/mysql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791975" y="1805300"/>
            <a:ext cx="7936800" cy="132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85000"/>
              </a:lnSpc>
              <a:spcBef>
                <a:spcPts val="0"/>
              </a:spcBef>
              <a:buNone/>
            </a:pPr>
            <a:r>
              <a:rPr lang="en" sz="4200"/>
              <a:t>Cohesive Application Deployments</a:t>
            </a:r>
          </a:p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921625" y="3127353"/>
            <a:ext cx="7772400" cy="78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Deploying, configuring, and managing multiple applications with Kubernetes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ctrTitle"/>
          </p:nvPr>
        </p:nvSpPr>
        <p:spPr>
          <a:xfrm>
            <a:off x="682225" y="1805300"/>
            <a:ext cx="7825800" cy="132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Workflow</a:t>
            </a:r>
          </a:p>
        </p:txBody>
      </p:sp>
      <p:sp>
        <p:nvSpPr>
          <p:cNvPr id="139" name="Shape 139"/>
          <p:cNvSpPr txBox="1"/>
          <p:nvPr>
            <p:ph idx="1" type="subTitle"/>
          </p:nvPr>
        </p:nvSpPr>
        <p:spPr>
          <a:xfrm>
            <a:off x="682225" y="3127350"/>
            <a:ext cx="7825800" cy="78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prebuilt images for Ghost and nginx will not work out of the box for our purposes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Slight modifications to the prebuilt image can adapt the images to meet our needs</a:t>
            </a:r>
          </a:p>
        </p:txBody>
      </p:sp>
      <p:sp>
        <p:nvSpPr>
          <p:cNvPr id="145" name="Shape 145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1: Build Images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1: Build Images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200150"/>
            <a:ext cx="8229600" cy="73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Custom config.js for Ghost:</a:t>
            </a:r>
          </a:p>
        </p:txBody>
      </p:sp>
      <p:sp>
        <p:nvSpPr>
          <p:cNvPr id="152" name="Shape 152"/>
          <p:cNvSpPr/>
          <p:nvPr/>
        </p:nvSpPr>
        <p:spPr>
          <a:xfrm>
            <a:off x="937540" y="1932150"/>
            <a:ext cx="7430400" cy="2949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1454D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config =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	…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	development: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		client: '</a:t>
            </a:r>
            <a:r>
              <a:rPr lang="en" sz="12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mysql</a:t>
            </a:r>
            <a:r>
              <a:rPr lang="en" sz="12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		connection: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			host		: </a:t>
            </a:r>
            <a:r>
              <a:rPr lang="en" sz="12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process.env.MYSQL_INTERNAL_SERVICE_HOST</a:t>
            </a:r>
            <a:r>
              <a:rPr lang="en" sz="12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			user		: </a:t>
            </a:r>
            <a:r>
              <a:rPr lang="en" sz="12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process.env.GHOST_DB_USER</a:t>
            </a:r>
            <a:r>
              <a:rPr lang="en" sz="12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			password	: </a:t>
            </a:r>
            <a:r>
              <a:rPr lang="en" sz="12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process.env.GHOST_DB_PASSWORD</a:t>
            </a:r>
            <a:r>
              <a:rPr lang="en" sz="12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			database	: </a:t>
            </a:r>
            <a:r>
              <a:rPr lang="en" sz="12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process.env.GHOST_DB_NAME</a:t>
            </a:r>
            <a:r>
              <a:rPr lang="en" sz="12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			charset	: '</a:t>
            </a:r>
            <a:r>
              <a:rPr lang="en" sz="12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utf8</a:t>
            </a:r>
            <a:r>
              <a:rPr lang="en" sz="12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	…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1: Build Images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1200150"/>
            <a:ext cx="8229600" cy="73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Ghost Dockerfile:</a:t>
            </a:r>
          </a:p>
        </p:txBody>
      </p:sp>
      <p:sp>
        <p:nvSpPr>
          <p:cNvPr id="159" name="Shape 159"/>
          <p:cNvSpPr/>
          <p:nvPr/>
        </p:nvSpPr>
        <p:spPr>
          <a:xfrm>
            <a:off x="856800" y="2136325"/>
            <a:ext cx="7430400" cy="1609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1454D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FROM ghost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MAINTAINER Mirantis Training "</a:t>
            </a:r>
            <a:r>
              <a:rPr lang="en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http://training.mirantis.com</a:t>
            </a:r>
            <a:r>
              <a:rPr lang="en" sz="12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A71D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COPY config.js /var/lib/ghost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1: Build Images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Custom ghost.conf for nginx:</a:t>
            </a:r>
          </a:p>
        </p:txBody>
      </p:sp>
      <p:sp>
        <p:nvSpPr>
          <p:cNvPr id="166" name="Shape 166"/>
          <p:cNvSpPr/>
          <p:nvPr/>
        </p:nvSpPr>
        <p:spPr>
          <a:xfrm>
            <a:off x="937540" y="1932150"/>
            <a:ext cx="7430400" cy="2949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1454D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server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	listen </a:t>
            </a:r>
            <a:r>
              <a:rPr lang="en" sz="12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8080</a:t>
            </a:r>
            <a:r>
              <a:rPr lang="en" sz="12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	server_name </a:t>
            </a:r>
            <a:r>
              <a:rPr lang="en" sz="12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example.com</a:t>
            </a:r>
            <a:r>
              <a:rPr lang="en" sz="12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A71D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	location /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		proxy_set_header </a:t>
            </a:r>
            <a:r>
              <a:rPr lang="en" sz="12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X-Real-IP 	$remote_addr</a:t>
            </a:r>
            <a:r>
              <a:rPr lang="en" sz="12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		proxy_set_header </a:t>
            </a:r>
            <a:r>
              <a:rPr lang="en" sz="12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Host		$http_host</a:t>
            </a:r>
            <a:r>
              <a:rPr lang="en" sz="12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		proxy_pass       </a:t>
            </a:r>
            <a:r>
              <a:rPr lang="en" sz="12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http://127.0.0.1:2368</a:t>
            </a:r>
            <a:r>
              <a:rPr lang="en" sz="12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1: Build Images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200150"/>
            <a:ext cx="8229600" cy="73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nginx Dockerfile:</a:t>
            </a:r>
          </a:p>
        </p:txBody>
      </p:sp>
      <p:sp>
        <p:nvSpPr>
          <p:cNvPr id="173" name="Shape 173"/>
          <p:cNvSpPr/>
          <p:nvPr/>
        </p:nvSpPr>
        <p:spPr>
          <a:xfrm>
            <a:off x="856800" y="2136325"/>
            <a:ext cx="7430400" cy="1609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1454D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FROM nginx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MAINTAINER Mirantis Training "</a:t>
            </a:r>
            <a:r>
              <a:rPr lang="en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http://training.mirantis.com</a:t>
            </a:r>
            <a:r>
              <a:rPr lang="en" sz="12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A71D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COPY ghost.conf /etc/nginx/conf.d/ghost.conf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1: Build Images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57200" y="1200150"/>
            <a:ext cx="8229600" cy="73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Build and push images:</a:t>
            </a:r>
          </a:p>
        </p:txBody>
      </p:sp>
      <p:sp>
        <p:nvSpPr>
          <p:cNvPr id="180" name="Shape 180"/>
          <p:cNvSpPr/>
          <p:nvPr/>
        </p:nvSpPr>
        <p:spPr>
          <a:xfrm>
            <a:off x="856800" y="2136325"/>
            <a:ext cx="7430400" cy="2319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1454D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$ docker build -t "&lt;user&gt;/ghost:v1" /path/to/ghost/Dockerfile/dir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…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Successfully built &lt;id&gt;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$ docker build -t "&lt;user&gt;/nginx:v1" /path/to/nginx/Dockerfile/dir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…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Successfully built &lt;id&gt;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$ docker push &lt;user&gt;/ghost:v1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$ docker push &lt;user&gt;/nginx:v1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2: Declare and Create Secrets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 will use Kubernetes secrets to store and inject environment variables that will be used for: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Database initialization for MySQL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Database connection information for Ghost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2: Declare and Create Secrets</a:t>
            </a:r>
          </a:p>
        </p:txBody>
      </p:sp>
      <p:grpSp>
        <p:nvGrpSpPr>
          <p:cNvPr id="192" name="Shape 192"/>
          <p:cNvGrpSpPr/>
          <p:nvPr/>
        </p:nvGrpSpPr>
        <p:grpSpPr>
          <a:xfrm>
            <a:off x="1554500" y="1245868"/>
            <a:ext cx="6034992" cy="3047146"/>
            <a:chOff x="1066804" y="1155125"/>
            <a:chExt cx="7430426" cy="2560196"/>
          </a:xfrm>
        </p:grpSpPr>
        <p:sp>
          <p:nvSpPr>
            <p:cNvPr id="193" name="Shape 193"/>
            <p:cNvSpPr/>
            <p:nvPr/>
          </p:nvSpPr>
          <p:spPr>
            <a:xfrm>
              <a:off x="1066804" y="1531621"/>
              <a:ext cx="7430400" cy="2183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1454D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-69850" lvl="0" marL="0" rtl="0">
                <a:spcBef>
                  <a:spcPts val="0"/>
                </a:spcBef>
                <a:buClr>
                  <a:schemeClr val="dk1"/>
                </a:buClr>
                <a:buSzPct val="68750"/>
                <a:buFont typeface="Arial"/>
                <a:buNone/>
              </a:pPr>
              <a:r>
                <a:rPr lang="en" sz="1600">
                  <a:solidFill>
                    <a:srgbClr val="A71D5D"/>
                  </a:solidFill>
                  <a:latin typeface="Consolas"/>
                  <a:ea typeface="Consolas"/>
                  <a:cs typeface="Consolas"/>
                  <a:sym typeface="Consolas"/>
                </a:rPr>
                <a:t>apiVersion:</a:t>
              </a: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600">
                  <a:solidFill>
                    <a:srgbClr val="183691"/>
                  </a:solidFill>
                  <a:latin typeface="Consolas"/>
                  <a:ea typeface="Consolas"/>
                  <a:cs typeface="Consolas"/>
                  <a:sym typeface="Consolas"/>
                </a:rPr>
                <a:t>v1</a:t>
              </a:r>
            </a:p>
            <a:p>
              <a:pPr indent="-69850" lvl="0" marL="0" rtl="0">
                <a:spcBef>
                  <a:spcPts val="0"/>
                </a:spcBef>
                <a:buClr>
                  <a:schemeClr val="dk1"/>
                </a:buClr>
                <a:buSzPct val="68750"/>
                <a:buFont typeface="Arial"/>
                <a:buNone/>
              </a:pPr>
              <a:r>
                <a:rPr lang="en" sz="1600">
                  <a:solidFill>
                    <a:srgbClr val="A71D5D"/>
                  </a:solidFill>
                  <a:latin typeface="Consolas"/>
                  <a:ea typeface="Consolas"/>
                  <a:cs typeface="Consolas"/>
                  <a:sym typeface="Consolas"/>
                </a:rPr>
                <a:t>kind:</a:t>
              </a: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600">
                  <a:solidFill>
                    <a:srgbClr val="183691"/>
                  </a:solidFill>
                  <a:latin typeface="Consolas"/>
                  <a:ea typeface="Consolas"/>
                  <a:cs typeface="Consolas"/>
                  <a:sym typeface="Consolas"/>
                </a:rPr>
                <a:t>Secret</a:t>
              </a:r>
            </a:p>
            <a:p>
              <a:pPr indent="-69850" lvl="0" marL="0" rtl="0">
                <a:spcBef>
                  <a:spcPts val="0"/>
                </a:spcBef>
                <a:buClr>
                  <a:schemeClr val="dk1"/>
                </a:buClr>
                <a:buSzPct val="68750"/>
                <a:buFont typeface="Arial"/>
                <a:buNone/>
              </a:pPr>
              <a:r>
                <a:rPr lang="en" sz="1600">
                  <a:solidFill>
                    <a:srgbClr val="A71D5D"/>
                  </a:solidFill>
                  <a:latin typeface="Consolas"/>
                  <a:ea typeface="Consolas"/>
                  <a:cs typeface="Consolas"/>
                  <a:sym typeface="Consolas"/>
                </a:rPr>
                <a:t>metadata:</a:t>
              </a:r>
            </a:p>
            <a:p>
              <a:pPr indent="-69850" lvl="0" marL="0" rtl="0">
                <a:spcBef>
                  <a:spcPts val="0"/>
                </a:spcBef>
                <a:buClr>
                  <a:schemeClr val="dk1"/>
                </a:buClr>
                <a:buSzPct val="68750"/>
                <a:buFont typeface="Arial"/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n" sz="1600">
                  <a:solidFill>
                    <a:srgbClr val="A71D5D"/>
                  </a:solidFill>
                  <a:latin typeface="Consolas"/>
                  <a:ea typeface="Consolas"/>
                  <a:cs typeface="Consolas"/>
                  <a:sym typeface="Consolas"/>
                </a:rPr>
                <a:t>name:</a:t>
              </a: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600">
                  <a:solidFill>
                    <a:srgbClr val="183691"/>
                  </a:solidFill>
                  <a:latin typeface="Consolas"/>
                  <a:ea typeface="Consolas"/>
                  <a:cs typeface="Consolas"/>
                  <a:sym typeface="Consolas"/>
                </a:rPr>
                <a:t>ghost-secrets</a:t>
              </a:r>
            </a:p>
            <a:p>
              <a:pPr indent="-69850" lvl="0" marL="0" rtl="0">
                <a:spcBef>
                  <a:spcPts val="0"/>
                </a:spcBef>
                <a:buClr>
                  <a:schemeClr val="dk1"/>
                </a:buClr>
                <a:buSzPct val="68750"/>
                <a:buFont typeface="Arial"/>
                <a:buNone/>
              </a:pPr>
              <a:r>
                <a:rPr lang="en" sz="1600">
                  <a:solidFill>
                    <a:srgbClr val="A71D5D"/>
                  </a:solidFill>
                  <a:latin typeface="Consolas"/>
                  <a:ea typeface="Consolas"/>
                  <a:cs typeface="Consolas"/>
                  <a:sym typeface="Consolas"/>
                </a:rPr>
                <a:t>type:</a:t>
              </a: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600">
                  <a:solidFill>
                    <a:srgbClr val="183691"/>
                  </a:solidFill>
                  <a:latin typeface="Consolas"/>
                  <a:ea typeface="Consolas"/>
                  <a:cs typeface="Consolas"/>
                  <a:sym typeface="Consolas"/>
                </a:rPr>
                <a:t>Opaque</a:t>
              </a:r>
            </a:p>
            <a:p>
              <a:pPr indent="-69850" lvl="0" marL="0" rtl="0">
                <a:spcBef>
                  <a:spcPts val="0"/>
                </a:spcBef>
                <a:buClr>
                  <a:schemeClr val="dk1"/>
                </a:buClr>
                <a:buSzPct val="68750"/>
                <a:buFont typeface="Arial"/>
                <a:buNone/>
              </a:pPr>
              <a:r>
                <a:rPr lang="en" sz="1600">
                  <a:solidFill>
                    <a:srgbClr val="A71D5D"/>
                  </a:solidFill>
                  <a:latin typeface="Consolas"/>
                  <a:ea typeface="Consolas"/>
                  <a:cs typeface="Consolas"/>
                  <a:sym typeface="Consolas"/>
                </a:rPr>
                <a:t>data:</a:t>
              </a:r>
            </a:p>
            <a:p>
              <a:pPr indent="-69850" lvl="0" marL="0" rtl="0">
                <a:spcBef>
                  <a:spcPts val="0"/>
                </a:spcBef>
                <a:buClr>
                  <a:schemeClr val="dk1"/>
                </a:buClr>
                <a:buSzPct val="68750"/>
                <a:buFont typeface="Arial"/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n" sz="1600">
                  <a:solidFill>
                    <a:srgbClr val="A71D5D"/>
                  </a:solidFill>
                  <a:latin typeface="Consolas"/>
                  <a:ea typeface="Consolas"/>
                  <a:cs typeface="Consolas"/>
                  <a:sym typeface="Consolas"/>
                </a:rPr>
                <a:t>username:</a:t>
              </a: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600">
                  <a:solidFill>
                    <a:srgbClr val="183691"/>
                  </a:solidFill>
                  <a:latin typeface="Consolas"/>
                  <a:ea typeface="Consolas"/>
                  <a:cs typeface="Consolas"/>
                  <a:sym typeface="Consolas"/>
                </a:rPr>
                <a:t>Z2hvc3RfdXNlcg==</a:t>
              </a:r>
            </a:p>
            <a:p>
              <a:pPr indent="-69850" lvl="0" marL="0" rtl="0">
                <a:spcBef>
                  <a:spcPts val="0"/>
                </a:spcBef>
                <a:buClr>
                  <a:schemeClr val="dk1"/>
                </a:buClr>
                <a:buSzPct val="68750"/>
                <a:buFont typeface="Arial"/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n" sz="1600">
                  <a:solidFill>
                    <a:srgbClr val="A71D5D"/>
                  </a:solidFill>
                  <a:latin typeface="Consolas"/>
                  <a:ea typeface="Consolas"/>
                  <a:cs typeface="Consolas"/>
                  <a:sym typeface="Consolas"/>
                </a:rPr>
                <a:t>password:</a:t>
              </a: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600">
                  <a:solidFill>
                    <a:srgbClr val="183691"/>
                  </a:solidFill>
                  <a:latin typeface="Consolas"/>
                  <a:ea typeface="Consolas"/>
                  <a:cs typeface="Consolas"/>
                  <a:sym typeface="Consolas"/>
                </a:rPr>
                <a:t>Z2hvc3RfcGFzc3dvcmQ=</a:t>
              </a:r>
            </a:p>
            <a:p>
              <a:pPr indent="0" lvl="0" marL="0" rtl="0">
                <a:spcBef>
                  <a:spcPts val="0"/>
                </a:spcBef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n" sz="1600">
                  <a:solidFill>
                    <a:srgbClr val="A71D5D"/>
                  </a:solidFill>
                  <a:latin typeface="Consolas"/>
                  <a:ea typeface="Consolas"/>
                  <a:cs typeface="Consolas"/>
                  <a:sym typeface="Consolas"/>
                </a:rPr>
                <a:t>dbname:</a:t>
              </a: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600">
                  <a:solidFill>
                    <a:srgbClr val="183691"/>
                  </a:solidFill>
                  <a:latin typeface="Consolas"/>
                  <a:ea typeface="Consolas"/>
                  <a:cs typeface="Consolas"/>
                  <a:sym typeface="Consolas"/>
                </a:rPr>
                <a:t>Z2hvc3RfZGI=</a:t>
              </a:r>
            </a:p>
          </p:txBody>
        </p:sp>
        <p:sp>
          <p:nvSpPr>
            <p:cNvPr id="194" name="Shape 194"/>
            <p:cNvSpPr txBox="1"/>
            <p:nvPr/>
          </p:nvSpPr>
          <p:spPr>
            <a:xfrm>
              <a:off x="1066831" y="1155125"/>
              <a:ext cx="74304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700">
                  <a:solidFill>
                    <a:srgbClr val="A71D5D"/>
                  </a:solidFill>
                  <a:latin typeface="Consolas"/>
                  <a:ea typeface="Consolas"/>
                  <a:cs typeface="Consolas"/>
                  <a:sym typeface="Consolas"/>
                </a:rPr>
                <a:t>ghost-secrets.yaml</a:t>
              </a:r>
            </a:p>
          </p:txBody>
        </p:sp>
      </p:grpSp>
      <p:sp>
        <p:nvSpPr>
          <p:cNvPr id="195" name="Shape 195"/>
          <p:cNvSpPr/>
          <p:nvPr/>
        </p:nvSpPr>
        <p:spPr>
          <a:xfrm flipH="1">
            <a:off x="6020400" y="3430025"/>
            <a:ext cx="2233200" cy="587400"/>
          </a:xfrm>
          <a:prstGeom prst="wedgeRectCallout">
            <a:avLst>
              <a:gd fmla="val 78604" name="adj1"/>
              <a:gd fmla="val 6580" name="adj2"/>
            </a:avLst>
          </a:prstGeom>
          <a:solidFill>
            <a:srgbClr val="F7EDC4"/>
          </a:solidFill>
          <a:ln cap="flat" cmpd="sng" w="9525">
            <a:solidFill>
              <a:srgbClr val="E9D0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6000" lIns="54000" rIns="54000" tIns="36000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SzPct val="122222"/>
              <a:buNone/>
            </a:pPr>
            <a:r>
              <a:rPr i="1" lang="en" sz="900">
                <a:solidFill>
                  <a:srgbClr val="666666"/>
                </a:solidFill>
                <a:latin typeface="PT Sans"/>
                <a:ea typeface="PT Sans"/>
                <a:cs typeface="PT Sans"/>
                <a:sym typeface="PT Sans"/>
              </a:rPr>
              <a:t>base64 encoded values. Can be generated with base64 CLI command: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SzPct val="122222"/>
              <a:buNone/>
            </a:pPr>
            <a:r>
              <a:rPr lang="en" sz="9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$ echo -n "value" | base64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2: Declare and Create Secrets</a:t>
            </a:r>
          </a:p>
        </p:txBody>
      </p:sp>
      <p:sp>
        <p:nvSpPr>
          <p:cNvPr id="201" name="Shape 201"/>
          <p:cNvSpPr/>
          <p:nvPr/>
        </p:nvSpPr>
        <p:spPr>
          <a:xfrm>
            <a:off x="856800" y="1122600"/>
            <a:ext cx="7430400" cy="3653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1454D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 kubectl create -f /path/to/ghost-secrets.yaml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secret "ghost-secrets" created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 kubectl describe secrets/ghost-secrets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Name:           ghost-secrets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Namespace:      default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Labels:         &lt;none&gt;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Annotations:    &lt;none&gt;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Type:   Opaque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Data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====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dbname:         8 bytes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password:       14 bytes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username:       10 bytes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Module Objectives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Planning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Application deployment architecture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Image source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Configuration injection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Linking pods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Kubernetes environment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Defining and deploying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YAML declarations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Managing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3: Declare and Deploy MySQL</a:t>
            </a:r>
          </a:p>
        </p:txBody>
      </p:sp>
      <p:sp>
        <p:nvSpPr>
          <p:cNvPr id="207" name="Shape 207"/>
          <p:cNvSpPr/>
          <p:nvPr/>
        </p:nvSpPr>
        <p:spPr>
          <a:xfrm>
            <a:off x="377450" y="1389175"/>
            <a:ext cx="3711600" cy="3448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1454D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apiVersion: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extensions/v1beta1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kind: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Deployment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metadata: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name: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mysql-deployment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spec</a:t>
            </a: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replicas: </a:t>
            </a:r>
            <a:r>
              <a:rPr lang="en" sz="10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strategy: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type: </a:t>
            </a:r>
            <a:r>
              <a:rPr lang="en" sz="10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RollingUpdate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template: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metadata: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labels: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  app: </a:t>
            </a:r>
            <a:r>
              <a:rPr lang="en" sz="10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mysql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spec: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containers: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- name: "</a:t>
            </a:r>
            <a:r>
              <a:rPr lang="en" sz="10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mysql</a:t>
            </a: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  image: "</a:t>
            </a:r>
            <a:r>
              <a:rPr lang="en" sz="10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mysql</a:t>
            </a: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  ports: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  - containerPort: </a:t>
            </a:r>
            <a:r>
              <a:rPr lang="en" sz="10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3306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1554487" y="941066"/>
            <a:ext cx="6031255" cy="448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7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mysql-deployment.yaml</a:t>
            </a:r>
          </a:p>
        </p:txBody>
      </p:sp>
      <p:sp>
        <p:nvSpPr>
          <p:cNvPr id="209" name="Shape 209"/>
          <p:cNvSpPr/>
          <p:nvPr/>
        </p:nvSpPr>
        <p:spPr>
          <a:xfrm>
            <a:off x="4959025" y="1389250"/>
            <a:ext cx="3711600" cy="3448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1454D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  env: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  - name: </a:t>
            </a:r>
            <a:r>
              <a:rPr lang="en" sz="10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MYSQL_ROOT_PASSWORD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    valueFrom: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      secretKeyRef: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        name: </a:t>
            </a:r>
            <a:r>
              <a:rPr lang="en" sz="10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ghost-secrets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        key: </a:t>
            </a:r>
            <a:r>
              <a:rPr lang="en" sz="10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password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  - name: </a:t>
            </a:r>
            <a:r>
              <a:rPr lang="en" sz="10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MYSQL_DATABASE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    valueFrom: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      secretKeyRef: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        name: </a:t>
            </a:r>
            <a:r>
              <a:rPr lang="en" sz="10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ghost-secrets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        key: </a:t>
            </a:r>
            <a:r>
              <a:rPr lang="en" sz="10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  - name: </a:t>
            </a:r>
            <a:r>
              <a:rPr lang="en" sz="10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MYSQL_USER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    valueFrom: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      secretKeyRef: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        name: </a:t>
            </a:r>
            <a:r>
              <a:rPr lang="en" sz="10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ghost-secrets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        key: </a:t>
            </a:r>
            <a:r>
              <a:rPr lang="en" sz="10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  - name: </a:t>
            </a:r>
            <a:r>
              <a:rPr lang="en" sz="10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MYSQL_PASSWORD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    valueFrom: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      secretKeyRef: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        name: </a:t>
            </a:r>
            <a:r>
              <a:rPr lang="en" sz="10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ghost-secrets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        key: </a:t>
            </a:r>
            <a:r>
              <a:rPr lang="en" sz="10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password</a:t>
            </a:r>
          </a:p>
        </p:txBody>
      </p:sp>
      <p:sp>
        <p:nvSpPr>
          <p:cNvPr id="210" name="Shape 210"/>
          <p:cNvSpPr/>
          <p:nvPr/>
        </p:nvSpPr>
        <p:spPr>
          <a:xfrm flipH="1">
            <a:off x="6707550" y="987550"/>
            <a:ext cx="2233200" cy="587400"/>
          </a:xfrm>
          <a:prstGeom prst="wedgeRectCallout">
            <a:avLst>
              <a:gd fmla="val 62152" name="adj1"/>
              <a:gd fmla="val 64492" name="adj2"/>
            </a:avLst>
          </a:prstGeom>
          <a:solidFill>
            <a:srgbClr val="F7EDC4"/>
          </a:solidFill>
          <a:ln cap="flat" cmpd="sng" w="9525">
            <a:solidFill>
              <a:srgbClr val="E9D0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6000" lIns="54000" rIns="54000" tIns="36000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SzPct val="122222"/>
              <a:buNone/>
            </a:pPr>
            <a:r>
              <a:rPr i="1" lang="en" sz="900">
                <a:solidFill>
                  <a:srgbClr val="666666"/>
                </a:solidFill>
                <a:latin typeface="PT Sans"/>
                <a:ea typeface="PT Sans"/>
                <a:cs typeface="PT Sans"/>
                <a:sym typeface="PT Sans"/>
              </a:rPr>
              <a:t>Environment variables defined within MySQL docker image.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SzPct val="122222"/>
              <a:buNone/>
            </a:pPr>
            <a:r>
              <a:rPr i="1" lang="en" sz="900">
                <a:solidFill>
                  <a:srgbClr val="666666"/>
                </a:solidFill>
                <a:latin typeface="PT Sans"/>
                <a:ea typeface="PT Sans"/>
                <a:cs typeface="PT Sans"/>
                <a:sym typeface="PT Sans"/>
              </a:rPr>
              <a:t>(</a:t>
            </a:r>
            <a:r>
              <a:rPr i="1" lang="en" sz="900" u="sng">
                <a:solidFill>
                  <a:schemeClr val="hlink"/>
                </a:solidFill>
                <a:latin typeface="PT Sans"/>
                <a:ea typeface="PT Sans"/>
                <a:cs typeface="PT Sans"/>
                <a:sym typeface="PT Sans"/>
                <a:hlinkClick r:id="rId3"/>
              </a:rPr>
              <a:t>https://hub.docker.com/_/mysql/</a:t>
            </a:r>
            <a:r>
              <a:rPr i="1" lang="en" sz="900">
                <a:solidFill>
                  <a:srgbClr val="666666"/>
                </a:solidFill>
                <a:latin typeface="PT Sans"/>
                <a:ea typeface="PT Sans"/>
                <a:cs typeface="PT Sans"/>
                <a:sym typeface="PT Sans"/>
              </a:rPr>
              <a:t>)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3: Declare and Deploy MySQL</a:t>
            </a:r>
          </a:p>
        </p:txBody>
      </p:sp>
      <p:grpSp>
        <p:nvGrpSpPr>
          <p:cNvPr id="216" name="Shape 216"/>
          <p:cNvGrpSpPr/>
          <p:nvPr/>
        </p:nvGrpSpPr>
        <p:grpSpPr>
          <a:xfrm>
            <a:off x="1554500" y="1245868"/>
            <a:ext cx="6034992" cy="3428129"/>
            <a:chOff x="1066804" y="1155125"/>
            <a:chExt cx="7430426" cy="2880297"/>
          </a:xfrm>
        </p:grpSpPr>
        <p:sp>
          <p:nvSpPr>
            <p:cNvPr id="217" name="Shape 217"/>
            <p:cNvSpPr/>
            <p:nvPr/>
          </p:nvSpPr>
          <p:spPr>
            <a:xfrm>
              <a:off x="1066804" y="1531622"/>
              <a:ext cx="7430400" cy="2503799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1454D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lang="en" sz="1600">
                  <a:solidFill>
                    <a:srgbClr val="A71D5D"/>
                  </a:solidFill>
                  <a:latin typeface="Consolas"/>
                  <a:ea typeface="Consolas"/>
                  <a:cs typeface="Consolas"/>
                  <a:sym typeface="Consolas"/>
                </a:rPr>
                <a:t>apiVersion:</a:t>
              </a: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600">
                  <a:solidFill>
                    <a:srgbClr val="183691"/>
                  </a:solidFill>
                  <a:latin typeface="Consolas"/>
                  <a:ea typeface="Consolas"/>
                  <a:cs typeface="Consolas"/>
                  <a:sym typeface="Consolas"/>
                </a:rPr>
                <a:t>v1</a:t>
              </a:r>
            </a:p>
            <a:p>
              <a:pPr indent="0" lvl="0" marL="0" rtl="0">
                <a:spcBef>
                  <a:spcPts val="0"/>
                </a:spcBef>
                <a:buNone/>
              </a:pPr>
              <a:r>
                <a:rPr lang="en" sz="1600">
                  <a:solidFill>
                    <a:srgbClr val="A71D5D"/>
                  </a:solidFill>
                  <a:latin typeface="Consolas"/>
                  <a:ea typeface="Consolas"/>
                  <a:cs typeface="Consolas"/>
                  <a:sym typeface="Consolas"/>
                </a:rPr>
                <a:t>kind:</a:t>
              </a: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600">
                  <a:solidFill>
                    <a:srgbClr val="183691"/>
                  </a:solidFill>
                  <a:latin typeface="Consolas"/>
                  <a:ea typeface="Consolas"/>
                  <a:cs typeface="Consolas"/>
                  <a:sym typeface="Consolas"/>
                </a:rPr>
                <a:t>Service</a:t>
              </a:r>
            </a:p>
            <a:p>
              <a:pPr indent="0" lvl="0" marL="0" rtl="0">
                <a:spcBef>
                  <a:spcPts val="0"/>
                </a:spcBef>
                <a:buNone/>
              </a:pPr>
              <a:r>
                <a:rPr lang="en" sz="1600">
                  <a:solidFill>
                    <a:srgbClr val="A71D5D"/>
                  </a:solidFill>
                  <a:latin typeface="Consolas"/>
                  <a:ea typeface="Consolas"/>
                  <a:cs typeface="Consolas"/>
                  <a:sym typeface="Consolas"/>
                </a:rPr>
                <a:t>metadata:</a:t>
              </a:r>
            </a:p>
            <a:p>
              <a:pPr indent="0" lvl="0" marL="0" rtl="0">
                <a:spcBef>
                  <a:spcPts val="0"/>
                </a:spcBef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n" sz="1600">
                  <a:solidFill>
                    <a:srgbClr val="A71D5D"/>
                  </a:solidFill>
                  <a:latin typeface="Consolas"/>
                  <a:ea typeface="Consolas"/>
                  <a:cs typeface="Consolas"/>
                  <a:sym typeface="Consolas"/>
                </a:rPr>
                <a:t>name:</a:t>
              </a: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600">
                  <a:solidFill>
                    <a:srgbClr val="183691"/>
                  </a:solidFill>
                  <a:latin typeface="Consolas"/>
                  <a:ea typeface="Consolas"/>
                  <a:cs typeface="Consolas"/>
                  <a:sym typeface="Consolas"/>
                </a:rPr>
                <a:t>mysql-internal</a:t>
              </a:r>
            </a:p>
            <a:p>
              <a:pPr indent="0" lvl="0" marL="0" rtl="0">
                <a:spcBef>
                  <a:spcPts val="0"/>
                </a:spcBef>
                <a:buNone/>
              </a:pPr>
              <a:r>
                <a:rPr lang="en" sz="1600">
                  <a:solidFill>
                    <a:srgbClr val="A71D5D"/>
                  </a:solidFill>
                  <a:latin typeface="Consolas"/>
                  <a:ea typeface="Consolas"/>
                  <a:cs typeface="Consolas"/>
                  <a:sym typeface="Consolas"/>
                </a:rPr>
                <a:t>spec</a:t>
              </a:r>
              <a:r>
                <a:rPr lang="en" sz="1600">
                  <a:solidFill>
                    <a:srgbClr val="A71D5D"/>
                  </a:solidFill>
                  <a:latin typeface="Consolas"/>
                  <a:ea typeface="Consolas"/>
                  <a:cs typeface="Consolas"/>
                  <a:sym typeface="Consolas"/>
                </a:rPr>
                <a:t>:</a:t>
              </a:r>
            </a:p>
            <a:p>
              <a:pPr indent="0" lvl="0" marL="0" rtl="0">
                <a:spcBef>
                  <a:spcPts val="0"/>
                </a:spcBef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n" sz="1600">
                  <a:solidFill>
                    <a:srgbClr val="A71D5D"/>
                  </a:solidFill>
                  <a:latin typeface="Consolas"/>
                  <a:ea typeface="Consolas"/>
                  <a:cs typeface="Consolas"/>
                  <a:sym typeface="Consolas"/>
                </a:rPr>
                <a:t>ports</a:t>
              </a:r>
              <a:r>
                <a:rPr lang="en" sz="1600">
                  <a:solidFill>
                    <a:srgbClr val="A71D5D"/>
                  </a:solidFill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 </a:t>
              </a:r>
            </a:p>
            <a:p>
              <a:pPr indent="0" lvl="0" marL="0" rtl="0">
                <a:spcBef>
                  <a:spcPts val="0"/>
                </a:spcBef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" sz="1600">
                  <a:solidFill>
                    <a:srgbClr val="A71D5D"/>
                  </a:solidFill>
                  <a:latin typeface="Consolas"/>
                  <a:ea typeface="Consolas"/>
                  <a:cs typeface="Consolas"/>
                  <a:sym typeface="Consolas"/>
                </a:rPr>
                <a:t>- port</a:t>
              </a:r>
              <a:r>
                <a:rPr lang="en" sz="1600">
                  <a:solidFill>
                    <a:srgbClr val="A71D5D"/>
                  </a:solidFill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600">
                  <a:solidFill>
                    <a:srgbClr val="183691"/>
                  </a:solidFill>
                  <a:latin typeface="Consolas"/>
                  <a:ea typeface="Consolas"/>
                  <a:cs typeface="Consolas"/>
                  <a:sym typeface="Consolas"/>
                </a:rPr>
                <a:t>3306</a:t>
              </a:r>
            </a:p>
            <a:p>
              <a:pPr indent="0" lvl="0" marL="0" rtl="0">
                <a:spcBef>
                  <a:spcPts val="0"/>
                </a:spcBef>
                <a:buNone/>
              </a:pPr>
              <a:r>
                <a:rPr lang="en" sz="1600">
                  <a:solidFill>
                    <a:srgbClr val="183691"/>
                  </a:solidFill>
                  <a:latin typeface="Consolas"/>
                  <a:ea typeface="Consolas"/>
                  <a:cs typeface="Consolas"/>
                  <a:sym typeface="Consolas"/>
                </a:rPr>
                <a:t>      </a:t>
              </a:r>
              <a:r>
                <a:rPr lang="en" sz="1600">
                  <a:solidFill>
                    <a:srgbClr val="A71D5D"/>
                  </a:solidFill>
                  <a:latin typeface="Consolas"/>
                  <a:ea typeface="Consolas"/>
                  <a:cs typeface="Consolas"/>
                  <a:sym typeface="Consolas"/>
                </a:rPr>
                <a:t>protocol:</a:t>
              </a: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600">
                  <a:solidFill>
                    <a:srgbClr val="183691"/>
                  </a:solidFill>
                  <a:latin typeface="Consolas"/>
                  <a:ea typeface="Consolas"/>
                  <a:cs typeface="Consolas"/>
                  <a:sym typeface="Consolas"/>
                </a:rPr>
                <a:t>TCP</a:t>
              </a:r>
            </a:p>
            <a:p>
              <a:pPr indent="0" lvl="0" marL="0" rtl="0">
                <a:spcBef>
                  <a:spcPts val="0"/>
                </a:spcBef>
                <a:buNone/>
              </a:pPr>
              <a:r>
                <a:rPr lang="en" sz="1600">
                  <a:solidFill>
                    <a:srgbClr val="183691"/>
                  </a:solidFill>
                  <a:latin typeface="Consolas"/>
                  <a:ea typeface="Consolas"/>
                  <a:cs typeface="Consolas"/>
                  <a:sym typeface="Consolas"/>
                </a:rPr>
                <a:t>      </a:t>
              </a:r>
              <a:r>
                <a:rPr lang="en" sz="1600">
                  <a:solidFill>
                    <a:srgbClr val="A71D5D"/>
                  </a:solidFill>
                  <a:latin typeface="Consolas"/>
                  <a:ea typeface="Consolas"/>
                  <a:cs typeface="Consolas"/>
                  <a:sym typeface="Consolas"/>
                </a:rPr>
                <a:t>targetPort:</a:t>
              </a: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600">
                  <a:solidFill>
                    <a:srgbClr val="183691"/>
                  </a:solidFill>
                  <a:latin typeface="Consolas"/>
                  <a:ea typeface="Consolas"/>
                  <a:cs typeface="Consolas"/>
                  <a:sym typeface="Consolas"/>
                </a:rPr>
                <a:t>3306</a:t>
              </a:r>
            </a:p>
            <a:p>
              <a:pPr indent="0" lvl="0" marL="0" rtl="0">
                <a:spcBef>
                  <a:spcPts val="0"/>
                </a:spcBef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n" sz="1600">
                  <a:solidFill>
                    <a:srgbClr val="A71D5D"/>
                  </a:solidFill>
                  <a:latin typeface="Consolas"/>
                  <a:ea typeface="Consolas"/>
                  <a:cs typeface="Consolas"/>
                  <a:sym typeface="Consolas"/>
                </a:rPr>
                <a:t>selector</a:t>
              </a:r>
              <a:r>
                <a:rPr lang="en" sz="1600">
                  <a:solidFill>
                    <a:srgbClr val="A71D5D"/>
                  </a:solidFill>
                  <a:latin typeface="Consolas"/>
                  <a:ea typeface="Consolas"/>
                  <a:cs typeface="Consolas"/>
                  <a:sym typeface="Consolas"/>
                </a:rPr>
                <a:t>:</a:t>
              </a:r>
            </a:p>
            <a:p>
              <a:pPr indent="0" lvl="0" marL="0" rtl="0">
                <a:spcBef>
                  <a:spcPts val="0"/>
                </a:spcBef>
                <a:buNone/>
              </a:pPr>
              <a:r>
                <a:rPr lang="en" sz="1600">
                  <a:solidFill>
                    <a:srgbClr val="A71D5D"/>
                  </a:solidFill>
                  <a:latin typeface="Consolas"/>
                  <a:ea typeface="Consolas"/>
                  <a:cs typeface="Consolas"/>
                  <a:sym typeface="Consolas"/>
                </a:rPr>
                <a:t>    app</a:t>
              </a:r>
              <a:r>
                <a:rPr lang="en" sz="1600">
                  <a:solidFill>
                    <a:srgbClr val="A71D5D"/>
                  </a:solidFill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600">
                  <a:solidFill>
                    <a:srgbClr val="183691"/>
                  </a:solidFill>
                  <a:latin typeface="Consolas"/>
                  <a:ea typeface="Consolas"/>
                  <a:cs typeface="Consolas"/>
                  <a:sym typeface="Consolas"/>
                </a:rPr>
                <a:t>mysql</a:t>
              </a:r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1066831" y="1155125"/>
              <a:ext cx="74304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700">
                  <a:solidFill>
                    <a:srgbClr val="A71D5D"/>
                  </a:solidFill>
                  <a:latin typeface="Consolas"/>
                  <a:ea typeface="Consolas"/>
                  <a:cs typeface="Consolas"/>
                  <a:sym typeface="Consolas"/>
                </a:rPr>
                <a:t>mysql-service</a:t>
              </a:r>
              <a:r>
                <a:rPr b="1" lang="en" sz="1700">
                  <a:solidFill>
                    <a:srgbClr val="A71D5D"/>
                  </a:solidFill>
                  <a:latin typeface="Consolas"/>
                  <a:ea typeface="Consolas"/>
                  <a:cs typeface="Consolas"/>
                  <a:sym typeface="Consolas"/>
                </a:rPr>
                <a:t>.yaml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3: Declare and Deploy MySQL</a:t>
            </a:r>
          </a:p>
        </p:txBody>
      </p:sp>
      <p:sp>
        <p:nvSpPr>
          <p:cNvPr id="224" name="Shape 224"/>
          <p:cNvSpPr/>
          <p:nvPr/>
        </p:nvSpPr>
        <p:spPr>
          <a:xfrm>
            <a:off x="856800" y="1122600"/>
            <a:ext cx="7430400" cy="3653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1454D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$ kubectl create -f /path/to/mysql-deployment.yaml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deployment "mysql-deployment" created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$ kubectl describe deployments/mysql-deployment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Name:                   mysql-deployment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… 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Replicas:               1 updated | 1 total | 1 available | 0 unavailable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…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$ kubectl create -f /path/to/mysql-service.yaml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service "mysql-internal" created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$ kubectl describe svc/mysql-internal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Name:                   mysql-internal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Selector:               app=mysql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Type:                   ClusterIP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IP:                     10.15.242.232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Endpoints:              10.12.1.2:3306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4959025" y="1389250"/>
            <a:ext cx="3711600" cy="3448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1454D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env: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  - name: </a:t>
            </a:r>
            <a:r>
              <a:rPr lang="en" sz="10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GHOST_DB_USER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    valueFrom: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      secretKeyRef: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        name: </a:t>
            </a:r>
            <a:r>
              <a:rPr lang="en" sz="10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ghost-secrets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        key: </a:t>
            </a:r>
            <a:r>
              <a:rPr lang="en" sz="10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  - name: </a:t>
            </a:r>
            <a:r>
              <a:rPr lang="en" sz="10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GHOST_DB_PASSWORD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    valueFrom: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      secretKeyRef: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        name: </a:t>
            </a:r>
            <a:r>
              <a:rPr lang="en" sz="10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ghost-secrets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        key: </a:t>
            </a:r>
            <a:r>
              <a:rPr lang="en" sz="10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password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  - name: </a:t>
            </a:r>
            <a:r>
              <a:rPr lang="en" sz="10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GHOST_DB_NAME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    valueFrom: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      secretKeyRef: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        name: </a:t>
            </a:r>
            <a:r>
              <a:rPr lang="en" sz="10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ghost-secrets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        key: </a:t>
            </a:r>
            <a:r>
              <a:rPr lang="en" sz="10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</a:p>
        </p:txBody>
      </p:sp>
      <p:sp>
        <p:nvSpPr>
          <p:cNvPr id="230" name="Shape 230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4: Declare and Deploy Ghost+nginx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554487" y="941066"/>
            <a:ext cx="60312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7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ghost-deployment</a:t>
            </a:r>
            <a:r>
              <a:rPr b="1" lang="en" sz="17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.yaml</a:t>
            </a:r>
          </a:p>
        </p:txBody>
      </p:sp>
      <p:sp>
        <p:nvSpPr>
          <p:cNvPr id="232" name="Shape 232"/>
          <p:cNvSpPr/>
          <p:nvPr/>
        </p:nvSpPr>
        <p:spPr>
          <a:xfrm>
            <a:off x="377450" y="1389175"/>
            <a:ext cx="3711600" cy="3448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1454D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apiVersion: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extensions/v1beta1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kind: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Deployment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metadata: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name: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ghost</a:t>
            </a:r>
            <a:r>
              <a:rPr lang="en" sz="10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-deployment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spec: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replicas: </a:t>
            </a:r>
            <a:r>
              <a:rPr lang="en" sz="10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strategy: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type: </a:t>
            </a:r>
            <a:r>
              <a:rPr lang="en" sz="10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RollingUpdate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template: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metadata: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labels: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  app: </a:t>
            </a:r>
            <a:r>
              <a:rPr lang="en" sz="10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ghost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spec: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containers: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- name: "</a:t>
            </a:r>
            <a:r>
              <a:rPr lang="en" sz="10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nginx</a:t>
            </a: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  image: "</a:t>
            </a:r>
            <a:r>
              <a:rPr lang="en" sz="10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&lt;user&gt;/nginx:v1</a:t>
            </a: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  ports: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  - containerPort: </a:t>
            </a:r>
            <a:r>
              <a:rPr lang="en" sz="10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8080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- name: "</a:t>
            </a:r>
            <a:r>
              <a:rPr lang="en" sz="10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ghost</a:t>
            </a: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  image: "</a:t>
            </a:r>
            <a:r>
              <a:rPr lang="en" sz="10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&lt;user&gt;/ghost:v1</a:t>
            </a: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  ports: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        - containerPort: </a:t>
            </a:r>
            <a:r>
              <a:rPr lang="en" sz="10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2368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4: Declare and Deploy Ghost+nginx</a:t>
            </a:r>
          </a:p>
        </p:txBody>
      </p:sp>
      <p:grpSp>
        <p:nvGrpSpPr>
          <p:cNvPr id="238" name="Shape 238"/>
          <p:cNvGrpSpPr/>
          <p:nvPr/>
        </p:nvGrpSpPr>
        <p:grpSpPr>
          <a:xfrm>
            <a:off x="1554500" y="1245868"/>
            <a:ext cx="6034992" cy="3612015"/>
            <a:chOff x="1066804" y="1155125"/>
            <a:chExt cx="7430426" cy="3034797"/>
          </a:xfrm>
        </p:grpSpPr>
        <p:sp>
          <p:nvSpPr>
            <p:cNvPr id="239" name="Shape 239"/>
            <p:cNvSpPr/>
            <p:nvPr/>
          </p:nvSpPr>
          <p:spPr>
            <a:xfrm>
              <a:off x="1066804" y="1531622"/>
              <a:ext cx="7430400" cy="2658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1454D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lang="en" sz="1600">
                  <a:solidFill>
                    <a:srgbClr val="A71D5D"/>
                  </a:solidFill>
                  <a:latin typeface="Consolas"/>
                  <a:ea typeface="Consolas"/>
                  <a:cs typeface="Consolas"/>
                  <a:sym typeface="Consolas"/>
                </a:rPr>
                <a:t>apiVersion:</a:t>
              </a: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600">
                  <a:solidFill>
                    <a:srgbClr val="183691"/>
                  </a:solidFill>
                  <a:latin typeface="Consolas"/>
                  <a:ea typeface="Consolas"/>
                  <a:cs typeface="Consolas"/>
                  <a:sym typeface="Consolas"/>
                </a:rPr>
                <a:t>v1</a:t>
              </a:r>
            </a:p>
            <a:p>
              <a:pPr indent="0" lvl="0" marL="0" rtl="0">
                <a:spcBef>
                  <a:spcPts val="0"/>
                </a:spcBef>
                <a:buNone/>
              </a:pPr>
              <a:r>
                <a:rPr lang="en" sz="1600">
                  <a:solidFill>
                    <a:srgbClr val="A71D5D"/>
                  </a:solidFill>
                  <a:latin typeface="Consolas"/>
                  <a:ea typeface="Consolas"/>
                  <a:cs typeface="Consolas"/>
                  <a:sym typeface="Consolas"/>
                </a:rPr>
                <a:t>kind:</a:t>
              </a: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600">
                  <a:solidFill>
                    <a:srgbClr val="183691"/>
                  </a:solidFill>
                  <a:latin typeface="Consolas"/>
                  <a:ea typeface="Consolas"/>
                  <a:cs typeface="Consolas"/>
                  <a:sym typeface="Consolas"/>
                </a:rPr>
                <a:t>Service</a:t>
              </a:r>
            </a:p>
            <a:p>
              <a:pPr indent="0" lvl="0" marL="0" rtl="0">
                <a:spcBef>
                  <a:spcPts val="0"/>
                </a:spcBef>
                <a:buNone/>
              </a:pPr>
              <a:r>
                <a:rPr lang="en" sz="1600">
                  <a:solidFill>
                    <a:srgbClr val="A71D5D"/>
                  </a:solidFill>
                  <a:latin typeface="Consolas"/>
                  <a:ea typeface="Consolas"/>
                  <a:cs typeface="Consolas"/>
                  <a:sym typeface="Consolas"/>
                </a:rPr>
                <a:t>metadata:</a:t>
              </a:r>
            </a:p>
            <a:p>
              <a:pPr indent="0" lvl="0" marL="0" rtl="0">
                <a:spcBef>
                  <a:spcPts val="0"/>
                </a:spcBef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n" sz="1600">
                  <a:solidFill>
                    <a:srgbClr val="A71D5D"/>
                  </a:solidFill>
                  <a:latin typeface="Consolas"/>
                  <a:ea typeface="Consolas"/>
                  <a:cs typeface="Consolas"/>
                  <a:sym typeface="Consolas"/>
                </a:rPr>
                <a:t>name:</a:t>
              </a: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600">
                  <a:solidFill>
                    <a:srgbClr val="183691"/>
                  </a:solidFill>
                  <a:latin typeface="Consolas"/>
                  <a:ea typeface="Consolas"/>
                  <a:cs typeface="Consolas"/>
                  <a:sym typeface="Consolas"/>
                </a:rPr>
                <a:t>ghost-service</a:t>
              </a:r>
            </a:p>
            <a:p>
              <a:pPr indent="0" lvl="0" marL="0" rtl="0">
                <a:spcBef>
                  <a:spcPts val="0"/>
                </a:spcBef>
                <a:buNone/>
              </a:pPr>
              <a:r>
                <a:rPr lang="en" sz="1600">
                  <a:solidFill>
                    <a:srgbClr val="A71D5D"/>
                  </a:solidFill>
                  <a:latin typeface="Consolas"/>
                  <a:ea typeface="Consolas"/>
                  <a:cs typeface="Consolas"/>
                  <a:sym typeface="Consolas"/>
                </a:rPr>
                <a:t>spec:</a:t>
              </a:r>
            </a:p>
            <a:p>
              <a:pPr indent="0" lvl="0" marL="0" rtl="0">
                <a:spcBef>
                  <a:spcPts val="0"/>
                </a:spcBef>
                <a:buNone/>
              </a:pPr>
              <a:r>
                <a:rPr lang="en" sz="1600">
                  <a:solidFill>
                    <a:srgbClr val="A71D5D"/>
                  </a:solidFill>
                  <a:latin typeface="Consolas"/>
                  <a:ea typeface="Consolas"/>
                  <a:cs typeface="Consolas"/>
                  <a:sym typeface="Consolas"/>
                </a:rPr>
                <a:t>  type</a:t>
              </a:r>
              <a:r>
                <a:rPr lang="en" sz="1600">
                  <a:solidFill>
                    <a:srgbClr val="A71D5D"/>
                  </a:solidFill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600">
                  <a:solidFill>
                    <a:srgbClr val="183691"/>
                  </a:solidFill>
                  <a:latin typeface="Consolas"/>
                  <a:ea typeface="Consolas"/>
                  <a:cs typeface="Consolas"/>
                  <a:sym typeface="Consolas"/>
                </a:rPr>
                <a:t>LoadBalancer</a:t>
              </a:r>
            </a:p>
            <a:p>
              <a:pPr indent="0" lvl="0" marL="0" rtl="0">
                <a:spcBef>
                  <a:spcPts val="0"/>
                </a:spcBef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n" sz="1600">
                  <a:solidFill>
                    <a:srgbClr val="A71D5D"/>
                  </a:solidFill>
                  <a:latin typeface="Consolas"/>
                  <a:ea typeface="Consolas"/>
                  <a:cs typeface="Consolas"/>
                  <a:sym typeface="Consolas"/>
                </a:rPr>
                <a:t>ports:</a:t>
              </a: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 </a:t>
              </a:r>
            </a:p>
            <a:p>
              <a:pPr indent="0" lvl="0" marL="0" rtl="0">
                <a:spcBef>
                  <a:spcPts val="0"/>
                </a:spcBef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" sz="1600">
                  <a:solidFill>
                    <a:srgbClr val="A71D5D"/>
                  </a:solidFill>
                  <a:latin typeface="Consolas"/>
                  <a:ea typeface="Consolas"/>
                  <a:cs typeface="Consolas"/>
                  <a:sym typeface="Consolas"/>
                </a:rPr>
                <a:t>- port:</a:t>
              </a: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600">
                  <a:solidFill>
                    <a:srgbClr val="183691"/>
                  </a:solidFill>
                  <a:latin typeface="Consolas"/>
                  <a:ea typeface="Consolas"/>
                  <a:cs typeface="Consolas"/>
                  <a:sym typeface="Consolas"/>
                </a:rPr>
                <a:t>8080</a:t>
              </a:r>
            </a:p>
            <a:p>
              <a:pPr indent="0" lvl="0" marL="0" rtl="0">
                <a:spcBef>
                  <a:spcPts val="0"/>
                </a:spcBef>
                <a:buNone/>
              </a:pPr>
              <a:r>
                <a:rPr lang="en" sz="1600">
                  <a:solidFill>
                    <a:srgbClr val="183691"/>
                  </a:solidFill>
                  <a:latin typeface="Consolas"/>
                  <a:ea typeface="Consolas"/>
                  <a:cs typeface="Consolas"/>
                  <a:sym typeface="Consolas"/>
                </a:rPr>
                <a:t>      </a:t>
              </a:r>
              <a:r>
                <a:rPr lang="en" sz="1600">
                  <a:solidFill>
                    <a:srgbClr val="A71D5D"/>
                  </a:solidFill>
                  <a:latin typeface="Consolas"/>
                  <a:ea typeface="Consolas"/>
                  <a:cs typeface="Consolas"/>
                  <a:sym typeface="Consolas"/>
                </a:rPr>
                <a:t>protocol:</a:t>
              </a: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600">
                  <a:solidFill>
                    <a:srgbClr val="183691"/>
                  </a:solidFill>
                  <a:latin typeface="Consolas"/>
                  <a:ea typeface="Consolas"/>
                  <a:cs typeface="Consolas"/>
                  <a:sym typeface="Consolas"/>
                </a:rPr>
                <a:t>TCP</a:t>
              </a:r>
            </a:p>
            <a:p>
              <a:pPr indent="0" lvl="0" marL="0" rtl="0">
                <a:spcBef>
                  <a:spcPts val="0"/>
                </a:spcBef>
                <a:buNone/>
              </a:pPr>
              <a:r>
                <a:rPr lang="en" sz="1600">
                  <a:solidFill>
                    <a:srgbClr val="183691"/>
                  </a:solidFill>
                  <a:latin typeface="Consolas"/>
                  <a:ea typeface="Consolas"/>
                  <a:cs typeface="Consolas"/>
                  <a:sym typeface="Consolas"/>
                </a:rPr>
                <a:t>      </a:t>
              </a:r>
              <a:r>
                <a:rPr lang="en" sz="1600">
                  <a:solidFill>
                    <a:srgbClr val="A71D5D"/>
                  </a:solidFill>
                  <a:latin typeface="Consolas"/>
                  <a:ea typeface="Consolas"/>
                  <a:cs typeface="Consolas"/>
                  <a:sym typeface="Consolas"/>
                </a:rPr>
                <a:t>targetPort:</a:t>
              </a: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600">
                  <a:solidFill>
                    <a:srgbClr val="183691"/>
                  </a:solidFill>
                  <a:latin typeface="Consolas"/>
                  <a:ea typeface="Consolas"/>
                  <a:cs typeface="Consolas"/>
                  <a:sym typeface="Consolas"/>
                </a:rPr>
                <a:t>8080</a:t>
              </a:r>
            </a:p>
            <a:p>
              <a:pPr indent="0" lvl="0" marL="0" rtl="0">
                <a:spcBef>
                  <a:spcPts val="0"/>
                </a:spcBef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n" sz="1600">
                  <a:solidFill>
                    <a:srgbClr val="A71D5D"/>
                  </a:solidFill>
                  <a:latin typeface="Consolas"/>
                  <a:ea typeface="Consolas"/>
                  <a:cs typeface="Consolas"/>
                  <a:sym typeface="Consolas"/>
                </a:rPr>
                <a:t>selector:</a:t>
              </a:r>
            </a:p>
            <a:p>
              <a:pPr indent="0" lvl="0" marL="0" rtl="0">
                <a:spcBef>
                  <a:spcPts val="0"/>
                </a:spcBef>
                <a:buNone/>
              </a:pPr>
              <a:r>
                <a:rPr lang="en" sz="1600">
                  <a:solidFill>
                    <a:srgbClr val="A71D5D"/>
                  </a:solidFill>
                  <a:latin typeface="Consolas"/>
                  <a:ea typeface="Consolas"/>
                  <a:cs typeface="Consolas"/>
                  <a:sym typeface="Consolas"/>
                </a:rPr>
                <a:t>    app:</a:t>
              </a: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600">
                  <a:solidFill>
                    <a:srgbClr val="183691"/>
                  </a:solidFill>
                  <a:latin typeface="Consolas"/>
                  <a:ea typeface="Consolas"/>
                  <a:cs typeface="Consolas"/>
                  <a:sym typeface="Consolas"/>
                </a:rPr>
                <a:t>ghost</a:t>
              </a:r>
            </a:p>
          </p:txBody>
        </p:sp>
        <p:sp>
          <p:nvSpPr>
            <p:cNvPr id="240" name="Shape 240"/>
            <p:cNvSpPr txBox="1"/>
            <p:nvPr/>
          </p:nvSpPr>
          <p:spPr>
            <a:xfrm>
              <a:off x="1066831" y="1155125"/>
              <a:ext cx="74304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700">
                  <a:solidFill>
                    <a:srgbClr val="A71D5D"/>
                  </a:solidFill>
                  <a:latin typeface="Consolas"/>
                  <a:ea typeface="Consolas"/>
                  <a:cs typeface="Consolas"/>
                  <a:sym typeface="Consolas"/>
                </a:rPr>
                <a:t>ghost</a:t>
              </a:r>
              <a:r>
                <a:rPr b="1" lang="en" sz="1700">
                  <a:solidFill>
                    <a:srgbClr val="A71D5D"/>
                  </a:solidFill>
                  <a:latin typeface="Consolas"/>
                  <a:ea typeface="Consolas"/>
                  <a:cs typeface="Consolas"/>
                  <a:sym typeface="Consolas"/>
                </a:rPr>
                <a:t>-service.yaml</a:t>
              </a:r>
            </a:p>
          </p:txBody>
        </p:sp>
      </p:grpSp>
      <p:sp>
        <p:nvSpPr>
          <p:cNvPr id="241" name="Shape 241"/>
          <p:cNvSpPr/>
          <p:nvPr/>
        </p:nvSpPr>
        <p:spPr>
          <a:xfrm flipH="1">
            <a:off x="5081500" y="2278050"/>
            <a:ext cx="2233200" cy="587400"/>
          </a:xfrm>
          <a:prstGeom prst="wedgeRectCallout">
            <a:avLst>
              <a:gd fmla="val 95969" name="adj1"/>
              <a:gd fmla="val 97293" name="adj2"/>
            </a:avLst>
          </a:prstGeom>
          <a:solidFill>
            <a:srgbClr val="F7EDC4"/>
          </a:solidFill>
          <a:ln cap="flat" cmpd="sng" w="9525">
            <a:solidFill>
              <a:srgbClr val="E9D0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6000" lIns="54000" rIns="54000" tIns="36000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SzPct val="122222"/>
              <a:buNone/>
            </a:pPr>
            <a:r>
              <a:rPr i="1" lang="en" sz="900">
                <a:solidFill>
                  <a:srgbClr val="666666"/>
                </a:solidFill>
                <a:latin typeface="PT Sans"/>
                <a:ea typeface="PT Sans"/>
                <a:cs typeface="PT Sans"/>
                <a:sym typeface="PT Sans"/>
              </a:rPr>
              <a:t>Configures a provider load balancer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Desired State Achieved!</a:t>
            </a:r>
          </a:p>
        </p:txBody>
      </p:sp>
      <p:grpSp>
        <p:nvGrpSpPr>
          <p:cNvPr id="247" name="Shape 247"/>
          <p:cNvGrpSpPr/>
          <p:nvPr/>
        </p:nvGrpSpPr>
        <p:grpSpPr>
          <a:xfrm>
            <a:off x="2671950" y="1571400"/>
            <a:ext cx="2383500" cy="2786400"/>
            <a:chOff x="3281550" y="1571400"/>
            <a:chExt cx="2383500" cy="2786400"/>
          </a:xfrm>
        </p:grpSpPr>
        <p:sp>
          <p:nvSpPr>
            <p:cNvPr id="248" name="Shape 248"/>
            <p:cNvSpPr/>
            <p:nvPr/>
          </p:nvSpPr>
          <p:spPr>
            <a:xfrm>
              <a:off x="3281550" y="1571400"/>
              <a:ext cx="2383500" cy="2786400"/>
            </a:xfrm>
            <a:prstGeom prst="roundRect">
              <a:avLst>
                <a:gd fmla="val 5814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666666"/>
                  </a:solidFill>
                  <a:latin typeface="PT Sans"/>
                  <a:ea typeface="PT Sans"/>
                  <a:cs typeface="PT Sans"/>
                  <a:sym typeface="PT Sans"/>
                </a:rPr>
                <a:t>Application Deployment</a:t>
              </a:r>
            </a:p>
          </p:txBody>
        </p:sp>
        <p:sp>
          <p:nvSpPr>
            <p:cNvPr id="249" name="Shape 249"/>
            <p:cNvSpPr/>
            <p:nvPr/>
          </p:nvSpPr>
          <p:spPr>
            <a:xfrm>
              <a:off x="3624900" y="2366900"/>
              <a:ext cx="1696800" cy="574500"/>
            </a:xfrm>
            <a:prstGeom prst="roundRect">
              <a:avLst>
                <a:gd fmla="val 16667" name="adj"/>
              </a:avLst>
            </a:prstGeom>
            <a:solidFill>
              <a:srgbClr val="DD7E6B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latin typeface="PT Sans"/>
                  <a:ea typeface="PT Sans"/>
                  <a:cs typeface="PT Sans"/>
                  <a:sym typeface="PT Sans"/>
                </a:rPr>
                <a:t>Ghost Container</a:t>
              </a:r>
            </a:p>
          </p:txBody>
        </p:sp>
        <p:sp>
          <p:nvSpPr>
            <p:cNvPr id="250" name="Shape 250"/>
            <p:cNvSpPr/>
            <p:nvPr/>
          </p:nvSpPr>
          <p:spPr>
            <a:xfrm>
              <a:off x="3624900" y="3329300"/>
              <a:ext cx="1696800" cy="5745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latin typeface="PT Sans"/>
                  <a:ea typeface="PT Sans"/>
                  <a:cs typeface="PT Sans"/>
                  <a:sym typeface="PT Sans"/>
                </a:rPr>
                <a:t>nginx Container</a:t>
              </a:r>
            </a:p>
          </p:txBody>
        </p:sp>
      </p:grpSp>
      <p:sp>
        <p:nvSpPr>
          <p:cNvPr id="251" name="Shape 251"/>
          <p:cNvSpPr/>
          <p:nvPr/>
        </p:nvSpPr>
        <p:spPr>
          <a:xfrm>
            <a:off x="2932150" y="1967100"/>
            <a:ext cx="1880700" cy="2120400"/>
          </a:xfrm>
          <a:prstGeom prst="roundRect">
            <a:avLst>
              <a:gd fmla="val 5814" name="adj"/>
            </a:avLst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PT Sans"/>
                <a:ea typeface="PT Sans"/>
                <a:cs typeface="PT Sans"/>
                <a:sym typeface="PT Sans"/>
              </a:rPr>
              <a:t>Pod</a:t>
            </a:r>
          </a:p>
        </p:txBody>
      </p:sp>
      <p:sp>
        <p:nvSpPr>
          <p:cNvPr id="252" name="Shape 252"/>
          <p:cNvSpPr/>
          <p:nvPr/>
        </p:nvSpPr>
        <p:spPr>
          <a:xfrm>
            <a:off x="1541500" y="2043300"/>
            <a:ext cx="783000" cy="1842600"/>
          </a:xfrm>
          <a:prstGeom prst="roundRect">
            <a:avLst>
              <a:gd fmla="val 5814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PT Sans"/>
                <a:ea typeface="PT Sans"/>
                <a:cs typeface="PT Sans"/>
                <a:sym typeface="PT Sans"/>
              </a:rPr>
              <a:t>Service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PT Sans"/>
                <a:ea typeface="PT Sans"/>
                <a:cs typeface="PT Sans"/>
                <a:sym typeface="PT Sans"/>
              </a:rPr>
              <a:t>&lt;IP&gt;</a:t>
            </a:r>
          </a:p>
        </p:txBody>
      </p:sp>
      <p:grpSp>
        <p:nvGrpSpPr>
          <p:cNvPr id="253" name="Shape 253"/>
          <p:cNvGrpSpPr/>
          <p:nvPr/>
        </p:nvGrpSpPr>
        <p:grpSpPr>
          <a:xfrm>
            <a:off x="6533350" y="1571400"/>
            <a:ext cx="2383500" cy="2786400"/>
            <a:chOff x="6228550" y="1571400"/>
            <a:chExt cx="2383500" cy="2786400"/>
          </a:xfrm>
        </p:grpSpPr>
        <p:grpSp>
          <p:nvGrpSpPr>
            <p:cNvPr id="254" name="Shape 254"/>
            <p:cNvGrpSpPr/>
            <p:nvPr/>
          </p:nvGrpSpPr>
          <p:grpSpPr>
            <a:xfrm>
              <a:off x="6228550" y="1571400"/>
              <a:ext cx="2383500" cy="2786400"/>
              <a:chOff x="3281550" y="1571400"/>
              <a:chExt cx="2383500" cy="2786400"/>
            </a:xfrm>
          </p:grpSpPr>
          <p:sp>
            <p:nvSpPr>
              <p:cNvPr id="255" name="Shape 255"/>
              <p:cNvSpPr/>
              <p:nvPr/>
            </p:nvSpPr>
            <p:spPr>
              <a:xfrm>
                <a:off x="3281550" y="1571400"/>
                <a:ext cx="2383500" cy="2786400"/>
              </a:xfrm>
              <a:prstGeom prst="roundRect">
                <a:avLst>
                  <a:gd fmla="val 5814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666666"/>
                    </a:solidFill>
                    <a:latin typeface="PT Sans"/>
                    <a:ea typeface="PT Sans"/>
                    <a:cs typeface="PT Sans"/>
                    <a:sym typeface="PT Sans"/>
                  </a:rPr>
                  <a:t>Database Deployment</a:t>
                </a:r>
              </a:p>
            </p:txBody>
          </p:sp>
          <p:sp>
            <p:nvSpPr>
              <p:cNvPr id="256" name="Shape 256"/>
              <p:cNvSpPr/>
              <p:nvPr/>
            </p:nvSpPr>
            <p:spPr>
              <a:xfrm>
                <a:off x="3624900" y="2366900"/>
                <a:ext cx="1696800" cy="574500"/>
              </a:xfrm>
              <a:prstGeom prst="roundRect">
                <a:avLst>
                  <a:gd fmla="val 16667" name="adj"/>
                </a:avLst>
              </a:prstGeom>
              <a:solidFill>
                <a:srgbClr val="F9CB9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>
                    <a:latin typeface="PT Sans"/>
                    <a:ea typeface="PT Sans"/>
                    <a:cs typeface="PT Sans"/>
                    <a:sym typeface="PT Sans"/>
                  </a:rPr>
                  <a:t>MySQL Container</a:t>
                </a:r>
              </a:p>
            </p:txBody>
          </p:sp>
        </p:grpSp>
        <p:sp>
          <p:nvSpPr>
            <p:cNvPr id="257" name="Shape 257"/>
            <p:cNvSpPr/>
            <p:nvPr/>
          </p:nvSpPr>
          <p:spPr>
            <a:xfrm>
              <a:off x="6583300" y="3294650"/>
              <a:ext cx="1674000" cy="805500"/>
            </a:xfrm>
            <a:prstGeom prst="can">
              <a:avLst>
                <a:gd fmla="val 25000" name="adj"/>
              </a:avLst>
            </a:prstGeom>
            <a:solidFill>
              <a:srgbClr val="A2C4C9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latin typeface="PT Sans"/>
                  <a:ea typeface="PT Sans"/>
                  <a:cs typeface="PT Sans"/>
                  <a:sym typeface="PT Sans"/>
                </a:rPr>
                <a:t>Persistent Volume</a:t>
              </a:r>
            </a:p>
          </p:txBody>
        </p:sp>
      </p:grpSp>
      <p:sp>
        <p:nvSpPr>
          <p:cNvPr id="258" name="Shape 258"/>
          <p:cNvSpPr/>
          <p:nvPr/>
        </p:nvSpPr>
        <p:spPr>
          <a:xfrm>
            <a:off x="5402900" y="2043300"/>
            <a:ext cx="783000" cy="1842600"/>
          </a:xfrm>
          <a:prstGeom prst="roundRect">
            <a:avLst>
              <a:gd fmla="val 5814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PT Sans"/>
                <a:ea typeface="PT Sans"/>
                <a:cs typeface="PT Sans"/>
                <a:sym typeface="PT Sans"/>
              </a:rPr>
              <a:t>Service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PT Sans"/>
                <a:ea typeface="PT Sans"/>
                <a:cs typeface="PT Sans"/>
                <a:sym typeface="PT Sans"/>
              </a:rPr>
              <a:t>&lt;IP&gt;</a:t>
            </a:r>
          </a:p>
        </p:txBody>
      </p:sp>
      <p:sp>
        <p:nvSpPr>
          <p:cNvPr id="259" name="Shape 259"/>
          <p:cNvSpPr/>
          <p:nvPr/>
        </p:nvSpPr>
        <p:spPr>
          <a:xfrm>
            <a:off x="177925" y="1916675"/>
            <a:ext cx="711600" cy="6471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0" name="Shape 260"/>
          <p:cNvCxnSpPr>
            <a:stCxn id="259" idx="4"/>
            <a:endCxn id="252" idx="1"/>
          </p:cNvCxnSpPr>
          <p:nvPr/>
        </p:nvCxnSpPr>
        <p:spPr>
          <a:xfrm flipH="1" rot="-5400000">
            <a:off x="837175" y="2260325"/>
            <a:ext cx="400800" cy="1007700"/>
          </a:xfrm>
          <a:prstGeom prst="bentConnector2">
            <a:avLst/>
          </a:prstGeom>
          <a:noFill/>
          <a:ln cap="flat" cmpd="sng" w="19050">
            <a:solidFill>
              <a:srgbClr val="980000"/>
            </a:solidFill>
            <a:prstDash val="dash"/>
            <a:round/>
            <a:headEnd len="lg" w="lg" type="none"/>
            <a:tailEnd len="lg" w="lg" type="stealth"/>
          </a:ln>
        </p:spPr>
      </p:cxnSp>
      <p:cxnSp>
        <p:nvCxnSpPr>
          <p:cNvPr id="261" name="Shape 261"/>
          <p:cNvCxnSpPr>
            <a:stCxn id="252" idx="3"/>
            <a:endCxn id="250" idx="1"/>
          </p:cNvCxnSpPr>
          <p:nvPr/>
        </p:nvCxnSpPr>
        <p:spPr>
          <a:xfrm>
            <a:off x="2324500" y="2964600"/>
            <a:ext cx="690900" cy="651900"/>
          </a:xfrm>
          <a:prstGeom prst="bentConnector3">
            <a:avLst>
              <a:gd fmla="val 49993" name="adj1"/>
            </a:avLst>
          </a:prstGeom>
          <a:noFill/>
          <a:ln cap="flat" cmpd="sng" w="19050">
            <a:solidFill>
              <a:srgbClr val="980000"/>
            </a:solidFill>
            <a:prstDash val="dash"/>
            <a:round/>
            <a:headEnd len="lg" w="lg" type="none"/>
            <a:tailEnd len="lg" w="lg" type="stealth"/>
          </a:ln>
        </p:spPr>
      </p:cxnSp>
      <p:cxnSp>
        <p:nvCxnSpPr>
          <p:cNvPr id="262" name="Shape 262"/>
          <p:cNvCxnSpPr>
            <a:stCxn id="250" idx="0"/>
            <a:endCxn id="249" idx="2"/>
          </p:cNvCxnSpPr>
          <p:nvPr/>
        </p:nvCxnSpPr>
        <p:spPr>
          <a:xfrm rot="-5400000">
            <a:off x="3670050" y="3135050"/>
            <a:ext cx="3879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980000"/>
            </a:solidFill>
            <a:prstDash val="dash"/>
            <a:round/>
            <a:headEnd len="lg" w="lg" type="none"/>
            <a:tailEnd len="lg" w="lg" type="stealth"/>
          </a:ln>
        </p:spPr>
      </p:cxnSp>
      <p:cxnSp>
        <p:nvCxnSpPr>
          <p:cNvPr id="263" name="Shape 263"/>
          <p:cNvCxnSpPr>
            <a:stCxn id="249" idx="3"/>
            <a:endCxn id="258" idx="1"/>
          </p:cNvCxnSpPr>
          <p:nvPr/>
        </p:nvCxnSpPr>
        <p:spPr>
          <a:xfrm>
            <a:off x="4712100" y="2654150"/>
            <a:ext cx="690900" cy="310500"/>
          </a:xfrm>
          <a:prstGeom prst="bentConnector3">
            <a:avLst>
              <a:gd fmla="val 49993" name="adj1"/>
            </a:avLst>
          </a:prstGeom>
          <a:noFill/>
          <a:ln cap="flat" cmpd="sng" w="19050">
            <a:solidFill>
              <a:srgbClr val="980000"/>
            </a:solidFill>
            <a:prstDash val="dash"/>
            <a:round/>
            <a:headEnd len="lg" w="lg" type="none"/>
            <a:tailEnd len="lg" w="lg" type="stealth"/>
          </a:ln>
        </p:spPr>
      </p:cxnSp>
      <p:cxnSp>
        <p:nvCxnSpPr>
          <p:cNvPr id="264" name="Shape 264"/>
          <p:cNvCxnSpPr>
            <a:stCxn id="258" idx="3"/>
            <a:endCxn id="256" idx="1"/>
          </p:cNvCxnSpPr>
          <p:nvPr/>
        </p:nvCxnSpPr>
        <p:spPr>
          <a:xfrm flipH="1" rot="10800000">
            <a:off x="6185900" y="2654100"/>
            <a:ext cx="690900" cy="310500"/>
          </a:xfrm>
          <a:prstGeom prst="bentConnector3">
            <a:avLst>
              <a:gd fmla="val 49993" name="adj1"/>
            </a:avLst>
          </a:prstGeom>
          <a:noFill/>
          <a:ln cap="flat" cmpd="sng" w="19050">
            <a:solidFill>
              <a:srgbClr val="980000"/>
            </a:solidFill>
            <a:prstDash val="dash"/>
            <a:round/>
            <a:headEnd len="lg" w="lg" type="none"/>
            <a:tailEnd len="lg" w="lg" type="stealth"/>
          </a:ln>
        </p:spPr>
      </p:cxnSp>
      <p:cxnSp>
        <p:nvCxnSpPr>
          <p:cNvPr id="265" name="Shape 265"/>
          <p:cNvCxnSpPr>
            <a:stCxn id="256" idx="2"/>
            <a:endCxn id="257" idx="1"/>
          </p:cNvCxnSpPr>
          <p:nvPr/>
        </p:nvCxnSpPr>
        <p:spPr>
          <a:xfrm flipH="1" rot="-5400000">
            <a:off x="7548700" y="3117800"/>
            <a:ext cx="353400" cy="600"/>
          </a:xfrm>
          <a:prstGeom prst="bentConnector3">
            <a:avLst>
              <a:gd fmla="val 49979" name="adj1"/>
            </a:avLst>
          </a:prstGeom>
          <a:noFill/>
          <a:ln cap="flat" cmpd="sng" w="19050">
            <a:solidFill>
              <a:srgbClr val="980000"/>
            </a:solidFill>
            <a:prstDash val="dash"/>
            <a:round/>
            <a:headEnd len="lg" w="lg" type="stealth"/>
            <a:tailEnd len="lg" w="lg" type="stealth"/>
          </a:ln>
        </p:spPr>
      </p:cxnSp>
      <p:sp>
        <p:nvSpPr>
          <p:cNvPr id="266" name="Shape 266"/>
          <p:cNvSpPr/>
          <p:nvPr/>
        </p:nvSpPr>
        <p:spPr>
          <a:xfrm>
            <a:off x="6775950" y="1967100"/>
            <a:ext cx="1880700" cy="2251200"/>
          </a:xfrm>
          <a:prstGeom prst="roundRect">
            <a:avLst>
              <a:gd fmla="val 5814" name="adj"/>
            </a:avLst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PT Sans"/>
                <a:ea typeface="PT Sans"/>
                <a:cs typeface="PT Sans"/>
                <a:sym typeface="PT Sans"/>
              </a:rPr>
              <a:t>Pod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To effectively deploy an application one must be generally aware of its capabilities and architecture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Kubernetes labels are your friends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Declare once, run many times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services and service discovery for pod linking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Leverage secrets and ConfigMaps for configuration injection when/if possible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ctrTitle"/>
          </p:nvPr>
        </p:nvSpPr>
        <p:spPr>
          <a:xfrm>
            <a:off x="682225" y="1805300"/>
            <a:ext cx="7825800" cy="132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Planning</a:t>
            </a:r>
          </a:p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682225" y="3127350"/>
            <a:ext cx="7825800" cy="78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 to answer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Planning: Application Architecture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To effectively deploy an application, one must be aware of its capabilities as well as its architecture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dependencies does the application have?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 is the application configured?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Ghost is an open source blogging platform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Shares some similarities to Wordpress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Written in Javascript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Uses node.js for runtime environment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Uses ember.js for client-facing code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Uses Handlebars for theming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Similar to other web platforms in that: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Depends on a web server and database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Can use built in options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Can use external options</a:t>
            </a:r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Application: Ghost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Ghost Architecture in Development</a:t>
            </a:r>
          </a:p>
        </p:txBody>
      </p:sp>
      <p:sp>
        <p:nvSpPr>
          <p:cNvPr id="88" name="Shape 88"/>
          <p:cNvSpPr/>
          <p:nvPr/>
        </p:nvSpPr>
        <p:spPr>
          <a:xfrm>
            <a:off x="3281550" y="1571400"/>
            <a:ext cx="2383500" cy="2786400"/>
          </a:xfrm>
          <a:prstGeom prst="roundRect">
            <a:avLst>
              <a:gd fmla="val 5814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PT Sans"/>
                <a:ea typeface="PT Sans"/>
                <a:cs typeface="PT Sans"/>
                <a:sym typeface="PT Sans"/>
              </a:rPr>
              <a:t>Ghost</a:t>
            </a:r>
          </a:p>
        </p:txBody>
      </p:sp>
      <p:sp>
        <p:nvSpPr>
          <p:cNvPr id="89" name="Shape 89"/>
          <p:cNvSpPr/>
          <p:nvPr/>
        </p:nvSpPr>
        <p:spPr>
          <a:xfrm>
            <a:off x="3624900" y="2086450"/>
            <a:ext cx="1696800" cy="574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PT Sans"/>
                <a:ea typeface="PT Sans"/>
                <a:cs typeface="PT Sans"/>
                <a:sym typeface="PT Sans"/>
              </a:rPr>
              <a:t>web server</a:t>
            </a:r>
          </a:p>
        </p:txBody>
      </p:sp>
      <p:sp>
        <p:nvSpPr>
          <p:cNvPr id="90" name="Shape 90"/>
          <p:cNvSpPr/>
          <p:nvPr/>
        </p:nvSpPr>
        <p:spPr>
          <a:xfrm>
            <a:off x="3624900" y="3407550"/>
            <a:ext cx="1696800" cy="8055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PT Sans"/>
                <a:ea typeface="PT Sans"/>
                <a:cs typeface="PT Sans"/>
                <a:sym typeface="PT Sans"/>
              </a:rPr>
              <a:t>sqlite db</a:t>
            </a:r>
          </a:p>
        </p:txBody>
      </p:sp>
      <p:sp>
        <p:nvSpPr>
          <p:cNvPr id="91" name="Shape 91"/>
          <p:cNvSpPr/>
          <p:nvPr/>
        </p:nvSpPr>
        <p:spPr>
          <a:xfrm>
            <a:off x="3624900" y="2747000"/>
            <a:ext cx="1696800" cy="5745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PT Sans"/>
                <a:ea typeface="PT Sans"/>
                <a:cs typeface="PT Sans"/>
                <a:sym typeface="PT Sans"/>
              </a:rPr>
              <a:t>application code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Ghost Architecture in Production</a:t>
            </a:r>
          </a:p>
        </p:txBody>
      </p:sp>
      <p:sp>
        <p:nvSpPr>
          <p:cNvPr id="97" name="Shape 97"/>
          <p:cNvSpPr/>
          <p:nvPr/>
        </p:nvSpPr>
        <p:spPr>
          <a:xfrm>
            <a:off x="3281550" y="1571400"/>
            <a:ext cx="2383500" cy="2786400"/>
          </a:xfrm>
          <a:prstGeom prst="roundRect">
            <a:avLst>
              <a:gd fmla="val 5814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PT Sans"/>
                <a:ea typeface="PT Sans"/>
                <a:cs typeface="PT Sans"/>
                <a:sym typeface="PT Sans"/>
              </a:rPr>
              <a:t>Ghost</a:t>
            </a:r>
          </a:p>
        </p:txBody>
      </p:sp>
      <p:sp>
        <p:nvSpPr>
          <p:cNvPr id="98" name="Shape 98"/>
          <p:cNvSpPr/>
          <p:nvPr/>
        </p:nvSpPr>
        <p:spPr>
          <a:xfrm>
            <a:off x="3624900" y="2747000"/>
            <a:ext cx="1696800" cy="5745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PT Sans"/>
                <a:ea typeface="PT Sans"/>
                <a:cs typeface="PT Sans"/>
                <a:sym typeface="PT Sans"/>
              </a:rPr>
              <a:t>application code</a:t>
            </a:r>
          </a:p>
        </p:txBody>
      </p:sp>
      <p:sp>
        <p:nvSpPr>
          <p:cNvPr id="99" name="Shape 99"/>
          <p:cNvSpPr/>
          <p:nvPr/>
        </p:nvSpPr>
        <p:spPr>
          <a:xfrm>
            <a:off x="634400" y="2747000"/>
            <a:ext cx="1696800" cy="574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PT Sans"/>
                <a:ea typeface="PT Sans"/>
                <a:cs typeface="PT Sans"/>
                <a:sym typeface="PT Sans"/>
              </a:rPr>
              <a:t>web server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PT Sans"/>
                <a:ea typeface="PT Sans"/>
                <a:cs typeface="PT Sans"/>
                <a:sym typeface="PT Sans"/>
              </a:rPr>
              <a:t>(nginx, apache)</a:t>
            </a:r>
          </a:p>
        </p:txBody>
      </p:sp>
      <p:sp>
        <p:nvSpPr>
          <p:cNvPr id="100" name="Shape 100"/>
          <p:cNvSpPr/>
          <p:nvPr/>
        </p:nvSpPr>
        <p:spPr>
          <a:xfrm>
            <a:off x="6615400" y="2631500"/>
            <a:ext cx="2159400" cy="8055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PT Sans"/>
                <a:ea typeface="PT Sans"/>
                <a:cs typeface="PT Sans"/>
                <a:sym typeface="PT Sans"/>
              </a:rPr>
              <a:t>db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(mysql,postgres,etc)</a:t>
            </a:r>
          </a:p>
        </p:txBody>
      </p:sp>
      <p:cxnSp>
        <p:nvCxnSpPr>
          <p:cNvPr id="101" name="Shape 101"/>
          <p:cNvCxnSpPr>
            <a:stCxn id="99" idx="3"/>
            <a:endCxn id="98" idx="1"/>
          </p:cNvCxnSpPr>
          <p:nvPr/>
        </p:nvCxnSpPr>
        <p:spPr>
          <a:xfrm>
            <a:off x="2331200" y="3034250"/>
            <a:ext cx="1293600" cy="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dash"/>
            <a:round/>
            <a:headEnd len="lg" w="lg" type="stealth"/>
            <a:tailEnd len="lg" w="lg" type="stealth"/>
          </a:ln>
        </p:spPr>
      </p:cxnSp>
      <p:cxnSp>
        <p:nvCxnSpPr>
          <p:cNvPr id="102" name="Shape 102"/>
          <p:cNvCxnSpPr>
            <a:stCxn id="98" idx="3"/>
            <a:endCxn id="100" idx="2"/>
          </p:cNvCxnSpPr>
          <p:nvPr/>
        </p:nvCxnSpPr>
        <p:spPr>
          <a:xfrm>
            <a:off x="5321700" y="3034250"/>
            <a:ext cx="1293600" cy="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dash"/>
            <a:round/>
            <a:headEnd len="lg" w="lg" type="stealth"/>
            <a:tailEnd len="lg" w="lg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Docker Images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74650" lvl="0" marL="457200" rtl="0">
              <a:spcBef>
                <a:spcPts val="0"/>
              </a:spcBef>
              <a:buSzPct val="100000"/>
            </a:pPr>
            <a:r>
              <a:rPr lang="en" sz="2300"/>
              <a:t>Ghost:</a:t>
            </a:r>
          </a:p>
          <a:p>
            <a:pPr indent="-349250" lvl="1" marL="914400" rtl="0">
              <a:spcBef>
                <a:spcPts val="0"/>
              </a:spcBef>
              <a:buSzPct val="100000"/>
            </a:pPr>
            <a:r>
              <a:rPr lang="en" sz="1900"/>
              <a:t>Image exists on Docker hub</a:t>
            </a:r>
          </a:p>
          <a:p>
            <a:pPr indent="-349250" lvl="1" marL="914400" rtl="0">
              <a:spcBef>
                <a:spcPts val="0"/>
              </a:spcBef>
              <a:buSzPct val="100000"/>
            </a:pPr>
            <a:r>
              <a:rPr lang="en" sz="1900"/>
              <a:t>Can be used for a standard deployment</a:t>
            </a:r>
          </a:p>
          <a:p>
            <a:pPr indent="-349250" lvl="1" marL="914400" rtl="0">
              <a:spcBef>
                <a:spcPts val="0"/>
              </a:spcBef>
              <a:buSzPct val="100000"/>
            </a:pPr>
            <a:r>
              <a:rPr lang="en" sz="1900"/>
              <a:t>Does not support configuration injection through environment variables, command line options, or config file mounting</a:t>
            </a:r>
          </a:p>
          <a:p>
            <a:pPr indent="-374650" lvl="0" marL="457200" rtl="0">
              <a:spcBef>
                <a:spcPts val="0"/>
              </a:spcBef>
              <a:buSzPct val="100000"/>
            </a:pPr>
            <a:r>
              <a:rPr lang="en" sz="2300"/>
              <a:t>nginx:</a:t>
            </a:r>
          </a:p>
          <a:p>
            <a:pPr indent="-349250" lvl="1" marL="914400" rtl="0">
              <a:spcBef>
                <a:spcPts val="0"/>
              </a:spcBef>
              <a:buSzPct val="100000"/>
            </a:pPr>
            <a:r>
              <a:rPr lang="en" sz="1900"/>
              <a:t>Image exists on Docker hub</a:t>
            </a:r>
          </a:p>
          <a:p>
            <a:pPr indent="-349250" lvl="1" marL="914400" rtl="0">
              <a:spcBef>
                <a:spcPts val="0"/>
              </a:spcBef>
              <a:buSzPct val="100000"/>
            </a:pPr>
            <a:r>
              <a:rPr lang="en" sz="1900"/>
              <a:t>Limited configuration injection through environment variables</a:t>
            </a:r>
          </a:p>
          <a:p>
            <a:pPr indent="-374650" lvl="0" marL="457200" rtl="0">
              <a:spcBef>
                <a:spcPts val="0"/>
              </a:spcBef>
              <a:buSzPct val="100000"/>
            </a:pPr>
            <a:r>
              <a:rPr lang="en" sz="2300"/>
              <a:t>MySQL:</a:t>
            </a:r>
          </a:p>
          <a:p>
            <a:pPr indent="-349250" lvl="1" marL="914400" rtl="0">
              <a:spcBef>
                <a:spcPts val="0"/>
              </a:spcBef>
              <a:buSzPct val="100000"/>
            </a:pPr>
            <a:r>
              <a:rPr lang="en" sz="1900"/>
              <a:t>Image exists on Docker hub</a:t>
            </a:r>
          </a:p>
          <a:p>
            <a:pPr indent="-349250" lvl="1" marL="914400">
              <a:spcBef>
                <a:spcPts val="0"/>
              </a:spcBef>
              <a:buSzPct val="100000"/>
            </a:pPr>
            <a:r>
              <a:rPr lang="en" sz="1900"/>
              <a:t>Supports configuration injection through environment variables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Desired Deployment Architecture</a:t>
            </a:r>
          </a:p>
        </p:txBody>
      </p:sp>
      <p:grpSp>
        <p:nvGrpSpPr>
          <p:cNvPr id="114" name="Shape 114"/>
          <p:cNvGrpSpPr/>
          <p:nvPr/>
        </p:nvGrpSpPr>
        <p:grpSpPr>
          <a:xfrm>
            <a:off x="2671950" y="1571400"/>
            <a:ext cx="2383500" cy="2786400"/>
            <a:chOff x="3281550" y="1571400"/>
            <a:chExt cx="2383500" cy="2786400"/>
          </a:xfrm>
        </p:grpSpPr>
        <p:sp>
          <p:nvSpPr>
            <p:cNvPr id="115" name="Shape 115"/>
            <p:cNvSpPr/>
            <p:nvPr/>
          </p:nvSpPr>
          <p:spPr>
            <a:xfrm>
              <a:off x="3281550" y="1571400"/>
              <a:ext cx="2383500" cy="2786400"/>
            </a:xfrm>
            <a:prstGeom prst="roundRect">
              <a:avLst>
                <a:gd fmla="val 5814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666666"/>
                  </a:solidFill>
                  <a:latin typeface="PT Sans"/>
                  <a:ea typeface="PT Sans"/>
                  <a:cs typeface="PT Sans"/>
                  <a:sym typeface="PT Sans"/>
                </a:rPr>
                <a:t>Application Deployment</a:t>
              </a:r>
            </a:p>
          </p:txBody>
        </p:sp>
        <p:sp>
          <p:nvSpPr>
            <p:cNvPr id="116" name="Shape 116"/>
            <p:cNvSpPr/>
            <p:nvPr/>
          </p:nvSpPr>
          <p:spPr>
            <a:xfrm>
              <a:off x="3624900" y="2366900"/>
              <a:ext cx="1696800" cy="574500"/>
            </a:xfrm>
            <a:prstGeom prst="roundRect">
              <a:avLst>
                <a:gd fmla="val 16667" name="adj"/>
              </a:avLst>
            </a:prstGeom>
            <a:solidFill>
              <a:srgbClr val="DD7E6B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latin typeface="PT Sans"/>
                  <a:ea typeface="PT Sans"/>
                  <a:cs typeface="PT Sans"/>
                  <a:sym typeface="PT Sans"/>
                </a:rPr>
                <a:t>Ghost Container</a:t>
              </a:r>
            </a:p>
          </p:txBody>
        </p:sp>
        <p:sp>
          <p:nvSpPr>
            <p:cNvPr id="117" name="Shape 117"/>
            <p:cNvSpPr/>
            <p:nvPr/>
          </p:nvSpPr>
          <p:spPr>
            <a:xfrm>
              <a:off x="3624900" y="3329300"/>
              <a:ext cx="1696800" cy="5745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latin typeface="PT Sans"/>
                  <a:ea typeface="PT Sans"/>
                  <a:cs typeface="PT Sans"/>
                  <a:sym typeface="PT Sans"/>
                </a:rPr>
                <a:t>nginx Container</a:t>
              </a:r>
            </a:p>
          </p:txBody>
        </p:sp>
      </p:grpSp>
      <p:sp>
        <p:nvSpPr>
          <p:cNvPr id="118" name="Shape 118"/>
          <p:cNvSpPr/>
          <p:nvPr/>
        </p:nvSpPr>
        <p:spPr>
          <a:xfrm>
            <a:off x="2932150" y="1967100"/>
            <a:ext cx="1880700" cy="2120400"/>
          </a:xfrm>
          <a:prstGeom prst="roundRect">
            <a:avLst>
              <a:gd fmla="val 5814" name="adj"/>
            </a:avLst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PT Sans"/>
                <a:ea typeface="PT Sans"/>
                <a:cs typeface="PT Sans"/>
                <a:sym typeface="PT Sans"/>
              </a:rPr>
              <a:t>Pod</a:t>
            </a:r>
          </a:p>
        </p:txBody>
      </p:sp>
      <p:sp>
        <p:nvSpPr>
          <p:cNvPr id="119" name="Shape 119"/>
          <p:cNvSpPr/>
          <p:nvPr/>
        </p:nvSpPr>
        <p:spPr>
          <a:xfrm>
            <a:off x="1541500" y="2043300"/>
            <a:ext cx="783000" cy="1842600"/>
          </a:xfrm>
          <a:prstGeom prst="roundRect">
            <a:avLst>
              <a:gd fmla="val 5814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PT Sans"/>
                <a:ea typeface="PT Sans"/>
                <a:cs typeface="PT Sans"/>
                <a:sym typeface="PT Sans"/>
              </a:rPr>
              <a:t>Service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PT Sans"/>
                <a:ea typeface="PT Sans"/>
                <a:cs typeface="PT Sans"/>
                <a:sym typeface="PT Sans"/>
              </a:rPr>
              <a:t>&lt;IP&gt;</a:t>
            </a:r>
          </a:p>
        </p:txBody>
      </p:sp>
      <p:grpSp>
        <p:nvGrpSpPr>
          <p:cNvPr id="120" name="Shape 120"/>
          <p:cNvGrpSpPr/>
          <p:nvPr/>
        </p:nvGrpSpPr>
        <p:grpSpPr>
          <a:xfrm>
            <a:off x="6533350" y="1571400"/>
            <a:ext cx="2383500" cy="2786400"/>
            <a:chOff x="6228550" y="1571400"/>
            <a:chExt cx="2383500" cy="2786400"/>
          </a:xfrm>
        </p:grpSpPr>
        <p:grpSp>
          <p:nvGrpSpPr>
            <p:cNvPr id="121" name="Shape 121"/>
            <p:cNvGrpSpPr/>
            <p:nvPr/>
          </p:nvGrpSpPr>
          <p:grpSpPr>
            <a:xfrm>
              <a:off x="6228550" y="1571400"/>
              <a:ext cx="2383500" cy="2786400"/>
              <a:chOff x="3281550" y="1571400"/>
              <a:chExt cx="2383500" cy="2786400"/>
            </a:xfrm>
          </p:grpSpPr>
          <p:sp>
            <p:nvSpPr>
              <p:cNvPr id="122" name="Shape 122"/>
              <p:cNvSpPr/>
              <p:nvPr/>
            </p:nvSpPr>
            <p:spPr>
              <a:xfrm>
                <a:off x="3281550" y="1571400"/>
                <a:ext cx="2383500" cy="2786400"/>
              </a:xfrm>
              <a:prstGeom prst="roundRect">
                <a:avLst>
                  <a:gd fmla="val 5814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666666"/>
                    </a:solidFill>
                    <a:latin typeface="PT Sans"/>
                    <a:ea typeface="PT Sans"/>
                    <a:cs typeface="PT Sans"/>
                    <a:sym typeface="PT Sans"/>
                  </a:rPr>
                  <a:t>Database Deployment</a:t>
                </a:r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3624900" y="2366900"/>
                <a:ext cx="1696800" cy="574500"/>
              </a:xfrm>
              <a:prstGeom prst="roundRect">
                <a:avLst>
                  <a:gd fmla="val 16667" name="adj"/>
                </a:avLst>
              </a:prstGeom>
              <a:solidFill>
                <a:srgbClr val="F9CB9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>
                    <a:latin typeface="PT Sans"/>
                    <a:ea typeface="PT Sans"/>
                    <a:cs typeface="PT Sans"/>
                    <a:sym typeface="PT Sans"/>
                  </a:rPr>
                  <a:t>MySQL Container</a:t>
                </a:r>
              </a:p>
            </p:txBody>
          </p:sp>
        </p:grpSp>
        <p:sp>
          <p:nvSpPr>
            <p:cNvPr id="124" name="Shape 124"/>
            <p:cNvSpPr/>
            <p:nvPr/>
          </p:nvSpPr>
          <p:spPr>
            <a:xfrm>
              <a:off x="6583300" y="3294650"/>
              <a:ext cx="1674000" cy="805500"/>
            </a:xfrm>
            <a:prstGeom prst="can">
              <a:avLst>
                <a:gd fmla="val 25000" name="adj"/>
              </a:avLst>
            </a:prstGeom>
            <a:solidFill>
              <a:srgbClr val="A2C4C9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latin typeface="PT Sans"/>
                  <a:ea typeface="PT Sans"/>
                  <a:cs typeface="PT Sans"/>
                  <a:sym typeface="PT Sans"/>
                </a:rPr>
                <a:t>Persistent Volume</a:t>
              </a:r>
            </a:p>
          </p:txBody>
        </p:sp>
      </p:grpSp>
      <p:sp>
        <p:nvSpPr>
          <p:cNvPr id="125" name="Shape 125"/>
          <p:cNvSpPr/>
          <p:nvPr/>
        </p:nvSpPr>
        <p:spPr>
          <a:xfrm>
            <a:off x="5402900" y="2043300"/>
            <a:ext cx="783000" cy="1842600"/>
          </a:xfrm>
          <a:prstGeom prst="roundRect">
            <a:avLst>
              <a:gd fmla="val 5814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PT Sans"/>
                <a:ea typeface="PT Sans"/>
                <a:cs typeface="PT Sans"/>
                <a:sym typeface="PT Sans"/>
              </a:rPr>
              <a:t>Service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PT Sans"/>
                <a:ea typeface="PT Sans"/>
                <a:cs typeface="PT Sans"/>
                <a:sym typeface="PT Sans"/>
              </a:rPr>
              <a:t>&lt;IP&gt;</a:t>
            </a:r>
          </a:p>
        </p:txBody>
      </p:sp>
      <p:sp>
        <p:nvSpPr>
          <p:cNvPr id="126" name="Shape 126"/>
          <p:cNvSpPr/>
          <p:nvPr/>
        </p:nvSpPr>
        <p:spPr>
          <a:xfrm>
            <a:off x="177925" y="1916675"/>
            <a:ext cx="711600" cy="6471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7" name="Shape 127"/>
          <p:cNvCxnSpPr>
            <a:stCxn id="126" idx="4"/>
            <a:endCxn id="119" idx="1"/>
          </p:cNvCxnSpPr>
          <p:nvPr/>
        </p:nvCxnSpPr>
        <p:spPr>
          <a:xfrm flipH="1" rot="-5400000">
            <a:off x="837175" y="2260325"/>
            <a:ext cx="400800" cy="1007700"/>
          </a:xfrm>
          <a:prstGeom prst="bentConnector2">
            <a:avLst/>
          </a:prstGeom>
          <a:noFill/>
          <a:ln cap="flat" cmpd="sng" w="19050">
            <a:solidFill>
              <a:srgbClr val="980000"/>
            </a:solidFill>
            <a:prstDash val="dash"/>
            <a:round/>
            <a:headEnd len="lg" w="lg" type="none"/>
            <a:tailEnd len="lg" w="lg" type="stealth"/>
          </a:ln>
        </p:spPr>
      </p:cxnSp>
      <p:cxnSp>
        <p:nvCxnSpPr>
          <p:cNvPr id="128" name="Shape 128"/>
          <p:cNvCxnSpPr>
            <a:stCxn id="119" idx="3"/>
            <a:endCxn id="117" idx="1"/>
          </p:cNvCxnSpPr>
          <p:nvPr/>
        </p:nvCxnSpPr>
        <p:spPr>
          <a:xfrm>
            <a:off x="2324500" y="2964600"/>
            <a:ext cx="690900" cy="651900"/>
          </a:xfrm>
          <a:prstGeom prst="bentConnector3">
            <a:avLst>
              <a:gd fmla="val 24081" name="adj1"/>
            </a:avLst>
          </a:prstGeom>
          <a:noFill/>
          <a:ln cap="flat" cmpd="sng" w="19050">
            <a:solidFill>
              <a:srgbClr val="980000"/>
            </a:solidFill>
            <a:prstDash val="dash"/>
            <a:round/>
            <a:headEnd len="lg" w="lg" type="none"/>
            <a:tailEnd len="lg" w="lg" type="stealth"/>
          </a:ln>
        </p:spPr>
      </p:cxnSp>
      <p:cxnSp>
        <p:nvCxnSpPr>
          <p:cNvPr id="129" name="Shape 129"/>
          <p:cNvCxnSpPr>
            <a:stCxn id="117" idx="0"/>
            <a:endCxn id="116" idx="2"/>
          </p:cNvCxnSpPr>
          <p:nvPr/>
        </p:nvCxnSpPr>
        <p:spPr>
          <a:xfrm rot="-5400000">
            <a:off x="3670050" y="3135050"/>
            <a:ext cx="3879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980000"/>
            </a:solidFill>
            <a:prstDash val="dash"/>
            <a:round/>
            <a:headEnd len="lg" w="lg" type="none"/>
            <a:tailEnd len="lg" w="lg" type="stealth"/>
          </a:ln>
        </p:spPr>
      </p:cxnSp>
      <p:cxnSp>
        <p:nvCxnSpPr>
          <p:cNvPr id="130" name="Shape 130"/>
          <p:cNvCxnSpPr>
            <a:stCxn id="116" idx="3"/>
            <a:endCxn id="125" idx="1"/>
          </p:cNvCxnSpPr>
          <p:nvPr/>
        </p:nvCxnSpPr>
        <p:spPr>
          <a:xfrm>
            <a:off x="4712100" y="2654150"/>
            <a:ext cx="690900" cy="310500"/>
          </a:xfrm>
          <a:prstGeom prst="bentConnector3">
            <a:avLst>
              <a:gd fmla="val 68291" name="adj1"/>
            </a:avLst>
          </a:prstGeom>
          <a:noFill/>
          <a:ln cap="flat" cmpd="sng" w="19050">
            <a:solidFill>
              <a:srgbClr val="980000"/>
            </a:solidFill>
            <a:prstDash val="dash"/>
            <a:round/>
            <a:headEnd len="lg" w="lg" type="none"/>
            <a:tailEnd len="lg" w="lg" type="stealth"/>
          </a:ln>
        </p:spPr>
      </p:cxnSp>
      <p:cxnSp>
        <p:nvCxnSpPr>
          <p:cNvPr id="131" name="Shape 131"/>
          <p:cNvCxnSpPr>
            <a:stCxn id="125" idx="3"/>
            <a:endCxn id="123" idx="1"/>
          </p:cNvCxnSpPr>
          <p:nvPr/>
        </p:nvCxnSpPr>
        <p:spPr>
          <a:xfrm flipH="1" rot="10800000">
            <a:off x="6185900" y="2654100"/>
            <a:ext cx="690900" cy="310500"/>
          </a:xfrm>
          <a:prstGeom prst="bentConnector3">
            <a:avLst>
              <a:gd fmla="val 25876" name="adj1"/>
            </a:avLst>
          </a:prstGeom>
          <a:noFill/>
          <a:ln cap="flat" cmpd="sng" w="19050">
            <a:solidFill>
              <a:srgbClr val="980000"/>
            </a:solidFill>
            <a:prstDash val="dash"/>
            <a:round/>
            <a:headEnd len="lg" w="lg" type="none"/>
            <a:tailEnd len="lg" w="lg" type="stealth"/>
          </a:ln>
        </p:spPr>
      </p:cxnSp>
      <p:cxnSp>
        <p:nvCxnSpPr>
          <p:cNvPr id="132" name="Shape 132"/>
          <p:cNvCxnSpPr>
            <a:stCxn id="123" idx="2"/>
            <a:endCxn id="124" idx="1"/>
          </p:cNvCxnSpPr>
          <p:nvPr/>
        </p:nvCxnSpPr>
        <p:spPr>
          <a:xfrm flipH="1" rot="-5400000">
            <a:off x="7548700" y="3117800"/>
            <a:ext cx="353400" cy="600"/>
          </a:xfrm>
          <a:prstGeom prst="bentConnector3">
            <a:avLst>
              <a:gd fmla="val 49979" name="adj1"/>
            </a:avLst>
          </a:prstGeom>
          <a:noFill/>
          <a:ln cap="flat" cmpd="sng" w="19050">
            <a:solidFill>
              <a:srgbClr val="980000"/>
            </a:solidFill>
            <a:prstDash val="dash"/>
            <a:round/>
            <a:headEnd len="lg" w="lg" type="stealth"/>
            <a:tailEnd len="lg" w="lg" type="stealth"/>
          </a:ln>
        </p:spPr>
      </p:cxnSp>
      <p:sp>
        <p:nvSpPr>
          <p:cNvPr id="133" name="Shape 133"/>
          <p:cNvSpPr/>
          <p:nvPr/>
        </p:nvSpPr>
        <p:spPr>
          <a:xfrm>
            <a:off x="6775950" y="1967100"/>
            <a:ext cx="1880700" cy="2251200"/>
          </a:xfrm>
          <a:prstGeom prst="roundRect">
            <a:avLst>
              <a:gd fmla="val 5814" name="adj"/>
            </a:avLst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PT Sans"/>
                <a:ea typeface="PT Sans"/>
                <a:cs typeface="PT Sans"/>
                <a:sym typeface="PT Sans"/>
              </a:rPr>
              <a:t>Pod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