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C4E-7297-B244-B678-5FEBD0DC06D6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E77F-9F54-344F-BA3C-CE9DE3D8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C4E-7297-B244-B678-5FEBD0DC06D6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E77F-9F54-344F-BA3C-CE9DE3D8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C4E-7297-B244-B678-5FEBD0DC06D6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E77F-9F54-344F-BA3C-CE9DE3D8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2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C4E-7297-B244-B678-5FEBD0DC06D6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E77F-9F54-344F-BA3C-CE9DE3D8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C4E-7297-B244-B678-5FEBD0DC06D6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E77F-9F54-344F-BA3C-CE9DE3D8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C4E-7297-B244-B678-5FEBD0DC06D6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E77F-9F54-344F-BA3C-CE9DE3D8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4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C4E-7297-B244-B678-5FEBD0DC06D6}" type="datetimeFigureOut">
              <a:rPr lang="en-US" smtClean="0"/>
              <a:t>7/15/17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E77F-9F54-344F-BA3C-CE9DE3D8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C4E-7297-B244-B678-5FEBD0DC06D6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E77F-9F54-344F-BA3C-CE9DE3D8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3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C4E-7297-B244-B678-5FEBD0DC06D6}" type="datetimeFigureOut">
              <a:rPr lang="en-US" smtClean="0"/>
              <a:t>7/15/17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E77F-9F54-344F-BA3C-CE9DE3D8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0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C4E-7297-B244-B678-5FEBD0DC06D6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E77F-9F54-344F-BA3C-CE9DE3D8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6C4E-7297-B244-B678-5FEBD0DC06D6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E77F-9F54-344F-BA3C-CE9DE3D8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7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96C4E-7297-B244-B678-5FEBD0DC06D6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1E77F-9F54-344F-BA3C-CE9DE3D8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2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hyperlink" Target="http://en.wikipedia.org/wiki/B_tree" TargetMode="External"/><Relationship Id="rId12" Type="http://schemas.openxmlformats.org/officeDocument/2006/relationships/hyperlink" Target="http://en.wikipedia.org/wiki/Red-black_tree" TargetMode="External"/><Relationship Id="rId13" Type="http://schemas.openxmlformats.org/officeDocument/2006/relationships/hyperlink" Target="https://en.wikipedia.org/wiki/Splay_tree" TargetMode="External"/><Relationship Id="rId14" Type="http://schemas.openxmlformats.org/officeDocument/2006/relationships/hyperlink" Target="http://en.wikipedia.org/wiki/AVL_tree" TargetMode="External"/><Relationship Id="rId15" Type="http://schemas.openxmlformats.org/officeDocument/2006/relationships/hyperlink" Target="http://en.wikipedia.org/wiki/K-d_tre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Array_data_structure" TargetMode="External"/><Relationship Id="rId3" Type="http://schemas.openxmlformats.org/officeDocument/2006/relationships/hyperlink" Target="http://en.wikipedia.org/wiki/Stack_(abstract_data_type)" TargetMode="External"/><Relationship Id="rId4" Type="http://schemas.openxmlformats.org/officeDocument/2006/relationships/hyperlink" Target="http://en.wikipedia.org/wiki/Queue_(abstract_data_type)" TargetMode="External"/><Relationship Id="rId5" Type="http://schemas.openxmlformats.org/officeDocument/2006/relationships/hyperlink" Target="http://en.wikipedia.org/wiki/Singly_linked_list#Singly_linked_lists" TargetMode="External"/><Relationship Id="rId6" Type="http://schemas.openxmlformats.org/officeDocument/2006/relationships/hyperlink" Target="http://en.wikipedia.org/wiki/Doubly_linked_list" TargetMode="External"/><Relationship Id="rId7" Type="http://schemas.openxmlformats.org/officeDocument/2006/relationships/hyperlink" Target="http://en.wikipedia.org/wiki/Skip_list" TargetMode="External"/><Relationship Id="rId8" Type="http://schemas.openxmlformats.org/officeDocument/2006/relationships/hyperlink" Target="http://en.wikipedia.org/wiki/Hash_table" TargetMode="External"/><Relationship Id="rId9" Type="http://schemas.openxmlformats.org/officeDocument/2006/relationships/hyperlink" Target="http://en.wikipedia.org/wiki/Binary_search_tree" TargetMode="External"/><Relationship Id="rId10" Type="http://schemas.openxmlformats.org/officeDocument/2006/relationships/hyperlink" Target="https://en.wikipedia.org/wiki/Cartesian_tree" TargetMode="Externa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hyperlink" Target="http://en.wikipedia.org/wiki/Bucket_sort" TargetMode="External"/><Relationship Id="rId12" Type="http://schemas.openxmlformats.org/officeDocument/2006/relationships/hyperlink" Target="http://en.wikipedia.org/wiki/Radix_sort" TargetMode="External"/><Relationship Id="rId13" Type="http://schemas.openxmlformats.org/officeDocument/2006/relationships/hyperlink" Target="https://en.wikipedia.org/wiki/Counting_sort" TargetMode="External"/><Relationship Id="rId14" Type="http://schemas.openxmlformats.org/officeDocument/2006/relationships/hyperlink" Target="https://en.wikipedia.org/wiki/Cubesor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Quicksort" TargetMode="External"/><Relationship Id="rId3" Type="http://schemas.openxmlformats.org/officeDocument/2006/relationships/hyperlink" Target="http://en.wikipedia.org/wiki/Merge_sort" TargetMode="External"/><Relationship Id="rId4" Type="http://schemas.openxmlformats.org/officeDocument/2006/relationships/hyperlink" Target="http://en.wikipedia.org/wiki/Timsort" TargetMode="External"/><Relationship Id="rId5" Type="http://schemas.openxmlformats.org/officeDocument/2006/relationships/hyperlink" Target="http://en.wikipedia.org/wiki/Heapsort" TargetMode="External"/><Relationship Id="rId6" Type="http://schemas.openxmlformats.org/officeDocument/2006/relationships/hyperlink" Target="http://en.wikipedia.org/wiki/Bubble_sort" TargetMode="External"/><Relationship Id="rId7" Type="http://schemas.openxmlformats.org/officeDocument/2006/relationships/hyperlink" Target="http://en.wikipedia.org/wiki/Insertion_sort" TargetMode="External"/><Relationship Id="rId8" Type="http://schemas.openxmlformats.org/officeDocument/2006/relationships/hyperlink" Target="http://en.wikipedia.org/wiki/Selection_sort" TargetMode="External"/><Relationship Id="rId9" Type="http://schemas.openxmlformats.org/officeDocument/2006/relationships/hyperlink" Target="https://en.wikipedia.org/wiki/Tree_sort" TargetMode="External"/><Relationship Id="rId10" Type="http://schemas.openxmlformats.org/officeDocument/2006/relationships/hyperlink" Target="http://en.wikipedia.org/wiki/Shellsor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 /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we turn on computer?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0" y="2096294"/>
            <a:ext cx="6718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2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Complexity Chart - http://</a:t>
            </a:r>
            <a:r>
              <a:rPr lang="en-US" dirty="0" err="1" smtClean="0"/>
              <a:t>bigocheatsheet.com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084" y="1825625"/>
            <a:ext cx="6233831" cy="4351338"/>
          </a:xfrm>
        </p:spPr>
      </p:pic>
    </p:spTree>
    <p:extLst>
      <p:ext uri="{BB962C8B-B14F-4D97-AF65-F5344CB8AC3E}">
        <p14:creationId xmlns:p14="http://schemas.microsoft.com/office/powerpoint/2010/main" val="17174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Data Structure Operations - http://</a:t>
            </a:r>
            <a:r>
              <a:rPr lang="en-US" dirty="0" err="1" smtClean="0"/>
              <a:t>bigocheatsheet.com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295354"/>
              </p:ext>
            </p:extLst>
          </p:nvPr>
        </p:nvGraphicFramePr>
        <p:xfrm>
          <a:off x="1033150" y="1783694"/>
          <a:ext cx="10320650" cy="4372979"/>
        </p:xfrm>
        <a:graphic>
          <a:graphicData uri="http://schemas.openxmlformats.org/drawingml/2006/table">
            <a:tbl>
              <a:tblPr/>
              <a:tblGrid>
                <a:gridCol w="1032065"/>
                <a:gridCol w="1032065"/>
                <a:gridCol w="1032065"/>
                <a:gridCol w="1032065"/>
                <a:gridCol w="1032065"/>
                <a:gridCol w="1032065"/>
                <a:gridCol w="1032065"/>
                <a:gridCol w="1032065"/>
                <a:gridCol w="1032065"/>
                <a:gridCol w="1032065"/>
              </a:tblGrid>
              <a:tr h="390759"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Data Structure</a:t>
                      </a: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Time Complexity</a:t>
                      </a: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Space Complexity</a:t>
                      </a: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52330">
                <a:tc>
                  <a:txBody>
                    <a:bodyPr/>
                    <a:lstStyle/>
                    <a:p>
                      <a:pPr algn="l"/>
                      <a:endParaRPr lang="en-US" sz="800" b="0">
                        <a:effectLst/>
                      </a:endParaRP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Average</a:t>
                      </a: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Worst</a:t>
                      </a: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Worst</a:t>
                      </a: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52330">
                <a:tc>
                  <a:txBody>
                    <a:bodyPr/>
                    <a:lstStyle/>
                    <a:p>
                      <a:pPr algn="l"/>
                      <a:endParaRPr lang="en-US" sz="800" b="0">
                        <a:effectLst/>
                      </a:endParaRP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Access</a:t>
                      </a: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Search</a:t>
                      </a: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Insertion</a:t>
                      </a: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Deletion</a:t>
                      </a: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Access</a:t>
                      </a: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Search</a:t>
                      </a: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Insertion</a:t>
                      </a: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Deletion</a:t>
                      </a: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>
                        <a:effectLst/>
                      </a:endParaRPr>
                    </a:p>
                  </a:txBody>
                  <a:tcPr marL="16558" marR="16558" marT="16558" marB="16558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58953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44444"/>
                          </a:solidFill>
                          <a:effectLst/>
                          <a:hlinkClick r:id="rId2"/>
                        </a:rPr>
                        <a:t>Array</a:t>
                      </a:r>
                      <a:endParaRPr lang="en-US" sz="800">
                        <a:effectLst/>
                      </a:endParaRP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8953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44444"/>
                          </a:solidFill>
                          <a:effectLst/>
                          <a:hlinkClick r:id="rId3"/>
                        </a:rPr>
                        <a:t>Stack</a:t>
                      </a:r>
                      <a:endParaRPr lang="en-US" sz="800">
                        <a:effectLst/>
                      </a:endParaRP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53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44444"/>
                          </a:solidFill>
                          <a:effectLst/>
                          <a:hlinkClick r:id="rId4"/>
                        </a:rPr>
                        <a:t>Queue</a:t>
                      </a:r>
                      <a:endParaRPr lang="en-US" sz="800">
                        <a:effectLst/>
                      </a:endParaRP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382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444444"/>
                          </a:solidFill>
                          <a:effectLst/>
                          <a:hlinkClick r:id="rId5"/>
                        </a:rPr>
                        <a:t>Singly-Linked List</a:t>
                      </a:r>
                      <a:endParaRPr lang="en-US" sz="800" dirty="0">
                        <a:effectLst/>
                      </a:endParaRP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382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44444"/>
                          </a:solidFill>
                          <a:effectLst/>
                          <a:hlinkClick r:id="rId6"/>
                        </a:rPr>
                        <a:t>Doubly-Linked List</a:t>
                      </a:r>
                      <a:endParaRPr lang="en-US" sz="800">
                        <a:effectLst/>
                      </a:endParaRP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168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444444"/>
                          </a:solidFill>
                          <a:effectLst/>
                          <a:hlinkClick r:id="rId7"/>
                        </a:rPr>
                        <a:t>Skip List</a:t>
                      </a:r>
                      <a:endParaRPr lang="en-US" sz="800" dirty="0">
                        <a:effectLst/>
                      </a:endParaRP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800">
                          <a:effectLst/>
                        </a:rPr>
                        <a:t>O(n 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168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44444"/>
                          </a:solidFill>
                          <a:effectLst/>
                          <a:hlinkClick r:id="rId8"/>
                        </a:rPr>
                        <a:t>Hash Table</a:t>
                      </a:r>
                      <a:endParaRPr lang="en-US" sz="800">
                        <a:effectLst/>
                      </a:endParaRP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800">
                          <a:effectLst/>
                        </a:rPr>
                        <a:t>N/A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Θ(1)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800">
                          <a:effectLst/>
                        </a:rPr>
                        <a:t>N/A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382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44444"/>
                          </a:solidFill>
                          <a:effectLst/>
                          <a:hlinkClick r:id="rId9"/>
                        </a:rPr>
                        <a:t>Binary Search Tree</a:t>
                      </a:r>
                      <a:endParaRPr lang="en-US" sz="800">
                        <a:effectLst/>
                      </a:endParaRP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168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44444"/>
                          </a:solidFill>
                          <a:effectLst/>
                          <a:hlinkClick r:id="rId10"/>
                        </a:rPr>
                        <a:t>Cartesian Tree</a:t>
                      </a:r>
                      <a:endParaRPr lang="en-US" sz="800">
                        <a:effectLst/>
                      </a:endParaRP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800">
                          <a:effectLst/>
                        </a:rPr>
                        <a:t>N/A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800">
                          <a:effectLst/>
                        </a:rPr>
                        <a:t>N/A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53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44444"/>
                          </a:solidFill>
                          <a:effectLst/>
                          <a:hlinkClick r:id="rId11"/>
                        </a:rPr>
                        <a:t>B-Tree</a:t>
                      </a:r>
                      <a:endParaRPr lang="en-US" sz="800">
                        <a:effectLst/>
                      </a:endParaRP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382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44444"/>
                          </a:solidFill>
                          <a:effectLst/>
                          <a:hlinkClick r:id="rId12"/>
                        </a:rPr>
                        <a:t>Red-Black Tree</a:t>
                      </a:r>
                      <a:endParaRPr lang="en-US" sz="800">
                        <a:effectLst/>
                      </a:endParaRP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168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444444"/>
                          </a:solidFill>
                          <a:effectLst/>
                          <a:hlinkClick r:id="rId13"/>
                        </a:rPr>
                        <a:t>Splay Tree</a:t>
                      </a:r>
                      <a:endParaRPr lang="en-US" sz="800" dirty="0">
                        <a:effectLst/>
                      </a:endParaRP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800">
                          <a:effectLst/>
                        </a:rPr>
                        <a:t>N/A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800">
                          <a:effectLst/>
                        </a:rPr>
                        <a:t>N/A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53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44444"/>
                          </a:solidFill>
                          <a:effectLst/>
                          <a:hlinkClick r:id="rId14"/>
                        </a:rPr>
                        <a:t>AVL Tree</a:t>
                      </a:r>
                      <a:endParaRPr lang="en-US" sz="800">
                        <a:effectLst/>
                      </a:endParaRP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53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44444"/>
                          </a:solidFill>
                          <a:effectLst/>
                          <a:hlinkClick r:id="rId15"/>
                        </a:rPr>
                        <a:t>KD Tree</a:t>
                      </a:r>
                      <a:endParaRPr lang="en-US" sz="800">
                        <a:effectLst/>
                      </a:endParaRP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Θ(log(n))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800" dirty="0">
                          <a:effectLst/>
                        </a:rPr>
                        <a:t>O(n)</a:t>
                      </a:r>
                    </a:p>
                  </a:txBody>
                  <a:tcPr marL="39738" marR="39738" marT="19869" marB="1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411129" y="-323165"/>
            <a:ext cx="275343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Sorting Algorithms - </a:t>
            </a:r>
            <a:r>
              <a:rPr lang="en-US" dirty="0" smtClean="0"/>
              <a:t>http://</a:t>
            </a:r>
            <a:r>
              <a:rPr lang="en-US" dirty="0" err="1" smtClean="0"/>
              <a:t>bigocheatsheet.com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2672" y="1825624"/>
          <a:ext cx="8386655" cy="4351340"/>
        </p:xfrm>
        <a:graphic>
          <a:graphicData uri="http://schemas.openxmlformats.org/drawingml/2006/table">
            <a:tbl>
              <a:tblPr/>
              <a:tblGrid>
                <a:gridCol w="1677331"/>
                <a:gridCol w="1677331"/>
                <a:gridCol w="1677331"/>
                <a:gridCol w="1677331"/>
                <a:gridCol w="1677331"/>
              </a:tblGrid>
              <a:tr h="27955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Algorithm</a:t>
                      </a:r>
                    </a:p>
                  </a:txBody>
                  <a:tcPr marL="30386" marR="30386" marT="30386" marB="30386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Time Complexity</a:t>
                      </a:r>
                    </a:p>
                  </a:txBody>
                  <a:tcPr marL="30386" marR="30386" marT="30386" marB="30386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Space Complexity</a:t>
                      </a:r>
                    </a:p>
                  </a:txBody>
                  <a:tcPr marL="30386" marR="30386" marT="30386" marB="30386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9555">
                <a:tc>
                  <a:txBody>
                    <a:bodyPr/>
                    <a:lstStyle/>
                    <a:p>
                      <a:pPr algn="l"/>
                      <a:endParaRPr lang="en-US" sz="1400" b="0">
                        <a:effectLst/>
                      </a:endParaRPr>
                    </a:p>
                  </a:txBody>
                  <a:tcPr marL="30386" marR="30386" marT="30386" marB="30386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Best</a:t>
                      </a:r>
                    </a:p>
                  </a:txBody>
                  <a:tcPr marL="30386" marR="30386" marT="30386" marB="30386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Average</a:t>
                      </a:r>
                    </a:p>
                  </a:txBody>
                  <a:tcPr marL="30386" marR="30386" marT="30386" marB="30386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Worst</a:t>
                      </a:r>
                    </a:p>
                  </a:txBody>
                  <a:tcPr marL="30386" marR="30386" marT="30386" marB="30386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Worst</a:t>
                      </a:r>
                    </a:p>
                  </a:txBody>
                  <a:tcPr marL="30386" marR="30386" marT="30386" marB="30386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9171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hlinkClick r:id="rId2"/>
                        </a:rPr>
                        <a:t>Quicksort</a:t>
                      </a:r>
                      <a:endParaRPr lang="en-US" sz="1400">
                        <a:effectLst/>
                      </a:endParaRP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>
                          <a:effectLst/>
                        </a:rPr>
                        <a:t>Ω(n log(n))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>
                          <a:effectLst/>
                        </a:rPr>
                        <a:t>Θ(n log(n))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O(n^2)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O(log(n))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171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hlinkClick r:id="rId3"/>
                        </a:rPr>
                        <a:t>Mergesort</a:t>
                      </a:r>
                      <a:endParaRPr lang="en-US" sz="1400">
                        <a:effectLst/>
                      </a:endParaRP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>
                          <a:effectLst/>
                        </a:rPr>
                        <a:t>Ω(n log(n))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>
                          <a:effectLst/>
                        </a:rPr>
                        <a:t>Θ(n log(n))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>
                          <a:effectLst/>
                        </a:rPr>
                        <a:t>O(n log(n))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O(n)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71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hlinkClick r:id="rId4"/>
                        </a:rPr>
                        <a:t>Timsort</a:t>
                      </a:r>
                      <a:endParaRPr lang="en-US" sz="1400">
                        <a:effectLst/>
                      </a:endParaRP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Ω(n)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>
                          <a:effectLst/>
                        </a:rPr>
                        <a:t>Θ(n log(n))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>
                          <a:effectLst/>
                        </a:rPr>
                        <a:t>O(n log(n))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O(n)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71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hlinkClick r:id="rId5"/>
                        </a:rPr>
                        <a:t>Heapsort</a:t>
                      </a:r>
                      <a:endParaRPr lang="en-US" sz="1400">
                        <a:effectLst/>
                      </a:endParaRP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>
                          <a:effectLst/>
                        </a:rPr>
                        <a:t>Ω(n log(n))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>
                          <a:effectLst/>
                        </a:rPr>
                        <a:t>Θ(n log(n))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>
                          <a:effectLst/>
                        </a:rPr>
                        <a:t>O(n log(n))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O(1)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71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hlinkClick r:id="rId6"/>
                        </a:rPr>
                        <a:t>Bubble Sort</a:t>
                      </a:r>
                      <a:endParaRPr lang="en-US" sz="1400">
                        <a:effectLst/>
                      </a:endParaRP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Ω(n)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Θ(n^2)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O(n^2)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O(1)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71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hlinkClick r:id="rId7"/>
                        </a:rPr>
                        <a:t>Insertion Sort</a:t>
                      </a:r>
                      <a:endParaRPr lang="en-US" sz="1400">
                        <a:effectLst/>
                      </a:endParaRP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Ω(n)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Θ(n^2)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O(n^2)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O(1)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71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hlinkClick r:id="rId8"/>
                        </a:rPr>
                        <a:t>Selection Sort</a:t>
                      </a:r>
                      <a:endParaRPr lang="en-US" sz="1400">
                        <a:effectLst/>
                      </a:endParaRP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Ω(n^2)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Θ(n^2)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O(n^2)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O(1)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71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hlinkClick r:id="rId9"/>
                        </a:rPr>
                        <a:t>Tree Sort</a:t>
                      </a:r>
                      <a:endParaRPr lang="en-US" sz="1400">
                        <a:effectLst/>
                      </a:endParaRP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>
                          <a:effectLst/>
                        </a:rPr>
                        <a:t>Ω(n log(n))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>
                          <a:effectLst/>
                        </a:rPr>
                        <a:t>Θ(n log(n))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O(n^2)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O(n)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71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hlinkClick r:id="rId10"/>
                        </a:rPr>
                        <a:t>Shell Sort</a:t>
                      </a:r>
                      <a:endParaRPr lang="en-US" sz="1400">
                        <a:effectLst/>
                      </a:endParaRP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>
                          <a:effectLst/>
                        </a:rPr>
                        <a:t>Ω(n log(n))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Θ(n(log(n))^2)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O(n(log(n))^2)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O(1)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71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hlinkClick r:id="rId11" tooltip="Only for integers. k is a number of buckets"/>
                        </a:rPr>
                        <a:t>Bucket Sort</a:t>
                      </a:r>
                      <a:endParaRPr lang="en-US" sz="1400">
                        <a:effectLst/>
                      </a:endParaRP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Ω(n+k)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Θ(n+k)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O(n^2)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O(n)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71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hlinkClick r:id="rId12" tooltip="Constant number of digits 'k'"/>
                        </a:rPr>
                        <a:t>Radix Sort</a:t>
                      </a:r>
                      <a:endParaRPr lang="en-US" sz="1400">
                        <a:effectLst/>
                      </a:endParaRP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Ω(nk)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Θ(nk)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O(nk)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O(n+k)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71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hlinkClick r:id="rId13" tooltip="Difference between maximum and minimum number 'k'"/>
                        </a:rPr>
                        <a:t>Counting Sort</a:t>
                      </a:r>
                      <a:endParaRPr lang="en-US" sz="1400">
                        <a:effectLst/>
                      </a:endParaRP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Ω(n+k)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Θ(n+k)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O(n+k)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O(k)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71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hlinkClick r:id="rId14"/>
                        </a:rPr>
                        <a:t>Cubesort</a:t>
                      </a:r>
                      <a:endParaRPr lang="en-US" sz="1400">
                        <a:effectLst/>
                      </a:endParaRP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>
                          <a:effectLst/>
                        </a:rPr>
                        <a:t>Ω(n)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>
                          <a:effectLst/>
                        </a:rPr>
                        <a:t>Θ(n log(n))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>
                          <a:effectLst/>
                        </a:rPr>
                        <a:t>O(n log(n))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>
                          <a:effectLst/>
                        </a:rPr>
                        <a:t>O(n)</a:t>
                      </a:r>
                    </a:p>
                  </a:txBody>
                  <a:tcPr marL="72927" marR="72927" marT="36464" marB="36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1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Structure Basics - https://</a:t>
            </a:r>
            <a:r>
              <a:rPr lang="en-US" dirty="0" err="1" smtClean="0"/>
              <a:t>gist.github.com</a:t>
            </a:r>
            <a:r>
              <a:rPr lang="en-US" dirty="0" smtClean="0"/>
              <a:t>/</a:t>
            </a:r>
            <a:r>
              <a:rPr lang="en-US" dirty="0" err="1" smtClean="0"/>
              <a:t>TSiege</a:t>
            </a:r>
            <a:r>
              <a:rPr lang="en-US" dirty="0" smtClean="0"/>
              <a:t>/cbb0507082bb18ff7e4b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484</Words>
  <Application>Microsoft Macintosh PowerPoint</Application>
  <PresentationFormat>Widescreen</PresentationFormat>
  <Paragraphs>234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Operating Systems / Data Structures</vt:lpstr>
      <vt:lpstr>What happens when we turn on computer?</vt:lpstr>
      <vt:lpstr>Big-O Complexity Chart - http://bigocheatsheet.com</vt:lpstr>
      <vt:lpstr>Common Data Structure Operations - http://bigocheatsheet.com</vt:lpstr>
      <vt:lpstr>Array Sorting Algorithms - http://bigocheatsheet.com</vt:lpstr>
      <vt:lpstr>Data Structure Basics - https://gist.github.com/TSiege/cbb0507082bb18ff7e4b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Microsoft Office User</dc:creator>
  <cp:lastModifiedBy>Microsoft Office User</cp:lastModifiedBy>
  <cp:revision>10</cp:revision>
  <dcterms:created xsi:type="dcterms:W3CDTF">2017-07-15T20:59:00Z</dcterms:created>
  <dcterms:modified xsi:type="dcterms:W3CDTF">2017-07-18T16:19:03Z</dcterms:modified>
</cp:coreProperties>
</file>