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9"/>
  </p:notesMasterIdLst>
  <p:sldIdLst>
    <p:sldId id="256" r:id="rId2"/>
    <p:sldId id="257" r:id="rId3"/>
    <p:sldId id="340" r:id="rId4"/>
    <p:sldId id="260" r:id="rId5"/>
    <p:sldId id="261" r:id="rId6"/>
    <p:sldId id="263" r:id="rId7"/>
    <p:sldId id="341" r:id="rId8"/>
    <p:sldId id="342" r:id="rId9"/>
    <p:sldId id="343" r:id="rId10"/>
    <p:sldId id="344" r:id="rId11"/>
    <p:sldId id="345" r:id="rId12"/>
    <p:sldId id="346" r:id="rId13"/>
    <p:sldId id="347" r:id="rId14"/>
    <p:sldId id="349" r:id="rId15"/>
    <p:sldId id="348" r:id="rId16"/>
    <p:sldId id="352" r:id="rId17"/>
    <p:sldId id="350" r:id="rId18"/>
    <p:sldId id="353" r:id="rId19"/>
    <p:sldId id="355" r:id="rId20"/>
    <p:sldId id="354" r:id="rId21"/>
    <p:sldId id="359" r:id="rId22"/>
    <p:sldId id="360" r:id="rId23"/>
    <p:sldId id="356" r:id="rId24"/>
    <p:sldId id="362" r:id="rId25"/>
    <p:sldId id="358" r:id="rId26"/>
    <p:sldId id="363" r:id="rId27"/>
    <p:sldId id="364" r:id="rId28"/>
  </p:sldIdLst>
  <p:sldSz cx="9144000" cy="5143500" type="screen16x9"/>
  <p:notesSz cx="6858000" cy="9144000"/>
  <p:embeddedFontLst>
    <p:embeddedFont>
      <p:font typeface="Fjalla One" panose="02000506040000020004" pitchFamily="2" charset="0"/>
      <p:regular r:id="rId30"/>
    </p:embeddedFont>
    <p:embeddedFont>
      <p:font typeface="Lato" panose="020F0502020204030203" pitchFamily="34" charset="0"/>
      <p:regular r:id="rId31"/>
      <p:bold r:id="rId32"/>
      <p:italic r:id="rId33"/>
      <p:boldItalic r:id="rId34"/>
    </p:embeddedFont>
    <p:embeddedFont>
      <p:font typeface="Roboto Condensed Light" panose="02000000000000000000" pitchFamily="2" charset="0"/>
      <p:regular r:id="rId35"/>
      <p:italic r:id="rId36"/>
    </p:embeddedFont>
    <p:embeddedFont>
      <p:font typeface="Trebuchet MS" panose="020B0603020202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76BA62-0768-4F0A-899C-6CAE313B42FD}">
  <a:tblStyle styleId="{A876BA62-0768-4F0A-899C-6CAE313B42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77" y="1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531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944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600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011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991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96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255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857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238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90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595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815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246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475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6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624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769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487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43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4088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037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15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6531" y="1188113"/>
            <a:ext cx="5031000" cy="256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b="1">
                <a:latin typeface="Fjalla One"/>
                <a:ea typeface="Fjalla One"/>
                <a:cs typeface="Fjalla One"/>
                <a:sym typeface="Fjall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56475" y="3799788"/>
            <a:ext cx="5031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28425"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010232" y="4359938"/>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28425"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58872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692789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80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200960" y="-337237"/>
            <a:ext cx="2610341" cy="152536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38900" y="2775025"/>
            <a:ext cx="5266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785100" y="1833313"/>
            <a:ext cx="1573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1938900" y="3716738"/>
            <a:ext cx="5266200" cy="3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 name="Google Shape;23;p3"/>
          <p:cNvSpPr/>
          <p:nvPr/>
        </p:nvSpPr>
        <p:spPr>
          <a:xfrm>
            <a:off x="259466"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59466"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1214485" y="9977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92116" y="-608875"/>
            <a:ext cx="3546140" cy="17726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000992" y="800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5400000">
            <a:off x="7974050" y="811350"/>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4"/>
          <p:cNvSpPr txBox="1">
            <a:spLocks noGrp="1"/>
          </p:cNvSpPr>
          <p:nvPr>
            <p:ph type="body" idx="1"/>
          </p:nvPr>
        </p:nvSpPr>
        <p:spPr>
          <a:xfrm>
            <a:off x="720000" y="1215750"/>
            <a:ext cx="7704000" cy="33876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9"/>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4"/>
        <p:cNvGrpSpPr/>
        <p:nvPr/>
      </p:nvGrpSpPr>
      <p:grpSpPr>
        <a:xfrm>
          <a:off x="0" y="0"/>
          <a:ext cx="0" cy="0"/>
          <a:chOff x="0" y="0"/>
          <a:chExt cx="0" cy="0"/>
        </a:xfrm>
      </p:grpSpPr>
      <p:sp>
        <p:nvSpPr>
          <p:cNvPr id="125" name="Google Shape;125;p19"/>
          <p:cNvSpPr/>
          <p:nvPr/>
        </p:nvSpPr>
        <p:spPr>
          <a:xfrm>
            <a:off x="75148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75148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rot="-5400000">
            <a:off x="-1009038" y="884792"/>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9"/>
          <p:cNvSpPr txBox="1">
            <a:spLocks noGrp="1"/>
          </p:cNvSpPr>
          <p:nvPr>
            <p:ph type="title" idx="2"/>
          </p:nvPr>
        </p:nvSpPr>
        <p:spPr>
          <a:xfrm>
            <a:off x="828850"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19"/>
          <p:cNvSpPr txBox="1">
            <a:spLocks noGrp="1"/>
          </p:cNvSpPr>
          <p:nvPr>
            <p:ph type="subTitle" idx="1"/>
          </p:nvPr>
        </p:nvSpPr>
        <p:spPr>
          <a:xfrm>
            <a:off x="828850"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1" name="Google Shape;131;p19"/>
          <p:cNvSpPr txBox="1">
            <a:spLocks noGrp="1"/>
          </p:cNvSpPr>
          <p:nvPr>
            <p:ph type="title" idx="3"/>
          </p:nvPr>
        </p:nvSpPr>
        <p:spPr>
          <a:xfrm>
            <a:off x="3451795"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 name="Google Shape;132;p19"/>
          <p:cNvSpPr txBox="1">
            <a:spLocks noGrp="1"/>
          </p:cNvSpPr>
          <p:nvPr>
            <p:ph type="subTitle" idx="4"/>
          </p:nvPr>
        </p:nvSpPr>
        <p:spPr>
          <a:xfrm>
            <a:off x="3451796"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19"/>
          <p:cNvSpPr txBox="1">
            <a:spLocks noGrp="1"/>
          </p:cNvSpPr>
          <p:nvPr>
            <p:ph type="title" idx="5"/>
          </p:nvPr>
        </p:nvSpPr>
        <p:spPr>
          <a:xfrm>
            <a:off x="6074747"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9"/>
          <p:cNvSpPr txBox="1">
            <a:spLocks noGrp="1"/>
          </p:cNvSpPr>
          <p:nvPr>
            <p:ph type="subTitle" idx="6"/>
          </p:nvPr>
        </p:nvSpPr>
        <p:spPr>
          <a:xfrm>
            <a:off x="6074748"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0"/>
        <p:cNvGrpSpPr/>
        <p:nvPr/>
      </p:nvGrpSpPr>
      <p:grpSpPr>
        <a:xfrm>
          <a:off x="0" y="0"/>
          <a:ext cx="0" cy="0"/>
          <a:chOff x="0" y="0"/>
          <a:chExt cx="0" cy="0"/>
        </a:xfrm>
      </p:grpSpPr>
      <p:sp>
        <p:nvSpPr>
          <p:cNvPr id="201" name="Google Shape;201;p25"/>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4"/>
        <p:cNvGrpSpPr/>
        <p:nvPr/>
      </p:nvGrpSpPr>
      <p:grpSpPr>
        <a:xfrm>
          <a:off x="0" y="0"/>
          <a:ext cx="0" cy="0"/>
          <a:chOff x="0" y="0"/>
          <a:chExt cx="0" cy="0"/>
        </a:xfrm>
      </p:grpSpPr>
      <p:sp>
        <p:nvSpPr>
          <p:cNvPr id="205" name="Google Shape;205;p26"/>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65" r:id="rId5"/>
    <p:sldLayoutId id="2147483671" r:id="rId6"/>
    <p:sldLayoutId id="214748367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ctrTitle"/>
          </p:nvPr>
        </p:nvSpPr>
        <p:spPr>
          <a:xfrm>
            <a:off x="2056531" y="1188113"/>
            <a:ext cx="5031000" cy="25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6200" dirty="0">
                <a:solidFill>
                  <a:schemeClr val="dk1"/>
                </a:solidFill>
              </a:rPr>
              <a:t>CREDIT EDA</a:t>
            </a:r>
            <a:endParaRPr sz="5100" dirty="0">
              <a:solidFill>
                <a:schemeClr val="accent1"/>
              </a:solidFill>
            </a:endParaRPr>
          </a:p>
        </p:txBody>
      </p:sp>
      <p:sp>
        <p:nvSpPr>
          <p:cNvPr id="225" name="Google Shape;225;p32"/>
          <p:cNvSpPr txBox="1">
            <a:spLocks noGrp="1"/>
          </p:cNvSpPr>
          <p:nvPr>
            <p:ph type="subTitle" idx="1"/>
          </p:nvPr>
        </p:nvSpPr>
        <p:spPr>
          <a:xfrm>
            <a:off x="2056475" y="3799788"/>
            <a:ext cx="50310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Vishwanath Rajasekaran</a:t>
            </a:r>
          </a:p>
          <a:p>
            <a:pPr marL="0" lvl="0" indent="0" algn="ctr" rtl="0">
              <a:spcBef>
                <a:spcPts val="0"/>
              </a:spcBef>
              <a:spcAft>
                <a:spcPts val="0"/>
              </a:spcAft>
              <a:buNone/>
            </a:pPr>
            <a:r>
              <a:rPr lang="fr" dirty="0"/>
              <a:t>EPGPDS</a:t>
            </a:r>
          </a:p>
          <a:p>
            <a:pPr marL="0" lvl="0" indent="0" algn="ctr" rtl="0">
              <a:spcBef>
                <a:spcPts val="0"/>
              </a:spcBef>
              <a:spcAft>
                <a:spcPts val="0"/>
              </a:spcAft>
              <a:buNone/>
            </a:pPr>
            <a:r>
              <a:rPr lang="fr" dirty="0"/>
              <a:t>September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1 </a:t>
            </a:r>
            <a:br>
              <a:rPr lang="fr" sz="3600" b="0" dirty="0"/>
            </a:br>
            <a:endParaRPr dirty="0"/>
          </a:p>
        </p:txBody>
      </p:sp>
      <p:pic>
        <p:nvPicPr>
          <p:cNvPr id="4" name="Picture 3">
            <a:extLst>
              <a:ext uri="{FF2B5EF4-FFF2-40B4-BE49-F238E27FC236}">
                <a16:creationId xmlns:a16="http://schemas.microsoft.com/office/drawing/2014/main" id="{E80C07F6-1849-BA67-6F7D-34379CD01CE1}"/>
              </a:ext>
            </a:extLst>
          </p:cNvPr>
          <p:cNvPicPr>
            <a:picLocks noChangeAspect="1"/>
          </p:cNvPicPr>
          <p:nvPr/>
        </p:nvPicPr>
        <p:blipFill>
          <a:blip r:embed="rId3"/>
          <a:stretch>
            <a:fillRect/>
          </a:stretch>
        </p:blipFill>
        <p:spPr>
          <a:xfrm>
            <a:off x="140245" y="1548308"/>
            <a:ext cx="5271195" cy="2767489"/>
          </a:xfrm>
          <a:prstGeom prst="rect">
            <a:avLst/>
          </a:prstGeom>
        </p:spPr>
      </p:pic>
      <p:sp>
        <p:nvSpPr>
          <p:cNvPr id="8" name="TextBox 7">
            <a:extLst>
              <a:ext uri="{FF2B5EF4-FFF2-40B4-BE49-F238E27FC236}">
                <a16:creationId xmlns:a16="http://schemas.microsoft.com/office/drawing/2014/main" id="{05BC5C3D-A2D2-ED7E-14BB-D658E81AA70A}"/>
              </a:ext>
            </a:extLst>
          </p:cNvPr>
          <p:cNvSpPr txBox="1"/>
          <p:nvPr/>
        </p:nvSpPr>
        <p:spPr>
          <a:xfrm>
            <a:off x="5411440" y="2217144"/>
            <a:ext cx="3592315" cy="1429815"/>
          </a:xfrm>
          <a:prstGeom prst="rect">
            <a:avLst/>
          </a:prstGeom>
          <a:noFill/>
        </p:spPr>
        <p:txBody>
          <a:bodyPr wrap="square">
            <a:spAutoFit/>
          </a:bodyPr>
          <a:lstStyle/>
          <a:p>
            <a:r>
              <a:rPr lang="en-IN" sz="1000" b="1" dirty="0">
                <a:latin typeface="Trebuchet MS" panose="020B0603020202020204" pitchFamily="34" charset="0"/>
              </a:rPr>
              <a:t>OBSERVATION</a:t>
            </a:r>
          </a:p>
          <a:p>
            <a:pPr marL="171450" indent="-171450" algn="just">
              <a:lnSpc>
                <a:spcPct val="200000"/>
              </a:lnSpc>
              <a:buFont typeface="Arial" panose="020B0604020202020204" pitchFamily="34" charset="0"/>
              <a:buChar char="•"/>
            </a:pPr>
            <a:r>
              <a:rPr lang="en-IN" sz="1000" dirty="0">
                <a:latin typeface="Trebuchet MS" panose="020B0603020202020204" pitchFamily="34" charset="0"/>
              </a:rPr>
              <a:t>Female counts on Income range is higher </a:t>
            </a:r>
            <a:r>
              <a:rPr lang="en-IN" sz="1000" dirty="0" err="1">
                <a:latin typeface="Trebuchet MS" panose="020B0603020202020204" pitchFamily="34" charset="0"/>
              </a:rPr>
              <a:t>thatn</a:t>
            </a:r>
            <a:r>
              <a:rPr lang="en-IN" sz="1000" dirty="0">
                <a:latin typeface="Trebuchet MS" panose="020B0603020202020204" pitchFamily="34" charset="0"/>
              </a:rPr>
              <a:t> Male.</a:t>
            </a:r>
          </a:p>
          <a:p>
            <a:pPr marL="171450" indent="-171450" algn="just">
              <a:lnSpc>
                <a:spcPct val="200000"/>
              </a:lnSpc>
              <a:buFont typeface="Arial" panose="020B0604020202020204" pitchFamily="34" charset="0"/>
              <a:buChar char="•"/>
            </a:pPr>
            <a:r>
              <a:rPr lang="en-IN" sz="1000" dirty="0">
                <a:latin typeface="Trebuchet MS" panose="020B0603020202020204" pitchFamily="34" charset="0"/>
              </a:rPr>
              <a:t>Income range from 75000 to 200000 has wide spread.</a:t>
            </a:r>
          </a:p>
          <a:p>
            <a:pPr marL="171450" indent="-171450" algn="just">
              <a:lnSpc>
                <a:spcPct val="200000"/>
              </a:lnSpc>
              <a:buFont typeface="Arial" panose="020B0604020202020204" pitchFamily="34" charset="0"/>
              <a:buChar char="•"/>
            </a:pPr>
            <a:r>
              <a:rPr lang="en-IN" sz="1000" dirty="0">
                <a:latin typeface="Trebuchet MS" panose="020B0603020202020204" pitchFamily="34" charset="0"/>
              </a:rPr>
              <a:t>Spread is very less from income range of 4,00,000 and above and no spread in 25000 category.</a:t>
            </a:r>
          </a:p>
        </p:txBody>
      </p:sp>
    </p:spTree>
    <p:extLst>
      <p:ext uri="{BB962C8B-B14F-4D97-AF65-F5344CB8AC3E}">
        <p14:creationId xmlns:p14="http://schemas.microsoft.com/office/powerpoint/2010/main" val="96420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1 </a:t>
            </a:r>
            <a:br>
              <a:rPr lang="fr" sz="3600" b="0" dirty="0"/>
            </a:br>
            <a:endParaRPr dirty="0"/>
          </a:p>
        </p:txBody>
      </p:sp>
      <p:pic>
        <p:nvPicPr>
          <p:cNvPr id="3" name="Picture 2">
            <a:extLst>
              <a:ext uri="{FF2B5EF4-FFF2-40B4-BE49-F238E27FC236}">
                <a16:creationId xmlns:a16="http://schemas.microsoft.com/office/drawing/2014/main" id="{11B5721B-B8A7-4E61-9869-4A0C252B2FAD}"/>
              </a:ext>
            </a:extLst>
          </p:cNvPr>
          <p:cNvPicPr>
            <a:picLocks noChangeAspect="1"/>
          </p:cNvPicPr>
          <p:nvPr/>
        </p:nvPicPr>
        <p:blipFill>
          <a:blip r:embed="rId3"/>
          <a:stretch>
            <a:fillRect/>
          </a:stretch>
        </p:blipFill>
        <p:spPr>
          <a:xfrm>
            <a:off x="362570" y="1302933"/>
            <a:ext cx="5628713" cy="3627393"/>
          </a:xfrm>
          <a:prstGeom prst="rect">
            <a:avLst/>
          </a:prstGeom>
        </p:spPr>
      </p:pic>
      <p:sp>
        <p:nvSpPr>
          <p:cNvPr id="5" name="TextBox 4">
            <a:extLst>
              <a:ext uri="{FF2B5EF4-FFF2-40B4-BE49-F238E27FC236}">
                <a16:creationId xmlns:a16="http://schemas.microsoft.com/office/drawing/2014/main" id="{F90091C6-DDA9-1FF0-0086-3EE9545F4EFF}"/>
              </a:ext>
            </a:extLst>
          </p:cNvPr>
          <p:cNvSpPr txBox="1"/>
          <p:nvPr/>
        </p:nvSpPr>
        <p:spPr>
          <a:xfrm>
            <a:off x="5991283" y="1595171"/>
            <a:ext cx="3027898" cy="2507033"/>
          </a:xfrm>
          <a:prstGeom prst="rect">
            <a:avLst/>
          </a:prstGeom>
          <a:noFill/>
        </p:spPr>
        <p:txBody>
          <a:bodyPr wrap="square">
            <a:spAutoFit/>
          </a:bodyPr>
          <a:lstStyle/>
          <a:p>
            <a:r>
              <a:rPr lang="en-US" sz="1000" b="1" dirty="0">
                <a:latin typeface="Trebuchet MS" panose="020B0603020202020204" pitchFamily="34" charset="0"/>
              </a:rPr>
              <a:t>OBSERVATION</a:t>
            </a:r>
          </a:p>
          <a:p>
            <a:endParaRPr lang="en-US" sz="1000" dirty="0">
              <a:latin typeface="Trebuchet MS" panose="020B0603020202020204" pitchFamily="34" charset="0"/>
            </a:endParaRP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The customers in the income type ‘working’, ’commercial associate’, and ‘State Servant’ has the higher spread than other.</a:t>
            </a: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Females are having more number of spread than the male.</a:t>
            </a: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Less number of spread for income type  ‘Maternity leave’.</a:t>
            </a:r>
            <a:endParaRPr lang="en-IN" sz="1000" dirty="0">
              <a:latin typeface="Trebuchet MS" panose="020B0603020202020204" pitchFamily="34" charset="0"/>
            </a:endParaRPr>
          </a:p>
        </p:txBody>
      </p:sp>
    </p:spTree>
    <p:extLst>
      <p:ext uri="{BB962C8B-B14F-4D97-AF65-F5344CB8AC3E}">
        <p14:creationId xmlns:p14="http://schemas.microsoft.com/office/powerpoint/2010/main" val="64984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1 </a:t>
            </a:r>
            <a:br>
              <a:rPr lang="fr" sz="3600" b="0" dirty="0"/>
            </a:br>
            <a:endParaRPr dirty="0"/>
          </a:p>
        </p:txBody>
      </p:sp>
      <p:pic>
        <p:nvPicPr>
          <p:cNvPr id="4" name="Picture 3">
            <a:extLst>
              <a:ext uri="{FF2B5EF4-FFF2-40B4-BE49-F238E27FC236}">
                <a16:creationId xmlns:a16="http://schemas.microsoft.com/office/drawing/2014/main" id="{DBAC9C49-7102-7EF0-5CD2-3E93258B530F}"/>
              </a:ext>
            </a:extLst>
          </p:cNvPr>
          <p:cNvPicPr>
            <a:picLocks noChangeAspect="1"/>
          </p:cNvPicPr>
          <p:nvPr/>
        </p:nvPicPr>
        <p:blipFill>
          <a:blip r:embed="rId3"/>
          <a:stretch>
            <a:fillRect/>
          </a:stretch>
        </p:blipFill>
        <p:spPr>
          <a:xfrm>
            <a:off x="190189" y="1430502"/>
            <a:ext cx="5663362" cy="3353969"/>
          </a:xfrm>
          <a:prstGeom prst="rect">
            <a:avLst/>
          </a:prstGeom>
        </p:spPr>
      </p:pic>
      <p:sp>
        <p:nvSpPr>
          <p:cNvPr id="7" name="TextBox 6">
            <a:extLst>
              <a:ext uri="{FF2B5EF4-FFF2-40B4-BE49-F238E27FC236}">
                <a16:creationId xmlns:a16="http://schemas.microsoft.com/office/drawing/2014/main" id="{E4416435-F849-AA27-FD30-7A40FF0B04E1}"/>
              </a:ext>
            </a:extLst>
          </p:cNvPr>
          <p:cNvSpPr txBox="1"/>
          <p:nvPr/>
        </p:nvSpPr>
        <p:spPr>
          <a:xfrm>
            <a:off x="5785122" y="1877934"/>
            <a:ext cx="3302779" cy="2045368"/>
          </a:xfrm>
          <a:prstGeom prst="rect">
            <a:avLst/>
          </a:prstGeom>
          <a:noFill/>
        </p:spPr>
        <p:txBody>
          <a:bodyPr wrap="square">
            <a:spAutoFit/>
          </a:bodyPr>
          <a:lstStyle/>
          <a:p>
            <a:r>
              <a:rPr lang="en-IN" sz="1000" b="1" dirty="0">
                <a:latin typeface="Trebuchet MS" panose="020B0603020202020204" pitchFamily="34" charset="0"/>
              </a:rPr>
              <a:t>OBSERVATION</a:t>
            </a:r>
          </a:p>
          <a:p>
            <a:pPr marL="171450" indent="-171450" algn="just">
              <a:lnSpc>
                <a:spcPct val="200000"/>
              </a:lnSpc>
              <a:buFont typeface="Arial" panose="020B0604020202020204" pitchFamily="34" charset="0"/>
              <a:buChar char="•"/>
            </a:pPr>
            <a:r>
              <a:rPr lang="en-IN" sz="1000" dirty="0">
                <a:latin typeface="Trebuchet MS" panose="020B0603020202020204" pitchFamily="34" charset="0"/>
              </a:rPr>
              <a:t>For contract type ‘cash loans’ is having higher number of spreads than ‘Revolving loans’.</a:t>
            </a:r>
          </a:p>
          <a:p>
            <a:pPr marL="171450" indent="-171450" algn="just">
              <a:lnSpc>
                <a:spcPct val="200000"/>
              </a:lnSpc>
              <a:buFont typeface="Arial" panose="020B0604020202020204" pitchFamily="34" charset="0"/>
              <a:buChar char="•"/>
            </a:pPr>
            <a:r>
              <a:rPr lang="en-IN" sz="1000" dirty="0">
                <a:latin typeface="Trebuchet MS" panose="020B0603020202020204" pitchFamily="34" charset="0"/>
              </a:rPr>
              <a:t>Female is having huge spread for applying credit loan.</a:t>
            </a:r>
          </a:p>
          <a:p>
            <a:pPr marL="171450" indent="-171450" algn="just">
              <a:lnSpc>
                <a:spcPct val="200000"/>
              </a:lnSpc>
              <a:buFont typeface="Arial" panose="020B0604020202020204" pitchFamily="34" charset="0"/>
              <a:buChar char="•"/>
            </a:pPr>
            <a:r>
              <a:rPr lang="en-IN" sz="1000" dirty="0">
                <a:latin typeface="Trebuchet MS" panose="020B0603020202020204" pitchFamily="34" charset="0"/>
              </a:rPr>
              <a:t>Revolving Loans - Female spread is huge than male.</a:t>
            </a:r>
          </a:p>
        </p:txBody>
      </p:sp>
    </p:spTree>
    <p:extLst>
      <p:ext uri="{BB962C8B-B14F-4D97-AF65-F5344CB8AC3E}">
        <p14:creationId xmlns:p14="http://schemas.microsoft.com/office/powerpoint/2010/main" val="96559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1 </a:t>
            </a:r>
            <a:br>
              <a:rPr lang="fr" sz="3600" b="0" dirty="0"/>
            </a:br>
            <a:endParaRPr dirty="0"/>
          </a:p>
        </p:txBody>
      </p:sp>
      <p:pic>
        <p:nvPicPr>
          <p:cNvPr id="3" name="Picture 2">
            <a:extLst>
              <a:ext uri="{FF2B5EF4-FFF2-40B4-BE49-F238E27FC236}">
                <a16:creationId xmlns:a16="http://schemas.microsoft.com/office/drawing/2014/main" id="{48F2423B-A3B2-B183-2DD9-88130BFDDC67}"/>
              </a:ext>
            </a:extLst>
          </p:cNvPr>
          <p:cNvPicPr>
            <a:picLocks noChangeAspect="1"/>
          </p:cNvPicPr>
          <p:nvPr/>
        </p:nvPicPr>
        <p:blipFill>
          <a:blip r:embed="rId3"/>
          <a:stretch>
            <a:fillRect/>
          </a:stretch>
        </p:blipFill>
        <p:spPr>
          <a:xfrm>
            <a:off x="508365" y="695618"/>
            <a:ext cx="4136564" cy="4016628"/>
          </a:xfrm>
          <a:prstGeom prst="rect">
            <a:avLst/>
          </a:prstGeom>
        </p:spPr>
      </p:pic>
      <p:sp>
        <p:nvSpPr>
          <p:cNvPr id="5" name="TextBox 4">
            <a:extLst>
              <a:ext uri="{FF2B5EF4-FFF2-40B4-BE49-F238E27FC236}">
                <a16:creationId xmlns:a16="http://schemas.microsoft.com/office/drawing/2014/main" id="{2D82CCA4-8A2E-D59C-A934-E343BDF8E2E0}"/>
              </a:ext>
            </a:extLst>
          </p:cNvPr>
          <p:cNvSpPr txBox="1"/>
          <p:nvPr/>
        </p:nvSpPr>
        <p:spPr>
          <a:xfrm>
            <a:off x="4982919" y="1604432"/>
            <a:ext cx="3717906" cy="2199000"/>
          </a:xfrm>
          <a:prstGeom prst="rect">
            <a:avLst/>
          </a:prstGeom>
          <a:noFill/>
        </p:spPr>
        <p:txBody>
          <a:bodyPr wrap="square">
            <a:spAutoFit/>
          </a:bodyPr>
          <a:lstStyle/>
          <a:p>
            <a:pPr>
              <a:lnSpc>
                <a:spcPct val="200000"/>
              </a:lnSpc>
            </a:pPr>
            <a:r>
              <a:rPr lang="en-US" sz="1000" b="1" dirty="0"/>
              <a:t>OBSERVATIONS</a:t>
            </a:r>
          </a:p>
          <a:p>
            <a:pPr marL="285750" indent="-285750" algn="just">
              <a:lnSpc>
                <a:spcPct val="200000"/>
              </a:lnSpc>
              <a:buFont typeface="Arial" panose="020B0604020202020204" pitchFamily="34" charset="0"/>
              <a:buChar char="•"/>
            </a:pPr>
            <a:r>
              <a:rPr lang="en-US" sz="1000" dirty="0"/>
              <a:t>High Customer who have applied for credit are from the organization type Business entity Type 3 , Self employed , Other etc..</a:t>
            </a:r>
          </a:p>
          <a:p>
            <a:pPr marL="285750" indent="-285750" algn="just">
              <a:lnSpc>
                <a:spcPct val="200000"/>
              </a:lnSpc>
              <a:buFont typeface="Arial" panose="020B0604020202020204" pitchFamily="34" charset="0"/>
              <a:buChar char="•"/>
            </a:pPr>
            <a:r>
              <a:rPr lang="en-US" sz="1000" dirty="0"/>
              <a:t>Low Customer who have applied for credit are from Industry type 8,type 6, type 10 etc..</a:t>
            </a:r>
          </a:p>
          <a:p>
            <a:pPr>
              <a:lnSpc>
                <a:spcPct val="200000"/>
              </a:lnSpc>
            </a:pPr>
            <a:endParaRPr lang="en-US" sz="1000" dirty="0"/>
          </a:p>
        </p:txBody>
      </p:sp>
    </p:spTree>
    <p:extLst>
      <p:ext uri="{BB962C8B-B14F-4D97-AF65-F5344CB8AC3E}">
        <p14:creationId xmlns:p14="http://schemas.microsoft.com/office/powerpoint/2010/main" val="398101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9"/>
          <p:cNvSpPr txBox="1">
            <a:spLocks noGrp="1"/>
          </p:cNvSpPr>
          <p:nvPr>
            <p:ph type="title"/>
          </p:nvPr>
        </p:nvSpPr>
        <p:spPr>
          <a:xfrm>
            <a:off x="725706" y="3235030"/>
            <a:ext cx="796032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000" b="0" dirty="0"/>
              <a:t>Target – 0</a:t>
            </a:r>
            <a:br>
              <a:rPr lang="fr" sz="4000" b="0" dirty="0"/>
            </a:br>
            <a:r>
              <a:rPr lang="fr" sz="4000" b="0" dirty="0"/>
              <a:t>(Customer with All Other Cases)</a:t>
            </a:r>
            <a:endParaRPr sz="4000" b="0" dirty="0"/>
          </a:p>
        </p:txBody>
      </p:sp>
      <p:sp>
        <p:nvSpPr>
          <p:cNvPr id="304" name="Google Shape;304;p39"/>
          <p:cNvSpPr txBox="1">
            <a:spLocks noGrp="1"/>
          </p:cNvSpPr>
          <p:nvPr>
            <p:ph type="title" idx="2"/>
          </p:nvPr>
        </p:nvSpPr>
        <p:spPr>
          <a:xfrm>
            <a:off x="2584598" y="1472492"/>
            <a:ext cx="424254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Application Dataset</a:t>
            </a:r>
            <a:endParaRPr dirty="0"/>
          </a:p>
        </p:txBody>
      </p:sp>
    </p:spTree>
    <p:extLst>
      <p:ext uri="{BB962C8B-B14F-4D97-AF65-F5344CB8AC3E}">
        <p14:creationId xmlns:p14="http://schemas.microsoft.com/office/powerpoint/2010/main" val="4235914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0 </a:t>
            </a:r>
            <a:br>
              <a:rPr lang="fr" sz="3600" b="0" dirty="0"/>
            </a:br>
            <a:endParaRPr dirty="0"/>
          </a:p>
        </p:txBody>
      </p:sp>
      <p:pic>
        <p:nvPicPr>
          <p:cNvPr id="3" name="Picture 2">
            <a:extLst>
              <a:ext uri="{FF2B5EF4-FFF2-40B4-BE49-F238E27FC236}">
                <a16:creationId xmlns:a16="http://schemas.microsoft.com/office/drawing/2014/main" id="{451AFF31-33D4-B8FD-9812-46CA22FBF7B5}"/>
              </a:ext>
            </a:extLst>
          </p:cNvPr>
          <p:cNvPicPr>
            <a:picLocks noChangeAspect="1"/>
          </p:cNvPicPr>
          <p:nvPr/>
        </p:nvPicPr>
        <p:blipFill>
          <a:blip r:embed="rId3"/>
          <a:stretch>
            <a:fillRect/>
          </a:stretch>
        </p:blipFill>
        <p:spPr>
          <a:xfrm>
            <a:off x="790347" y="771349"/>
            <a:ext cx="2025112" cy="2837866"/>
          </a:xfrm>
          <a:prstGeom prst="rect">
            <a:avLst/>
          </a:prstGeom>
        </p:spPr>
      </p:pic>
      <p:pic>
        <p:nvPicPr>
          <p:cNvPr id="5" name="Picture 4">
            <a:extLst>
              <a:ext uri="{FF2B5EF4-FFF2-40B4-BE49-F238E27FC236}">
                <a16:creationId xmlns:a16="http://schemas.microsoft.com/office/drawing/2014/main" id="{A20C5355-15CE-AFA2-D0C2-6B2BD37E9E51}"/>
              </a:ext>
            </a:extLst>
          </p:cNvPr>
          <p:cNvPicPr>
            <a:picLocks noChangeAspect="1"/>
          </p:cNvPicPr>
          <p:nvPr/>
        </p:nvPicPr>
        <p:blipFill>
          <a:blip r:embed="rId4"/>
          <a:stretch>
            <a:fillRect/>
          </a:stretch>
        </p:blipFill>
        <p:spPr>
          <a:xfrm>
            <a:off x="3559443" y="771349"/>
            <a:ext cx="2025112" cy="2837865"/>
          </a:xfrm>
          <a:prstGeom prst="rect">
            <a:avLst/>
          </a:prstGeom>
        </p:spPr>
      </p:pic>
      <p:pic>
        <p:nvPicPr>
          <p:cNvPr id="7" name="Picture 6">
            <a:extLst>
              <a:ext uri="{FF2B5EF4-FFF2-40B4-BE49-F238E27FC236}">
                <a16:creationId xmlns:a16="http://schemas.microsoft.com/office/drawing/2014/main" id="{92296BC3-48E4-57F5-7D61-C88F88E024EF}"/>
              </a:ext>
            </a:extLst>
          </p:cNvPr>
          <p:cNvPicPr>
            <a:picLocks noChangeAspect="1"/>
          </p:cNvPicPr>
          <p:nvPr/>
        </p:nvPicPr>
        <p:blipFill>
          <a:blip r:embed="rId5"/>
          <a:stretch>
            <a:fillRect/>
          </a:stretch>
        </p:blipFill>
        <p:spPr>
          <a:xfrm>
            <a:off x="6328541" y="757248"/>
            <a:ext cx="2025112" cy="2837865"/>
          </a:xfrm>
          <a:prstGeom prst="rect">
            <a:avLst/>
          </a:prstGeom>
        </p:spPr>
      </p:pic>
      <p:sp>
        <p:nvSpPr>
          <p:cNvPr id="9" name="TextBox 8">
            <a:extLst>
              <a:ext uri="{FF2B5EF4-FFF2-40B4-BE49-F238E27FC236}">
                <a16:creationId xmlns:a16="http://schemas.microsoft.com/office/drawing/2014/main" id="{AF006540-A346-1CA1-BA42-DC18F85A5BC0}"/>
              </a:ext>
            </a:extLst>
          </p:cNvPr>
          <p:cNvSpPr txBox="1"/>
          <p:nvPr/>
        </p:nvSpPr>
        <p:spPr>
          <a:xfrm>
            <a:off x="850586" y="3609214"/>
            <a:ext cx="1904633" cy="910442"/>
          </a:xfrm>
          <a:prstGeom prst="rect">
            <a:avLst/>
          </a:prstGeom>
          <a:noFill/>
        </p:spPr>
        <p:txBody>
          <a:bodyPr wrap="square">
            <a:spAutoFit/>
          </a:bodyPr>
          <a:lstStyle/>
          <a:p>
            <a:r>
              <a:rPr lang="en-US" sz="1000" b="1" dirty="0">
                <a:latin typeface="Trebuchet MS" panose="020B0603020202020204" pitchFamily="34" charset="0"/>
              </a:rPr>
              <a:t>Observation</a:t>
            </a:r>
          </a:p>
          <a:p>
            <a:pPr marL="171450" indent="-171450">
              <a:lnSpc>
                <a:spcPct val="150000"/>
              </a:lnSpc>
              <a:buFont typeface="Arial" panose="020B0604020202020204" pitchFamily="34" charset="0"/>
              <a:buChar char="•"/>
            </a:pPr>
            <a:r>
              <a:rPr lang="en-US" sz="1000" dirty="0">
                <a:latin typeface="Trebuchet MS" panose="020B0603020202020204" pitchFamily="34" charset="0"/>
              </a:rPr>
              <a:t>Outliers are observed in income amount in Box Plot.</a:t>
            </a:r>
            <a:endParaRPr lang="en-IN" sz="1000" dirty="0">
              <a:latin typeface="Trebuchet MS" panose="020B0603020202020204" pitchFamily="34" charset="0"/>
            </a:endParaRPr>
          </a:p>
        </p:txBody>
      </p:sp>
      <p:sp>
        <p:nvSpPr>
          <p:cNvPr id="11" name="TextBox 10">
            <a:extLst>
              <a:ext uri="{FF2B5EF4-FFF2-40B4-BE49-F238E27FC236}">
                <a16:creationId xmlns:a16="http://schemas.microsoft.com/office/drawing/2014/main" id="{A7EF8F50-0384-22E0-46C6-39C4A933BDF0}"/>
              </a:ext>
            </a:extLst>
          </p:cNvPr>
          <p:cNvSpPr txBox="1"/>
          <p:nvPr/>
        </p:nvSpPr>
        <p:spPr>
          <a:xfrm>
            <a:off x="3147106" y="3531536"/>
            <a:ext cx="2877835" cy="1602939"/>
          </a:xfrm>
          <a:prstGeom prst="rect">
            <a:avLst/>
          </a:prstGeom>
          <a:noFill/>
        </p:spPr>
        <p:txBody>
          <a:bodyPr wrap="square">
            <a:spAutoFit/>
          </a:bodyPr>
          <a:lstStyle/>
          <a:p>
            <a:r>
              <a:rPr lang="en-IN" sz="1000" b="1" dirty="0">
                <a:latin typeface="Trebuchet MS" panose="020B0603020202020204" pitchFamily="34" charset="0"/>
              </a:rPr>
              <a:t>Observation</a:t>
            </a:r>
            <a:endParaRPr lang="en-IN" sz="1000" dirty="0">
              <a:latin typeface="Trebuchet MS" panose="020B0603020202020204" pitchFamily="34" charset="0"/>
            </a:endParaRPr>
          </a:p>
          <a:p>
            <a:pPr marL="171450" indent="-171450" algn="just">
              <a:lnSpc>
                <a:spcPct val="150000"/>
              </a:lnSpc>
              <a:buFont typeface="Arial" panose="020B0604020202020204" pitchFamily="34" charset="0"/>
              <a:buChar char="•"/>
            </a:pPr>
            <a:r>
              <a:rPr lang="en-IN" sz="1000" dirty="0">
                <a:latin typeface="Trebuchet MS" panose="020B0603020202020204" pitchFamily="34" charset="0"/>
              </a:rPr>
              <a:t>Some outliers are noticed in credit amount.</a:t>
            </a:r>
          </a:p>
          <a:p>
            <a:pPr marL="171450" indent="-171450" algn="just">
              <a:lnSpc>
                <a:spcPct val="150000"/>
              </a:lnSpc>
              <a:buFont typeface="Arial" panose="020B0604020202020204" pitchFamily="34" charset="0"/>
              <a:buChar char="•"/>
            </a:pPr>
            <a:r>
              <a:rPr lang="en-IN" sz="1000" dirty="0">
                <a:latin typeface="Trebuchet MS" panose="020B0603020202020204" pitchFamily="34" charset="0"/>
              </a:rPr>
              <a:t>The spread in 25th quartile is bigger than 75th quartile for credit amount which means most of the credits of clients are present on the 25th quartile.</a:t>
            </a:r>
          </a:p>
          <a:p>
            <a:pPr marL="171450" indent="-171450" algn="just">
              <a:lnSpc>
                <a:spcPct val="150000"/>
              </a:lnSpc>
              <a:buFont typeface="Arial" panose="020B0604020202020204" pitchFamily="34" charset="0"/>
              <a:buChar char="•"/>
            </a:pPr>
            <a:r>
              <a:rPr lang="en-IN" sz="1000" dirty="0">
                <a:latin typeface="Trebuchet MS" panose="020B0603020202020204" pitchFamily="34" charset="0"/>
              </a:rPr>
              <a:t>Similar to Target 1 customers</a:t>
            </a:r>
          </a:p>
        </p:txBody>
      </p:sp>
      <p:sp>
        <p:nvSpPr>
          <p:cNvPr id="13" name="TextBox 12">
            <a:extLst>
              <a:ext uri="{FF2B5EF4-FFF2-40B4-BE49-F238E27FC236}">
                <a16:creationId xmlns:a16="http://schemas.microsoft.com/office/drawing/2014/main" id="{F3CB6CF1-54EC-4584-D407-07EB19B09F56}"/>
              </a:ext>
            </a:extLst>
          </p:cNvPr>
          <p:cNvSpPr txBox="1"/>
          <p:nvPr/>
        </p:nvSpPr>
        <p:spPr>
          <a:xfrm>
            <a:off x="6234479" y="3531536"/>
            <a:ext cx="2877835" cy="1602939"/>
          </a:xfrm>
          <a:prstGeom prst="rect">
            <a:avLst/>
          </a:prstGeom>
          <a:noFill/>
        </p:spPr>
        <p:txBody>
          <a:bodyPr wrap="square">
            <a:spAutoFit/>
          </a:bodyPr>
          <a:lstStyle/>
          <a:p>
            <a:pPr algn="just"/>
            <a:r>
              <a:rPr lang="en-IN" sz="1000" b="1" dirty="0">
                <a:latin typeface="Trebuchet MS" panose="020B0603020202020204" pitchFamily="34" charset="0"/>
              </a:rPr>
              <a:t>Observation</a:t>
            </a:r>
            <a:endParaRPr lang="en-IN" sz="1000" dirty="0">
              <a:latin typeface="Trebuchet MS" panose="020B0603020202020204" pitchFamily="34" charset="0"/>
            </a:endParaRPr>
          </a:p>
          <a:p>
            <a:pPr marL="171450" indent="-171450" algn="just">
              <a:lnSpc>
                <a:spcPct val="150000"/>
              </a:lnSpc>
              <a:buFont typeface="Arial" panose="020B0604020202020204" pitchFamily="34" charset="0"/>
              <a:buChar char="•"/>
            </a:pPr>
            <a:r>
              <a:rPr lang="en-IN" sz="1000" dirty="0">
                <a:latin typeface="Trebuchet MS" panose="020B0603020202020204" pitchFamily="34" charset="0"/>
              </a:rPr>
              <a:t>Some outliers are noticed in credit amount.</a:t>
            </a:r>
          </a:p>
          <a:p>
            <a:pPr marL="171450" indent="-171450" algn="just">
              <a:lnSpc>
                <a:spcPct val="150000"/>
              </a:lnSpc>
              <a:buFont typeface="Arial" panose="020B0604020202020204" pitchFamily="34" charset="0"/>
              <a:buChar char="•"/>
            </a:pPr>
            <a:r>
              <a:rPr lang="en-IN" sz="1000" dirty="0">
                <a:latin typeface="Trebuchet MS" panose="020B0603020202020204" pitchFamily="34" charset="0"/>
              </a:rPr>
              <a:t>The spread in 25th quartile is bigger than 75th quartile for Annuity amount which means most of the credits of clients are present on the 25th quartile.</a:t>
            </a:r>
          </a:p>
          <a:p>
            <a:pPr marL="171450" indent="-171450" algn="just">
              <a:lnSpc>
                <a:spcPct val="150000"/>
              </a:lnSpc>
              <a:buFont typeface="Arial" panose="020B0604020202020204" pitchFamily="34" charset="0"/>
              <a:buChar char="•"/>
            </a:pPr>
            <a:r>
              <a:rPr lang="en-IN" sz="1000" dirty="0">
                <a:latin typeface="Trebuchet MS" panose="020B0603020202020204" pitchFamily="34" charset="0"/>
              </a:rPr>
              <a:t>Similar to Target 1 customers.</a:t>
            </a:r>
          </a:p>
        </p:txBody>
      </p:sp>
    </p:spTree>
    <p:extLst>
      <p:ext uri="{BB962C8B-B14F-4D97-AF65-F5344CB8AC3E}">
        <p14:creationId xmlns:p14="http://schemas.microsoft.com/office/powerpoint/2010/main" val="403253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0 </a:t>
            </a:r>
            <a:br>
              <a:rPr lang="fr" sz="3600" b="0" dirty="0"/>
            </a:br>
            <a:endParaRPr dirty="0"/>
          </a:p>
        </p:txBody>
      </p:sp>
      <p:pic>
        <p:nvPicPr>
          <p:cNvPr id="3" name="Picture 2">
            <a:extLst>
              <a:ext uri="{FF2B5EF4-FFF2-40B4-BE49-F238E27FC236}">
                <a16:creationId xmlns:a16="http://schemas.microsoft.com/office/drawing/2014/main" id="{F38D11C3-5534-8793-2929-B085C8AD1EDC}"/>
              </a:ext>
            </a:extLst>
          </p:cNvPr>
          <p:cNvPicPr>
            <a:picLocks noChangeAspect="1"/>
          </p:cNvPicPr>
          <p:nvPr/>
        </p:nvPicPr>
        <p:blipFill>
          <a:blip r:embed="rId3"/>
          <a:stretch>
            <a:fillRect/>
          </a:stretch>
        </p:blipFill>
        <p:spPr>
          <a:xfrm>
            <a:off x="574145" y="1172451"/>
            <a:ext cx="5095082" cy="3712997"/>
          </a:xfrm>
          <a:prstGeom prst="rect">
            <a:avLst/>
          </a:prstGeom>
        </p:spPr>
      </p:pic>
      <p:sp>
        <p:nvSpPr>
          <p:cNvPr id="5" name="TextBox 4">
            <a:extLst>
              <a:ext uri="{FF2B5EF4-FFF2-40B4-BE49-F238E27FC236}">
                <a16:creationId xmlns:a16="http://schemas.microsoft.com/office/drawing/2014/main" id="{68CAA883-77C4-0147-EF5E-33037DEFEEA8}"/>
              </a:ext>
            </a:extLst>
          </p:cNvPr>
          <p:cNvSpPr txBox="1"/>
          <p:nvPr/>
        </p:nvSpPr>
        <p:spPr>
          <a:xfrm>
            <a:off x="5669227" y="1881272"/>
            <a:ext cx="3474773" cy="1938992"/>
          </a:xfrm>
          <a:prstGeom prst="rect">
            <a:avLst/>
          </a:prstGeom>
          <a:noFill/>
        </p:spPr>
        <p:txBody>
          <a:bodyPr wrap="square">
            <a:spAutoFit/>
          </a:bodyPr>
          <a:lstStyle/>
          <a:p>
            <a:pPr algn="just"/>
            <a:r>
              <a:rPr lang="en-IN" sz="1000" b="1" dirty="0">
                <a:latin typeface="Trebuchet MS" panose="020B0603020202020204" pitchFamily="34" charset="0"/>
              </a:rPr>
              <a:t>OBSERVATION</a:t>
            </a:r>
          </a:p>
          <a:p>
            <a:pPr marL="171450" indent="-171450" algn="just">
              <a:lnSpc>
                <a:spcPct val="200000"/>
              </a:lnSpc>
              <a:buFont typeface="Arial" panose="020B0604020202020204" pitchFamily="34" charset="0"/>
              <a:buChar char="•"/>
            </a:pPr>
            <a:r>
              <a:rPr lang="en-IN" sz="1000" dirty="0">
                <a:latin typeface="Trebuchet MS" panose="020B0603020202020204" pitchFamily="34" charset="0"/>
              </a:rPr>
              <a:t>Married is spreader across all educational categories.</a:t>
            </a:r>
          </a:p>
          <a:p>
            <a:pPr marL="171450" indent="-171450" algn="just">
              <a:lnSpc>
                <a:spcPct val="200000"/>
              </a:lnSpc>
              <a:buFont typeface="Arial" panose="020B0604020202020204" pitchFamily="34" charset="0"/>
              <a:buChar char="•"/>
            </a:pPr>
            <a:r>
              <a:rPr lang="en-IN" sz="1000" dirty="0">
                <a:latin typeface="Trebuchet MS" panose="020B0603020202020204" pitchFamily="34" charset="0"/>
              </a:rPr>
              <a:t>Customer who has higher education holds maximum credit in this category.</a:t>
            </a:r>
          </a:p>
          <a:p>
            <a:pPr marL="171450" indent="-171450" algn="just">
              <a:lnSpc>
                <a:spcPct val="200000"/>
              </a:lnSpc>
              <a:buFont typeface="Arial" panose="020B0604020202020204" pitchFamily="34" charset="0"/>
              <a:buChar char="•"/>
            </a:pPr>
            <a:r>
              <a:rPr lang="en-IN" sz="1000" dirty="0">
                <a:latin typeface="Trebuchet MS" panose="020B0603020202020204" pitchFamily="34" charset="0"/>
              </a:rPr>
              <a:t> Minimum credit falls in 45,000 spreader across all Family status and Educational type.</a:t>
            </a:r>
          </a:p>
          <a:p>
            <a:pPr algn="just"/>
            <a:r>
              <a:rPr lang="en-IN" sz="1000" dirty="0">
                <a:latin typeface="Trebuchet MS" panose="020B0603020202020204" pitchFamily="34" charset="0"/>
              </a:rPr>
              <a:t> </a:t>
            </a:r>
          </a:p>
        </p:txBody>
      </p:sp>
    </p:spTree>
    <p:extLst>
      <p:ext uri="{BB962C8B-B14F-4D97-AF65-F5344CB8AC3E}">
        <p14:creationId xmlns:p14="http://schemas.microsoft.com/office/powerpoint/2010/main" val="1022131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0 </a:t>
            </a:r>
            <a:br>
              <a:rPr lang="fr" sz="3600" b="0" dirty="0"/>
            </a:br>
            <a:endParaRPr dirty="0"/>
          </a:p>
        </p:txBody>
      </p:sp>
      <p:pic>
        <p:nvPicPr>
          <p:cNvPr id="4" name="Picture 3">
            <a:extLst>
              <a:ext uri="{FF2B5EF4-FFF2-40B4-BE49-F238E27FC236}">
                <a16:creationId xmlns:a16="http://schemas.microsoft.com/office/drawing/2014/main" id="{266C7EEE-2949-FFA8-112B-63EBD24C016A}"/>
              </a:ext>
            </a:extLst>
          </p:cNvPr>
          <p:cNvPicPr>
            <a:picLocks noChangeAspect="1"/>
          </p:cNvPicPr>
          <p:nvPr/>
        </p:nvPicPr>
        <p:blipFill>
          <a:blip r:embed="rId3"/>
          <a:stretch>
            <a:fillRect/>
          </a:stretch>
        </p:blipFill>
        <p:spPr>
          <a:xfrm>
            <a:off x="517865" y="1037815"/>
            <a:ext cx="5077209" cy="3690558"/>
          </a:xfrm>
          <a:prstGeom prst="rect">
            <a:avLst/>
          </a:prstGeom>
        </p:spPr>
      </p:pic>
      <p:sp>
        <p:nvSpPr>
          <p:cNvPr id="8" name="TextBox 7">
            <a:extLst>
              <a:ext uri="{FF2B5EF4-FFF2-40B4-BE49-F238E27FC236}">
                <a16:creationId xmlns:a16="http://schemas.microsoft.com/office/drawing/2014/main" id="{ACDDB083-3D76-7E1C-87ED-672AFD8318A6}"/>
              </a:ext>
            </a:extLst>
          </p:cNvPr>
          <p:cNvSpPr txBox="1"/>
          <p:nvPr/>
        </p:nvSpPr>
        <p:spPr>
          <a:xfrm>
            <a:off x="5595075" y="1648420"/>
            <a:ext cx="3492828" cy="1846659"/>
          </a:xfrm>
          <a:prstGeom prst="rect">
            <a:avLst/>
          </a:prstGeom>
          <a:noFill/>
        </p:spPr>
        <p:txBody>
          <a:bodyPr wrap="square">
            <a:spAutoFit/>
          </a:bodyPr>
          <a:lstStyle/>
          <a:p>
            <a:pPr algn="just">
              <a:lnSpc>
                <a:spcPct val="200000"/>
              </a:lnSpc>
            </a:pPr>
            <a:r>
              <a:rPr lang="en-US" sz="1000" b="1" dirty="0">
                <a:latin typeface="Trebuchet MS" panose="020B0603020202020204" pitchFamily="34" charset="0"/>
              </a:rPr>
              <a:t>OBSERVATION</a:t>
            </a: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Minimum income is &lt;50,000 falls under Secondary special Education and Married status.</a:t>
            </a: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Secondary education with married Family status holding higher salary.</a:t>
            </a:r>
          </a:p>
          <a:p>
            <a:r>
              <a:rPr lang="en-US" dirty="0"/>
              <a:t> </a:t>
            </a:r>
            <a:endParaRPr lang="en-IN" dirty="0"/>
          </a:p>
        </p:txBody>
      </p:sp>
    </p:spTree>
    <p:extLst>
      <p:ext uri="{BB962C8B-B14F-4D97-AF65-F5344CB8AC3E}">
        <p14:creationId xmlns:p14="http://schemas.microsoft.com/office/powerpoint/2010/main" val="424533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0 </a:t>
            </a:r>
            <a:br>
              <a:rPr lang="fr" sz="3600" b="0" dirty="0"/>
            </a:br>
            <a:endParaRPr dirty="0"/>
          </a:p>
        </p:txBody>
      </p:sp>
      <p:pic>
        <p:nvPicPr>
          <p:cNvPr id="3" name="Picture 2">
            <a:extLst>
              <a:ext uri="{FF2B5EF4-FFF2-40B4-BE49-F238E27FC236}">
                <a16:creationId xmlns:a16="http://schemas.microsoft.com/office/drawing/2014/main" id="{D09EB90D-46CF-0C90-A94F-C9551D9A63AA}"/>
              </a:ext>
            </a:extLst>
          </p:cNvPr>
          <p:cNvPicPr>
            <a:picLocks noChangeAspect="1"/>
          </p:cNvPicPr>
          <p:nvPr/>
        </p:nvPicPr>
        <p:blipFill>
          <a:blip r:embed="rId3"/>
          <a:stretch>
            <a:fillRect/>
          </a:stretch>
        </p:blipFill>
        <p:spPr>
          <a:xfrm>
            <a:off x="235611" y="1541633"/>
            <a:ext cx="5273227" cy="2768556"/>
          </a:xfrm>
          <a:prstGeom prst="rect">
            <a:avLst/>
          </a:prstGeom>
        </p:spPr>
      </p:pic>
      <p:sp>
        <p:nvSpPr>
          <p:cNvPr id="6" name="TextBox 5">
            <a:extLst>
              <a:ext uri="{FF2B5EF4-FFF2-40B4-BE49-F238E27FC236}">
                <a16:creationId xmlns:a16="http://schemas.microsoft.com/office/drawing/2014/main" id="{6A9B56EE-56C3-A7EF-C3F3-A9DAFE0D8E0D}"/>
              </a:ext>
            </a:extLst>
          </p:cNvPr>
          <p:cNvSpPr txBox="1"/>
          <p:nvPr/>
        </p:nvSpPr>
        <p:spPr>
          <a:xfrm>
            <a:off x="5508838" y="1939642"/>
            <a:ext cx="3762784" cy="1583703"/>
          </a:xfrm>
          <a:prstGeom prst="rect">
            <a:avLst/>
          </a:prstGeom>
          <a:noFill/>
        </p:spPr>
        <p:txBody>
          <a:bodyPr wrap="square">
            <a:spAutoFit/>
          </a:bodyPr>
          <a:lstStyle/>
          <a:p>
            <a:pPr>
              <a:lnSpc>
                <a:spcPct val="200000"/>
              </a:lnSpc>
            </a:pPr>
            <a:r>
              <a:rPr lang="en-US" sz="1000" b="1" dirty="0">
                <a:latin typeface="Trebuchet MS" panose="020B0603020202020204" pitchFamily="34" charset="0"/>
              </a:rPr>
              <a:t>OBSERVATION</a:t>
            </a:r>
          </a:p>
          <a:p>
            <a:pPr marL="171450" indent="-171450">
              <a:lnSpc>
                <a:spcPct val="200000"/>
              </a:lnSpc>
              <a:buFont typeface="Arial" panose="020B0604020202020204" pitchFamily="34" charset="0"/>
              <a:buChar char="•"/>
            </a:pPr>
            <a:r>
              <a:rPr lang="en-US" sz="1000" dirty="0">
                <a:latin typeface="Trebuchet MS" panose="020B0603020202020204" pitchFamily="34" charset="0"/>
              </a:rPr>
              <a:t>Female counts on Income range is higher than Male.</a:t>
            </a:r>
          </a:p>
          <a:p>
            <a:pPr marL="171450" indent="-171450">
              <a:lnSpc>
                <a:spcPct val="200000"/>
              </a:lnSpc>
              <a:buFont typeface="Arial" panose="020B0604020202020204" pitchFamily="34" charset="0"/>
              <a:buChar char="•"/>
            </a:pPr>
            <a:r>
              <a:rPr lang="en-US" sz="1000" dirty="0">
                <a:latin typeface="Trebuchet MS" panose="020B0603020202020204" pitchFamily="34" charset="0"/>
              </a:rPr>
              <a:t>Income range from 75000 to 200000 has wide spread.</a:t>
            </a:r>
          </a:p>
          <a:p>
            <a:pPr marL="171450" indent="-171450">
              <a:lnSpc>
                <a:spcPct val="200000"/>
              </a:lnSpc>
              <a:buFont typeface="Arial" panose="020B0604020202020204" pitchFamily="34" charset="0"/>
              <a:buChar char="•"/>
            </a:pPr>
            <a:r>
              <a:rPr lang="en-US" sz="1000" dirty="0">
                <a:latin typeface="Trebuchet MS" panose="020B0603020202020204" pitchFamily="34" charset="0"/>
              </a:rPr>
              <a:t>Spread is very less from income range of 4,00,000 and above and no spread in 25000 category</a:t>
            </a:r>
            <a:endParaRPr lang="en-IN" sz="1000" dirty="0">
              <a:latin typeface="Trebuchet MS" panose="020B0603020202020204" pitchFamily="34" charset="0"/>
            </a:endParaRPr>
          </a:p>
        </p:txBody>
      </p:sp>
    </p:spTree>
    <p:extLst>
      <p:ext uri="{BB962C8B-B14F-4D97-AF65-F5344CB8AC3E}">
        <p14:creationId xmlns:p14="http://schemas.microsoft.com/office/powerpoint/2010/main" val="288877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0 </a:t>
            </a:r>
            <a:br>
              <a:rPr lang="fr" sz="3600" b="0" dirty="0"/>
            </a:br>
            <a:endParaRPr dirty="0"/>
          </a:p>
        </p:txBody>
      </p:sp>
      <p:pic>
        <p:nvPicPr>
          <p:cNvPr id="3" name="Picture 2">
            <a:extLst>
              <a:ext uri="{FF2B5EF4-FFF2-40B4-BE49-F238E27FC236}">
                <a16:creationId xmlns:a16="http://schemas.microsoft.com/office/drawing/2014/main" id="{31551968-CA58-D750-8C38-3CF030D5E84E}"/>
              </a:ext>
            </a:extLst>
          </p:cNvPr>
          <p:cNvPicPr>
            <a:picLocks noChangeAspect="1"/>
          </p:cNvPicPr>
          <p:nvPr/>
        </p:nvPicPr>
        <p:blipFill>
          <a:blip r:embed="rId3"/>
          <a:stretch>
            <a:fillRect/>
          </a:stretch>
        </p:blipFill>
        <p:spPr>
          <a:xfrm>
            <a:off x="356961" y="1380848"/>
            <a:ext cx="4949926" cy="3189952"/>
          </a:xfrm>
          <a:prstGeom prst="rect">
            <a:avLst/>
          </a:prstGeom>
        </p:spPr>
      </p:pic>
      <p:sp>
        <p:nvSpPr>
          <p:cNvPr id="5" name="TextBox 4">
            <a:extLst>
              <a:ext uri="{FF2B5EF4-FFF2-40B4-BE49-F238E27FC236}">
                <a16:creationId xmlns:a16="http://schemas.microsoft.com/office/drawing/2014/main" id="{6F75018B-3C5A-681F-2CFD-3504E8ECAF33}"/>
              </a:ext>
            </a:extLst>
          </p:cNvPr>
          <p:cNvSpPr txBox="1"/>
          <p:nvPr/>
        </p:nvSpPr>
        <p:spPr>
          <a:xfrm>
            <a:off x="5306887" y="1651270"/>
            <a:ext cx="3695467" cy="2199256"/>
          </a:xfrm>
          <a:prstGeom prst="rect">
            <a:avLst/>
          </a:prstGeom>
          <a:noFill/>
        </p:spPr>
        <p:txBody>
          <a:bodyPr wrap="square">
            <a:spAutoFit/>
          </a:bodyPr>
          <a:lstStyle/>
          <a:p>
            <a:pPr>
              <a:lnSpc>
                <a:spcPct val="200000"/>
              </a:lnSpc>
            </a:pPr>
            <a:r>
              <a:rPr lang="en-US" sz="1000" b="1" dirty="0">
                <a:latin typeface="Trebuchet MS" panose="020B0603020202020204" pitchFamily="34" charset="0"/>
              </a:rPr>
              <a:t>OBSERVATION</a:t>
            </a:r>
            <a:endParaRPr lang="en-US" sz="1000" dirty="0">
              <a:latin typeface="Trebuchet MS" panose="020B0603020202020204" pitchFamily="34" charset="0"/>
            </a:endParaRP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The customers in the income type ‘working’, ’commercial associate’, and ‘State Servant’ has the higher spread than other.</a:t>
            </a: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Females are having more number of spread than the male.</a:t>
            </a: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Compared to Target -1, we have more categories.</a:t>
            </a:r>
          </a:p>
        </p:txBody>
      </p:sp>
    </p:spTree>
    <p:extLst>
      <p:ext uri="{BB962C8B-B14F-4D97-AF65-F5344CB8AC3E}">
        <p14:creationId xmlns:p14="http://schemas.microsoft.com/office/powerpoint/2010/main" val="226820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Business Objective </a:t>
            </a:r>
            <a:endParaRPr dirty="0"/>
          </a:p>
        </p:txBody>
      </p:sp>
      <p:sp>
        <p:nvSpPr>
          <p:cNvPr id="231" name="Google Shape;231;p33"/>
          <p:cNvSpPr txBox="1">
            <a:spLocks noGrp="1"/>
          </p:cNvSpPr>
          <p:nvPr>
            <p:ph type="body" idx="1"/>
          </p:nvPr>
        </p:nvSpPr>
        <p:spPr>
          <a:xfrm>
            <a:off x="720000" y="1215750"/>
            <a:ext cx="7704000" cy="3387600"/>
          </a:xfrm>
          <a:prstGeom prst="rect">
            <a:avLst/>
          </a:prstGeom>
        </p:spPr>
        <p:txBody>
          <a:bodyPr spcFirstLastPara="1" wrap="square" lIns="91425" tIns="91425" rIns="91425" bIns="91425" anchor="ctr" anchorCtr="0">
            <a:noAutofit/>
          </a:bodyPr>
          <a:lstStyle/>
          <a:p>
            <a:pPr rtl="0">
              <a:lnSpc>
                <a:spcPct val="150000"/>
              </a:lnSpc>
            </a:pPr>
            <a:r>
              <a:rPr lang="en-US" dirty="0">
                <a:latin typeface="Trebuchet MS" panose="020B0603020202020204" pitchFamily="34" charset="0"/>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rtl="0">
              <a:lnSpc>
                <a:spcPct val="150000"/>
              </a:lnSpc>
            </a:pPr>
            <a:r>
              <a:rPr lang="en-US" dirty="0">
                <a:latin typeface="Trebuchet MS" panose="020B0603020202020204" pitchFamily="34" charset="0"/>
              </a:rPr>
              <a:t>In other words, the company wants to understand the driving factors (or driver variables) behind loan default, i.e. the variables which are strong indicators of default.  The company can utilize this knowledge for its portfolio and risk assessment.</a:t>
            </a:r>
          </a:p>
          <a:p>
            <a:pPr rtl="0">
              <a:lnSpc>
                <a:spcPct val="150000"/>
              </a:lnSpc>
            </a:pPr>
            <a:r>
              <a:rPr lang="en-US" dirty="0">
                <a:latin typeface="Trebuchet MS" panose="020B0603020202020204" pitchFamily="34" charset="0"/>
              </a:rPr>
              <a:t>To develop your understanding of the domain, you are advised to independently research a little about risk analytics - understanding the types of variables and their significance should be enough.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0 </a:t>
            </a:r>
            <a:br>
              <a:rPr lang="fr" sz="3600" b="0" dirty="0"/>
            </a:br>
            <a:endParaRPr dirty="0"/>
          </a:p>
        </p:txBody>
      </p:sp>
      <p:pic>
        <p:nvPicPr>
          <p:cNvPr id="3" name="Picture 2">
            <a:extLst>
              <a:ext uri="{FF2B5EF4-FFF2-40B4-BE49-F238E27FC236}">
                <a16:creationId xmlns:a16="http://schemas.microsoft.com/office/drawing/2014/main" id="{5624A7D8-7B6A-F44F-0AFC-F916CE41DADF}"/>
              </a:ext>
            </a:extLst>
          </p:cNvPr>
          <p:cNvPicPr>
            <a:picLocks noChangeAspect="1"/>
          </p:cNvPicPr>
          <p:nvPr/>
        </p:nvPicPr>
        <p:blipFill>
          <a:blip r:embed="rId3"/>
          <a:stretch>
            <a:fillRect/>
          </a:stretch>
        </p:blipFill>
        <p:spPr>
          <a:xfrm>
            <a:off x="465070" y="1363185"/>
            <a:ext cx="5104486" cy="3022990"/>
          </a:xfrm>
          <a:prstGeom prst="rect">
            <a:avLst/>
          </a:prstGeom>
        </p:spPr>
      </p:pic>
      <p:sp>
        <p:nvSpPr>
          <p:cNvPr id="5" name="TextBox 4">
            <a:extLst>
              <a:ext uri="{FF2B5EF4-FFF2-40B4-BE49-F238E27FC236}">
                <a16:creationId xmlns:a16="http://schemas.microsoft.com/office/drawing/2014/main" id="{A9252773-5778-E46B-87DA-3747DFC64AA8}"/>
              </a:ext>
            </a:extLst>
          </p:cNvPr>
          <p:cNvSpPr txBox="1"/>
          <p:nvPr/>
        </p:nvSpPr>
        <p:spPr>
          <a:xfrm>
            <a:off x="5569556" y="1779898"/>
            <a:ext cx="3515952" cy="1583703"/>
          </a:xfrm>
          <a:prstGeom prst="rect">
            <a:avLst/>
          </a:prstGeom>
          <a:noFill/>
        </p:spPr>
        <p:txBody>
          <a:bodyPr wrap="square">
            <a:spAutoFit/>
          </a:bodyPr>
          <a:lstStyle/>
          <a:p>
            <a:pPr algn="just">
              <a:lnSpc>
                <a:spcPct val="200000"/>
              </a:lnSpc>
            </a:pPr>
            <a:r>
              <a:rPr lang="en-US" sz="1000" b="1" dirty="0">
                <a:latin typeface="Trebuchet MS" panose="020B0603020202020204" pitchFamily="34" charset="0"/>
              </a:rPr>
              <a:t>OBSERVATION</a:t>
            </a: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For contract type ‘cash loans’ is having higher number of spreads than ‘Revolving loans’.</a:t>
            </a: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Female is having huge spread for applying credit loan.</a:t>
            </a: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Revolving Loans - Female spread is huge than male.</a:t>
            </a:r>
          </a:p>
        </p:txBody>
      </p:sp>
    </p:spTree>
    <p:extLst>
      <p:ext uri="{BB962C8B-B14F-4D97-AF65-F5344CB8AC3E}">
        <p14:creationId xmlns:p14="http://schemas.microsoft.com/office/powerpoint/2010/main" val="546258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0 </a:t>
            </a:r>
            <a:br>
              <a:rPr lang="fr" sz="3600" b="0" dirty="0"/>
            </a:br>
            <a:endParaRPr dirty="0"/>
          </a:p>
        </p:txBody>
      </p:sp>
      <p:pic>
        <p:nvPicPr>
          <p:cNvPr id="3" name="Picture 2">
            <a:extLst>
              <a:ext uri="{FF2B5EF4-FFF2-40B4-BE49-F238E27FC236}">
                <a16:creationId xmlns:a16="http://schemas.microsoft.com/office/drawing/2014/main" id="{8FF1FDF3-8D98-B758-98E4-FF32D8330769}"/>
              </a:ext>
            </a:extLst>
          </p:cNvPr>
          <p:cNvPicPr>
            <a:picLocks noChangeAspect="1"/>
          </p:cNvPicPr>
          <p:nvPr/>
        </p:nvPicPr>
        <p:blipFill>
          <a:blip r:embed="rId3"/>
          <a:stretch>
            <a:fillRect/>
          </a:stretch>
        </p:blipFill>
        <p:spPr>
          <a:xfrm>
            <a:off x="794465" y="751715"/>
            <a:ext cx="2885574" cy="4391785"/>
          </a:xfrm>
          <a:prstGeom prst="rect">
            <a:avLst/>
          </a:prstGeom>
        </p:spPr>
      </p:pic>
      <p:sp>
        <p:nvSpPr>
          <p:cNvPr id="5" name="TextBox 4">
            <a:extLst>
              <a:ext uri="{FF2B5EF4-FFF2-40B4-BE49-F238E27FC236}">
                <a16:creationId xmlns:a16="http://schemas.microsoft.com/office/drawing/2014/main" id="{43776206-FA0A-5CCC-26A5-49900FFF2301}"/>
              </a:ext>
            </a:extLst>
          </p:cNvPr>
          <p:cNvSpPr txBox="1"/>
          <p:nvPr/>
        </p:nvSpPr>
        <p:spPr>
          <a:xfrm>
            <a:off x="3782419" y="1723088"/>
            <a:ext cx="5152616" cy="1697324"/>
          </a:xfrm>
          <a:prstGeom prst="rect">
            <a:avLst/>
          </a:prstGeom>
          <a:noFill/>
        </p:spPr>
        <p:txBody>
          <a:bodyPr wrap="square">
            <a:spAutoFit/>
          </a:bodyPr>
          <a:lstStyle/>
          <a:p>
            <a:r>
              <a:rPr lang="en-US" sz="1200" b="1" dirty="0">
                <a:latin typeface="Trebuchet MS" panose="020B0603020202020204" pitchFamily="34" charset="0"/>
              </a:rPr>
              <a:t>OBSERVATIONS</a:t>
            </a:r>
          </a:p>
          <a:p>
            <a:pPr marL="171450" indent="-171450">
              <a:lnSpc>
                <a:spcPct val="200000"/>
              </a:lnSpc>
              <a:buFont typeface="Arial" panose="020B0604020202020204" pitchFamily="34" charset="0"/>
              <a:buChar char="•"/>
            </a:pPr>
            <a:r>
              <a:rPr lang="en-US" sz="1200" dirty="0">
                <a:latin typeface="Trebuchet MS" panose="020B0603020202020204" pitchFamily="34" charset="0"/>
              </a:rPr>
              <a:t>High Customer who have applied for credit are from the organization type Business entity Type 3 , Self employed , Other etc..</a:t>
            </a:r>
          </a:p>
          <a:p>
            <a:pPr marL="171450" indent="-171450">
              <a:lnSpc>
                <a:spcPct val="200000"/>
              </a:lnSpc>
              <a:buFont typeface="Arial" panose="020B0604020202020204" pitchFamily="34" charset="0"/>
              <a:buChar char="•"/>
            </a:pPr>
            <a:r>
              <a:rPr lang="en-US" sz="1200" dirty="0">
                <a:latin typeface="Trebuchet MS" panose="020B0603020202020204" pitchFamily="34" charset="0"/>
              </a:rPr>
              <a:t>Low Customer who have applied for credit are from Industry type 8,type 6, type 10 etc..</a:t>
            </a:r>
          </a:p>
        </p:txBody>
      </p:sp>
    </p:spTree>
    <p:extLst>
      <p:ext uri="{BB962C8B-B14F-4D97-AF65-F5344CB8AC3E}">
        <p14:creationId xmlns:p14="http://schemas.microsoft.com/office/powerpoint/2010/main" val="5255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p39"/>
          <p:cNvSpPr txBox="1">
            <a:spLocks noGrp="1"/>
          </p:cNvSpPr>
          <p:nvPr>
            <p:ph type="title" idx="2"/>
          </p:nvPr>
        </p:nvSpPr>
        <p:spPr>
          <a:xfrm>
            <a:off x="482444" y="2257436"/>
            <a:ext cx="8330577" cy="10579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Application </a:t>
            </a:r>
            <a:br>
              <a:rPr lang="fr" dirty="0"/>
            </a:br>
            <a:r>
              <a:rPr lang="fr" dirty="0"/>
              <a:t>&amp; </a:t>
            </a:r>
            <a:br>
              <a:rPr lang="fr" dirty="0"/>
            </a:br>
            <a:r>
              <a:rPr lang="fr" dirty="0"/>
              <a:t>Previous Application </a:t>
            </a:r>
            <a:br>
              <a:rPr lang="fr" dirty="0"/>
            </a:br>
            <a:r>
              <a:rPr lang="fr" dirty="0"/>
              <a:t>Dataset</a:t>
            </a:r>
            <a:endParaRPr dirty="0"/>
          </a:p>
        </p:txBody>
      </p:sp>
    </p:spTree>
    <p:extLst>
      <p:ext uri="{BB962C8B-B14F-4D97-AF65-F5344CB8AC3E}">
        <p14:creationId xmlns:p14="http://schemas.microsoft.com/office/powerpoint/2010/main" val="3355421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29365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&amp; Previous Application Dataset</a:t>
            </a:r>
            <a:endParaRPr dirty="0"/>
          </a:p>
        </p:txBody>
      </p:sp>
      <p:pic>
        <p:nvPicPr>
          <p:cNvPr id="3" name="Picture 2">
            <a:extLst>
              <a:ext uri="{FF2B5EF4-FFF2-40B4-BE49-F238E27FC236}">
                <a16:creationId xmlns:a16="http://schemas.microsoft.com/office/drawing/2014/main" id="{EC8DD945-1C24-8F43-E058-D18A30643492}"/>
              </a:ext>
            </a:extLst>
          </p:cNvPr>
          <p:cNvPicPr>
            <a:picLocks noChangeAspect="1"/>
          </p:cNvPicPr>
          <p:nvPr/>
        </p:nvPicPr>
        <p:blipFill>
          <a:blip r:embed="rId3"/>
          <a:stretch>
            <a:fillRect/>
          </a:stretch>
        </p:blipFill>
        <p:spPr>
          <a:xfrm>
            <a:off x="1137804" y="835863"/>
            <a:ext cx="2604444" cy="4307637"/>
          </a:xfrm>
          <a:prstGeom prst="rect">
            <a:avLst/>
          </a:prstGeom>
        </p:spPr>
      </p:pic>
      <p:sp>
        <p:nvSpPr>
          <p:cNvPr id="5" name="TextBox 4">
            <a:extLst>
              <a:ext uri="{FF2B5EF4-FFF2-40B4-BE49-F238E27FC236}">
                <a16:creationId xmlns:a16="http://schemas.microsoft.com/office/drawing/2014/main" id="{EA43D85B-C494-E7D2-8921-4FC2EE97B4FE}"/>
              </a:ext>
            </a:extLst>
          </p:cNvPr>
          <p:cNvSpPr txBox="1"/>
          <p:nvPr/>
        </p:nvSpPr>
        <p:spPr>
          <a:xfrm>
            <a:off x="3922664" y="1989407"/>
            <a:ext cx="5152616" cy="2000548"/>
          </a:xfrm>
          <a:prstGeom prst="rect">
            <a:avLst/>
          </a:prstGeom>
          <a:noFill/>
        </p:spPr>
        <p:txBody>
          <a:bodyPr wrap="square">
            <a:spAutoFit/>
          </a:bodyPr>
          <a:lstStyle/>
          <a:p>
            <a:pPr algn="just">
              <a:lnSpc>
                <a:spcPct val="200000"/>
              </a:lnSpc>
            </a:pPr>
            <a:r>
              <a:rPr lang="en-US" sz="1100" b="1" dirty="0">
                <a:latin typeface="Trebuchet MS" panose="020B0603020202020204" pitchFamily="34" charset="0"/>
              </a:rPr>
              <a:t>OBSERVATION</a:t>
            </a:r>
            <a:endParaRPr lang="en-US" sz="1100" dirty="0">
              <a:latin typeface="Trebuchet MS" panose="020B0603020202020204" pitchFamily="34" charset="0"/>
            </a:endParaRPr>
          </a:p>
          <a:p>
            <a:pPr marL="171450" indent="-171450" algn="just">
              <a:lnSpc>
                <a:spcPct val="200000"/>
              </a:lnSpc>
              <a:buFont typeface="Arial" panose="020B0604020202020204" pitchFamily="34" charset="0"/>
              <a:buChar char="•"/>
            </a:pPr>
            <a:r>
              <a:rPr lang="en-US" sz="1100" dirty="0">
                <a:latin typeface="Trebuchet MS" panose="020B0603020202020204" pitchFamily="34" charset="0"/>
              </a:rPr>
              <a:t>Most rejection of loans and approved were came from purpose 'repairs'.</a:t>
            </a:r>
          </a:p>
          <a:p>
            <a:pPr marL="171450" indent="-171450" algn="just">
              <a:lnSpc>
                <a:spcPct val="200000"/>
              </a:lnSpc>
              <a:buFont typeface="Arial" panose="020B0604020202020204" pitchFamily="34" charset="0"/>
              <a:buChar char="•"/>
            </a:pPr>
            <a:r>
              <a:rPr lang="en-US" sz="1100" dirty="0">
                <a:latin typeface="Trebuchet MS" panose="020B0603020202020204" pitchFamily="34" charset="0"/>
              </a:rPr>
              <a:t>For education purposes we have equal number of approves and rejection</a:t>
            </a:r>
          </a:p>
          <a:p>
            <a:pPr marL="171450" indent="-171450" algn="just">
              <a:lnSpc>
                <a:spcPct val="200000"/>
              </a:lnSpc>
              <a:buFont typeface="Arial" panose="020B0604020202020204" pitchFamily="34" charset="0"/>
              <a:buChar char="•"/>
            </a:pPr>
            <a:r>
              <a:rPr lang="en-US" sz="1100" dirty="0">
                <a:latin typeface="Trebuchet MS" panose="020B0603020202020204" pitchFamily="34" charset="0"/>
              </a:rPr>
              <a:t>Paying other loans and buying a new car is having significant higher rejection than approves.</a:t>
            </a:r>
          </a:p>
          <a:p>
            <a:endParaRPr lang="en-US" dirty="0"/>
          </a:p>
        </p:txBody>
      </p:sp>
    </p:spTree>
    <p:extLst>
      <p:ext uri="{BB962C8B-B14F-4D97-AF65-F5344CB8AC3E}">
        <p14:creationId xmlns:p14="http://schemas.microsoft.com/office/powerpoint/2010/main" val="3889940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4" name="Google Shape;274;p37">
            <a:extLst>
              <a:ext uri="{FF2B5EF4-FFF2-40B4-BE49-F238E27FC236}">
                <a16:creationId xmlns:a16="http://schemas.microsoft.com/office/drawing/2014/main" id="{C270CE39-7E1F-CD35-039D-E03A9F996A66}"/>
              </a:ext>
            </a:extLst>
          </p:cNvPr>
          <p:cNvSpPr txBox="1">
            <a:spLocks noGrp="1"/>
          </p:cNvSpPr>
          <p:nvPr>
            <p:ph type="title"/>
          </p:nvPr>
        </p:nvSpPr>
        <p:spPr>
          <a:xfrm>
            <a:off x="29365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&amp; Previous Application Dataset</a:t>
            </a:r>
            <a:endParaRPr dirty="0"/>
          </a:p>
        </p:txBody>
      </p:sp>
      <p:pic>
        <p:nvPicPr>
          <p:cNvPr id="3" name="Picture 2">
            <a:extLst>
              <a:ext uri="{FF2B5EF4-FFF2-40B4-BE49-F238E27FC236}">
                <a16:creationId xmlns:a16="http://schemas.microsoft.com/office/drawing/2014/main" id="{9503B18B-A266-A094-9AE7-18D318317C2B}"/>
              </a:ext>
            </a:extLst>
          </p:cNvPr>
          <p:cNvPicPr>
            <a:picLocks noChangeAspect="1"/>
          </p:cNvPicPr>
          <p:nvPr/>
        </p:nvPicPr>
        <p:blipFill>
          <a:blip r:embed="rId3"/>
          <a:stretch>
            <a:fillRect/>
          </a:stretch>
        </p:blipFill>
        <p:spPr>
          <a:xfrm>
            <a:off x="862922" y="637519"/>
            <a:ext cx="2692630" cy="4453493"/>
          </a:xfrm>
          <a:prstGeom prst="rect">
            <a:avLst/>
          </a:prstGeom>
        </p:spPr>
      </p:pic>
      <p:sp>
        <p:nvSpPr>
          <p:cNvPr id="6" name="TextBox 5">
            <a:extLst>
              <a:ext uri="{FF2B5EF4-FFF2-40B4-BE49-F238E27FC236}">
                <a16:creationId xmlns:a16="http://schemas.microsoft.com/office/drawing/2014/main" id="{BD5DE85E-8F15-481B-47A1-41ECFBD6FAA7}"/>
              </a:ext>
            </a:extLst>
          </p:cNvPr>
          <p:cNvSpPr txBox="1"/>
          <p:nvPr/>
        </p:nvSpPr>
        <p:spPr>
          <a:xfrm>
            <a:off x="3754369" y="1523160"/>
            <a:ext cx="5152616" cy="2682209"/>
          </a:xfrm>
          <a:prstGeom prst="rect">
            <a:avLst/>
          </a:prstGeom>
          <a:noFill/>
        </p:spPr>
        <p:txBody>
          <a:bodyPr wrap="square">
            <a:spAutoFit/>
          </a:bodyPr>
          <a:lstStyle/>
          <a:p>
            <a:r>
              <a:rPr lang="en-IN" b="1" dirty="0"/>
              <a:t>OBSERVATION</a:t>
            </a:r>
          </a:p>
          <a:p>
            <a:endParaRPr lang="en-IN" dirty="0"/>
          </a:p>
          <a:p>
            <a:pPr marL="171450" indent="-171450">
              <a:lnSpc>
                <a:spcPct val="200000"/>
              </a:lnSpc>
              <a:buFont typeface="Arial" panose="020B0604020202020204" pitchFamily="34" charset="0"/>
              <a:buChar char="•"/>
            </a:pPr>
            <a:r>
              <a:rPr lang="en-IN" sz="1200" dirty="0">
                <a:latin typeface="Trebuchet MS" panose="020B0603020202020204" pitchFamily="34" charset="0"/>
              </a:rPr>
              <a:t>Repairs holds maximum spread on both All other cases and payment difficulty customers.</a:t>
            </a:r>
          </a:p>
          <a:p>
            <a:pPr marL="171450" indent="-171450">
              <a:lnSpc>
                <a:spcPct val="200000"/>
              </a:lnSpc>
              <a:buFont typeface="Arial" panose="020B0604020202020204" pitchFamily="34" charset="0"/>
              <a:buChar char="•"/>
            </a:pPr>
            <a:r>
              <a:rPr lang="en-IN" sz="1200" dirty="0">
                <a:latin typeface="Trebuchet MS" panose="020B0603020202020204" pitchFamily="34" charset="0"/>
              </a:rPr>
              <a:t>To Summarize, All other cases that is, the customers who are doing the loan payment properly is consistently higher than the payment difficulty customer. Hence, we shall focus more on customers who has no issues on repayment and minimal payment difficulties.</a:t>
            </a:r>
          </a:p>
        </p:txBody>
      </p:sp>
    </p:spTree>
    <p:extLst>
      <p:ext uri="{BB962C8B-B14F-4D97-AF65-F5344CB8AC3E}">
        <p14:creationId xmlns:p14="http://schemas.microsoft.com/office/powerpoint/2010/main" val="3208521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4" name="Google Shape;274;p37">
            <a:extLst>
              <a:ext uri="{FF2B5EF4-FFF2-40B4-BE49-F238E27FC236}">
                <a16:creationId xmlns:a16="http://schemas.microsoft.com/office/drawing/2014/main" id="{C270CE39-7E1F-CD35-039D-E03A9F996A66}"/>
              </a:ext>
            </a:extLst>
          </p:cNvPr>
          <p:cNvSpPr txBox="1">
            <a:spLocks noGrp="1"/>
          </p:cNvSpPr>
          <p:nvPr>
            <p:ph type="title"/>
          </p:nvPr>
        </p:nvSpPr>
        <p:spPr>
          <a:xfrm>
            <a:off x="29365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&amp; Previous Application Dataset</a:t>
            </a:r>
            <a:endParaRPr dirty="0"/>
          </a:p>
        </p:txBody>
      </p:sp>
      <p:pic>
        <p:nvPicPr>
          <p:cNvPr id="6" name="Picture 5">
            <a:extLst>
              <a:ext uri="{FF2B5EF4-FFF2-40B4-BE49-F238E27FC236}">
                <a16:creationId xmlns:a16="http://schemas.microsoft.com/office/drawing/2014/main" id="{9999935F-3062-1514-2938-7E77B1DDEBE5}"/>
              </a:ext>
            </a:extLst>
          </p:cNvPr>
          <p:cNvPicPr>
            <a:picLocks noChangeAspect="1"/>
          </p:cNvPicPr>
          <p:nvPr/>
        </p:nvPicPr>
        <p:blipFill>
          <a:blip r:embed="rId3"/>
          <a:stretch>
            <a:fillRect/>
          </a:stretch>
        </p:blipFill>
        <p:spPr>
          <a:xfrm>
            <a:off x="765116" y="886350"/>
            <a:ext cx="4480579" cy="4264987"/>
          </a:xfrm>
          <a:prstGeom prst="rect">
            <a:avLst/>
          </a:prstGeom>
        </p:spPr>
      </p:pic>
      <p:sp>
        <p:nvSpPr>
          <p:cNvPr id="8" name="TextBox 7">
            <a:extLst>
              <a:ext uri="{FF2B5EF4-FFF2-40B4-BE49-F238E27FC236}">
                <a16:creationId xmlns:a16="http://schemas.microsoft.com/office/drawing/2014/main" id="{14F18A55-AC68-8433-0C6F-A92A7DD625A4}"/>
              </a:ext>
            </a:extLst>
          </p:cNvPr>
          <p:cNvSpPr txBox="1"/>
          <p:nvPr/>
        </p:nvSpPr>
        <p:spPr>
          <a:xfrm>
            <a:off x="5312495" y="1569577"/>
            <a:ext cx="3678636" cy="2431243"/>
          </a:xfrm>
          <a:prstGeom prst="rect">
            <a:avLst/>
          </a:prstGeom>
          <a:noFill/>
        </p:spPr>
        <p:txBody>
          <a:bodyPr wrap="square">
            <a:spAutoFit/>
          </a:bodyPr>
          <a:lstStyle/>
          <a:p>
            <a:r>
              <a:rPr lang="en-US" sz="1300" b="1" dirty="0">
                <a:latin typeface="Trebuchet MS" panose="020B0603020202020204" pitchFamily="34" charset="0"/>
              </a:rPr>
              <a:t>OBSERVATION</a:t>
            </a:r>
          </a:p>
          <a:p>
            <a:endParaRPr lang="en-US" sz="1300" dirty="0">
              <a:latin typeface="Trebuchet MS" panose="020B0603020202020204" pitchFamily="34" charset="0"/>
            </a:endParaRPr>
          </a:p>
          <a:p>
            <a:pPr marL="285750" indent="-285750" algn="just">
              <a:lnSpc>
                <a:spcPct val="200000"/>
              </a:lnSpc>
              <a:buFont typeface="Arial" panose="020B0604020202020204" pitchFamily="34" charset="0"/>
              <a:buChar char="•"/>
            </a:pPr>
            <a:r>
              <a:rPr lang="en-US" sz="1300" dirty="0">
                <a:latin typeface="Trebuchet MS" panose="020B0603020202020204" pitchFamily="34" charset="0"/>
              </a:rPr>
              <a:t>The credit amount of Loan purposes like 'Buying a home', 'Buying a land', 'Buying a new car' and 'Building a house' is higher.</a:t>
            </a:r>
          </a:p>
          <a:p>
            <a:pPr marL="285750" indent="-285750" algn="just">
              <a:lnSpc>
                <a:spcPct val="200000"/>
              </a:lnSpc>
              <a:buFont typeface="Arial" panose="020B0604020202020204" pitchFamily="34" charset="0"/>
              <a:buChar char="•"/>
            </a:pPr>
            <a:r>
              <a:rPr lang="en-US" sz="1300" dirty="0">
                <a:latin typeface="Trebuchet MS" panose="020B0603020202020204" pitchFamily="34" charset="0"/>
              </a:rPr>
              <a:t>Income type of state servants have a substantial amount of credit applied</a:t>
            </a:r>
          </a:p>
        </p:txBody>
      </p:sp>
    </p:spTree>
    <p:extLst>
      <p:ext uri="{BB962C8B-B14F-4D97-AF65-F5344CB8AC3E}">
        <p14:creationId xmlns:p14="http://schemas.microsoft.com/office/powerpoint/2010/main" val="1922849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4" name="Google Shape;274;p37">
            <a:extLst>
              <a:ext uri="{FF2B5EF4-FFF2-40B4-BE49-F238E27FC236}">
                <a16:creationId xmlns:a16="http://schemas.microsoft.com/office/drawing/2014/main" id="{C270CE39-7E1F-CD35-039D-E03A9F996A66}"/>
              </a:ext>
            </a:extLst>
          </p:cNvPr>
          <p:cNvSpPr txBox="1">
            <a:spLocks noGrp="1"/>
          </p:cNvSpPr>
          <p:nvPr>
            <p:ph type="title"/>
          </p:nvPr>
        </p:nvSpPr>
        <p:spPr>
          <a:xfrm>
            <a:off x="29365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&amp; Previous Application Dataset</a:t>
            </a:r>
            <a:endParaRPr dirty="0"/>
          </a:p>
        </p:txBody>
      </p:sp>
      <p:pic>
        <p:nvPicPr>
          <p:cNvPr id="3" name="Picture 2">
            <a:extLst>
              <a:ext uri="{FF2B5EF4-FFF2-40B4-BE49-F238E27FC236}">
                <a16:creationId xmlns:a16="http://schemas.microsoft.com/office/drawing/2014/main" id="{8C4D91D6-BCAD-E09C-BDAA-0616589F56A0}"/>
              </a:ext>
            </a:extLst>
          </p:cNvPr>
          <p:cNvPicPr>
            <a:picLocks noChangeAspect="1"/>
          </p:cNvPicPr>
          <p:nvPr/>
        </p:nvPicPr>
        <p:blipFill>
          <a:blip r:embed="rId3"/>
          <a:stretch>
            <a:fillRect/>
          </a:stretch>
        </p:blipFill>
        <p:spPr>
          <a:xfrm>
            <a:off x="514190" y="726932"/>
            <a:ext cx="5090016" cy="4416568"/>
          </a:xfrm>
          <a:prstGeom prst="rect">
            <a:avLst/>
          </a:prstGeom>
        </p:spPr>
      </p:pic>
      <p:sp>
        <p:nvSpPr>
          <p:cNvPr id="6" name="TextBox 5">
            <a:extLst>
              <a:ext uri="{FF2B5EF4-FFF2-40B4-BE49-F238E27FC236}">
                <a16:creationId xmlns:a16="http://schemas.microsoft.com/office/drawing/2014/main" id="{4006DA23-D7AA-D7C1-1E08-EE821C560C1D}"/>
              </a:ext>
            </a:extLst>
          </p:cNvPr>
          <p:cNvSpPr txBox="1"/>
          <p:nvPr/>
        </p:nvSpPr>
        <p:spPr>
          <a:xfrm>
            <a:off x="5604206" y="1740657"/>
            <a:ext cx="3375706" cy="1790427"/>
          </a:xfrm>
          <a:prstGeom prst="rect">
            <a:avLst/>
          </a:prstGeom>
          <a:noFill/>
        </p:spPr>
        <p:txBody>
          <a:bodyPr wrap="square">
            <a:spAutoFit/>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kumimoji="0" lang="en-US" sz="1100" b="1"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OBSERVATION</a:t>
            </a:r>
          </a:p>
          <a:p>
            <a:pPr marL="228600" marR="0" lvl="0" indent="-228600" algn="l" defTabSz="914400" rtl="0" eaLnBrk="1" fontAlgn="auto" latinLnBrk="0" hangingPunct="1">
              <a:lnSpc>
                <a:spcPct val="150000"/>
              </a:lnSpc>
              <a:spcBef>
                <a:spcPts val="1000"/>
              </a:spcBef>
              <a:spcAft>
                <a:spcPts val="0"/>
              </a:spcAft>
              <a:buClrTx/>
              <a:buSzPct val="125000"/>
              <a:buFont typeface="Arial" panose="020B0604020202020204" pitchFamily="34" charset="0"/>
              <a:buChar char="•"/>
              <a:tabLst/>
              <a:defRPr/>
            </a:pPr>
            <a:r>
              <a:rPr lang="en-US" sz="1100" kern="1200" dirty="0">
                <a:solidFill>
                  <a:prstClr val="black"/>
                </a:solidFill>
                <a:latin typeface="Trebuchet MS" panose="020B0603020202020204" pitchFamily="34" charset="0"/>
                <a:ea typeface="+mn-ea"/>
                <a:cs typeface="+mn-cs"/>
              </a:rPr>
              <a:t>Target – 0 (All other cases) – Housing and Office Apartment has higher credit.</a:t>
            </a:r>
          </a:p>
          <a:p>
            <a:pPr marL="228600" marR="0" lvl="0" indent="-228600" algn="l" defTabSz="914400" rtl="0" eaLnBrk="1" fontAlgn="auto" latinLnBrk="0" hangingPunct="1">
              <a:lnSpc>
                <a:spcPct val="150000"/>
              </a:lnSpc>
              <a:spcBef>
                <a:spcPts val="1000"/>
              </a:spcBef>
              <a:spcAft>
                <a:spcPts val="0"/>
              </a:spcAft>
              <a:buClrTx/>
              <a:buSzPct val="125000"/>
              <a:buFont typeface="Arial" panose="020B0604020202020204" pitchFamily="34" charset="0"/>
              <a:buChar char="•"/>
              <a:tabLst/>
              <a:defRPr/>
            </a:pPr>
            <a:r>
              <a:rPr lang="en-US" sz="1100" kern="1200" dirty="0">
                <a:solidFill>
                  <a:prstClr val="black"/>
                </a:solidFill>
                <a:latin typeface="Trebuchet MS" panose="020B0603020202020204" pitchFamily="34" charset="0"/>
                <a:ea typeface="+mn-ea"/>
                <a:cs typeface="+mn-cs"/>
              </a:rPr>
              <a:t>Whereas, target – 1 (Payment Difficulty) – Co-apartment followed by Office apartment has higher credit.</a:t>
            </a:r>
            <a:endParaRPr kumimoji="0" lang="en-US" sz="11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endParaRPr>
          </a:p>
        </p:txBody>
      </p:sp>
    </p:spTree>
    <p:extLst>
      <p:ext uri="{BB962C8B-B14F-4D97-AF65-F5344CB8AC3E}">
        <p14:creationId xmlns:p14="http://schemas.microsoft.com/office/powerpoint/2010/main" val="30815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720000" y="13468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Summary</a:t>
            </a:r>
            <a:endParaRPr dirty="0"/>
          </a:p>
        </p:txBody>
      </p:sp>
      <p:sp>
        <p:nvSpPr>
          <p:cNvPr id="231" name="Google Shape;231;p33"/>
          <p:cNvSpPr txBox="1">
            <a:spLocks noGrp="1"/>
          </p:cNvSpPr>
          <p:nvPr>
            <p:ph type="body" idx="1"/>
          </p:nvPr>
        </p:nvSpPr>
        <p:spPr>
          <a:xfrm>
            <a:off x="675665" y="865217"/>
            <a:ext cx="7704000" cy="4278283"/>
          </a:xfrm>
          <a:prstGeom prst="rect">
            <a:avLst/>
          </a:prstGeom>
        </p:spPr>
        <p:txBody>
          <a:bodyPr spcFirstLastPara="1" wrap="square" lIns="91425" tIns="91425" rIns="91425" bIns="91425" anchor="ctr" anchorCtr="0">
            <a:noAutofit/>
          </a:bodyPr>
          <a:lstStyle/>
          <a:p>
            <a:pPr>
              <a:lnSpc>
                <a:spcPct val="200000"/>
              </a:lnSpc>
            </a:pPr>
            <a:r>
              <a:rPr lang="en-US" dirty="0">
                <a:latin typeface="Trebuchet MS" panose="020B0603020202020204" pitchFamily="34" charset="0"/>
              </a:rPr>
              <a:t>Customers who are in All other cases holds 91% of spread over Payment Difficulty customer base.</a:t>
            </a:r>
          </a:p>
          <a:p>
            <a:pPr rtl="0">
              <a:lnSpc>
                <a:spcPct val="200000"/>
              </a:lnSpc>
            </a:pPr>
            <a:r>
              <a:rPr lang="en-US" dirty="0">
                <a:latin typeface="Trebuchet MS" panose="020B0603020202020204" pitchFamily="34" charset="0"/>
              </a:rPr>
              <a:t>Company should be focusing on Contract Type – Student, Pensioner and Business Man who has housing type except Co-Apartment for Successful payments.</a:t>
            </a:r>
          </a:p>
          <a:p>
            <a:pPr rtl="0">
              <a:lnSpc>
                <a:spcPct val="200000"/>
              </a:lnSpc>
            </a:pPr>
            <a:r>
              <a:rPr lang="en-US" dirty="0">
                <a:latin typeface="Trebuchet MS" panose="020B0603020202020204" pitchFamily="34" charset="0"/>
              </a:rPr>
              <a:t>Repairs category has more Payment difficulty customers but it also has same spread on All other cases.</a:t>
            </a:r>
          </a:p>
          <a:p>
            <a:pPr rtl="0">
              <a:lnSpc>
                <a:spcPct val="200000"/>
              </a:lnSpc>
            </a:pPr>
            <a:r>
              <a:rPr lang="en-US" dirty="0">
                <a:latin typeface="Trebuchet MS" panose="020B0603020202020204" pitchFamily="34" charset="0"/>
              </a:rPr>
              <a:t>Other category has more unused offer followed by Repairs.  </a:t>
            </a:r>
          </a:p>
          <a:p>
            <a:pPr rtl="0">
              <a:lnSpc>
                <a:spcPct val="200000"/>
              </a:lnSpc>
            </a:pPr>
            <a:r>
              <a:rPr lang="en-US" dirty="0">
                <a:latin typeface="Trebuchet MS" panose="020B0603020202020204" pitchFamily="34" charset="0"/>
              </a:rPr>
              <a:t>Company can concentrate on Housing type with Parents as they have very less unsuccessful payment.</a:t>
            </a:r>
          </a:p>
          <a:p>
            <a:pPr marL="609600" lvl="1" indent="0">
              <a:lnSpc>
                <a:spcPct val="150000"/>
              </a:lnSpc>
              <a:buNone/>
            </a:pPr>
            <a:endParaRPr lang="en-US" dirty="0">
              <a:latin typeface="Trebuchet MS" panose="020B0603020202020204" pitchFamily="34" charset="0"/>
            </a:endParaRPr>
          </a:p>
        </p:txBody>
      </p:sp>
    </p:spTree>
    <p:extLst>
      <p:ext uri="{BB962C8B-B14F-4D97-AF65-F5344CB8AC3E}">
        <p14:creationId xmlns:p14="http://schemas.microsoft.com/office/powerpoint/2010/main" val="85575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720000" y="13468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Steps Followed</a:t>
            </a:r>
            <a:endParaRPr dirty="0"/>
          </a:p>
        </p:txBody>
      </p:sp>
      <p:sp>
        <p:nvSpPr>
          <p:cNvPr id="231" name="Google Shape;231;p33"/>
          <p:cNvSpPr txBox="1">
            <a:spLocks noGrp="1"/>
          </p:cNvSpPr>
          <p:nvPr>
            <p:ph type="body" idx="1"/>
          </p:nvPr>
        </p:nvSpPr>
        <p:spPr>
          <a:xfrm>
            <a:off x="675665" y="984743"/>
            <a:ext cx="7704000" cy="4278283"/>
          </a:xfrm>
          <a:prstGeom prst="rect">
            <a:avLst/>
          </a:prstGeom>
        </p:spPr>
        <p:txBody>
          <a:bodyPr spcFirstLastPara="1" wrap="square" lIns="91425" tIns="91425" rIns="91425" bIns="91425" anchor="ctr" anchorCtr="0">
            <a:noAutofit/>
          </a:bodyPr>
          <a:lstStyle/>
          <a:p>
            <a:pPr rtl="0">
              <a:lnSpc>
                <a:spcPct val="150000"/>
              </a:lnSpc>
            </a:pPr>
            <a:r>
              <a:rPr lang="en-US" dirty="0">
                <a:latin typeface="Trebuchet MS" panose="020B0603020202020204" pitchFamily="34" charset="0"/>
              </a:rPr>
              <a:t>Imported the data set (applications) into the Python Environment</a:t>
            </a:r>
          </a:p>
          <a:p>
            <a:pPr rtl="0">
              <a:lnSpc>
                <a:spcPct val="150000"/>
              </a:lnSpc>
            </a:pPr>
            <a:r>
              <a:rPr lang="en-US" dirty="0">
                <a:latin typeface="Trebuchet MS" panose="020B0603020202020204" pitchFamily="34" charset="0"/>
              </a:rPr>
              <a:t>Checked and removed unwanted/ </a:t>
            </a:r>
            <a:r>
              <a:rPr lang="en-US" dirty="0" err="1">
                <a:latin typeface="Trebuchet MS" panose="020B0603020202020204" pitchFamily="34" charset="0"/>
              </a:rPr>
              <a:t>NaN</a:t>
            </a:r>
            <a:r>
              <a:rPr lang="en-US" dirty="0">
                <a:latin typeface="Trebuchet MS" panose="020B0603020202020204" pitchFamily="34" charset="0"/>
              </a:rPr>
              <a:t> values which is more than 30% columns from the dataset.</a:t>
            </a:r>
          </a:p>
          <a:p>
            <a:pPr rtl="0">
              <a:lnSpc>
                <a:spcPct val="150000"/>
              </a:lnSpc>
            </a:pPr>
            <a:r>
              <a:rPr lang="en-US" dirty="0">
                <a:latin typeface="Trebuchet MS" panose="020B0603020202020204" pitchFamily="34" charset="0"/>
              </a:rPr>
              <a:t>Dropped unwanted rows which has XNA values.</a:t>
            </a:r>
          </a:p>
          <a:p>
            <a:pPr rtl="0">
              <a:lnSpc>
                <a:spcPct val="150000"/>
              </a:lnSpc>
            </a:pPr>
            <a:r>
              <a:rPr lang="en-US" dirty="0">
                <a:latin typeface="Trebuchet MS" panose="020B0603020202020204" pitchFamily="34" charset="0"/>
              </a:rPr>
              <a:t>Created bins of Income and Credit to analyze.</a:t>
            </a:r>
          </a:p>
          <a:p>
            <a:pPr rtl="0">
              <a:lnSpc>
                <a:spcPct val="150000"/>
              </a:lnSpc>
            </a:pPr>
            <a:r>
              <a:rPr lang="en-US" dirty="0">
                <a:latin typeface="Trebuchet MS" panose="020B0603020202020204" pitchFamily="34" charset="0"/>
              </a:rPr>
              <a:t>Changed full form for the short form data like “TARGET”.</a:t>
            </a:r>
          </a:p>
          <a:p>
            <a:pPr rtl="0">
              <a:lnSpc>
                <a:spcPct val="150000"/>
              </a:lnSpc>
            </a:pPr>
            <a:r>
              <a:rPr lang="en-US" dirty="0">
                <a:latin typeface="Trebuchet MS" panose="020B0603020202020204" pitchFamily="34" charset="0"/>
              </a:rPr>
              <a:t>Bifurcated application dataset into two with the help of “TARGET”.</a:t>
            </a:r>
          </a:p>
          <a:p>
            <a:pPr lvl="1">
              <a:lnSpc>
                <a:spcPct val="150000"/>
              </a:lnSpc>
              <a:buAutoNum type="arabicPeriod"/>
            </a:pPr>
            <a:r>
              <a:rPr lang="en-US" dirty="0">
                <a:latin typeface="Trebuchet MS" panose="020B0603020202020204" pitchFamily="34" charset="0"/>
              </a:rPr>
              <a:t>Customers who has payment difficulties.</a:t>
            </a:r>
          </a:p>
          <a:p>
            <a:pPr lvl="1">
              <a:lnSpc>
                <a:spcPct val="150000"/>
              </a:lnSpc>
              <a:buAutoNum type="arabicPeriod"/>
            </a:pPr>
            <a:r>
              <a:rPr lang="en-US" dirty="0">
                <a:latin typeface="Trebuchet MS" panose="020B0603020202020204" pitchFamily="34" charset="0"/>
              </a:rPr>
              <a:t>Customers all other cases.</a:t>
            </a:r>
          </a:p>
          <a:p>
            <a:pPr rtl="0">
              <a:lnSpc>
                <a:spcPct val="150000"/>
              </a:lnSpc>
            </a:pPr>
            <a:r>
              <a:rPr lang="en-US" dirty="0">
                <a:latin typeface="Trebuchet MS" panose="020B0603020202020204" pitchFamily="34" charset="0"/>
              </a:rPr>
              <a:t>Performed Univariate / Bivariate Analysis for both the dataset.</a:t>
            </a:r>
          </a:p>
          <a:p>
            <a:pPr rtl="0">
              <a:lnSpc>
                <a:spcPct val="150000"/>
              </a:lnSpc>
            </a:pPr>
            <a:r>
              <a:rPr lang="en-US" dirty="0">
                <a:latin typeface="Trebuchet MS" panose="020B0603020202020204" pitchFamily="34" charset="0"/>
              </a:rPr>
              <a:t>Imported the data set (Previous Application) into the Python Environment</a:t>
            </a:r>
          </a:p>
          <a:p>
            <a:pPr rtl="0">
              <a:lnSpc>
                <a:spcPct val="150000"/>
              </a:lnSpc>
            </a:pPr>
            <a:r>
              <a:rPr lang="en-US" dirty="0">
                <a:latin typeface="Trebuchet MS" panose="020B0603020202020204" pitchFamily="34" charset="0"/>
              </a:rPr>
              <a:t>Removed the columns which has </a:t>
            </a:r>
            <a:r>
              <a:rPr lang="en-US" dirty="0" err="1">
                <a:latin typeface="Trebuchet MS" panose="020B0603020202020204" pitchFamily="34" charset="0"/>
              </a:rPr>
              <a:t>NaN</a:t>
            </a:r>
            <a:r>
              <a:rPr lang="en-US" dirty="0">
                <a:latin typeface="Trebuchet MS" panose="020B0603020202020204" pitchFamily="34" charset="0"/>
              </a:rPr>
              <a:t> values more than 30%, removed XNA and XAP variables.</a:t>
            </a:r>
          </a:p>
          <a:p>
            <a:pPr rtl="0">
              <a:lnSpc>
                <a:spcPct val="150000"/>
              </a:lnSpc>
            </a:pPr>
            <a:r>
              <a:rPr lang="en-US" dirty="0">
                <a:latin typeface="Trebuchet MS" panose="020B0603020202020204" pitchFamily="34" charset="0"/>
              </a:rPr>
              <a:t>Merged (Previous Application &amp; Application) data set using SK_ID_CURR</a:t>
            </a:r>
          </a:p>
          <a:p>
            <a:pPr rtl="0">
              <a:lnSpc>
                <a:spcPct val="150000"/>
              </a:lnSpc>
            </a:pPr>
            <a:r>
              <a:rPr lang="en-US" dirty="0">
                <a:latin typeface="Trebuchet MS" panose="020B0603020202020204" pitchFamily="34" charset="0"/>
              </a:rPr>
              <a:t>Renamed column and removed unwanted column for better understanding.</a:t>
            </a:r>
          </a:p>
          <a:p>
            <a:pPr>
              <a:lnSpc>
                <a:spcPct val="150000"/>
              </a:lnSpc>
            </a:pPr>
            <a:r>
              <a:rPr lang="en-US" dirty="0">
                <a:latin typeface="Trebuchet MS" panose="020B0603020202020204" pitchFamily="34" charset="0"/>
              </a:rPr>
              <a:t>Performed Univariate / Bivariate Analysis for both the dataset. </a:t>
            </a:r>
          </a:p>
          <a:p>
            <a:pPr rtl="0">
              <a:lnSpc>
                <a:spcPct val="150000"/>
              </a:lnSpc>
            </a:pPr>
            <a:endParaRPr lang="en-US" dirty="0">
              <a:latin typeface="Trebuchet MS" panose="020B0603020202020204" pitchFamily="34" charset="0"/>
            </a:endParaRPr>
          </a:p>
          <a:p>
            <a:pPr marL="609600" lvl="1" indent="0">
              <a:lnSpc>
                <a:spcPct val="150000"/>
              </a:lnSpc>
              <a:buNone/>
            </a:pPr>
            <a:endParaRPr lang="en-US" dirty="0">
              <a:latin typeface="Trebuchet MS" panose="020B0603020202020204" pitchFamily="34" charset="0"/>
            </a:endParaRPr>
          </a:p>
        </p:txBody>
      </p:sp>
    </p:spTree>
    <p:extLst>
      <p:ext uri="{BB962C8B-B14F-4D97-AF65-F5344CB8AC3E}">
        <p14:creationId xmlns:p14="http://schemas.microsoft.com/office/powerpoint/2010/main" val="325512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txBox="1">
            <a:spLocks noGrp="1"/>
          </p:cNvSpPr>
          <p:nvPr>
            <p:ph type="title"/>
          </p:nvPr>
        </p:nvSpPr>
        <p:spPr>
          <a:xfrm>
            <a:off x="2176593" y="2084276"/>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Application Dataset</a:t>
            </a:r>
            <a:endParaRPr dirty="0"/>
          </a:p>
        </p:txBody>
      </p:sp>
      <p:sp>
        <p:nvSpPr>
          <p:cNvPr id="268" name="Google Shape;268;p36"/>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a:t>
            </a:r>
            <a:endParaRPr dirty="0"/>
          </a:p>
        </p:txBody>
      </p:sp>
      <p:pic>
        <p:nvPicPr>
          <p:cNvPr id="15" name="Picture 14">
            <a:extLst>
              <a:ext uri="{FF2B5EF4-FFF2-40B4-BE49-F238E27FC236}">
                <a16:creationId xmlns:a16="http://schemas.microsoft.com/office/drawing/2014/main" id="{FFB202E6-F653-6A34-ABE0-356BABAE1061}"/>
              </a:ext>
            </a:extLst>
          </p:cNvPr>
          <p:cNvPicPr>
            <a:picLocks noChangeAspect="1"/>
          </p:cNvPicPr>
          <p:nvPr/>
        </p:nvPicPr>
        <p:blipFill>
          <a:blip r:embed="rId3"/>
          <a:stretch>
            <a:fillRect/>
          </a:stretch>
        </p:blipFill>
        <p:spPr>
          <a:xfrm>
            <a:off x="4323960" y="1350288"/>
            <a:ext cx="4310431" cy="3525289"/>
          </a:xfrm>
          <a:prstGeom prst="rect">
            <a:avLst/>
          </a:prstGeom>
        </p:spPr>
      </p:pic>
      <p:sp>
        <p:nvSpPr>
          <p:cNvPr id="16" name="Google Shape;231;p33">
            <a:extLst>
              <a:ext uri="{FF2B5EF4-FFF2-40B4-BE49-F238E27FC236}">
                <a16:creationId xmlns:a16="http://schemas.microsoft.com/office/drawing/2014/main" id="{1DFC5BD4-7E65-7461-99D1-43F36F451273}"/>
              </a:ext>
            </a:extLst>
          </p:cNvPr>
          <p:cNvSpPr txBox="1">
            <a:spLocks/>
          </p:cNvSpPr>
          <p:nvPr/>
        </p:nvSpPr>
        <p:spPr>
          <a:xfrm>
            <a:off x="425137" y="1017725"/>
            <a:ext cx="3461257" cy="3801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538163" lvl="1" indent="-358775" algn="l">
              <a:lnSpc>
                <a:spcPct val="150000"/>
              </a:lnSpc>
              <a:buFont typeface="Arial" panose="020B0604020202020204" pitchFamily="34" charset="0"/>
              <a:buChar char="•"/>
              <a:tabLst>
                <a:tab pos="269875" algn="l"/>
                <a:tab pos="358775" algn="l"/>
                <a:tab pos="628650" algn="l"/>
              </a:tabLst>
            </a:pPr>
            <a:r>
              <a:rPr lang="en-US" dirty="0">
                <a:latin typeface="Trebuchet MS" panose="020B0603020202020204" pitchFamily="34" charset="0"/>
              </a:rPr>
              <a:t>Application Dataset has two target customers.</a:t>
            </a:r>
          </a:p>
          <a:p>
            <a:pPr marL="995363" lvl="3" indent="-358775" algn="l">
              <a:lnSpc>
                <a:spcPct val="150000"/>
              </a:lnSpc>
              <a:buFont typeface="Arial" panose="020B0604020202020204" pitchFamily="34" charset="0"/>
              <a:buChar char="•"/>
              <a:tabLst>
                <a:tab pos="269875" algn="l"/>
                <a:tab pos="358775" algn="l"/>
                <a:tab pos="628650" algn="l"/>
              </a:tabLst>
            </a:pPr>
            <a:r>
              <a:rPr lang="en-US" dirty="0">
                <a:latin typeface="Trebuchet MS" panose="020B0603020202020204" pitchFamily="34" charset="0"/>
              </a:rPr>
              <a:t>Customers who has payment difficulties</a:t>
            </a:r>
          </a:p>
          <a:p>
            <a:pPr marL="995363" lvl="3" indent="-358775" algn="l">
              <a:lnSpc>
                <a:spcPct val="150000"/>
              </a:lnSpc>
              <a:buFont typeface="Arial" panose="020B0604020202020204" pitchFamily="34" charset="0"/>
              <a:buChar char="•"/>
              <a:tabLst>
                <a:tab pos="269875" algn="l"/>
                <a:tab pos="358775" algn="l"/>
                <a:tab pos="628650" algn="l"/>
              </a:tabLst>
            </a:pPr>
            <a:r>
              <a:rPr lang="en-US" dirty="0">
                <a:latin typeface="Trebuchet MS" panose="020B0603020202020204" pitchFamily="34" charset="0"/>
              </a:rPr>
              <a:t>Customers who has clearing the payment on time.</a:t>
            </a:r>
          </a:p>
        </p:txBody>
      </p:sp>
      <p:sp>
        <p:nvSpPr>
          <p:cNvPr id="18" name="TextBox 17">
            <a:extLst>
              <a:ext uri="{FF2B5EF4-FFF2-40B4-BE49-F238E27FC236}">
                <a16:creationId xmlns:a16="http://schemas.microsoft.com/office/drawing/2014/main" id="{CF533C79-6A2E-DD4D-3F67-4D99C241BF41}"/>
              </a:ext>
            </a:extLst>
          </p:cNvPr>
          <p:cNvSpPr txBox="1"/>
          <p:nvPr/>
        </p:nvSpPr>
        <p:spPr>
          <a:xfrm>
            <a:off x="425137" y="4325552"/>
            <a:ext cx="5152616" cy="372923"/>
          </a:xfrm>
          <a:prstGeom prst="rect">
            <a:avLst/>
          </a:prstGeom>
          <a:noFill/>
        </p:spPr>
        <p:txBody>
          <a:bodyPr wrap="square">
            <a:spAutoFit/>
          </a:bodyPr>
          <a:lstStyle/>
          <a:p>
            <a:pPr marL="179388" lvl="1" algn="l">
              <a:lnSpc>
                <a:spcPct val="150000"/>
              </a:lnSpc>
              <a:tabLst>
                <a:tab pos="269875" algn="l"/>
                <a:tab pos="358775" algn="l"/>
                <a:tab pos="628650" algn="l"/>
              </a:tabLst>
            </a:pPr>
            <a:r>
              <a:rPr lang="en-US" dirty="0">
                <a:latin typeface="Trebuchet MS" panose="020B0603020202020204" pitchFamily="34" charset="0"/>
                <a:ea typeface="Lato" panose="020F0502020204030203" pitchFamily="34" charset="0"/>
                <a:cs typeface="Lato" panose="020F0502020204030203" pitchFamily="34" charset="0"/>
              </a:rPr>
              <a:t>Hence, </a:t>
            </a:r>
            <a:r>
              <a:rPr lang="en-US" dirty="0">
                <a:solidFill>
                  <a:schemeClr val="dk1"/>
                </a:solidFill>
                <a:latin typeface="Trebuchet MS" panose="020B0603020202020204" pitchFamily="34" charset="0"/>
                <a:ea typeface="Lato" panose="020F0502020204030203" pitchFamily="34" charset="0"/>
                <a:cs typeface="Lato" panose="020F0502020204030203" pitchFamily="34" charset="0"/>
                <a:sym typeface="Lato"/>
              </a:rPr>
              <a:t>Segregating</a:t>
            </a:r>
            <a:r>
              <a:rPr lang="en-US" dirty="0">
                <a:latin typeface="Trebuchet MS" panose="020B0603020202020204" pitchFamily="34" charset="0"/>
                <a:ea typeface="Lato" panose="020F0502020204030203" pitchFamily="34" charset="0"/>
                <a:cs typeface="Lato" panose="020F0502020204030203" pitchFamily="34" charset="0"/>
              </a:rPr>
              <a:t> Two into different data set to analyze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9"/>
          <p:cNvSpPr txBox="1">
            <a:spLocks noGrp="1"/>
          </p:cNvSpPr>
          <p:nvPr>
            <p:ph type="title"/>
          </p:nvPr>
        </p:nvSpPr>
        <p:spPr>
          <a:xfrm>
            <a:off x="725706" y="3235030"/>
            <a:ext cx="796032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000" b="0" dirty="0"/>
              <a:t>Target – 1 </a:t>
            </a:r>
            <a:br>
              <a:rPr lang="fr" sz="4000" b="0" dirty="0"/>
            </a:br>
            <a:r>
              <a:rPr lang="fr" sz="4000" b="0" dirty="0"/>
              <a:t>(Customer with Payment Difficulties)</a:t>
            </a:r>
            <a:endParaRPr sz="4000" b="0" dirty="0"/>
          </a:p>
        </p:txBody>
      </p:sp>
      <p:sp>
        <p:nvSpPr>
          <p:cNvPr id="304" name="Google Shape;304;p39"/>
          <p:cNvSpPr txBox="1">
            <a:spLocks noGrp="1"/>
          </p:cNvSpPr>
          <p:nvPr>
            <p:ph type="title" idx="2"/>
          </p:nvPr>
        </p:nvSpPr>
        <p:spPr>
          <a:xfrm>
            <a:off x="2584598" y="1472492"/>
            <a:ext cx="424254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Application Dataset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1 </a:t>
            </a:r>
            <a:br>
              <a:rPr lang="fr" sz="3600" b="0" dirty="0"/>
            </a:br>
            <a:endParaRPr dirty="0"/>
          </a:p>
        </p:txBody>
      </p:sp>
      <p:pic>
        <p:nvPicPr>
          <p:cNvPr id="3" name="Picture 2">
            <a:extLst>
              <a:ext uri="{FF2B5EF4-FFF2-40B4-BE49-F238E27FC236}">
                <a16:creationId xmlns:a16="http://schemas.microsoft.com/office/drawing/2014/main" id="{C10377CE-A645-87D8-8654-B60AD1D35B60}"/>
              </a:ext>
            </a:extLst>
          </p:cNvPr>
          <p:cNvPicPr>
            <a:picLocks noChangeAspect="1"/>
          </p:cNvPicPr>
          <p:nvPr/>
        </p:nvPicPr>
        <p:blipFill>
          <a:blip r:embed="rId3"/>
          <a:stretch>
            <a:fillRect/>
          </a:stretch>
        </p:blipFill>
        <p:spPr>
          <a:xfrm>
            <a:off x="666768" y="777636"/>
            <a:ext cx="2253294" cy="3157625"/>
          </a:xfrm>
          <a:prstGeom prst="rect">
            <a:avLst/>
          </a:prstGeom>
        </p:spPr>
      </p:pic>
      <p:pic>
        <p:nvPicPr>
          <p:cNvPr id="5" name="Picture 4">
            <a:extLst>
              <a:ext uri="{FF2B5EF4-FFF2-40B4-BE49-F238E27FC236}">
                <a16:creationId xmlns:a16="http://schemas.microsoft.com/office/drawing/2014/main" id="{1B529285-A356-1167-2410-80141C579F0C}"/>
              </a:ext>
            </a:extLst>
          </p:cNvPr>
          <p:cNvPicPr>
            <a:picLocks noChangeAspect="1"/>
          </p:cNvPicPr>
          <p:nvPr/>
        </p:nvPicPr>
        <p:blipFill>
          <a:blip r:embed="rId4"/>
          <a:stretch>
            <a:fillRect/>
          </a:stretch>
        </p:blipFill>
        <p:spPr>
          <a:xfrm>
            <a:off x="3445353" y="777637"/>
            <a:ext cx="2253294" cy="3157626"/>
          </a:xfrm>
          <a:prstGeom prst="rect">
            <a:avLst/>
          </a:prstGeom>
        </p:spPr>
      </p:pic>
      <p:pic>
        <p:nvPicPr>
          <p:cNvPr id="7" name="Picture 6">
            <a:extLst>
              <a:ext uri="{FF2B5EF4-FFF2-40B4-BE49-F238E27FC236}">
                <a16:creationId xmlns:a16="http://schemas.microsoft.com/office/drawing/2014/main" id="{CCFFA7F1-6273-C464-C4C2-F4A93D8B6489}"/>
              </a:ext>
            </a:extLst>
          </p:cNvPr>
          <p:cNvPicPr>
            <a:picLocks noChangeAspect="1"/>
          </p:cNvPicPr>
          <p:nvPr/>
        </p:nvPicPr>
        <p:blipFill>
          <a:blip r:embed="rId5"/>
          <a:stretch>
            <a:fillRect/>
          </a:stretch>
        </p:blipFill>
        <p:spPr>
          <a:xfrm>
            <a:off x="6069019" y="777637"/>
            <a:ext cx="2253294" cy="3157625"/>
          </a:xfrm>
          <a:prstGeom prst="rect">
            <a:avLst/>
          </a:prstGeom>
        </p:spPr>
      </p:pic>
      <p:sp>
        <p:nvSpPr>
          <p:cNvPr id="9" name="TextBox 8">
            <a:extLst>
              <a:ext uri="{FF2B5EF4-FFF2-40B4-BE49-F238E27FC236}">
                <a16:creationId xmlns:a16="http://schemas.microsoft.com/office/drawing/2014/main" id="{1FEEAB90-979B-0C54-E621-723ADDDA395B}"/>
              </a:ext>
            </a:extLst>
          </p:cNvPr>
          <p:cNvSpPr txBox="1"/>
          <p:nvPr/>
        </p:nvSpPr>
        <p:spPr>
          <a:xfrm>
            <a:off x="3450037" y="3820061"/>
            <a:ext cx="2253294" cy="1323439"/>
          </a:xfrm>
          <a:prstGeom prst="rect">
            <a:avLst/>
          </a:prstGeom>
          <a:noFill/>
        </p:spPr>
        <p:txBody>
          <a:bodyPr wrap="square">
            <a:spAutoFit/>
          </a:bodyPr>
          <a:lstStyle/>
          <a:p>
            <a:pPr algn="just"/>
            <a:r>
              <a:rPr lang="en-IN" sz="1000" b="1" dirty="0">
                <a:latin typeface="Trebuchet MS" panose="020B0603020202020204" pitchFamily="34" charset="0"/>
              </a:rPr>
              <a:t>Observation</a:t>
            </a:r>
          </a:p>
          <a:p>
            <a:pPr marL="171450" indent="-171450" algn="just">
              <a:buFont typeface="Arial" panose="020B0604020202020204" pitchFamily="34" charset="0"/>
              <a:buChar char="•"/>
            </a:pPr>
            <a:r>
              <a:rPr lang="en-IN" sz="1000" dirty="0">
                <a:latin typeface="Trebuchet MS" panose="020B0603020202020204" pitchFamily="34" charset="0"/>
              </a:rPr>
              <a:t>Some outliers are noticed in credit amount.</a:t>
            </a:r>
          </a:p>
          <a:p>
            <a:pPr marL="171450" indent="-171450" algn="just">
              <a:buFont typeface="Arial" panose="020B0604020202020204" pitchFamily="34" charset="0"/>
              <a:buChar char="•"/>
            </a:pPr>
            <a:r>
              <a:rPr lang="en-IN" sz="1000" dirty="0">
                <a:latin typeface="Trebuchet MS" panose="020B0603020202020204" pitchFamily="34" charset="0"/>
              </a:rPr>
              <a:t>The spread in 25th quartile is bigger than 75th quartile for credit amount which means most of the credits of clients are present on the 25th quartile.</a:t>
            </a:r>
          </a:p>
        </p:txBody>
      </p:sp>
      <p:sp>
        <p:nvSpPr>
          <p:cNvPr id="10" name="TextBox 9">
            <a:extLst>
              <a:ext uri="{FF2B5EF4-FFF2-40B4-BE49-F238E27FC236}">
                <a16:creationId xmlns:a16="http://schemas.microsoft.com/office/drawing/2014/main" id="{F1C077CF-AFF6-D999-0F99-31AA47EF9FCC}"/>
              </a:ext>
            </a:extLst>
          </p:cNvPr>
          <p:cNvSpPr txBox="1"/>
          <p:nvPr/>
        </p:nvSpPr>
        <p:spPr>
          <a:xfrm>
            <a:off x="6124192" y="3820061"/>
            <a:ext cx="2253294" cy="1323439"/>
          </a:xfrm>
          <a:prstGeom prst="rect">
            <a:avLst/>
          </a:prstGeom>
          <a:noFill/>
        </p:spPr>
        <p:txBody>
          <a:bodyPr wrap="square">
            <a:spAutoFit/>
          </a:bodyPr>
          <a:lstStyle/>
          <a:p>
            <a:pPr algn="just"/>
            <a:r>
              <a:rPr lang="en-IN" sz="1000" b="1" dirty="0">
                <a:latin typeface="Trebuchet MS" panose="020B0603020202020204" pitchFamily="34" charset="0"/>
              </a:rPr>
              <a:t>Observation</a:t>
            </a:r>
          </a:p>
          <a:p>
            <a:pPr marL="171450" indent="-171450" algn="just">
              <a:buFont typeface="Arial" panose="020B0604020202020204" pitchFamily="34" charset="0"/>
              <a:buChar char="•"/>
            </a:pPr>
            <a:r>
              <a:rPr lang="en-IN" sz="1000" dirty="0">
                <a:latin typeface="Trebuchet MS" panose="020B0603020202020204" pitchFamily="34" charset="0"/>
              </a:rPr>
              <a:t>Some outliers are noticed in credit amount.</a:t>
            </a:r>
          </a:p>
          <a:p>
            <a:pPr marL="171450" indent="-171450" algn="just">
              <a:buFont typeface="Arial" panose="020B0604020202020204" pitchFamily="34" charset="0"/>
              <a:buChar char="•"/>
            </a:pPr>
            <a:r>
              <a:rPr lang="en-IN" sz="1000" dirty="0">
                <a:latin typeface="Trebuchet MS" panose="020B0603020202020204" pitchFamily="34" charset="0"/>
              </a:rPr>
              <a:t>The spread in 25th quartile is bigger than 75th quartile for credit amount which means most of the credits of clients are present on the 25th quartile.</a:t>
            </a:r>
          </a:p>
        </p:txBody>
      </p:sp>
      <p:sp>
        <p:nvSpPr>
          <p:cNvPr id="12" name="TextBox 11">
            <a:extLst>
              <a:ext uri="{FF2B5EF4-FFF2-40B4-BE49-F238E27FC236}">
                <a16:creationId xmlns:a16="http://schemas.microsoft.com/office/drawing/2014/main" id="{F59B7C11-602F-8EBE-8BD6-F9B0A98215E3}"/>
              </a:ext>
            </a:extLst>
          </p:cNvPr>
          <p:cNvSpPr txBox="1"/>
          <p:nvPr/>
        </p:nvSpPr>
        <p:spPr>
          <a:xfrm>
            <a:off x="720000" y="3820061"/>
            <a:ext cx="2184161" cy="553998"/>
          </a:xfrm>
          <a:prstGeom prst="rect">
            <a:avLst/>
          </a:prstGeom>
          <a:noFill/>
        </p:spPr>
        <p:txBody>
          <a:bodyPr wrap="square">
            <a:spAutoFit/>
          </a:bodyPr>
          <a:lstStyle/>
          <a:p>
            <a:pPr algn="just"/>
            <a:r>
              <a:rPr lang="en-IN" sz="1000" b="1" dirty="0">
                <a:latin typeface="Trebuchet MS" panose="020B0603020202020204" pitchFamily="34" charset="0"/>
              </a:rPr>
              <a:t>Observation</a:t>
            </a:r>
          </a:p>
          <a:p>
            <a:pPr marL="171450" indent="-171450" algn="just">
              <a:buFont typeface="Arial" panose="020B0604020202020204" pitchFamily="34" charset="0"/>
              <a:buChar char="•"/>
            </a:pPr>
            <a:r>
              <a:rPr lang="en-IN" sz="1000" dirty="0">
                <a:latin typeface="Trebuchet MS" panose="020B0603020202020204" pitchFamily="34" charset="0"/>
              </a:rPr>
              <a:t>Some outliers are noticed in Income amount.</a:t>
            </a:r>
          </a:p>
        </p:txBody>
      </p:sp>
    </p:spTree>
    <p:extLst>
      <p:ext uri="{BB962C8B-B14F-4D97-AF65-F5344CB8AC3E}">
        <p14:creationId xmlns:p14="http://schemas.microsoft.com/office/powerpoint/2010/main" val="68914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1 </a:t>
            </a:r>
            <a:br>
              <a:rPr lang="fr" sz="3600" b="0" dirty="0"/>
            </a:br>
            <a:endParaRPr dirty="0"/>
          </a:p>
        </p:txBody>
      </p:sp>
      <p:pic>
        <p:nvPicPr>
          <p:cNvPr id="4" name="Picture 3">
            <a:extLst>
              <a:ext uri="{FF2B5EF4-FFF2-40B4-BE49-F238E27FC236}">
                <a16:creationId xmlns:a16="http://schemas.microsoft.com/office/drawing/2014/main" id="{C7757966-1351-C817-9068-7A973D38AF62}"/>
              </a:ext>
            </a:extLst>
          </p:cNvPr>
          <p:cNvPicPr>
            <a:picLocks noChangeAspect="1"/>
          </p:cNvPicPr>
          <p:nvPr/>
        </p:nvPicPr>
        <p:blipFill>
          <a:blip r:embed="rId3"/>
          <a:stretch>
            <a:fillRect/>
          </a:stretch>
        </p:blipFill>
        <p:spPr>
          <a:xfrm>
            <a:off x="624633" y="1011409"/>
            <a:ext cx="5470026" cy="3986235"/>
          </a:xfrm>
          <a:prstGeom prst="rect">
            <a:avLst/>
          </a:prstGeom>
        </p:spPr>
      </p:pic>
      <p:sp>
        <p:nvSpPr>
          <p:cNvPr id="8" name="TextBox 7">
            <a:extLst>
              <a:ext uri="{FF2B5EF4-FFF2-40B4-BE49-F238E27FC236}">
                <a16:creationId xmlns:a16="http://schemas.microsoft.com/office/drawing/2014/main" id="{BC977AA3-2E12-1565-6486-43166070970D}"/>
              </a:ext>
            </a:extLst>
          </p:cNvPr>
          <p:cNvSpPr txBox="1"/>
          <p:nvPr/>
        </p:nvSpPr>
        <p:spPr>
          <a:xfrm>
            <a:off x="6094659" y="1373802"/>
            <a:ext cx="2892266" cy="2910990"/>
          </a:xfrm>
          <a:prstGeom prst="rect">
            <a:avLst/>
          </a:prstGeom>
          <a:noFill/>
        </p:spPr>
        <p:txBody>
          <a:bodyPr wrap="square">
            <a:spAutoFit/>
          </a:bodyPr>
          <a:lstStyle/>
          <a:p>
            <a:pPr algn="just"/>
            <a:r>
              <a:rPr lang="en-US" sz="1000" b="1" dirty="0">
                <a:latin typeface="Trebuchet MS" panose="020B0603020202020204" pitchFamily="34" charset="0"/>
              </a:rPr>
              <a:t>OBSERVATION</a:t>
            </a:r>
          </a:p>
          <a:p>
            <a:pPr algn="just"/>
            <a:endParaRPr lang="en-US" sz="1000" b="1" dirty="0">
              <a:latin typeface="Trebuchet MS" panose="020B0603020202020204" pitchFamily="34" charset="0"/>
            </a:endParaRPr>
          </a:p>
          <a:p>
            <a:pPr marL="171450" indent="-171450" algn="just">
              <a:lnSpc>
                <a:spcPct val="150000"/>
              </a:lnSpc>
              <a:buFont typeface="Arial" panose="020B0604020202020204" pitchFamily="34" charset="0"/>
              <a:buChar char="•"/>
            </a:pPr>
            <a:r>
              <a:rPr lang="en-US" sz="1000" dirty="0">
                <a:latin typeface="Trebuchet MS" panose="020B0603020202020204" pitchFamily="34" charset="0"/>
              </a:rPr>
              <a:t>Married is consistently maintaining in Median and has maximum spread.</a:t>
            </a:r>
          </a:p>
          <a:p>
            <a:pPr marL="171450" indent="-171450" algn="just">
              <a:lnSpc>
                <a:spcPct val="150000"/>
              </a:lnSpc>
              <a:buFont typeface="Arial" panose="020B0604020202020204" pitchFamily="34" charset="0"/>
              <a:buChar char="•"/>
            </a:pPr>
            <a:r>
              <a:rPr lang="en-US" sz="1000" dirty="0">
                <a:latin typeface="Trebuchet MS" panose="020B0603020202020204" pitchFamily="34" charset="0"/>
              </a:rPr>
              <a:t>Customer of Married and Single/Not Married who has a academic degree only holding Credit amount in that category.</a:t>
            </a:r>
          </a:p>
          <a:p>
            <a:pPr marL="171450" indent="-171450" algn="just">
              <a:lnSpc>
                <a:spcPct val="150000"/>
              </a:lnSpc>
              <a:buFont typeface="Arial" panose="020B0604020202020204" pitchFamily="34" charset="0"/>
              <a:buChar char="•"/>
            </a:pPr>
            <a:r>
              <a:rPr lang="en-US" sz="1000" dirty="0">
                <a:latin typeface="Trebuchet MS" panose="020B0603020202020204" pitchFamily="34" charset="0"/>
              </a:rPr>
              <a:t>Customer who has Secondary education and Civil Marriage hold maximum credit in this category.</a:t>
            </a:r>
          </a:p>
          <a:p>
            <a:pPr marL="171450" indent="-171450" algn="just">
              <a:lnSpc>
                <a:spcPct val="150000"/>
              </a:lnSpc>
              <a:buFont typeface="Arial" panose="020B0604020202020204" pitchFamily="34" charset="0"/>
              <a:buChar char="•"/>
            </a:pPr>
            <a:r>
              <a:rPr lang="en-US" sz="1000" dirty="0">
                <a:latin typeface="Trebuchet MS" panose="020B0603020202020204" pitchFamily="34" charset="0"/>
              </a:rPr>
              <a:t> Minimum credit falls in 45,000 </a:t>
            </a:r>
            <a:r>
              <a:rPr lang="en-US" sz="1000" dirty="0" err="1">
                <a:latin typeface="Trebuchet MS" panose="020B0603020202020204" pitchFamily="34" charset="0"/>
              </a:rPr>
              <a:t>spreaded</a:t>
            </a:r>
            <a:r>
              <a:rPr lang="en-US" sz="1000" dirty="0">
                <a:latin typeface="Trebuchet MS" panose="020B0603020202020204" pitchFamily="34" charset="0"/>
              </a:rPr>
              <a:t> across all Family status and Educational type.</a:t>
            </a:r>
          </a:p>
        </p:txBody>
      </p:sp>
    </p:spTree>
    <p:extLst>
      <p:ext uri="{BB962C8B-B14F-4D97-AF65-F5344CB8AC3E}">
        <p14:creationId xmlns:p14="http://schemas.microsoft.com/office/powerpoint/2010/main" val="320029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574145" y="52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Application Data Set  - </a:t>
            </a:r>
            <a:r>
              <a:rPr lang="fr" sz="3600" b="0" dirty="0"/>
              <a:t>Target – 1 </a:t>
            </a:r>
            <a:br>
              <a:rPr lang="fr" sz="3600" b="0" dirty="0"/>
            </a:br>
            <a:endParaRPr dirty="0"/>
          </a:p>
        </p:txBody>
      </p:sp>
      <p:pic>
        <p:nvPicPr>
          <p:cNvPr id="3" name="Picture 2">
            <a:extLst>
              <a:ext uri="{FF2B5EF4-FFF2-40B4-BE49-F238E27FC236}">
                <a16:creationId xmlns:a16="http://schemas.microsoft.com/office/drawing/2014/main" id="{51EDAB3B-4BCB-419F-FB28-D959C208394C}"/>
              </a:ext>
            </a:extLst>
          </p:cNvPr>
          <p:cNvPicPr>
            <a:picLocks noChangeAspect="1"/>
          </p:cNvPicPr>
          <p:nvPr/>
        </p:nvPicPr>
        <p:blipFill>
          <a:blip r:embed="rId3"/>
          <a:stretch>
            <a:fillRect/>
          </a:stretch>
        </p:blipFill>
        <p:spPr>
          <a:xfrm>
            <a:off x="574145" y="785375"/>
            <a:ext cx="5547981" cy="4032756"/>
          </a:xfrm>
          <a:prstGeom prst="rect">
            <a:avLst/>
          </a:prstGeom>
        </p:spPr>
      </p:pic>
      <p:sp>
        <p:nvSpPr>
          <p:cNvPr id="6" name="TextBox 5">
            <a:extLst>
              <a:ext uri="{FF2B5EF4-FFF2-40B4-BE49-F238E27FC236}">
                <a16:creationId xmlns:a16="http://schemas.microsoft.com/office/drawing/2014/main" id="{5B399886-4E61-3E42-C71D-763E7F2A09DE}"/>
              </a:ext>
            </a:extLst>
          </p:cNvPr>
          <p:cNvSpPr txBox="1"/>
          <p:nvPr/>
        </p:nvSpPr>
        <p:spPr>
          <a:xfrm>
            <a:off x="6099272" y="1626010"/>
            <a:ext cx="3044728" cy="1891480"/>
          </a:xfrm>
          <a:prstGeom prst="rect">
            <a:avLst/>
          </a:prstGeom>
          <a:noFill/>
        </p:spPr>
        <p:txBody>
          <a:bodyPr wrap="square">
            <a:spAutoFit/>
          </a:bodyPr>
          <a:lstStyle/>
          <a:p>
            <a:pPr algn="just"/>
            <a:r>
              <a:rPr lang="en-US" sz="1000" b="1" dirty="0">
                <a:latin typeface="Trebuchet MS" panose="020B0603020202020204" pitchFamily="34" charset="0"/>
              </a:rPr>
              <a:t>OBSERVATION</a:t>
            </a:r>
          </a:p>
          <a:p>
            <a:pPr algn="just"/>
            <a:endParaRPr lang="en-US" sz="1000" b="1" dirty="0">
              <a:latin typeface="Trebuchet MS" panose="020B0603020202020204" pitchFamily="34" charset="0"/>
            </a:endParaRP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Minimum income is &lt;50,000 falls under Secondary special Education and Married status.</a:t>
            </a:r>
          </a:p>
          <a:p>
            <a:pPr marL="171450" indent="-171450" algn="just">
              <a:lnSpc>
                <a:spcPct val="200000"/>
              </a:lnSpc>
              <a:buFont typeface="Arial" panose="020B0604020202020204" pitchFamily="34" charset="0"/>
              <a:buChar char="•"/>
            </a:pPr>
            <a:r>
              <a:rPr lang="en-US" sz="1000" dirty="0">
                <a:latin typeface="Trebuchet MS" panose="020B0603020202020204" pitchFamily="34" charset="0"/>
              </a:rPr>
              <a:t>Secondary education with married Family status holding higher salary.</a:t>
            </a:r>
          </a:p>
        </p:txBody>
      </p:sp>
    </p:spTree>
    <p:extLst>
      <p:ext uri="{BB962C8B-B14F-4D97-AF65-F5344CB8AC3E}">
        <p14:creationId xmlns:p14="http://schemas.microsoft.com/office/powerpoint/2010/main" val="622736848"/>
      </p:ext>
    </p:extLst>
  </p:cSld>
  <p:clrMapOvr>
    <a:masterClrMapping/>
  </p:clrMapOvr>
</p:sld>
</file>

<file path=ppt/theme/theme1.xml><?xml version="1.0" encoding="utf-8"?>
<a:theme xmlns:a="http://schemas.openxmlformats.org/drawingml/2006/main" name="Minimalist Grayscale Project Proposal by Slidesgo">
  <a:themeElements>
    <a:clrScheme name="Simple Light">
      <a:dk1>
        <a:srgbClr val="191919"/>
      </a:dk1>
      <a:lt1>
        <a:srgbClr val="FFFFFF"/>
      </a:lt1>
      <a:dk2>
        <a:srgbClr val="EEEEEE"/>
      </a:dk2>
      <a:lt2>
        <a:srgbClr val="595959"/>
      </a:lt2>
      <a:accent1>
        <a:srgbClr val="3333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1494</TotalTime>
  <Words>1458</Words>
  <Application>Microsoft Office PowerPoint</Application>
  <PresentationFormat>On-screen Show (16:9)</PresentationFormat>
  <Paragraphs>141</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Fjalla One</vt:lpstr>
      <vt:lpstr>Roboto Condensed Light</vt:lpstr>
      <vt:lpstr>Trebuchet MS</vt:lpstr>
      <vt:lpstr>Lato</vt:lpstr>
      <vt:lpstr>Minimalist Grayscale Project Proposal by Slidesgo</vt:lpstr>
      <vt:lpstr>CREDIT EDA</vt:lpstr>
      <vt:lpstr>Business Objective </vt:lpstr>
      <vt:lpstr>Steps Followed</vt:lpstr>
      <vt:lpstr>Application Dataset</vt:lpstr>
      <vt:lpstr>Application Data Set</vt:lpstr>
      <vt:lpstr>Target – 1  (Customer with Payment Difficulties)</vt:lpstr>
      <vt:lpstr>Application Data Set  - Target – 1  </vt:lpstr>
      <vt:lpstr>Application Data Set  - Target – 1  </vt:lpstr>
      <vt:lpstr>Application Data Set  - Target – 1  </vt:lpstr>
      <vt:lpstr>Application Data Set  - Target – 1  </vt:lpstr>
      <vt:lpstr>Application Data Set  - Target – 1  </vt:lpstr>
      <vt:lpstr>Application Data Set  - Target – 1  </vt:lpstr>
      <vt:lpstr>Application Data Set  - Target – 1  </vt:lpstr>
      <vt:lpstr>Target – 0 (Customer with All Other Cases)</vt:lpstr>
      <vt:lpstr>Application Data Set  - Target – 0  </vt:lpstr>
      <vt:lpstr>Application Data Set  - Target – 0  </vt:lpstr>
      <vt:lpstr>Application Data Set  - Target – 0  </vt:lpstr>
      <vt:lpstr>Application Data Set  - Target – 0  </vt:lpstr>
      <vt:lpstr>Application Data Set  - Target – 0  </vt:lpstr>
      <vt:lpstr>Application Data Set  - Target – 0  </vt:lpstr>
      <vt:lpstr>Application Data Set  - Target – 0  </vt:lpstr>
      <vt:lpstr>Application  &amp;  Previous Application  Dataset</vt:lpstr>
      <vt:lpstr>Application &amp; Previous Application Dataset</vt:lpstr>
      <vt:lpstr>Application &amp; Previous Application Dataset</vt:lpstr>
      <vt:lpstr>Application &amp; Previous Application Dataset</vt:lpstr>
      <vt:lpstr>Application &amp; Previous Application Dataset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dc:title>
  <cp:lastModifiedBy>vishwanath rajasekaran</cp:lastModifiedBy>
  <cp:revision>3</cp:revision>
  <dcterms:modified xsi:type="dcterms:W3CDTF">2022-11-20T07:14:45Z</dcterms:modified>
</cp:coreProperties>
</file>