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3E30-60DC-681F-105B-424049BFE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DA0D2-07E4-5949-62CC-D8C783D3A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3EC9-FCDF-6E8D-9FE6-69208B9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DFF2-824B-3CB9-5448-2DA571FE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00E1-F03D-7C87-5615-12E3E02E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D11F-3F47-A3B7-74E8-CDE72B35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7ADF1-71B1-2ADA-A2E3-1D197A30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11B4-21A5-7951-7C75-02B400DA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7A09-CB33-931A-34A5-812373D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F307-D3E5-0329-0183-1EDD439D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B029B-6308-6AE3-CBE1-C09B46E3D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BB8E6-CC9D-F3E9-D61B-F99C5952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72C8-0565-57CF-6AD1-3C2D7F7B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9814-2BB4-5875-1061-2DB53770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E38A-7F68-9B6B-C0E2-BE691C54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EC9-37E6-32B4-6087-FF7A1C80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39F7-FEF6-8D20-3818-21451E8C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5A08-C74A-3A26-AD35-DD08DBC0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4967-6211-9E8C-5EE4-25CAF13E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F201-3E78-CA18-847C-FF40BFF0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F187-4131-60B5-3A59-469151FD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EF6B-5DA1-094F-D26D-AB6659F2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4454-14FF-052F-46B2-8512EB61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2B86-0C56-5E54-22AC-CFCEA0E5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2A2-6B3E-D635-221D-23F061D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3F92-2AC6-6D26-BC0C-2EEE456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0A3D-E302-7F57-E3F0-693BDDB5B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7EEF5-2563-0D9B-5248-794F0DCD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2660-1835-79F1-A1BF-E58C5AA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399C-324E-B6DA-6485-84C74C58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512F-8BB2-8B59-C8A0-0715B88E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5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EEFE-E531-84D4-ED42-E17B7439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A93A-61B0-24C5-F515-3EBF43D5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9961-3B52-2444-42DC-A465BA58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B74EE-32B7-52E9-B64B-AF988A03F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0653-CF16-28AD-AE80-4DF686D0F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252F8-F32F-2891-8AEC-50340737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8869B-19F4-5B18-442F-9EECFACD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C2BFD-743C-2C11-A8DE-3E63DA05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5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9E78-6563-F2E6-8F95-955458A8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91784-815C-D81C-99F1-6EFD4FEE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011D-3FA0-8A3A-5A2B-C05B3EC3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1EA5-B83D-8758-EE51-3778F55C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66A4B-3DAE-3ACA-2AA5-A03EAABC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88973-4A06-D97B-0F15-C13C66F9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794E3-B9D0-4FD0-EC52-27BAF3A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B29-6FE3-ABA6-3288-D3922284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7CE0-1BE0-23E4-71EE-7A44CEBF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9E895-EEE4-F79A-B094-5581FD84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30CC-43B5-F0B4-5959-0F8B9682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024D-5C2E-EAD9-A721-3DE9A8AC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DCDE6-30D5-8A07-1287-558F89D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9F7F-F932-08BC-2F06-8A6906AE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9636E-73C4-33B6-A1C4-8C19A0F88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245B4-6D40-ED63-4723-01DEB9B2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E99D4-4F47-D287-351A-F9B167DC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7C41E-58BF-002A-93A9-9B640B9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C0B0-B349-D774-981F-C2A1BCE3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8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4650-B37C-4E7A-0742-85705C4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B008-48C9-0A86-3C23-964D431A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11AE-550F-F1A8-9261-932421B6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B599-7B6F-4FF3-903A-43E4EC2E7E3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70DC-612D-31B1-B544-DF6DF9556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2214-7225-59B7-7EC7-2FC715378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0458-4E32-439B-803C-F03B2C5E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C41-46D8-846B-4040-51ED7FFE5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Trebuchet MS" panose="020B0603020202020204" pitchFamily="34" charset="0"/>
              </a:rPr>
              <a:t>Python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6B48-0CC0-5BA3-3EE0-11A6EEAEC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Vishwanath Rajasekaran</a:t>
            </a:r>
          </a:p>
          <a:p>
            <a:r>
              <a:rPr lang="en-IN" dirty="0">
                <a:latin typeface="Trebuchet MS" panose="020B0603020202020204" pitchFamily="34" charset="0"/>
              </a:rPr>
              <a:t>IIIT-B</a:t>
            </a:r>
          </a:p>
          <a:p>
            <a:r>
              <a:rPr lang="en-IN" dirty="0">
                <a:latin typeface="Trebuchet MS" panose="020B0603020202020204" pitchFamily="34" charset="0"/>
              </a:rPr>
              <a:t>Batch – Sep 2023</a:t>
            </a:r>
          </a:p>
        </p:txBody>
      </p:sp>
    </p:spTree>
    <p:extLst>
      <p:ext uri="{BB962C8B-B14F-4D97-AF65-F5344CB8AC3E}">
        <p14:creationId xmlns:p14="http://schemas.microsoft.com/office/powerpoint/2010/main" val="20261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F6EE-1871-23FC-46A0-6591C60B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rebuchet MS" panose="020B0603020202020204" pitchFamily="34" charset="0"/>
              </a:rPr>
              <a:t>Problem Analysis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EB17-DC00-F964-D3AE-E0DBF886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Trebuchet MS" panose="020B0603020202020204" pitchFamily="34" charset="0"/>
              </a:rPr>
              <a:t>Problem Analysis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Trebuchet MS" panose="020B0603020202020204" pitchFamily="34" charset="0"/>
              </a:rPr>
              <a:t>You are given a list of integers, and your task is to find two elements from the list such that their sum is closest to zero.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Trebuchet MS" panose="020B0603020202020204" pitchFamily="34" charset="0"/>
              </a:rPr>
              <a:t>Approach.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500" b="1" dirty="0">
                <a:latin typeface="Trebuchet MS" panose="020B0603020202020204" pitchFamily="34" charset="0"/>
              </a:rPr>
              <a:t>Sort the List</a:t>
            </a:r>
            <a:r>
              <a:rPr lang="en-US" sz="1500" dirty="0">
                <a:latin typeface="Trebuchet MS" panose="020B0603020202020204" pitchFamily="34" charset="0"/>
              </a:rPr>
              <a:t>: To start, you can sort the given list of integers. Sorting the list will help in identifying pairs of integers with sums closer to zero.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500" b="1" dirty="0">
                <a:latin typeface="Trebuchet MS" panose="020B0603020202020204" pitchFamily="34" charset="0"/>
              </a:rPr>
              <a:t>Find the Closest Sum</a:t>
            </a:r>
            <a:r>
              <a:rPr lang="en-US" sz="1500" dirty="0">
                <a:latin typeface="Trebuchet MS" panose="020B0603020202020204" pitchFamily="34" charset="0"/>
              </a:rPr>
              <a:t>: Once the list is sorted, you can iterate through it and compare the sums of consecutive pairs. Keep track of the pair with the smallest absolute sum.</a:t>
            </a:r>
          </a:p>
        </p:txBody>
      </p:sp>
    </p:spTree>
    <p:extLst>
      <p:ext uri="{BB962C8B-B14F-4D97-AF65-F5344CB8AC3E}">
        <p14:creationId xmlns:p14="http://schemas.microsoft.com/office/powerpoint/2010/main" val="12798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CF2D-62E2-AEF4-597C-AA3CF98F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u="sng" dirty="0">
                <a:latin typeface="Trebuchet MS" panose="020B0603020202020204" pitchFamily="34" charset="0"/>
              </a:rPr>
              <a:t>Pseudocode for the above approach</a:t>
            </a:r>
            <a:endParaRPr lang="en-IN" sz="4500" b="1" u="sng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4071-137C-52C5-F80E-131D1985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function </a:t>
            </a:r>
            <a:r>
              <a:rPr lang="en-IN" b="1" dirty="0" err="1">
                <a:latin typeface="Trebuchet MS" panose="020B0603020202020204" pitchFamily="34" charset="0"/>
              </a:rPr>
              <a:t>findClosestSumPair</a:t>
            </a:r>
            <a:r>
              <a:rPr lang="en-IN" b="1" dirty="0">
                <a:latin typeface="Trebuchet MS" panose="020B0603020202020204" pitchFamily="34" charset="0"/>
              </a:rPr>
              <a:t>(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sort(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) // Sort the list in ascending order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</a:t>
            </a:r>
            <a:r>
              <a:rPr lang="en-IN" b="1" dirty="0" err="1">
                <a:latin typeface="Trebuchet MS" panose="020B0603020202020204" pitchFamily="34" charset="0"/>
              </a:rPr>
              <a:t>closestSum</a:t>
            </a:r>
            <a:r>
              <a:rPr lang="en-IN" b="1" dirty="0">
                <a:latin typeface="Trebuchet MS" panose="020B0603020202020204" pitchFamily="34" charset="0"/>
              </a:rPr>
              <a:t> = INT_MAX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</a:t>
            </a:r>
            <a:r>
              <a:rPr lang="en-IN" b="1" dirty="0" err="1">
                <a:latin typeface="Trebuchet MS" panose="020B0603020202020204" pitchFamily="34" charset="0"/>
              </a:rPr>
              <a:t>resultPair</a:t>
            </a:r>
            <a:r>
              <a:rPr lang="en-IN" b="1" dirty="0">
                <a:latin typeface="Trebuchet MS" panose="020B0603020202020204" pitchFamily="34" charset="0"/>
              </a:rPr>
              <a:t> = (0, 0)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for </a:t>
            </a:r>
            <a:r>
              <a:rPr lang="en-IN" b="1" dirty="0" err="1">
                <a:latin typeface="Trebuchet MS" panose="020B0603020202020204" pitchFamily="34" charset="0"/>
              </a:rPr>
              <a:t>i</a:t>
            </a:r>
            <a:r>
              <a:rPr lang="en-IN" b="1" dirty="0">
                <a:latin typeface="Trebuchet MS" panose="020B0603020202020204" pitchFamily="34" charset="0"/>
              </a:rPr>
              <a:t> = 0 to length(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) - 2: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</a:t>
            </a:r>
            <a:r>
              <a:rPr lang="en-IN" b="1" dirty="0" err="1">
                <a:latin typeface="Trebuchet MS" panose="020B0603020202020204" pitchFamily="34" charset="0"/>
              </a:rPr>
              <a:t>currentSum</a:t>
            </a:r>
            <a:r>
              <a:rPr lang="en-IN" b="1" dirty="0">
                <a:latin typeface="Trebuchet MS" panose="020B0603020202020204" pitchFamily="34" charset="0"/>
              </a:rPr>
              <a:t> = 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[</a:t>
            </a:r>
            <a:r>
              <a:rPr lang="en-IN" b="1" dirty="0" err="1">
                <a:latin typeface="Trebuchet MS" panose="020B0603020202020204" pitchFamily="34" charset="0"/>
              </a:rPr>
              <a:t>i</a:t>
            </a:r>
            <a:r>
              <a:rPr lang="en-IN" b="1" dirty="0">
                <a:latin typeface="Trebuchet MS" panose="020B0603020202020204" pitchFamily="34" charset="0"/>
              </a:rPr>
              <a:t>] + 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[i+1]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</a:t>
            </a:r>
            <a:r>
              <a:rPr lang="en-IN" b="1" dirty="0" err="1">
                <a:latin typeface="Trebuchet MS" panose="020B0603020202020204" pitchFamily="34" charset="0"/>
              </a:rPr>
              <a:t>currentAbsSum</a:t>
            </a:r>
            <a:r>
              <a:rPr lang="en-IN" b="1" dirty="0">
                <a:latin typeface="Trebuchet MS" panose="020B0603020202020204" pitchFamily="34" charset="0"/>
              </a:rPr>
              <a:t> = abs(</a:t>
            </a:r>
            <a:r>
              <a:rPr lang="en-IN" b="1" dirty="0" err="1">
                <a:latin typeface="Trebuchet MS" panose="020B0603020202020204" pitchFamily="34" charset="0"/>
              </a:rPr>
              <a:t>currentSum</a:t>
            </a:r>
            <a:r>
              <a:rPr lang="en-IN" b="1" dirty="0"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if </a:t>
            </a:r>
            <a:r>
              <a:rPr lang="en-IN" b="1" dirty="0" err="1">
                <a:latin typeface="Trebuchet MS" panose="020B0603020202020204" pitchFamily="34" charset="0"/>
              </a:rPr>
              <a:t>currentAbsSum</a:t>
            </a:r>
            <a:r>
              <a:rPr lang="en-IN" b="1" dirty="0">
                <a:latin typeface="Trebuchet MS" panose="020B0603020202020204" pitchFamily="34" charset="0"/>
              </a:rPr>
              <a:t> &lt; </a:t>
            </a:r>
            <a:r>
              <a:rPr lang="en-IN" b="1" dirty="0" err="1">
                <a:latin typeface="Trebuchet MS" panose="020B0603020202020204" pitchFamily="34" charset="0"/>
              </a:rPr>
              <a:t>closestSum</a:t>
            </a:r>
            <a:r>
              <a:rPr lang="en-IN" b="1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    </a:t>
            </a:r>
            <a:r>
              <a:rPr lang="en-IN" b="1" dirty="0" err="1">
                <a:latin typeface="Trebuchet MS" panose="020B0603020202020204" pitchFamily="34" charset="0"/>
              </a:rPr>
              <a:t>closestSum</a:t>
            </a:r>
            <a:r>
              <a:rPr lang="en-IN" b="1" dirty="0">
                <a:latin typeface="Trebuchet MS" panose="020B0603020202020204" pitchFamily="34" charset="0"/>
              </a:rPr>
              <a:t> = </a:t>
            </a:r>
            <a:r>
              <a:rPr lang="en-IN" b="1" dirty="0" err="1">
                <a:latin typeface="Trebuchet MS" panose="020B0603020202020204" pitchFamily="34" charset="0"/>
              </a:rPr>
              <a:t>currentAbsSum</a:t>
            </a:r>
            <a:endParaRPr lang="en-IN" b="1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        </a:t>
            </a:r>
            <a:r>
              <a:rPr lang="en-IN" b="1" dirty="0" err="1">
                <a:latin typeface="Trebuchet MS" panose="020B0603020202020204" pitchFamily="34" charset="0"/>
              </a:rPr>
              <a:t>resultPair</a:t>
            </a:r>
            <a:r>
              <a:rPr lang="en-IN" b="1" dirty="0">
                <a:latin typeface="Trebuchet MS" panose="020B0603020202020204" pitchFamily="34" charset="0"/>
              </a:rPr>
              <a:t> = (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[</a:t>
            </a:r>
            <a:r>
              <a:rPr lang="en-IN" b="1" dirty="0" err="1">
                <a:latin typeface="Trebuchet MS" panose="020B0603020202020204" pitchFamily="34" charset="0"/>
              </a:rPr>
              <a:t>i</a:t>
            </a:r>
            <a:r>
              <a:rPr lang="en-IN" b="1" dirty="0">
                <a:latin typeface="Trebuchet MS" panose="020B0603020202020204" pitchFamily="34" charset="0"/>
              </a:rPr>
              <a:t>], </a:t>
            </a:r>
            <a:r>
              <a:rPr lang="en-IN" b="1" dirty="0" err="1">
                <a:latin typeface="Trebuchet MS" panose="020B0603020202020204" pitchFamily="34" charset="0"/>
              </a:rPr>
              <a:t>arr</a:t>
            </a:r>
            <a:r>
              <a:rPr lang="en-IN" b="1" dirty="0">
                <a:latin typeface="Trebuchet MS" panose="020B0603020202020204" pitchFamily="34" charset="0"/>
              </a:rPr>
              <a:t>[i+1])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latin typeface="Trebuchet MS" panose="020B0603020202020204" pitchFamily="34" charset="0"/>
              </a:rPr>
              <a:t>    return </a:t>
            </a:r>
            <a:r>
              <a:rPr lang="en-IN" b="1" dirty="0" err="1">
                <a:latin typeface="Trebuchet MS" panose="020B0603020202020204" pitchFamily="34" charset="0"/>
              </a:rPr>
              <a:t>resultPair</a:t>
            </a:r>
            <a:endParaRPr lang="en-IN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DAD-A9A6-2933-EBA9-B021A8F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rebuchet MS" panose="020B0603020202020204" pitchFamily="34" charset="0"/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758A-1148-F804-5029-9387BAE4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Data Structures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rebuchet MS" panose="020B0603020202020204" pitchFamily="34" charset="0"/>
              </a:rPr>
              <a:t>The relevant data structure in this problem is the list of integers itself. Sorting the list allows us to efficiently find pairs of integers with sums closest to zero.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Edge Cases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Empty List</a:t>
            </a:r>
            <a:r>
              <a:rPr lang="en-US" sz="1600" dirty="0">
                <a:latin typeface="Trebuchet MS" panose="020B0603020202020204" pitchFamily="34" charset="0"/>
              </a:rPr>
              <a:t>: If the input list is empty, there won't be any valid pairs to consider.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List with Fewer than 2 Elements</a:t>
            </a:r>
            <a:r>
              <a:rPr lang="en-US" sz="1600" dirty="0">
                <a:latin typeface="Trebuchet MS" panose="020B0603020202020204" pitchFamily="34" charset="0"/>
              </a:rPr>
              <a:t>: If the input list contains fewer than 2 elements, it's not possible to find a pair with a non-zero sum.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rebuchet MS" panose="020B0603020202020204" pitchFamily="34" charset="0"/>
              </a:rPr>
              <a:t>Efficiency Evaluation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rebuchet MS" panose="020B0603020202020204" pitchFamily="34" charset="0"/>
              </a:rPr>
              <a:t>The time complexity of this solution is dominated by the sorting step, which takes O(n log n) time, where n is the number of elements in the input list. The subsequent iteration through the sorted list takes O(n) time. Overall, the time complexity is O(n log n).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rebuchet MS" panose="020B0603020202020204" pitchFamily="34" charset="0"/>
              </a:rPr>
              <a:t>The space complexity is O(1) since we are using a constant amount of extra space to store variables.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071F-592F-08E4-0F0D-2A2A1F4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rebuchet MS" panose="020B0603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27E9-7EFF-8BFD-E49C-C7DF03DD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Trebuchet MS" panose="020B0603020202020204" pitchFamily="34" charset="0"/>
              </a:rPr>
              <a:t>Problem</a:t>
            </a:r>
            <a:r>
              <a:rPr lang="en-US" sz="1500" dirty="0">
                <a:latin typeface="Trebuchet MS" panose="020B0603020202020204" pitchFamily="34" charset="0"/>
              </a:rPr>
              <a:t>: 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Finding two elements in a list with a sum closest to zero.</a:t>
            </a:r>
          </a:p>
          <a:p>
            <a:r>
              <a:rPr lang="en-US" sz="1500" b="1" dirty="0">
                <a:latin typeface="Trebuchet MS" panose="020B0603020202020204" pitchFamily="34" charset="0"/>
              </a:rPr>
              <a:t>Approach</a:t>
            </a:r>
            <a:r>
              <a:rPr lang="en-US" sz="1500" dirty="0">
                <a:latin typeface="Trebuchet MS" panose="020B0603020202020204" pitchFamily="34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500" dirty="0">
                <a:latin typeface="Trebuchet MS" panose="020B0603020202020204" pitchFamily="34" charset="0"/>
              </a:rPr>
              <a:t>Sort the list of integers.</a:t>
            </a:r>
          </a:p>
          <a:p>
            <a:pPr lvl="1">
              <a:buFont typeface="+mj-lt"/>
              <a:buAutoNum type="arabicPeriod"/>
            </a:pPr>
            <a:r>
              <a:rPr lang="en-US" sz="1500" dirty="0">
                <a:latin typeface="Trebuchet MS" panose="020B0603020202020204" pitchFamily="34" charset="0"/>
              </a:rPr>
              <a:t>Iterate through the sorted list to find pairs with closest sums.</a:t>
            </a:r>
          </a:p>
          <a:p>
            <a:pPr lvl="1">
              <a:buFont typeface="+mj-lt"/>
              <a:buAutoNum type="arabicPeriod"/>
            </a:pPr>
            <a:r>
              <a:rPr lang="en-US" sz="1500" dirty="0">
                <a:latin typeface="Trebuchet MS" panose="020B0603020202020204" pitchFamily="34" charset="0"/>
              </a:rPr>
              <a:t>Keep track of the pair with the smallest absolute sum.</a:t>
            </a:r>
          </a:p>
          <a:p>
            <a:r>
              <a:rPr lang="en-US" sz="1500" b="1" dirty="0">
                <a:latin typeface="Trebuchet MS" panose="020B0603020202020204" pitchFamily="34" charset="0"/>
              </a:rPr>
              <a:t>Key Points</a:t>
            </a:r>
            <a:r>
              <a:rPr lang="en-US" sz="1500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Sorting the list helps identify pairs with closer sums efficiently.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Considered edge cases of an empty list and fewer than 2 elements.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Time complexity: O(n log n) due to sorting.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Space complexity: O(1) as only a constant amount of extra space is used.</a:t>
            </a:r>
          </a:p>
          <a:p>
            <a:r>
              <a:rPr lang="en-US" sz="1500" b="1" dirty="0">
                <a:latin typeface="Trebuchet MS" panose="020B0603020202020204" pitchFamily="34" charset="0"/>
              </a:rPr>
              <a:t>Takeaways</a:t>
            </a:r>
            <a:r>
              <a:rPr lang="en-US" sz="1500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Sorting can be a powerful tool for solving various problems.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Careful consideration of edge cases ensures a robust solution.</a:t>
            </a:r>
          </a:p>
          <a:p>
            <a:pPr lvl="1"/>
            <a:r>
              <a:rPr lang="en-US" sz="1500" dirty="0">
                <a:latin typeface="Trebuchet MS" panose="020B0603020202020204" pitchFamily="34" charset="0"/>
              </a:rPr>
              <a:t>Evaluating time and space complexity provides insights into efficiency.</a:t>
            </a:r>
          </a:p>
          <a:p>
            <a:pPr marL="0" indent="0">
              <a:buNone/>
            </a:pPr>
            <a:endParaRPr lang="en-IN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7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Python LAB </vt:lpstr>
      <vt:lpstr>Problem Analysis and Approach</vt:lpstr>
      <vt:lpstr>Pseudocode for the above approach</vt:lpstr>
      <vt:lpstr>Observation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</dc:title>
  <dc:creator>Vishwanath Rajasekaran</dc:creator>
  <cp:lastModifiedBy>Vishwanath Rajasekaran</cp:lastModifiedBy>
  <cp:revision>1</cp:revision>
  <dcterms:created xsi:type="dcterms:W3CDTF">2023-08-27T10:04:58Z</dcterms:created>
  <dcterms:modified xsi:type="dcterms:W3CDTF">2023-08-27T10:07:23Z</dcterms:modified>
</cp:coreProperties>
</file>