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C0C04-3E29-4307-A9F0-09CCBF6E83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96DBA77-9D3B-4100-AE82-F8C5691DFBE8}">
      <dgm:prSet/>
      <dgm:spPr/>
      <dgm:t>
        <a:bodyPr/>
        <a:lstStyle/>
        <a:p>
          <a:r>
            <a:rPr lang="en-IN"/>
            <a:t>Airbnb is an online platform using which people can rent accommodations. </a:t>
          </a:r>
          <a:endParaRPr lang="en-US"/>
        </a:p>
      </dgm:t>
    </dgm:pt>
    <dgm:pt modelId="{67C8A244-E96D-46CE-9E9F-900090667A18}" type="parTrans" cxnId="{D30FCC2B-859B-44C9-81B0-49409D5DFC70}">
      <dgm:prSet/>
      <dgm:spPr/>
      <dgm:t>
        <a:bodyPr/>
        <a:lstStyle/>
        <a:p>
          <a:endParaRPr lang="en-US"/>
        </a:p>
      </dgm:t>
    </dgm:pt>
    <dgm:pt modelId="{E2F53BD9-4B69-4905-A787-E6FDCAF52E13}" type="sibTrans" cxnId="{D30FCC2B-859B-44C9-81B0-49409D5DFC70}">
      <dgm:prSet/>
      <dgm:spPr/>
      <dgm:t>
        <a:bodyPr/>
        <a:lstStyle/>
        <a:p>
          <a:endParaRPr lang="en-US"/>
        </a:p>
      </dgm:t>
    </dgm:pt>
    <dgm:pt modelId="{107CFA40-49C3-4170-AEF6-E86114BB2BE7}">
      <dgm:prSet/>
      <dgm:spPr/>
      <dgm:t>
        <a:bodyPr/>
        <a:lstStyle/>
        <a:p>
          <a:r>
            <a:rPr lang="en-IN"/>
            <a:t>Airbnb has incurred a huge loss in revenue during the COVID-19 period</a:t>
          </a:r>
          <a:endParaRPr lang="en-US"/>
        </a:p>
      </dgm:t>
    </dgm:pt>
    <dgm:pt modelId="{BF2AC69A-2A30-4B17-BB9E-A8A9D3EFD7E7}" type="parTrans" cxnId="{1A3839A9-A45B-4767-A941-4E121BA5DAC4}">
      <dgm:prSet/>
      <dgm:spPr/>
      <dgm:t>
        <a:bodyPr/>
        <a:lstStyle/>
        <a:p>
          <a:endParaRPr lang="en-US"/>
        </a:p>
      </dgm:t>
    </dgm:pt>
    <dgm:pt modelId="{339A65C4-7419-4977-93B8-09A61F8E1B92}" type="sibTrans" cxnId="{1A3839A9-A45B-4767-A941-4E121BA5DAC4}">
      <dgm:prSet/>
      <dgm:spPr/>
      <dgm:t>
        <a:bodyPr/>
        <a:lstStyle/>
        <a:p>
          <a:endParaRPr lang="en-US"/>
        </a:p>
      </dgm:t>
    </dgm:pt>
    <dgm:pt modelId="{6F69A1D2-D8D6-4E9E-B25A-9A0C2F6F1B4A}">
      <dgm:prSet/>
      <dgm:spPr/>
      <dgm:t>
        <a:bodyPr/>
        <a:lstStyle/>
        <a:p>
          <a:r>
            <a:rPr lang="en-IN"/>
            <a:t>Post COVID-19 pandemic, the people have started travelling again, and now Airbnb is aiming to bring up the business again and ready to provide services to customers.</a:t>
          </a:r>
          <a:endParaRPr lang="en-US"/>
        </a:p>
      </dgm:t>
    </dgm:pt>
    <dgm:pt modelId="{D6442B02-BE57-41F8-B53E-0E23575B31BF}" type="parTrans" cxnId="{6A9090EE-E293-4EE3-B1A1-F75BA6D81B86}">
      <dgm:prSet/>
      <dgm:spPr/>
      <dgm:t>
        <a:bodyPr/>
        <a:lstStyle/>
        <a:p>
          <a:endParaRPr lang="en-US"/>
        </a:p>
      </dgm:t>
    </dgm:pt>
    <dgm:pt modelId="{2F6061CB-CABA-40F1-A1DD-27A487AC42AD}" type="sibTrans" cxnId="{6A9090EE-E293-4EE3-B1A1-F75BA6D81B86}">
      <dgm:prSet/>
      <dgm:spPr/>
      <dgm:t>
        <a:bodyPr/>
        <a:lstStyle/>
        <a:p>
          <a:endParaRPr lang="en-US"/>
        </a:p>
      </dgm:t>
    </dgm:pt>
    <dgm:pt modelId="{786FFB43-A316-46C8-A815-22D6F539FBBB}" type="pres">
      <dgm:prSet presAssocID="{F46C0C04-3E29-4307-A9F0-09CCBF6E83AC}" presName="root" presStyleCnt="0">
        <dgm:presLayoutVars>
          <dgm:dir/>
          <dgm:resizeHandles val="exact"/>
        </dgm:presLayoutVars>
      </dgm:prSet>
      <dgm:spPr/>
    </dgm:pt>
    <dgm:pt modelId="{A6D075C3-20E9-4F58-AADE-170473B46B57}" type="pres">
      <dgm:prSet presAssocID="{C96DBA77-9D3B-4100-AE82-F8C5691DFBE8}" presName="compNode" presStyleCnt="0"/>
      <dgm:spPr/>
    </dgm:pt>
    <dgm:pt modelId="{31DBA51E-4C13-47C5-9867-C51A13C488B9}" type="pres">
      <dgm:prSet presAssocID="{C96DBA77-9D3B-4100-AE82-F8C5691DFBE8}" presName="bgRect" presStyleLbl="bgShp" presStyleIdx="0" presStyleCnt="3"/>
      <dgm:spPr/>
    </dgm:pt>
    <dgm:pt modelId="{9099A85C-21C6-4441-816C-D8239E51C85E}" type="pres">
      <dgm:prSet presAssocID="{C96DBA77-9D3B-4100-AE82-F8C5691DFB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489C7BBC-ED72-4F63-B039-A7F008E2DB69}" type="pres">
      <dgm:prSet presAssocID="{C96DBA77-9D3B-4100-AE82-F8C5691DFBE8}" presName="spaceRect" presStyleCnt="0"/>
      <dgm:spPr/>
    </dgm:pt>
    <dgm:pt modelId="{C7128A0F-9D50-42A9-A56B-97B8E3F25F25}" type="pres">
      <dgm:prSet presAssocID="{C96DBA77-9D3B-4100-AE82-F8C5691DFBE8}" presName="parTx" presStyleLbl="revTx" presStyleIdx="0" presStyleCnt="3">
        <dgm:presLayoutVars>
          <dgm:chMax val="0"/>
          <dgm:chPref val="0"/>
        </dgm:presLayoutVars>
      </dgm:prSet>
      <dgm:spPr/>
    </dgm:pt>
    <dgm:pt modelId="{4709F6D6-EE48-467C-B200-A6AD9D794239}" type="pres">
      <dgm:prSet presAssocID="{E2F53BD9-4B69-4905-A787-E6FDCAF52E13}" presName="sibTrans" presStyleCnt="0"/>
      <dgm:spPr/>
    </dgm:pt>
    <dgm:pt modelId="{76522D8E-1069-4F31-AC76-AB2AC4D9B103}" type="pres">
      <dgm:prSet presAssocID="{107CFA40-49C3-4170-AEF6-E86114BB2BE7}" presName="compNode" presStyleCnt="0"/>
      <dgm:spPr/>
    </dgm:pt>
    <dgm:pt modelId="{7F615AE9-37F4-47D6-AF96-2439812D74DA}" type="pres">
      <dgm:prSet presAssocID="{107CFA40-49C3-4170-AEF6-E86114BB2BE7}" presName="bgRect" presStyleLbl="bgShp" presStyleIdx="1" presStyleCnt="3"/>
      <dgm:spPr/>
    </dgm:pt>
    <dgm:pt modelId="{DFEE4EC3-F528-46D1-ACCC-EE048256F37C}" type="pres">
      <dgm:prSet presAssocID="{107CFA40-49C3-4170-AEF6-E86114BB2B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FCA44AD1-364B-49D5-89A1-40EB26605CFF}" type="pres">
      <dgm:prSet presAssocID="{107CFA40-49C3-4170-AEF6-E86114BB2BE7}" presName="spaceRect" presStyleCnt="0"/>
      <dgm:spPr/>
    </dgm:pt>
    <dgm:pt modelId="{71940597-F67E-40A6-9E2D-DA626CBBD680}" type="pres">
      <dgm:prSet presAssocID="{107CFA40-49C3-4170-AEF6-E86114BB2BE7}" presName="parTx" presStyleLbl="revTx" presStyleIdx="1" presStyleCnt="3">
        <dgm:presLayoutVars>
          <dgm:chMax val="0"/>
          <dgm:chPref val="0"/>
        </dgm:presLayoutVars>
      </dgm:prSet>
      <dgm:spPr/>
    </dgm:pt>
    <dgm:pt modelId="{D8E4363D-FB29-4708-A550-F2A8C61900E8}" type="pres">
      <dgm:prSet presAssocID="{339A65C4-7419-4977-93B8-09A61F8E1B92}" presName="sibTrans" presStyleCnt="0"/>
      <dgm:spPr/>
    </dgm:pt>
    <dgm:pt modelId="{6676D126-9F07-4D4A-BE14-20E301D57D84}" type="pres">
      <dgm:prSet presAssocID="{6F69A1D2-D8D6-4E9E-B25A-9A0C2F6F1B4A}" presName="compNode" presStyleCnt="0"/>
      <dgm:spPr/>
    </dgm:pt>
    <dgm:pt modelId="{F7ACC82A-F701-4E70-A80A-2A0CDB6640C4}" type="pres">
      <dgm:prSet presAssocID="{6F69A1D2-D8D6-4E9E-B25A-9A0C2F6F1B4A}" presName="bgRect" presStyleLbl="bgShp" presStyleIdx="2" presStyleCnt="3"/>
      <dgm:spPr/>
    </dgm:pt>
    <dgm:pt modelId="{E8E2D034-353E-47AA-BCEF-5803E19610DB}" type="pres">
      <dgm:prSet presAssocID="{6F69A1D2-D8D6-4E9E-B25A-9A0C2F6F1B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0080FE8-0955-4EF4-AADC-32496A6E56C4}" type="pres">
      <dgm:prSet presAssocID="{6F69A1D2-D8D6-4E9E-B25A-9A0C2F6F1B4A}" presName="spaceRect" presStyleCnt="0"/>
      <dgm:spPr/>
    </dgm:pt>
    <dgm:pt modelId="{332373E7-21B6-4E4F-AF0A-6AD95B399F3D}" type="pres">
      <dgm:prSet presAssocID="{6F69A1D2-D8D6-4E9E-B25A-9A0C2F6F1B4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58D581F-788A-469D-BA18-CAB076789182}" type="presOf" srcId="{C96DBA77-9D3B-4100-AE82-F8C5691DFBE8}" destId="{C7128A0F-9D50-42A9-A56B-97B8E3F25F25}" srcOrd="0" destOrd="0" presId="urn:microsoft.com/office/officeart/2018/2/layout/IconVerticalSolidList"/>
    <dgm:cxn modelId="{D30FCC2B-859B-44C9-81B0-49409D5DFC70}" srcId="{F46C0C04-3E29-4307-A9F0-09CCBF6E83AC}" destId="{C96DBA77-9D3B-4100-AE82-F8C5691DFBE8}" srcOrd="0" destOrd="0" parTransId="{67C8A244-E96D-46CE-9E9F-900090667A18}" sibTransId="{E2F53BD9-4B69-4905-A787-E6FDCAF52E13}"/>
    <dgm:cxn modelId="{1A3839A9-A45B-4767-A941-4E121BA5DAC4}" srcId="{F46C0C04-3E29-4307-A9F0-09CCBF6E83AC}" destId="{107CFA40-49C3-4170-AEF6-E86114BB2BE7}" srcOrd="1" destOrd="0" parTransId="{BF2AC69A-2A30-4B17-BB9E-A8A9D3EFD7E7}" sibTransId="{339A65C4-7419-4977-93B8-09A61F8E1B92}"/>
    <dgm:cxn modelId="{357EDEAF-1022-4942-8F20-F10DFEFF6FB1}" type="presOf" srcId="{107CFA40-49C3-4170-AEF6-E86114BB2BE7}" destId="{71940597-F67E-40A6-9E2D-DA626CBBD680}" srcOrd="0" destOrd="0" presId="urn:microsoft.com/office/officeart/2018/2/layout/IconVerticalSolidList"/>
    <dgm:cxn modelId="{1AC204E6-BD01-41FE-81A2-1FB19B21AC6F}" type="presOf" srcId="{6F69A1D2-D8D6-4E9E-B25A-9A0C2F6F1B4A}" destId="{332373E7-21B6-4E4F-AF0A-6AD95B399F3D}" srcOrd="0" destOrd="0" presId="urn:microsoft.com/office/officeart/2018/2/layout/IconVerticalSolidList"/>
    <dgm:cxn modelId="{FF051CE7-F399-4637-9F72-A5EA4B6D6CED}" type="presOf" srcId="{F46C0C04-3E29-4307-A9F0-09CCBF6E83AC}" destId="{786FFB43-A316-46C8-A815-22D6F539FBBB}" srcOrd="0" destOrd="0" presId="urn:microsoft.com/office/officeart/2018/2/layout/IconVerticalSolidList"/>
    <dgm:cxn modelId="{6A9090EE-E293-4EE3-B1A1-F75BA6D81B86}" srcId="{F46C0C04-3E29-4307-A9F0-09CCBF6E83AC}" destId="{6F69A1D2-D8D6-4E9E-B25A-9A0C2F6F1B4A}" srcOrd="2" destOrd="0" parTransId="{D6442B02-BE57-41F8-B53E-0E23575B31BF}" sibTransId="{2F6061CB-CABA-40F1-A1DD-27A487AC42AD}"/>
    <dgm:cxn modelId="{AC78FE95-A70F-4473-A3E5-0ECD0EC7E810}" type="presParOf" srcId="{786FFB43-A316-46C8-A815-22D6F539FBBB}" destId="{A6D075C3-20E9-4F58-AADE-170473B46B57}" srcOrd="0" destOrd="0" presId="urn:microsoft.com/office/officeart/2018/2/layout/IconVerticalSolidList"/>
    <dgm:cxn modelId="{469BA7E8-9C34-4BB9-BCA6-9CAD94B78556}" type="presParOf" srcId="{A6D075C3-20E9-4F58-AADE-170473B46B57}" destId="{31DBA51E-4C13-47C5-9867-C51A13C488B9}" srcOrd="0" destOrd="0" presId="urn:microsoft.com/office/officeart/2018/2/layout/IconVerticalSolidList"/>
    <dgm:cxn modelId="{212A153D-CDE5-4FBF-8180-1C17B26D41AD}" type="presParOf" srcId="{A6D075C3-20E9-4F58-AADE-170473B46B57}" destId="{9099A85C-21C6-4441-816C-D8239E51C85E}" srcOrd="1" destOrd="0" presId="urn:microsoft.com/office/officeart/2018/2/layout/IconVerticalSolidList"/>
    <dgm:cxn modelId="{484812B2-8151-4F8A-85F6-52715E258792}" type="presParOf" srcId="{A6D075C3-20E9-4F58-AADE-170473B46B57}" destId="{489C7BBC-ED72-4F63-B039-A7F008E2DB69}" srcOrd="2" destOrd="0" presId="urn:microsoft.com/office/officeart/2018/2/layout/IconVerticalSolidList"/>
    <dgm:cxn modelId="{4DF4C42C-184D-42BC-BFD8-91D190050FE7}" type="presParOf" srcId="{A6D075C3-20E9-4F58-AADE-170473B46B57}" destId="{C7128A0F-9D50-42A9-A56B-97B8E3F25F25}" srcOrd="3" destOrd="0" presId="urn:microsoft.com/office/officeart/2018/2/layout/IconVerticalSolidList"/>
    <dgm:cxn modelId="{6E3AA8F0-A990-4A26-8CB6-BADBD1FC15D6}" type="presParOf" srcId="{786FFB43-A316-46C8-A815-22D6F539FBBB}" destId="{4709F6D6-EE48-467C-B200-A6AD9D794239}" srcOrd="1" destOrd="0" presId="urn:microsoft.com/office/officeart/2018/2/layout/IconVerticalSolidList"/>
    <dgm:cxn modelId="{8E409652-5EED-404E-8B6E-282CEBDC4B0F}" type="presParOf" srcId="{786FFB43-A316-46C8-A815-22D6F539FBBB}" destId="{76522D8E-1069-4F31-AC76-AB2AC4D9B103}" srcOrd="2" destOrd="0" presId="urn:microsoft.com/office/officeart/2018/2/layout/IconVerticalSolidList"/>
    <dgm:cxn modelId="{5CE5A5DE-B5FC-4F48-A0DF-489A893D2748}" type="presParOf" srcId="{76522D8E-1069-4F31-AC76-AB2AC4D9B103}" destId="{7F615AE9-37F4-47D6-AF96-2439812D74DA}" srcOrd="0" destOrd="0" presId="urn:microsoft.com/office/officeart/2018/2/layout/IconVerticalSolidList"/>
    <dgm:cxn modelId="{3C269BC3-5019-42C7-90F5-1EA94259DE33}" type="presParOf" srcId="{76522D8E-1069-4F31-AC76-AB2AC4D9B103}" destId="{DFEE4EC3-F528-46D1-ACCC-EE048256F37C}" srcOrd="1" destOrd="0" presId="urn:microsoft.com/office/officeart/2018/2/layout/IconVerticalSolidList"/>
    <dgm:cxn modelId="{2F753EAC-0EAF-4F40-A9FB-4F6F091A300A}" type="presParOf" srcId="{76522D8E-1069-4F31-AC76-AB2AC4D9B103}" destId="{FCA44AD1-364B-49D5-89A1-40EB26605CFF}" srcOrd="2" destOrd="0" presId="urn:microsoft.com/office/officeart/2018/2/layout/IconVerticalSolidList"/>
    <dgm:cxn modelId="{EDBB7C8A-CE6F-4EEA-8A51-A214BD5B1ACE}" type="presParOf" srcId="{76522D8E-1069-4F31-AC76-AB2AC4D9B103}" destId="{71940597-F67E-40A6-9E2D-DA626CBBD680}" srcOrd="3" destOrd="0" presId="urn:microsoft.com/office/officeart/2018/2/layout/IconVerticalSolidList"/>
    <dgm:cxn modelId="{5269DD2A-94A3-4D38-AA85-412B887E72B5}" type="presParOf" srcId="{786FFB43-A316-46C8-A815-22D6F539FBBB}" destId="{D8E4363D-FB29-4708-A550-F2A8C61900E8}" srcOrd="3" destOrd="0" presId="urn:microsoft.com/office/officeart/2018/2/layout/IconVerticalSolidList"/>
    <dgm:cxn modelId="{76EFAAE6-5609-40B5-81CD-501C600ABAA4}" type="presParOf" srcId="{786FFB43-A316-46C8-A815-22D6F539FBBB}" destId="{6676D126-9F07-4D4A-BE14-20E301D57D84}" srcOrd="4" destOrd="0" presId="urn:microsoft.com/office/officeart/2018/2/layout/IconVerticalSolidList"/>
    <dgm:cxn modelId="{703A2162-22C1-414E-BB32-47EDB5D5DE4A}" type="presParOf" srcId="{6676D126-9F07-4D4A-BE14-20E301D57D84}" destId="{F7ACC82A-F701-4E70-A80A-2A0CDB6640C4}" srcOrd="0" destOrd="0" presId="urn:microsoft.com/office/officeart/2018/2/layout/IconVerticalSolidList"/>
    <dgm:cxn modelId="{F2DEA914-D268-4A5E-8363-E56C2013C494}" type="presParOf" srcId="{6676D126-9F07-4D4A-BE14-20E301D57D84}" destId="{E8E2D034-353E-47AA-BCEF-5803E19610DB}" srcOrd="1" destOrd="0" presId="urn:microsoft.com/office/officeart/2018/2/layout/IconVerticalSolidList"/>
    <dgm:cxn modelId="{4AE1565D-442C-4FC7-8AF6-06F27A01EFC4}" type="presParOf" srcId="{6676D126-9F07-4D4A-BE14-20E301D57D84}" destId="{80080FE8-0955-4EF4-AADC-32496A6E56C4}" srcOrd="2" destOrd="0" presId="urn:microsoft.com/office/officeart/2018/2/layout/IconVerticalSolidList"/>
    <dgm:cxn modelId="{C5D5756F-608C-4B57-9BF0-D9FA655F6EAE}" type="presParOf" srcId="{6676D126-9F07-4D4A-BE14-20E301D57D84}" destId="{332373E7-21B6-4E4F-AF0A-6AD95B399F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F3F417-9BD0-4438-8381-D86F44ACE1D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6EF6AE-8E53-440E-B105-921E041DF432}">
      <dgm:prSet/>
      <dgm:spPr/>
      <dgm:t>
        <a:bodyPr/>
        <a:lstStyle/>
        <a:p>
          <a:r>
            <a:rPr lang="en-IN"/>
            <a:t>Cleaned data to remove any missing values and duplicates. </a:t>
          </a:r>
          <a:endParaRPr lang="en-US"/>
        </a:p>
      </dgm:t>
    </dgm:pt>
    <dgm:pt modelId="{51DFC38B-F2DE-4553-990C-C9CC4060A1F2}" type="parTrans" cxnId="{CFD112F2-44AA-435B-8424-3F9EAA001140}">
      <dgm:prSet/>
      <dgm:spPr/>
      <dgm:t>
        <a:bodyPr/>
        <a:lstStyle/>
        <a:p>
          <a:endParaRPr lang="en-US"/>
        </a:p>
      </dgm:t>
    </dgm:pt>
    <dgm:pt modelId="{EAB02044-A7FC-43CB-9AC4-3E00DA6C3AFE}" type="sibTrans" cxnId="{CFD112F2-44AA-435B-8424-3F9EAA001140}">
      <dgm:prSet/>
      <dgm:spPr/>
      <dgm:t>
        <a:bodyPr/>
        <a:lstStyle/>
        <a:p>
          <a:endParaRPr lang="en-US"/>
        </a:p>
      </dgm:t>
    </dgm:pt>
    <dgm:pt modelId="{3CAB18A2-8E21-43F8-A1DD-B02C0190944D}">
      <dgm:prSet/>
      <dgm:spPr/>
      <dgm:t>
        <a:bodyPr/>
        <a:lstStyle/>
        <a:p>
          <a:r>
            <a:rPr lang="en-IN"/>
            <a:t>Dropped insignificant columns. </a:t>
          </a:r>
          <a:endParaRPr lang="en-US"/>
        </a:p>
      </dgm:t>
    </dgm:pt>
    <dgm:pt modelId="{B526E593-DACA-4312-AB47-22E097E94C22}" type="parTrans" cxnId="{FA15CA2D-0F0D-4585-BAE0-22BD1BE76E64}">
      <dgm:prSet/>
      <dgm:spPr/>
      <dgm:t>
        <a:bodyPr/>
        <a:lstStyle/>
        <a:p>
          <a:endParaRPr lang="en-US"/>
        </a:p>
      </dgm:t>
    </dgm:pt>
    <dgm:pt modelId="{3F5F81BE-BEED-4CE9-AC54-6EE0D772A07E}" type="sibTrans" cxnId="{FA15CA2D-0F0D-4585-BAE0-22BD1BE76E64}">
      <dgm:prSet/>
      <dgm:spPr/>
      <dgm:t>
        <a:bodyPr/>
        <a:lstStyle/>
        <a:p>
          <a:endParaRPr lang="en-US"/>
        </a:p>
      </dgm:t>
    </dgm:pt>
    <dgm:pt modelId="{55CA9B88-5A5E-4100-9B0E-85F9D87B2230}">
      <dgm:prSet/>
      <dgm:spPr/>
      <dgm:t>
        <a:bodyPr/>
        <a:lstStyle/>
        <a:p>
          <a:r>
            <a:rPr lang="en-IN"/>
            <a:t>Identified outliers</a:t>
          </a:r>
          <a:endParaRPr lang="en-US"/>
        </a:p>
      </dgm:t>
    </dgm:pt>
    <dgm:pt modelId="{75E381AC-0BD6-4A4D-BC85-7C215E6379BA}" type="parTrans" cxnId="{61D2DF71-87E9-40C8-817B-F24DD9DFAA9D}">
      <dgm:prSet/>
      <dgm:spPr/>
      <dgm:t>
        <a:bodyPr/>
        <a:lstStyle/>
        <a:p>
          <a:endParaRPr lang="en-US"/>
        </a:p>
      </dgm:t>
    </dgm:pt>
    <dgm:pt modelId="{11CED8E2-E057-4C49-8B15-50939AA966BE}" type="sibTrans" cxnId="{61D2DF71-87E9-40C8-817B-F24DD9DFAA9D}">
      <dgm:prSet/>
      <dgm:spPr/>
      <dgm:t>
        <a:bodyPr/>
        <a:lstStyle/>
        <a:p>
          <a:endParaRPr lang="en-US"/>
        </a:p>
      </dgm:t>
    </dgm:pt>
    <dgm:pt modelId="{CAC12C6D-EB16-E14A-91E0-8C7A7278A5A8}" type="pres">
      <dgm:prSet presAssocID="{0DF3F417-9BD0-4438-8381-D86F44ACE1D8}" presName="linear" presStyleCnt="0">
        <dgm:presLayoutVars>
          <dgm:animLvl val="lvl"/>
          <dgm:resizeHandles val="exact"/>
        </dgm:presLayoutVars>
      </dgm:prSet>
      <dgm:spPr/>
    </dgm:pt>
    <dgm:pt modelId="{B7DAFE71-F570-784F-BE6F-6C698A508408}" type="pres">
      <dgm:prSet presAssocID="{7B6EF6AE-8E53-440E-B105-921E041DF4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97A359-60F4-9A44-A5D3-FE6C07F4ED6E}" type="pres">
      <dgm:prSet presAssocID="{EAB02044-A7FC-43CB-9AC4-3E00DA6C3AFE}" presName="spacer" presStyleCnt="0"/>
      <dgm:spPr/>
    </dgm:pt>
    <dgm:pt modelId="{067B8657-F1C7-F648-9B74-BCC7F206C247}" type="pres">
      <dgm:prSet presAssocID="{3CAB18A2-8E21-43F8-A1DD-B02C019094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3528B6-0224-C141-927D-4CF447720EDD}" type="pres">
      <dgm:prSet presAssocID="{3F5F81BE-BEED-4CE9-AC54-6EE0D772A07E}" presName="spacer" presStyleCnt="0"/>
      <dgm:spPr/>
    </dgm:pt>
    <dgm:pt modelId="{9A9F6B1A-F2E0-D54C-8BD2-16CA3582230A}" type="pres">
      <dgm:prSet presAssocID="{55CA9B88-5A5E-4100-9B0E-85F9D87B22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84F7410-2AF2-EB4F-A865-C5F8E8440950}" type="presOf" srcId="{0DF3F417-9BD0-4438-8381-D86F44ACE1D8}" destId="{CAC12C6D-EB16-E14A-91E0-8C7A7278A5A8}" srcOrd="0" destOrd="0" presId="urn:microsoft.com/office/officeart/2005/8/layout/vList2"/>
    <dgm:cxn modelId="{FA15CA2D-0F0D-4585-BAE0-22BD1BE76E64}" srcId="{0DF3F417-9BD0-4438-8381-D86F44ACE1D8}" destId="{3CAB18A2-8E21-43F8-A1DD-B02C0190944D}" srcOrd="1" destOrd="0" parTransId="{B526E593-DACA-4312-AB47-22E097E94C22}" sibTransId="{3F5F81BE-BEED-4CE9-AC54-6EE0D772A07E}"/>
    <dgm:cxn modelId="{61D2DF71-87E9-40C8-817B-F24DD9DFAA9D}" srcId="{0DF3F417-9BD0-4438-8381-D86F44ACE1D8}" destId="{55CA9B88-5A5E-4100-9B0E-85F9D87B2230}" srcOrd="2" destOrd="0" parTransId="{75E381AC-0BD6-4A4D-BC85-7C215E6379BA}" sibTransId="{11CED8E2-E057-4C49-8B15-50939AA966BE}"/>
    <dgm:cxn modelId="{CBC95592-F40E-AE45-972E-1C8FA9B51274}" type="presOf" srcId="{7B6EF6AE-8E53-440E-B105-921E041DF432}" destId="{B7DAFE71-F570-784F-BE6F-6C698A508408}" srcOrd="0" destOrd="0" presId="urn:microsoft.com/office/officeart/2005/8/layout/vList2"/>
    <dgm:cxn modelId="{E4C775B8-49D5-A942-BBFD-CD35AB1A4B38}" type="presOf" srcId="{55CA9B88-5A5E-4100-9B0E-85F9D87B2230}" destId="{9A9F6B1A-F2E0-D54C-8BD2-16CA3582230A}" srcOrd="0" destOrd="0" presId="urn:microsoft.com/office/officeart/2005/8/layout/vList2"/>
    <dgm:cxn modelId="{B1F9B5D5-07C6-5B46-9D9C-695E45751547}" type="presOf" srcId="{3CAB18A2-8E21-43F8-A1DD-B02C0190944D}" destId="{067B8657-F1C7-F648-9B74-BCC7F206C247}" srcOrd="0" destOrd="0" presId="urn:microsoft.com/office/officeart/2005/8/layout/vList2"/>
    <dgm:cxn modelId="{CFD112F2-44AA-435B-8424-3F9EAA001140}" srcId="{0DF3F417-9BD0-4438-8381-D86F44ACE1D8}" destId="{7B6EF6AE-8E53-440E-B105-921E041DF432}" srcOrd="0" destOrd="0" parTransId="{51DFC38B-F2DE-4553-990C-C9CC4060A1F2}" sibTransId="{EAB02044-A7FC-43CB-9AC4-3E00DA6C3AFE}"/>
    <dgm:cxn modelId="{70E435EE-73AF-3440-8AFE-BA5100CF69E1}" type="presParOf" srcId="{CAC12C6D-EB16-E14A-91E0-8C7A7278A5A8}" destId="{B7DAFE71-F570-784F-BE6F-6C698A508408}" srcOrd="0" destOrd="0" presId="urn:microsoft.com/office/officeart/2005/8/layout/vList2"/>
    <dgm:cxn modelId="{1C8EF943-4CD4-5343-AF99-4719217D8ECA}" type="presParOf" srcId="{CAC12C6D-EB16-E14A-91E0-8C7A7278A5A8}" destId="{6C97A359-60F4-9A44-A5D3-FE6C07F4ED6E}" srcOrd="1" destOrd="0" presId="urn:microsoft.com/office/officeart/2005/8/layout/vList2"/>
    <dgm:cxn modelId="{1EEDB3D6-1E1F-EB4D-9E6A-72DBA056B18E}" type="presParOf" srcId="{CAC12C6D-EB16-E14A-91E0-8C7A7278A5A8}" destId="{067B8657-F1C7-F648-9B74-BCC7F206C247}" srcOrd="2" destOrd="0" presId="urn:microsoft.com/office/officeart/2005/8/layout/vList2"/>
    <dgm:cxn modelId="{A37F97F4-D87C-8B46-8812-389FCEB1C787}" type="presParOf" srcId="{CAC12C6D-EB16-E14A-91E0-8C7A7278A5A8}" destId="{0B3528B6-0224-C141-927D-4CF447720EDD}" srcOrd="3" destOrd="0" presId="urn:microsoft.com/office/officeart/2005/8/layout/vList2"/>
    <dgm:cxn modelId="{CBE938F0-907E-2F43-9A65-8388A3B7C116}" type="presParOf" srcId="{CAC12C6D-EB16-E14A-91E0-8C7A7278A5A8}" destId="{9A9F6B1A-F2E0-D54C-8BD2-16CA3582230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340A4D-68C7-4151-9609-5A8F3A4AB97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7B998F-530C-445A-A2D6-84F99ECA63F0}">
      <dgm:prSet/>
      <dgm:spPr/>
      <dgm:t>
        <a:bodyPr/>
        <a:lstStyle/>
        <a:p>
          <a:r>
            <a:rPr lang="en-IN" dirty="0"/>
            <a:t>The average price of listed properties in Manhattan is around 196.9, which is highest among all neighbourhoods. </a:t>
          </a:r>
          <a:endParaRPr lang="en-US" dirty="0"/>
        </a:p>
      </dgm:t>
    </dgm:pt>
    <dgm:pt modelId="{25863377-3C4C-4629-8419-D011DBC29B54}" type="parTrans" cxnId="{3CBDEF84-02AD-4E1C-B791-C43E13BC984D}">
      <dgm:prSet/>
      <dgm:spPr/>
      <dgm:t>
        <a:bodyPr/>
        <a:lstStyle/>
        <a:p>
          <a:endParaRPr lang="en-US"/>
        </a:p>
      </dgm:t>
    </dgm:pt>
    <dgm:pt modelId="{14F57767-B308-4E02-95B7-F973B44F002B}" type="sibTrans" cxnId="{3CBDEF84-02AD-4E1C-B791-C43E13BC984D}">
      <dgm:prSet/>
      <dgm:spPr/>
      <dgm:t>
        <a:bodyPr/>
        <a:lstStyle/>
        <a:p>
          <a:endParaRPr lang="en-US"/>
        </a:p>
      </dgm:t>
    </dgm:pt>
    <dgm:pt modelId="{9ABFDD7E-F2EA-4237-9EDA-F1B332FA8C93}">
      <dgm:prSet/>
      <dgm:spPr/>
      <dgm:t>
        <a:bodyPr/>
        <a:lstStyle/>
        <a:p>
          <a:r>
            <a:rPr lang="en-IN"/>
            <a:t>Average price for Brooklyn is second highest i.e. 124.4. </a:t>
          </a:r>
          <a:endParaRPr lang="en-US"/>
        </a:p>
      </dgm:t>
    </dgm:pt>
    <dgm:pt modelId="{28508734-8C36-40F9-9422-B39B8D5C7A6F}" type="parTrans" cxnId="{24AD5750-4E7D-4479-A92C-1BE8FE570EF2}">
      <dgm:prSet/>
      <dgm:spPr/>
      <dgm:t>
        <a:bodyPr/>
        <a:lstStyle/>
        <a:p>
          <a:endParaRPr lang="en-US"/>
        </a:p>
      </dgm:t>
    </dgm:pt>
    <dgm:pt modelId="{99CC0302-3C9E-429E-86D0-A3B6B5B0AAC1}" type="sibTrans" cxnId="{24AD5750-4E7D-4479-A92C-1BE8FE570EF2}">
      <dgm:prSet/>
      <dgm:spPr/>
      <dgm:t>
        <a:bodyPr/>
        <a:lstStyle/>
        <a:p>
          <a:endParaRPr lang="en-US"/>
        </a:p>
      </dgm:t>
    </dgm:pt>
    <dgm:pt modelId="{D9CA986F-607D-4005-B602-6E739FAD7929}">
      <dgm:prSet/>
      <dgm:spPr/>
      <dgm:t>
        <a:bodyPr/>
        <a:lstStyle/>
        <a:p>
          <a:r>
            <a:rPr lang="en-IN"/>
            <a:t>Bronx appears to be an affordable neighbourhood as the average price is almost half than Manhattan’s average price.</a:t>
          </a:r>
          <a:endParaRPr lang="en-US"/>
        </a:p>
      </dgm:t>
    </dgm:pt>
    <dgm:pt modelId="{D91ACB56-B1F8-4624-A638-61C533B36A7F}" type="parTrans" cxnId="{E0F5E0F2-A6E7-47C0-BE08-05614D635A6E}">
      <dgm:prSet/>
      <dgm:spPr/>
      <dgm:t>
        <a:bodyPr/>
        <a:lstStyle/>
        <a:p>
          <a:endParaRPr lang="en-US"/>
        </a:p>
      </dgm:t>
    </dgm:pt>
    <dgm:pt modelId="{D2532140-4288-43F7-BEE6-7EFE79078DF5}" type="sibTrans" cxnId="{E0F5E0F2-A6E7-47C0-BE08-05614D635A6E}">
      <dgm:prSet/>
      <dgm:spPr/>
      <dgm:t>
        <a:bodyPr/>
        <a:lstStyle/>
        <a:p>
          <a:endParaRPr lang="en-US"/>
        </a:p>
      </dgm:t>
    </dgm:pt>
    <dgm:pt modelId="{2328A5D9-3047-2042-973A-719EA2AFDABF}" type="pres">
      <dgm:prSet presAssocID="{F3340A4D-68C7-4151-9609-5A8F3A4AB97B}" presName="Name0" presStyleCnt="0">
        <dgm:presLayoutVars>
          <dgm:dir/>
          <dgm:animLvl val="lvl"/>
          <dgm:resizeHandles val="exact"/>
        </dgm:presLayoutVars>
      </dgm:prSet>
      <dgm:spPr/>
    </dgm:pt>
    <dgm:pt modelId="{5919F103-5739-5148-A85B-8270C1B0CE8A}" type="pres">
      <dgm:prSet presAssocID="{D9CA986F-607D-4005-B602-6E739FAD7929}" presName="boxAndChildren" presStyleCnt="0"/>
      <dgm:spPr/>
    </dgm:pt>
    <dgm:pt modelId="{5C94CC72-A12E-604B-A976-CFCB9C30BACF}" type="pres">
      <dgm:prSet presAssocID="{D9CA986F-607D-4005-B602-6E739FAD7929}" presName="parentTextBox" presStyleLbl="node1" presStyleIdx="0" presStyleCnt="3"/>
      <dgm:spPr/>
    </dgm:pt>
    <dgm:pt modelId="{93CE5341-8246-0E4A-A0DD-3FE6DFB0EF11}" type="pres">
      <dgm:prSet presAssocID="{99CC0302-3C9E-429E-86D0-A3B6B5B0AAC1}" presName="sp" presStyleCnt="0"/>
      <dgm:spPr/>
    </dgm:pt>
    <dgm:pt modelId="{145E4D6B-1134-CE48-8428-F569CC3FE5D2}" type="pres">
      <dgm:prSet presAssocID="{9ABFDD7E-F2EA-4237-9EDA-F1B332FA8C93}" presName="arrowAndChildren" presStyleCnt="0"/>
      <dgm:spPr/>
    </dgm:pt>
    <dgm:pt modelId="{D5390F90-02DB-7346-9BAE-DEF090584A84}" type="pres">
      <dgm:prSet presAssocID="{9ABFDD7E-F2EA-4237-9EDA-F1B332FA8C93}" presName="parentTextArrow" presStyleLbl="node1" presStyleIdx="1" presStyleCnt="3"/>
      <dgm:spPr/>
    </dgm:pt>
    <dgm:pt modelId="{085164C6-F853-DB4F-856E-520CBB24F3D3}" type="pres">
      <dgm:prSet presAssocID="{14F57767-B308-4E02-95B7-F973B44F002B}" presName="sp" presStyleCnt="0"/>
      <dgm:spPr/>
    </dgm:pt>
    <dgm:pt modelId="{2A4D5B3F-8E24-3C40-AC10-A0F681E89FCC}" type="pres">
      <dgm:prSet presAssocID="{E47B998F-530C-445A-A2D6-84F99ECA63F0}" presName="arrowAndChildren" presStyleCnt="0"/>
      <dgm:spPr/>
    </dgm:pt>
    <dgm:pt modelId="{D9C0B790-8111-B74C-9BAC-E02404AB787C}" type="pres">
      <dgm:prSet presAssocID="{E47B998F-530C-445A-A2D6-84F99ECA63F0}" presName="parentTextArrow" presStyleLbl="node1" presStyleIdx="2" presStyleCnt="3" custLinFactNeighborX="19929" custLinFactNeighborY="-1621"/>
      <dgm:spPr/>
    </dgm:pt>
  </dgm:ptLst>
  <dgm:cxnLst>
    <dgm:cxn modelId="{63186F05-FEB5-BF42-BCCC-CD297F2A8A74}" type="presOf" srcId="{F3340A4D-68C7-4151-9609-5A8F3A4AB97B}" destId="{2328A5D9-3047-2042-973A-719EA2AFDABF}" srcOrd="0" destOrd="0" presId="urn:microsoft.com/office/officeart/2005/8/layout/process4"/>
    <dgm:cxn modelId="{A4D15D3A-F934-0D4B-ABC3-225457208A9C}" type="presOf" srcId="{9ABFDD7E-F2EA-4237-9EDA-F1B332FA8C93}" destId="{D5390F90-02DB-7346-9BAE-DEF090584A84}" srcOrd="0" destOrd="0" presId="urn:microsoft.com/office/officeart/2005/8/layout/process4"/>
    <dgm:cxn modelId="{24AD5750-4E7D-4479-A92C-1BE8FE570EF2}" srcId="{F3340A4D-68C7-4151-9609-5A8F3A4AB97B}" destId="{9ABFDD7E-F2EA-4237-9EDA-F1B332FA8C93}" srcOrd="1" destOrd="0" parTransId="{28508734-8C36-40F9-9422-B39B8D5C7A6F}" sibTransId="{99CC0302-3C9E-429E-86D0-A3B6B5B0AAC1}"/>
    <dgm:cxn modelId="{2000E36F-2CD6-DD41-A779-B411F0B6E127}" type="presOf" srcId="{E47B998F-530C-445A-A2D6-84F99ECA63F0}" destId="{D9C0B790-8111-B74C-9BAC-E02404AB787C}" srcOrd="0" destOrd="0" presId="urn:microsoft.com/office/officeart/2005/8/layout/process4"/>
    <dgm:cxn modelId="{3CBDEF84-02AD-4E1C-B791-C43E13BC984D}" srcId="{F3340A4D-68C7-4151-9609-5A8F3A4AB97B}" destId="{E47B998F-530C-445A-A2D6-84F99ECA63F0}" srcOrd="0" destOrd="0" parTransId="{25863377-3C4C-4629-8419-D011DBC29B54}" sibTransId="{14F57767-B308-4E02-95B7-F973B44F002B}"/>
    <dgm:cxn modelId="{2A4194A5-9C9E-9A47-A04F-7F0C605D86AF}" type="presOf" srcId="{D9CA986F-607D-4005-B602-6E739FAD7929}" destId="{5C94CC72-A12E-604B-A976-CFCB9C30BACF}" srcOrd="0" destOrd="0" presId="urn:microsoft.com/office/officeart/2005/8/layout/process4"/>
    <dgm:cxn modelId="{E0F5E0F2-A6E7-47C0-BE08-05614D635A6E}" srcId="{F3340A4D-68C7-4151-9609-5A8F3A4AB97B}" destId="{D9CA986F-607D-4005-B602-6E739FAD7929}" srcOrd="2" destOrd="0" parTransId="{D91ACB56-B1F8-4624-A638-61C533B36A7F}" sibTransId="{D2532140-4288-43F7-BEE6-7EFE79078DF5}"/>
    <dgm:cxn modelId="{F7F9C8CB-2594-6046-A8EC-DD07ED098139}" type="presParOf" srcId="{2328A5D9-3047-2042-973A-719EA2AFDABF}" destId="{5919F103-5739-5148-A85B-8270C1B0CE8A}" srcOrd="0" destOrd="0" presId="urn:microsoft.com/office/officeart/2005/8/layout/process4"/>
    <dgm:cxn modelId="{F99BC4A3-4CF0-8040-B503-35817DB4CAC5}" type="presParOf" srcId="{5919F103-5739-5148-A85B-8270C1B0CE8A}" destId="{5C94CC72-A12E-604B-A976-CFCB9C30BACF}" srcOrd="0" destOrd="0" presId="urn:microsoft.com/office/officeart/2005/8/layout/process4"/>
    <dgm:cxn modelId="{E5C0F28A-D1A3-6C4D-B34D-08154D4179D1}" type="presParOf" srcId="{2328A5D9-3047-2042-973A-719EA2AFDABF}" destId="{93CE5341-8246-0E4A-A0DD-3FE6DFB0EF11}" srcOrd="1" destOrd="0" presId="urn:microsoft.com/office/officeart/2005/8/layout/process4"/>
    <dgm:cxn modelId="{133259A0-E4CF-0547-BE9E-76AD17EFE97C}" type="presParOf" srcId="{2328A5D9-3047-2042-973A-719EA2AFDABF}" destId="{145E4D6B-1134-CE48-8428-F569CC3FE5D2}" srcOrd="2" destOrd="0" presId="urn:microsoft.com/office/officeart/2005/8/layout/process4"/>
    <dgm:cxn modelId="{4DFFA58B-A155-FB42-A630-70582F26686E}" type="presParOf" srcId="{145E4D6B-1134-CE48-8428-F569CC3FE5D2}" destId="{D5390F90-02DB-7346-9BAE-DEF090584A84}" srcOrd="0" destOrd="0" presId="urn:microsoft.com/office/officeart/2005/8/layout/process4"/>
    <dgm:cxn modelId="{310BDFC8-9080-3249-A6F8-170710AC8F78}" type="presParOf" srcId="{2328A5D9-3047-2042-973A-719EA2AFDABF}" destId="{085164C6-F853-DB4F-856E-520CBB24F3D3}" srcOrd="3" destOrd="0" presId="urn:microsoft.com/office/officeart/2005/8/layout/process4"/>
    <dgm:cxn modelId="{92D72AD2-07EF-3A47-99C7-86B70E7CF26A}" type="presParOf" srcId="{2328A5D9-3047-2042-973A-719EA2AFDABF}" destId="{2A4D5B3F-8E24-3C40-AC10-A0F681E89FCC}" srcOrd="4" destOrd="0" presId="urn:microsoft.com/office/officeart/2005/8/layout/process4"/>
    <dgm:cxn modelId="{584EF56B-C213-A445-921B-373F46FDE227}" type="presParOf" srcId="{2A4D5B3F-8E24-3C40-AC10-A0F681E89FCC}" destId="{D9C0B790-8111-B74C-9BAC-E02404AB787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2CC81E-BA7B-4200-9252-DCC3C1CE3E7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F67DCDE-1240-4B3B-9C26-1FE98FA92D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The listings with Minimum nights 1-5 have the most number of bookings. We can see a prominent spike in 30 days, this would be because customers would rent out on a monthly basis. </a:t>
          </a:r>
          <a:endParaRPr lang="en-US"/>
        </a:p>
      </dgm:t>
    </dgm:pt>
    <dgm:pt modelId="{77187371-4C48-40CE-9ECE-1B3644D0A604}" type="parTrans" cxnId="{98B8D030-6A4C-49F5-AB3D-B5FD4D3012D3}">
      <dgm:prSet/>
      <dgm:spPr/>
      <dgm:t>
        <a:bodyPr/>
        <a:lstStyle/>
        <a:p>
          <a:endParaRPr lang="en-US"/>
        </a:p>
      </dgm:t>
    </dgm:pt>
    <dgm:pt modelId="{405A468A-F2B7-4E27-B691-D8C9B8B31418}" type="sibTrans" cxnId="{98B8D030-6A4C-49F5-AB3D-B5FD4D3012D3}">
      <dgm:prSet/>
      <dgm:spPr/>
      <dgm:t>
        <a:bodyPr/>
        <a:lstStyle/>
        <a:p>
          <a:endParaRPr lang="en-US"/>
        </a:p>
      </dgm:t>
    </dgm:pt>
    <dgm:pt modelId="{4C90E1C8-246B-4521-B42B-65CD0D0161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After 30 days, we can also see small spikes, this can also be explained by the monthly rent taking trend.</a:t>
          </a:r>
          <a:endParaRPr lang="en-US"/>
        </a:p>
      </dgm:t>
    </dgm:pt>
    <dgm:pt modelId="{7261291C-EAD4-495B-A3E6-2A7B011D8437}" type="parTrans" cxnId="{A6DDDEB4-3A2A-44DD-98EE-2CBD3FF47743}">
      <dgm:prSet/>
      <dgm:spPr/>
      <dgm:t>
        <a:bodyPr/>
        <a:lstStyle/>
        <a:p>
          <a:endParaRPr lang="en-US"/>
        </a:p>
      </dgm:t>
    </dgm:pt>
    <dgm:pt modelId="{181F370F-EF3A-4AE3-8CA3-7F4D759A1290}" type="sibTrans" cxnId="{A6DDDEB4-3A2A-44DD-98EE-2CBD3FF47743}">
      <dgm:prSet/>
      <dgm:spPr/>
      <dgm:t>
        <a:bodyPr/>
        <a:lstStyle/>
        <a:p>
          <a:endParaRPr lang="en-US"/>
        </a:p>
      </dgm:t>
    </dgm:pt>
    <dgm:pt modelId="{335C72CE-A5F4-495D-84F8-A784B25E0C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Manhattan &amp;Queens have higher number of 30 day bookings compared to the others. The reason could be either tourists booking long stays or mid-level employees who opt for budget bookings due company visits</a:t>
          </a:r>
          <a:endParaRPr lang="en-US"/>
        </a:p>
      </dgm:t>
    </dgm:pt>
    <dgm:pt modelId="{FD34B44A-6080-4546-950D-6C28C797811B}" type="parTrans" cxnId="{35348B75-08A1-4B20-8185-24E6746F9D23}">
      <dgm:prSet/>
      <dgm:spPr/>
      <dgm:t>
        <a:bodyPr/>
        <a:lstStyle/>
        <a:p>
          <a:endParaRPr lang="en-US"/>
        </a:p>
      </dgm:t>
    </dgm:pt>
    <dgm:pt modelId="{B27E6DD1-F3A7-451E-BCC3-172B2CA63AF8}" type="sibTrans" cxnId="{35348B75-08A1-4B20-8185-24E6746F9D23}">
      <dgm:prSet/>
      <dgm:spPr/>
      <dgm:t>
        <a:bodyPr/>
        <a:lstStyle/>
        <a:p>
          <a:endParaRPr lang="en-US"/>
        </a:p>
      </dgm:t>
    </dgm:pt>
    <dgm:pt modelId="{8A0ADD6C-E6DD-4351-A637-09445F505287}" type="pres">
      <dgm:prSet presAssocID="{152CC81E-BA7B-4200-9252-DCC3C1CE3E72}" presName="root" presStyleCnt="0">
        <dgm:presLayoutVars>
          <dgm:dir/>
          <dgm:resizeHandles val="exact"/>
        </dgm:presLayoutVars>
      </dgm:prSet>
      <dgm:spPr/>
    </dgm:pt>
    <dgm:pt modelId="{A59E801A-7EF9-46C4-9F90-32203545AC8E}" type="pres">
      <dgm:prSet presAssocID="{1F67DCDE-1240-4B3B-9C26-1FE98FA92D43}" presName="compNode" presStyleCnt="0"/>
      <dgm:spPr/>
    </dgm:pt>
    <dgm:pt modelId="{8BA762FE-52E0-4C34-8E5F-B804CB091CA1}" type="pres">
      <dgm:prSet presAssocID="{1F67DCDE-1240-4B3B-9C26-1FE98FA92D4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2AB77A3-3640-420A-B02F-389CA8E5464E}" type="pres">
      <dgm:prSet presAssocID="{1F67DCDE-1240-4B3B-9C26-1FE98FA92D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DC506DCE-1463-47A7-8E3E-28FA44B45627}" type="pres">
      <dgm:prSet presAssocID="{1F67DCDE-1240-4B3B-9C26-1FE98FA92D43}" presName="spaceRect" presStyleCnt="0"/>
      <dgm:spPr/>
    </dgm:pt>
    <dgm:pt modelId="{10BA21C7-AFAA-4A4A-A8F1-0A787489246E}" type="pres">
      <dgm:prSet presAssocID="{1F67DCDE-1240-4B3B-9C26-1FE98FA92D43}" presName="textRect" presStyleLbl="revTx" presStyleIdx="0" presStyleCnt="3">
        <dgm:presLayoutVars>
          <dgm:chMax val="1"/>
          <dgm:chPref val="1"/>
        </dgm:presLayoutVars>
      </dgm:prSet>
      <dgm:spPr/>
    </dgm:pt>
    <dgm:pt modelId="{5D79DF6A-2F89-43B5-A00D-610A6FAC822A}" type="pres">
      <dgm:prSet presAssocID="{405A468A-F2B7-4E27-B691-D8C9B8B31418}" presName="sibTrans" presStyleCnt="0"/>
      <dgm:spPr/>
    </dgm:pt>
    <dgm:pt modelId="{F3A6937F-8C9E-4F46-A728-81D085BF9347}" type="pres">
      <dgm:prSet presAssocID="{4C90E1C8-246B-4521-B42B-65CD0D0161AB}" presName="compNode" presStyleCnt="0"/>
      <dgm:spPr/>
    </dgm:pt>
    <dgm:pt modelId="{6A6CC28E-B40D-42E9-B193-FD0117571B86}" type="pres">
      <dgm:prSet presAssocID="{4C90E1C8-246B-4521-B42B-65CD0D0161A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DBE6B03-F054-4B2D-9F76-5C11BD8B8A53}" type="pres">
      <dgm:prSet presAssocID="{4C90E1C8-246B-4521-B42B-65CD0D0161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28ED6DF3-F280-408D-8B85-7474792F5046}" type="pres">
      <dgm:prSet presAssocID="{4C90E1C8-246B-4521-B42B-65CD0D0161AB}" presName="spaceRect" presStyleCnt="0"/>
      <dgm:spPr/>
    </dgm:pt>
    <dgm:pt modelId="{A6A69D60-0DCE-4965-BDAA-0FDDFAC21E7D}" type="pres">
      <dgm:prSet presAssocID="{4C90E1C8-246B-4521-B42B-65CD0D0161AB}" presName="textRect" presStyleLbl="revTx" presStyleIdx="1" presStyleCnt="3">
        <dgm:presLayoutVars>
          <dgm:chMax val="1"/>
          <dgm:chPref val="1"/>
        </dgm:presLayoutVars>
      </dgm:prSet>
      <dgm:spPr/>
    </dgm:pt>
    <dgm:pt modelId="{238F771B-CB66-43AB-98FD-2CB61C876315}" type="pres">
      <dgm:prSet presAssocID="{181F370F-EF3A-4AE3-8CA3-7F4D759A1290}" presName="sibTrans" presStyleCnt="0"/>
      <dgm:spPr/>
    </dgm:pt>
    <dgm:pt modelId="{04771443-14A3-4992-AC39-7F0D214ED09C}" type="pres">
      <dgm:prSet presAssocID="{335C72CE-A5F4-495D-84F8-A784B25E0C1D}" presName="compNode" presStyleCnt="0"/>
      <dgm:spPr/>
    </dgm:pt>
    <dgm:pt modelId="{A41791A4-DE0D-40C5-BA65-BEB2F2409CCB}" type="pres">
      <dgm:prSet presAssocID="{335C72CE-A5F4-495D-84F8-A784B25E0C1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95940D6-8ADA-44A1-9DB6-B31527F9393A}" type="pres">
      <dgm:prSet presAssocID="{335C72CE-A5F4-495D-84F8-A784B25E0C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35C83B7F-CB13-4F51-9B3C-EDD95922EACD}" type="pres">
      <dgm:prSet presAssocID="{335C72CE-A5F4-495D-84F8-A784B25E0C1D}" presName="spaceRect" presStyleCnt="0"/>
      <dgm:spPr/>
    </dgm:pt>
    <dgm:pt modelId="{C17CD2EF-0031-4317-B7E0-FC58361E15A2}" type="pres">
      <dgm:prSet presAssocID="{335C72CE-A5F4-495D-84F8-A784B25E0C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8F3E0B-F64C-EB4A-86D4-A36B9146D207}" type="presOf" srcId="{335C72CE-A5F4-495D-84F8-A784B25E0C1D}" destId="{C17CD2EF-0031-4317-B7E0-FC58361E15A2}" srcOrd="0" destOrd="0" presId="urn:microsoft.com/office/officeart/2018/5/layout/IconLeafLabelList"/>
    <dgm:cxn modelId="{98B8D030-6A4C-49F5-AB3D-B5FD4D3012D3}" srcId="{152CC81E-BA7B-4200-9252-DCC3C1CE3E72}" destId="{1F67DCDE-1240-4B3B-9C26-1FE98FA92D43}" srcOrd="0" destOrd="0" parTransId="{77187371-4C48-40CE-9ECE-1B3644D0A604}" sibTransId="{405A468A-F2B7-4E27-B691-D8C9B8B31418}"/>
    <dgm:cxn modelId="{33D49948-48A3-D34C-8CFD-032D32D2CC56}" type="presOf" srcId="{4C90E1C8-246B-4521-B42B-65CD0D0161AB}" destId="{A6A69D60-0DCE-4965-BDAA-0FDDFAC21E7D}" srcOrd="0" destOrd="0" presId="urn:microsoft.com/office/officeart/2018/5/layout/IconLeafLabelList"/>
    <dgm:cxn modelId="{35348B75-08A1-4B20-8185-24E6746F9D23}" srcId="{152CC81E-BA7B-4200-9252-DCC3C1CE3E72}" destId="{335C72CE-A5F4-495D-84F8-A784B25E0C1D}" srcOrd="2" destOrd="0" parTransId="{FD34B44A-6080-4546-950D-6C28C797811B}" sibTransId="{B27E6DD1-F3A7-451E-BCC3-172B2CA63AF8}"/>
    <dgm:cxn modelId="{A6DDDEB4-3A2A-44DD-98EE-2CBD3FF47743}" srcId="{152CC81E-BA7B-4200-9252-DCC3C1CE3E72}" destId="{4C90E1C8-246B-4521-B42B-65CD0D0161AB}" srcOrd="1" destOrd="0" parTransId="{7261291C-EAD4-495B-A3E6-2A7B011D8437}" sibTransId="{181F370F-EF3A-4AE3-8CA3-7F4D759A1290}"/>
    <dgm:cxn modelId="{F7A595BD-3C98-9D47-A989-E195B52738A7}" type="presOf" srcId="{1F67DCDE-1240-4B3B-9C26-1FE98FA92D43}" destId="{10BA21C7-AFAA-4A4A-A8F1-0A787489246E}" srcOrd="0" destOrd="0" presId="urn:microsoft.com/office/officeart/2018/5/layout/IconLeafLabelList"/>
    <dgm:cxn modelId="{C3C4A7BE-3D59-2547-9C6F-722A839E0F09}" type="presOf" srcId="{152CC81E-BA7B-4200-9252-DCC3C1CE3E72}" destId="{8A0ADD6C-E6DD-4351-A637-09445F505287}" srcOrd="0" destOrd="0" presId="urn:microsoft.com/office/officeart/2018/5/layout/IconLeafLabelList"/>
    <dgm:cxn modelId="{957A9CEF-DD50-3649-9AC2-EC8CC5A91BCB}" type="presParOf" srcId="{8A0ADD6C-E6DD-4351-A637-09445F505287}" destId="{A59E801A-7EF9-46C4-9F90-32203545AC8E}" srcOrd="0" destOrd="0" presId="urn:microsoft.com/office/officeart/2018/5/layout/IconLeafLabelList"/>
    <dgm:cxn modelId="{BA47EA3D-B73B-CD41-A2AD-61E5601D3F85}" type="presParOf" srcId="{A59E801A-7EF9-46C4-9F90-32203545AC8E}" destId="{8BA762FE-52E0-4C34-8E5F-B804CB091CA1}" srcOrd="0" destOrd="0" presId="urn:microsoft.com/office/officeart/2018/5/layout/IconLeafLabelList"/>
    <dgm:cxn modelId="{53B7C551-CA66-DC46-9FD2-3C6BE8D14E8A}" type="presParOf" srcId="{A59E801A-7EF9-46C4-9F90-32203545AC8E}" destId="{82AB77A3-3640-420A-B02F-389CA8E5464E}" srcOrd="1" destOrd="0" presId="urn:microsoft.com/office/officeart/2018/5/layout/IconLeafLabelList"/>
    <dgm:cxn modelId="{75A0B363-8550-A745-B227-E4A8A9020885}" type="presParOf" srcId="{A59E801A-7EF9-46C4-9F90-32203545AC8E}" destId="{DC506DCE-1463-47A7-8E3E-28FA44B45627}" srcOrd="2" destOrd="0" presId="urn:microsoft.com/office/officeart/2018/5/layout/IconLeafLabelList"/>
    <dgm:cxn modelId="{EA30A402-DC7C-B14B-B890-29D6F896C46C}" type="presParOf" srcId="{A59E801A-7EF9-46C4-9F90-32203545AC8E}" destId="{10BA21C7-AFAA-4A4A-A8F1-0A787489246E}" srcOrd="3" destOrd="0" presId="urn:microsoft.com/office/officeart/2018/5/layout/IconLeafLabelList"/>
    <dgm:cxn modelId="{283BC56B-3431-2847-8D7B-B11409D1F0A6}" type="presParOf" srcId="{8A0ADD6C-E6DD-4351-A637-09445F505287}" destId="{5D79DF6A-2F89-43B5-A00D-610A6FAC822A}" srcOrd="1" destOrd="0" presId="urn:microsoft.com/office/officeart/2018/5/layout/IconLeafLabelList"/>
    <dgm:cxn modelId="{10DB57EB-FCE5-CA43-8E5B-679123EB36ED}" type="presParOf" srcId="{8A0ADD6C-E6DD-4351-A637-09445F505287}" destId="{F3A6937F-8C9E-4F46-A728-81D085BF9347}" srcOrd="2" destOrd="0" presId="urn:microsoft.com/office/officeart/2018/5/layout/IconLeafLabelList"/>
    <dgm:cxn modelId="{3D9F894D-DCF6-6A44-B76D-6EF84B58B849}" type="presParOf" srcId="{F3A6937F-8C9E-4F46-A728-81D085BF9347}" destId="{6A6CC28E-B40D-42E9-B193-FD0117571B86}" srcOrd="0" destOrd="0" presId="urn:microsoft.com/office/officeart/2018/5/layout/IconLeafLabelList"/>
    <dgm:cxn modelId="{5CAB5B4E-6F8D-EF47-AD79-260F104FDBF4}" type="presParOf" srcId="{F3A6937F-8C9E-4F46-A728-81D085BF9347}" destId="{0DBE6B03-F054-4B2D-9F76-5C11BD8B8A53}" srcOrd="1" destOrd="0" presId="urn:microsoft.com/office/officeart/2018/5/layout/IconLeafLabelList"/>
    <dgm:cxn modelId="{466C972B-0485-EC4E-9300-E706AF63FEE4}" type="presParOf" srcId="{F3A6937F-8C9E-4F46-A728-81D085BF9347}" destId="{28ED6DF3-F280-408D-8B85-7474792F5046}" srcOrd="2" destOrd="0" presId="urn:microsoft.com/office/officeart/2018/5/layout/IconLeafLabelList"/>
    <dgm:cxn modelId="{FA49384E-1CBD-8240-ADD6-8124015DED85}" type="presParOf" srcId="{F3A6937F-8C9E-4F46-A728-81D085BF9347}" destId="{A6A69D60-0DCE-4965-BDAA-0FDDFAC21E7D}" srcOrd="3" destOrd="0" presId="urn:microsoft.com/office/officeart/2018/5/layout/IconLeafLabelList"/>
    <dgm:cxn modelId="{14553FCD-03F8-E74C-9C5F-9E74FC60B0D8}" type="presParOf" srcId="{8A0ADD6C-E6DD-4351-A637-09445F505287}" destId="{238F771B-CB66-43AB-98FD-2CB61C876315}" srcOrd="3" destOrd="0" presId="urn:microsoft.com/office/officeart/2018/5/layout/IconLeafLabelList"/>
    <dgm:cxn modelId="{7705DB8F-A6F5-B445-AA01-4BF17F2816A7}" type="presParOf" srcId="{8A0ADD6C-E6DD-4351-A637-09445F505287}" destId="{04771443-14A3-4992-AC39-7F0D214ED09C}" srcOrd="4" destOrd="0" presId="urn:microsoft.com/office/officeart/2018/5/layout/IconLeafLabelList"/>
    <dgm:cxn modelId="{81177860-0C62-3A43-9F53-3355E7D3BFB0}" type="presParOf" srcId="{04771443-14A3-4992-AC39-7F0D214ED09C}" destId="{A41791A4-DE0D-40C5-BA65-BEB2F2409CCB}" srcOrd="0" destOrd="0" presId="urn:microsoft.com/office/officeart/2018/5/layout/IconLeafLabelList"/>
    <dgm:cxn modelId="{5D25F9EB-F562-5849-9536-2AF594728D8A}" type="presParOf" srcId="{04771443-14A3-4992-AC39-7F0D214ED09C}" destId="{E95940D6-8ADA-44A1-9DB6-B31527F9393A}" srcOrd="1" destOrd="0" presId="urn:microsoft.com/office/officeart/2018/5/layout/IconLeafLabelList"/>
    <dgm:cxn modelId="{72936CA7-67D2-234B-86AF-7D791BCA212A}" type="presParOf" srcId="{04771443-14A3-4992-AC39-7F0D214ED09C}" destId="{35C83B7F-CB13-4F51-9B3C-EDD95922EACD}" srcOrd="2" destOrd="0" presId="urn:microsoft.com/office/officeart/2018/5/layout/IconLeafLabelList"/>
    <dgm:cxn modelId="{08231F86-39C3-554B-9FC4-73EF21085D86}" type="presParOf" srcId="{04771443-14A3-4992-AC39-7F0D214ED09C}" destId="{C17CD2EF-0031-4317-B7E0-FC58361E15A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BA51E-4C13-47C5-9867-C51A13C488B9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9A85C-21C6-4441-816C-D8239E51C85E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28A0F-9D50-42A9-A56B-97B8E3F25F25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Airbnb is an online platform using which people can rent accommodations. </a:t>
          </a:r>
          <a:endParaRPr lang="en-US" sz="1700" kern="1200"/>
        </a:p>
      </dsp:txBody>
      <dsp:txXfrm>
        <a:off x="1736952" y="642"/>
        <a:ext cx="5095259" cy="1503855"/>
      </dsp:txXfrm>
    </dsp:sp>
    <dsp:sp modelId="{7F615AE9-37F4-47D6-AF96-2439812D74DA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E4EC3-F528-46D1-ACCC-EE048256F37C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40597-F67E-40A6-9E2D-DA626CBBD680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Airbnb has incurred a huge loss in revenue during the COVID-19 period</a:t>
          </a:r>
          <a:endParaRPr lang="en-US" sz="1700" kern="1200"/>
        </a:p>
      </dsp:txBody>
      <dsp:txXfrm>
        <a:off x="1736952" y="1880461"/>
        <a:ext cx="5095259" cy="1503855"/>
      </dsp:txXfrm>
    </dsp:sp>
    <dsp:sp modelId="{F7ACC82A-F701-4E70-A80A-2A0CDB6640C4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2D034-353E-47AA-BCEF-5803E19610DB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373E7-21B6-4E4F-AF0A-6AD95B399F3D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Post COVID-19 pandemic, the people have started travelling again, and now Airbnb is aiming to bring up the business again and ready to provide services to customers.</a:t>
          </a:r>
          <a:endParaRPr lang="en-US" sz="1700" kern="1200"/>
        </a:p>
      </dsp:txBody>
      <dsp:txXfrm>
        <a:off x="1736952" y="3760280"/>
        <a:ext cx="5095259" cy="1503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AFE71-F570-784F-BE6F-6C698A508408}">
      <dsp:nvSpPr>
        <dsp:cNvPr id="0" name=""/>
        <dsp:cNvSpPr/>
      </dsp:nvSpPr>
      <dsp:spPr>
        <a:xfrm>
          <a:off x="0" y="505689"/>
          <a:ext cx="6832212" cy="1352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Cleaned data to remove any missing values and duplicates. </a:t>
          </a:r>
          <a:endParaRPr lang="en-US" sz="3400" kern="1200"/>
        </a:p>
      </dsp:txBody>
      <dsp:txXfrm>
        <a:off x="66025" y="571714"/>
        <a:ext cx="6700162" cy="1220470"/>
      </dsp:txXfrm>
    </dsp:sp>
    <dsp:sp modelId="{067B8657-F1C7-F648-9B74-BCC7F206C247}">
      <dsp:nvSpPr>
        <dsp:cNvPr id="0" name=""/>
        <dsp:cNvSpPr/>
      </dsp:nvSpPr>
      <dsp:spPr>
        <a:xfrm>
          <a:off x="0" y="1956129"/>
          <a:ext cx="6832212" cy="1352520"/>
        </a:xfrm>
        <a:prstGeom prst="roundRect">
          <a:avLst/>
        </a:prstGeom>
        <a:gradFill rotWithShape="0">
          <a:gsLst>
            <a:gs pos="0">
              <a:schemeClr val="accent2">
                <a:hueOff val="444793"/>
                <a:satOff val="-9942"/>
                <a:lumOff val="-9412"/>
                <a:alphaOff val="0"/>
                <a:tint val="96000"/>
                <a:lumMod val="104000"/>
              </a:schemeClr>
            </a:gs>
            <a:gs pos="100000">
              <a:schemeClr val="accent2">
                <a:hueOff val="444793"/>
                <a:satOff val="-9942"/>
                <a:lumOff val="-941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Dropped insignificant columns. </a:t>
          </a:r>
          <a:endParaRPr lang="en-US" sz="3400" kern="1200"/>
        </a:p>
      </dsp:txBody>
      <dsp:txXfrm>
        <a:off x="66025" y="2022154"/>
        <a:ext cx="6700162" cy="1220470"/>
      </dsp:txXfrm>
    </dsp:sp>
    <dsp:sp modelId="{9A9F6B1A-F2E0-D54C-8BD2-16CA3582230A}">
      <dsp:nvSpPr>
        <dsp:cNvPr id="0" name=""/>
        <dsp:cNvSpPr/>
      </dsp:nvSpPr>
      <dsp:spPr>
        <a:xfrm>
          <a:off x="0" y="3406569"/>
          <a:ext cx="6832212" cy="1352520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Identified outliers</a:t>
          </a:r>
          <a:endParaRPr lang="en-US" sz="3400" kern="1200"/>
        </a:p>
      </dsp:txBody>
      <dsp:txXfrm>
        <a:off x="66025" y="3472594"/>
        <a:ext cx="6700162" cy="1220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4CC72-A12E-604B-A976-CFCB9C30BACF}">
      <dsp:nvSpPr>
        <dsp:cNvPr id="0" name=""/>
        <dsp:cNvSpPr/>
      </dsp:nvSpPr>
      <dsp:spPr>
        <a:xfrm>
          <a:off x="0" y="3381442"/>
          <a:ext cx="4221144" cy="1109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Bronx appears to be an affordable neighbourhood as the average price is almost half than Manhattan’s average price.</a:t>
          </a:r>
          <a:endParaRPr lang="en-US" sz="1500" kern="1200"/>
        </a:p>
      </dsp:txBody>
      <dsp:txXfrm>
        <a:off x="0" y="3381442"/>
        <a:ext cx="4221144" cy="1109864"/>
      </dsp:txXfrm>
    </dsp:sp>
    <dsp:sp modelId="{D5390F90-02DB-7346-9BAE-DEF090584A84}">
      <dsp:nvSpPr>
        <dsp:cNvPr id="0" name=""/>
        <dsp:cNvSpPr/>
      </dsp:nvSpPr>
      <dsp:spPr>
        <a:xfrm rot="10800000">
          <a:off x="0" y="1691118"/>
          <a:ext cx="4221144" cy="170697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Average price for Brooklyn is second highest i.e. 124.4. </a:t>
          </a:r>
          <a:endParaRPr lang="en-US" sz="1500" kern="1200"/>
        </a:p>
      </dsp:txBody>
      <dsp:txXfrm rot="10800000">
        <a:off x="0" y="1691118"/>
        <a:ext cx="4221144" cy="1109139"/>
      </dsp:txXfrm>
    </dsp:sp>
    <dsp:sp modelId="{D9C0B790-8111-B74C-9BAC-E02404AB787C}">
      <dsp:nvSpPr>
        <dsp:cNvPr id="0" name=""/>
        <dsp:cNvSpPr/>
      </dsp:nvSpPr>
      <dsp:spPr>
        <a:xfrm rot="10800000">
          <a:off x="0" y="0"/>
          <a:ext cx="4221144" cy="170697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The average price of listed properties in Manhattan is around 196.9, which is highest among all neighbourhoods. </a:t>
          </a:r>
          <a:endParaRPr lang="en-US" sz="1500" kern="1200" dirty="0"/>
        </a:p>
      </dsp:txBody>
      <dsp:txXfrm rot="10800000">
        <a:off x="0" y="0"/>
        <a:ext cx="4221144" cy="1109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762FE-52E0-4C34-8E5F-B804CB091CA1}">
      <dsp:nvSpPr>
        <dsp:cNvPr id="0" name=""/>
        <dsp:cNvSpPr/>
      </dsp:nvSpPr>
      <dsp:spPr>
        <a:xfrm>
          <a:off x="241487" y="740613"/>
          <a:ext cx="753802" cy="7538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B77A3-3640-420A-B02F-389CA8E5464E}">
      <dsp:nvSpPr>
        <dsp:cNvPr id="0" name=""/>
        <dsp:cNvSpPr/>
      </dsp:nvSpPr>
      <dsp:spPr>
        <a:xfrm>
          <a:off x="402134" y="901259"/>
          <a:ext cx="432509" cy="432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A21C7-AFAA-4A4A-A8F1-0A787489246E}">
      <dsp:nvSpPr>
        <dsp:cNvPr id="0" name=""/>
        <dsp:cNvSpPr/>
      </dsp:nvSpPr>
      <dsp:spPr>
        <a:xfrm>
          <a:off x="517" y="1729206"/>
          <a:ext cx="1235742" cy="1307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The listings with Minimum nights 1-5 have the most number of bookings. We can see a prominent spike in 30 days, this would be because customers would rent out on a monthly basis. </a:t>
          </a:r>
          <a:endParaRPr lang="en-US" sz="1100" kern="1200"/>
        </a:p>
      </dsp:txBody>
      <dsp:txXfrm>
        <a:off x="517" y="1729206"/>
        <a:ext cx="1235742" cy="1307802"/>
      </dsp:txXfrm>
    </dsp:sp>
    <dsp:sp modelId="{6A6CC28E-B40D-42E9-B193-FD0117571B86}">
      <dsp:nvSpPr>
        <dsp:cNvPr id="0" name=""/>
        <dsp:cNvSpPr/>
      </dsp:nvSpPr>
      <dsp:spPr>
        <a:xfrm>
          <a:off x="1693484" y="740613"/>
          <a:ext cx="753802" cy="7538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E6B03-F054-4B2D-9F76-5C11BD8B8A53}">
      <dsp:nvSpPr>
        <dsp:cNvPr id="0" name=""/>
        <dsp:cNvSpPr/>
      </dsp:nvSpPr>
      <dsp:spPr>
        <a:xfrm>
          <a:off x="1854131" y="901259"/>
          <a:ext cx="432509" cy="432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69D60-0DCE-4965-BDAA-0FDDFAC21E7D}">
      <dsp:nvSpPr>
        <dsp:cNvPr id="0" name=""/>
        <dsp:cNvSpPr/>
      </dsp:nvSpPr>
      <dsp:spPr>
        <a:xfrm>
          <a:off x="1452514" y="1729206"/>
          <a:ext cx="1235742" cy="1307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After 30 days, we can also see small spikes, this can also be explained by the monthly rent taking trend.</a:t>
          </a:r>
          <a:endParaRPr lang="en-US" sz="1100" kern="1200"/>
        </a:p>
      </dsp:txBody>
      <dsp:txXfrm>
        <a:off x="1452514" y="1729206"/>
        <a:ext cx="1235742" cy="1307802"/>
      </dsp:txXfrm>
    </dsp:sp>
    <dsp:sp modelId="{A41791A4-DE0D-40C5-BA65-BEB2F2409CCB}">
      <dsp:nvSpPr>
        <dsp:cNvPr id="0" name=""/>
        <dsp:cNvSpPr/>
      </dsp:nvSpPr>
      <dsp:spPr>
        <a:xfrm>
          <a:off x="3145481" y="740613"/>
          <a:ext cx="753802" cy="7538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940D6-8ADA-44A1-9DB6-B31527F9393A}">
      <dsp:nvSpPr>
        <dsp:cNvPr id="0" name=""/>
        <dsp:cNvSpPr/>
      </dsp:nvSpPr>
      <dsp:spPr>
        <a:xfrm>
          <a:off x="3306128" y="901259"/>
          <a:ext cx="432509" cy="432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CD2EF-0031-4317-B7E0-FC58361E15A2}">
      <dsp:nvSpPr>
        <dsp:cNvPr id="0" name=""/>
        <dsp:cNvSpPr/>
      </dsp:nvSpPr>
      <dsp:spPr>
        <a:xfrm>
          <a:off x="2904511" y="1729206"/>
          <a:ext cx="1235742" cy="1307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Manhattan &amp;Queens have higher number of 30 day bookings compared to the others. The reason could be either tourists booking long stays or mid-level employees who opt for budget bookings due company visits</a:t>
          </a:r>
          <a:endParaRPr lang="en-US" sz="1100" kern="1200"/>
        </a:p>
      </dsp:txBody>
      <dsp:txXfrm>
        <a:off x="2904511" y="1729206"/>
        <a:ext cx="1235742" cy="1307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84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4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96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629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21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338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862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33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7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0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78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7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4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83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49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95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10/07/23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0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 algn="r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Vishwanath Rajasekaran</a:t>
            </a:r>
          </a:p>
          <a:p>
            <a:pPr indent="-182880" algn="r">
              <a:spcAft>
                <a:spcPts val="600"/>
              </a:spcAft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cap="none" spc="0">
                <a:solidFill>
                  <a:schemeClr val="tx1"/>
                </a:solidFill>
              </a:rPr>
              <a:t>Storytelling Case Study: Airbnb, NYC</a:t>
            </a:r>
            <a:br>
              <a:rPr lang="en-US" b="1" i="0" cap="none" spc="0">
                <a:solidFill>
                  <a:schemeClr val="tx1"/>
                </a:solidFill>
              </a:rPr>
            </a:br>
            <a:endParaRPr lang="en-US" cap="none" spc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Popular Neighborhoods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lr>
                <a:srgbClr val="76BBB5"/>
              </a:buClr>
              <a:buFont typeface="Wingdings 3" charset="2"/>
              <a:buChar char=""/>
            </a:pPr>
            <a:r>
              <a:rPr lang="en-US"/>
              <a:t>We see that Bedford-Stuyvesant from Brooklyn is the highest popular with 1,10,352 no of reviews in total followed by Williamsburg.</a:t>
            </a:r>
          </a:p>
          <a:p>
            <a:pPr marL="285750" indent="-285750">
              <a:buClr>
                <a:srgbClr val="76BBB5"/>
              </a:buClr>
              <a:buFont typeface="Wingdings 3" charset="2"/>
              <a:buChar char=""/>
            </a:pPr>
            <a:r>
              <a:rPr lang="en-US"/>
              <a:t>Harlem from Manhattan got the highest no of reviews followed by Hell’s kitchen.</a:t>
            </a:r>
          </a:p>
          <a:p>
            <a:pPr marL="285750" indent="-285750">
              <a:buClr>
                <a:srgbClr val="76BBB5"/>
              </a:buClr>
              <a:buFont typeface="Wingdings 3" charset="2"/>
              <a:buChar char=""/>
            </a:pPr>
            <a:r>
              <a:rPr lang="en-US"/>
              <a:t>The higher number of customer reviews imply higher satisfaction in these localities.</a:t>
            </a:r>
          </a:p>
          <a:p>
            <a:pPr marL="285750" indent="-285750">
              <a:buClr>
                <a:srgbClr val="76BBB5"/>
              </a:buClr>
              <a:buFont typeface="Wingdings 3" charset="2"/>
              <a:buChar char=""/>
            </a:pPr>
            <a:endParaRPr lang="en-US"/>
          </a:p>
          <a:p>
            <a:pPr>
              <a:buClr>
                <a:srgbClr val="76BBB5"/>
              </a:buClr>
              <a:buFont typeface="Wingdings 3" charset="2"/>
              <a:buChar char=""/>
            </a:pP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97" r="45148" b="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95" r="13809" b="-1"/>
          <a:stretch/>
        </p:blipFill>
        <p:spPr>
          <a:xfrm>
            <a:off x="210094" y="1720271"/>
            <a:ext cx="7386719" cy="5132980"/>
          </a:xfrm>
          <a:prstGeom prst="rect">
            <a:avLst/>
          </a:prstGeom>
        </p:spPr>
      </p:pic>
      <p:sp>
        <p:nvSpPr>
          <p:cNvPr id="47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err="1">
                <a:solidFill>
                  <a:srgbClr val="FEFFFF"/>
                </a:solidFill>
              </a:rPr>
              <a:t>Neighbourhood</a:t>
            </a:r>
            <a:r>
              <a:rPr lang="en-US" sz="3200" b="1" dirty="0">
                <a:solidFill>
                  <a:srgbClr val="FEFFFF"/>
                </a:solidFill>
              </a:rPr>
              <a:t> vs Availability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Availability of Bedford is highest and its price is on the lower side. It is a good choice for customers. 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After Bedford, Harlem follows the same trend. 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Chelsea’s availability low but it is costly. 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IN" sz="3200" b="1">
                <a:solidFill>
                  <a:schemeClr val="bg1"/>
                </a:solidFill>
              </a:rPr>
              <a:t>Objective: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2AEA1F-FEA9-2B54-2367-D5341B9E6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58634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E5702B2B-2CF3-D3D9-D5BD-F71B3CE37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76" b="-1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EFFFF"/>
                </a:solidFill>
              </a:rPr>
              <a:t>Background</a:t>
            </a:r>
            <a:endParaRPr lang="en-IN" sz="3200" b="1">
              <a:solidFill>
                <a:srgbClr val="FE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For the past few months, Airbnb has seen a major decline in revenue. 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Now that the restrictions have started lifting and people have started to travel more, Airbnb wants to make sure that it is fully prepared for this change.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So, analysis has been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Data Preparation	</a:t>
            </a:r>
            <a:endParaRPr lang="en-IN" sz="30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E41B67-58E3-ADF9-0685-A74EF8173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01864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28" r="10543"/>
          <a:stretch/>
        </p:blipFill>
        <p:spPr>
          <a:xfrm>
            <a:off x="467903" y="1311774"/>
            <a:ext cx="6095999" cy="5519392"/>
          </a:xfrm>
          <a:prstGeom prst="rect">
            <a:avLst/>
          </a:prstGeom>
        </p:spPr>
      </p:pic>
      <p:sp>
        <p:nvSpPr>
          <p:cNvPr id="5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rgbClr val="FEFFFF"/>
                </a:solidFill>
              </a:rPr>
              <a:t>Top 10 Host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Host Sonder (id 219517861), has been booked most number of times i.e. 327. 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Host Blue ground is the second popular host.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Then there are other hosts like Kara, Ken, Pranjal, Jeremy and Mike that fall under top 10 hosts.</a:t>
            </a:r>
          </a:p>
        </p:txBody>
      </p:sp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Freeform 11">
            <a:extLst>
              <a:ext uri="{FF2B5EF4-FFF2-40B4-BE49-F238E27FC236}">
                <a16:creationId xmlns:a16="http://schemas.microsoft.com/office/drawing/2014/main" id="{A0AB96DE-D383-4C34-8E56-500D64DE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6F06E17-BE08-4E29-8064-4EE0A9129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634BDA-692A-4731-B217-4752A6F6A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rgbClr val="D26A50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5">
            <a:extLst>
              <a:ext uri="{FF2B5EF4-FFF2-40B4-BE49-F238E27FC236}">
                <a16:creationId xmlns:a16="http://schemas.microsoft.com/office/drawing/2014/main" id="{25D1521E-72A2-421E-B82A-DBE145117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>
                <a:solidFill>
                  <a:srgbClr val="FEFFFF"/>
                </a:solidFill>
              </a:rPr>
              <a:t>Room type with respect to Neighbourhood group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1866" y="2032000"/>
            <a:ext cx="7145867" cy="38792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lr>
                <a:srgbClr val="F78C2F"/>
              </a:buClr>
              <a:buFont typeface="Wingdings 3" charset="2"/>
              <a:buChar char=""/>
            </a:pPr>
            <a:r>
              <a:rPr lang="en-US">
                <a:solidFill>
                  <a:srgbClr val="FEFFFF"/>
                </a:solidFill>
              </a:rPr>
              <a:t>There are three types of rooms - Entire home/Apartment, Private room &amp; shared room. </a:t>
            </a:r>
          </a:p>
          <a:p>
            <a:pPr marL="285750" indent="-285750">
              <a:buClr>
                <a:srgbClr val="F78C2F"/>
              </a:buClr>
              <a:buFont typeface="Wingdings 3" charset="2"/>
              <a:buChar char=""/>
            </a:pPr>
            <a:r>
              <a:rPr lang="en-US">
                <a:solidFill>
                  <a:srgbClr val="FEFFFF"/>
                </a:solidFill>
              </a:rPr>
              <a:t>Overall, customers appear to prefer private rooms (45%) or entire homes (52%) in comparison to shared rooms (2.4%).</a:t>
            </a:r>
          </a:p>
          <a:p>
            <a:pPr marL="285750" indent="-285750">
              <a:buClr>
                <a:srgbClr val="F78C2F"/>
              </a:buClr>
              <a:buFont typeface="Wingdings 3" charset="2"/>
              <a:buChar char=""/>
            </a:pPr>
            <a:r>
              <a:rPr lang="en-US">
                <a:solidFill>
                  <a:srgbClr val="FEFFFF"/>
                </a:solidFill>
              </a:rPr>
              <a:t>Airbnb can concentrate on promoting shared rooms with discounts to increase bookings and also acquire more private listings.</a:t>
            </a:r>
          </a:p>
          <a:p>
            <a:pPr marL="285750" indent="-285750">
              <a:buClr>
                <a:srgbClr val="F78C2F"/>
              </a:buClr>
              <a:buFont typeface="Wingdings 3" charset="2"/>
              <a:buChar char=""/>
            </a:pPr>
            <a:r>
              <a:rPr lang="en-US">
                <a:solidFill>
                  <a:srgbClr val="FEFFFF"/>
                </a:solidFill>
              </a:rPr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BF53BCF-70E3-4801-8075-D6E8E5E69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3056" y="2032000"/>
            <a:ext cx="3001931" cy="386249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8" b="3063"/>
          <a:stretch/>
        </p:blipFill>
        <p:spPr>
          <a:xfrm>
            <a:off x="8997710" y="2196592"/>
            <a:ext cx="2427941" cy="169272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613" r="11137" b="-3"/>
          <a:stretch/>
        </p:blipFill>
        <p:spPr>
          <a:xfrm>
            <a:off x="9011402" y="4053907"/>
            <a:ext cx="2400556" cy="167362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529" r="20829"/>
          <a:stretch/>
        </p:blipFill>
        <p:spPr>
          <a:xfrm>
            <a:off x="867293" y="1674127"/>
            <a:ext cx="5754623" cy="5067890"/>
          </a:xfrm>
          <a:prstGeom prst="rect">
            <a:avLst/>
          </a:prstGeom>
        </p:spPr>
      </p:pic>
      <p:sp>
        <p:nvSpPr>
          <p:cNvPr id="45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rgbClr val="FEFFFF"/>
                </a:solidFill>
              </a:rPr>
              <a:t>Price Analysis Neighbourhood wise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Most of the outliers in Price column are for Brooklyn and Manhattan.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Also, Manhattan has the highest range of prices for the listings.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Bronx is the cheapest of them all.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We can see the median price of all neighbourhood groups lying between $ 80 to $ 300. 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Wingdings 3" charset="2"/>
              <a:buChar char="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62" y="503461"/>
            <a:ext cx="4221144" cy="1012054"/>
          </a:xfrm>
        </p:spPr>
        <p:txBody>
          <a:bodyPr>
            <a:normAutofit/>
          </a:bodyPr>
          <a:lstStyle/>
          <a:p>
            <a:pPr algn="ctr"/>
            <a:r>
              <a:rPr lang="en-IN" sz="2400" b="1"/>
              <a:t>Average price of Neighbourhood groups</a:t>
            </a: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515515"/>
            <a:ext cx="5181600" cy="3276108"/>
          </a:xfrm>
        </p:spPr>
      </p:pic>
      <p:graphicFrame>
        <p:nvGraphicFramePr>
          <p:cNvPr id="10" name="Text Placeholder 3">
            <a:extLst>
              <a:ext uri="{FF2B5EF4-FFF2-40B4-BE49-F238E27FC236}">
                <a16:creationId xmlns:a16="http://schemas.microsoft.com/office/drawing/2014/main" id="{B527FA17-6A80-9757-EA74-0BC485032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177668"/>
              </p:ext>
            </p:extLst>
          </p:nvPr>
        </p:nvGraphicFramePr>
        <p:xfrm>
          <a:off x="310718" y="1748901"/>
          <a:ext cx="4221144" cy="4492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/>
              <a:t>Customer Booking with respect to minimum nights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2" y="446088"/>
            <a:ext cx="5220531" cy="5451082"/>
          </a:xfrm>
          <a:prstGeom prst="rect">
            <a:avLst/>
          </a:prstGeom>
        </p:spPr>
      </p:pic>
      <p:graphicFrame>
        <p:nvGraphicFramePr>
          <p:cNvPr id="20" name="Text Placeholder 3">
            <a:extLst>
              <a:ext uri="{FF2B5EF4-FFF2-40B4-BE49-F238E27FC236}">
                <a16:creationId xmlns:a16="http://schemas.microsoft.com/office/drawing/2014/main" id="{BB20A1FD-97E5-7097-AAB1-6306D9AF8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458836"/>
              </p:ext>
            </p:extLst>
          </p:nvPr>
        </p:nvGraphicFramePr>
        <p:xfrm>
          <a:off x="1683956" y="2133600"/>
          <a:ext cx="4140772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{B1694BD9-30A5-8F43-8163-177431259A02}tf10001069</Template>
  <TotalTime>628</TotalTime>
  <Words>652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Garamond</vt:lpstr>
      <vt:lpstr>Wingdings 3</vt:lpstr>
      <vt:lpstr>Wisp</vt:lpstr>
      <vt:lpstr>Storytelling Case Study: Airbnb, NYC </vt:lpstr>
      <vt:lpstr>Objective:</vt:lpstr>
      <vt:lpstr>Background</vt:lpstr>
      <vt:lpstr>Data Preparation </vt:lpstr>
      <vt:lpstr>Top 10 Host</vt:lpstr>
      <vt:lpstr>Room type with respect to Neighbourhood group</vt:lpstr>
      <vt:lpstr>Price Analysis Neighbourhood wise</vt:lpstr>
      <vt:lpstr>Average price of Neighbourhood groups</vt:lpstr>
      <vt:lpstr>Customer Booking with respect to minimum nights</vt:lpstr>
      <vt:lpstr>Popular Neighborhoods</vt:lpstr>
      <vt:lpstr>Neighbourhood vs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Viswanath</cp:lastModifiedBy>
  <cp:revision>13</cp:revision>
  <dcterms:created xsi:type="dcterms:W3CDTF">2022-01-03T15:55:11Z</dcterms:created>
  <dcterms:modified xsi:type="dcterms:W3CDTF">2023-07-10T17:03:15Z</dcterms:modified>
</cp:coreProperties>
</file>