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10/17/23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0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0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1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D3215D4D-697C-A3A3-2F4C-5F42107E8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88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B917-BCAA-7A2E-6E55-431113826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pPr marR="16510">
              <a:lnSpc>
                <a:spcPct val="100000"/>
              </a:lnSpc>
              <a:spcBef>
                <a:spcPts val="100"/>
              </a:spcBef>
            </a:pPr>
            <a:r>
              <a:rPr lang="en-IN" sz="4400" b="1" spc="-35" dirty="0">
                <a:latin typeface="Trebuchet MS"/>
                <a:cs typeface="Trebuchet MS"/>
              </a:rPr>
              <a:t>Web</a:t>
            </a:r>
            <a:r>
              <a:rPr lang="en-IN" sz="4400" b="1" spc="-15" dirty="0">
                <a:latin typeface="Trebuchet MS"/>
                <a:cs typeface="Trebuchet MS"/>
              </a:rPr>
              <a:t> </a:t>
            </a:r>
            <a:r>
              <a:rPr lang="en-IN" sz="4400" b="1" dirty="0">
                <a:latin typeface="Trebuchet MS"/>
                <a:cs typeface="Trebuchet MS"/>
              </a:rPr>
              <a:t>&amp;</a:t>
            </a:r>
            <a:r>
              <a:rPr lang="en-IN" sz="4400" b="1" spc="-35" dirty="0">
                <a:latin typeface="Trebuchet MS"/>
                <a:cs typeface="Trebuchet MS"/>
              </a:rPr>
              <a:t> </a:t>
            </a:r>
            <a:r>
              <a:rPr lang="en-IN" sz="4400" b="1" spc="-10" dirty="0">
                <a:latin typeface="Trebuchet MS"/>
                <a:cs typeface="Trebuchet MS"/>
              </a:rPr>
              <a:t>Social</a:t>
            </a:r>
            <a:r>
              <a:rPr lang="en-IN" sz="4400" b="1" spc="-15" dirty="0">
                <a:latin typeface="Trebuchet MS"/>
                <a:cs typeface="Trebuchet MS"/>
              </a:rPr>
              <a:t> </a:t>
            </a:r>
            <a:r>
              <a:rPr lang="en-IN" sz="4400" b="1" spc="-5" dirty="0">
                <a:latin typeface="Trebuchet MS"/>
                <a:cs typeface="Trebuchet MS"/>
              </a:rPr>
              <a:t>Media</a:t>
            </a:r>
            <a:r>
              <a:rPr lang="en-IN" sz="4400" b="1" spc="-325" dirty="0">
                <a:latin typeface="Trebuchet MS"/>
                <a:cs typeface="Trebuchet MS"/>
              </a:rPr>
              <a:t> </a:t>
            </a:r>
            <a:r>
              <a:rPr lang="en-IN" sz="4400" b="1" spc="-5" dirty="0">
                <a:latin typeface="Trebuchet MS"/>
                <a:cs typeface="Trebuchet MS"/>
              </a:rPr>
              <a:t>Analytics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FCFDA-1CC0-D8C1-33DF-4B85C1AD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3980923"/>
            <a:ext cx="4775075" cy="90197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Submitted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Vishwanath </a:t>
            </a:r>
            <a:r>
              <a:rPr lang="en-US" b="1" dirty="0" err="1">
                <a:solidFill>
                  <a:srgbClr val="FF0000"/>
                </a:solidFill>
              </a:rPr>
              <a:t>Rajasekaran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Harsh Kushwaha</a:t>
            </a:r>
          </a:p>
          <a:p>
            <a:r>
              <a:rPr lang="en-US" b="1" dirty="0">
                <a:solidFill>
                  <a:srgbClr val="FF0000"/>
                </a:solidFill>
              </a:rPr>
              <a:t>Srishti Sri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4DE5-6997-F8CE-87F3-27C43A911F23}"/>
              </a:ext>
            </a:extLst>
          </p:cNvPr>
          <p:cNvSpPr txBox="1"/>
          <p:nvPr/>
        </p:nvSpPr>
        <p:spPr>
          <a:xfrm>
            <a:off x="8146753" y="247685"/>
            <a:ext cx="4045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rebuchet MS"/>
                <a:cs typeface="Trebuchet MS"/>
              </a:rPr>
              <a:t>Capstone</a:t>
            </a:r>
            <a:r>
              <a:rPr lang="en-IN"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rebuchet MS"/>
                <a:cs typeface="Trebuchet MS"/>
              </a:rPr>
              <a:t>Project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tar collections in a row">
            <a:extLst>
              <a:ext uri="{FF2B5EF4-FFF2-40B4-BE49-F238E27FC236}">
                <a16:creationId xmlns:a16="http://schemas.microsoft.com/office/drawing/2014/main" id="{8CA22524-1254-7CD8-48E9-C47DEE04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6" r="14445" b="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FDA6-AEAA-0962-7A6C-12F9D282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Descriptive Statistic Summary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276FA51B-EFDC-74B3-A228-E8AA85139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0" tIns="11430" rIns="0" bIns="0" rtlCol="0">
            <a:normAutofit lnSpcReduction="10000"/>
          </a:bodyPr>
          <a:lstStyle/>
          <a:p>
            <a:pPr marL="354965" marR="5080" indent="-3429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500">
                <a:cs typeface="Trebuchet MS"/>
              </a:rPr>
              <a:t>25213</a:t>
            </a:r>
            <a:r>
              <a:rPr sz="1500" spc="-10">
                <a:cs typeface="Trebuchet MS"/>
              </a:rPr>
              <a:t> customer</a:t>
            </a:r>
            <a:r>
              <a:rPr sz="1500" spc="5">
                <a:cs typeface="Trebuchet MS"/>
              </a:rPr>
              <a:t> </a:t>
            </a:r>
            <a:r>
              <a:rPr sz="1500" spc="-5">
                <a:cs typeface="Trebuchet MS"/>
              </a:rPr>
              <a:t>gives</a:t>
            </a:r>
            <a:r>
              <a:rPr sz="1500" spc="-25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r>
              <a:rPr sz="1500" spc="10">
                <a:cs typeface="Trebuchet MS"/>
              </a:rPr>
              <a:t> </a:t>
            </a:r>
            <a:r>
              <a:rPr sz="1500" spc="-10">
                <a:cs typeface="Trebuchet MS"/>
              </a:rPr>
              <a:t>and</a:t>
            </a:r>
            <a:r>
              <a:rPr sz="1500" spc="-5">
                <a:cs typeface="Trebuchet MS"/>
              </a:rPr>
              <a:t> </a:t>
            </a:r>
            <a:r>
              <a:rPr sz="1500" spc="-10">
                <a:cs typeface="Trebuchet MS"/>
              </a:rPr>
              <a:t>mean</a:t>
            </a:r>
            <a:r>
              <a:rPr sz="1500" spc="10">
                <a:cs typeface="Trebuchet MS"/>
              </a:rPr>
              <a:t> </a:t>
            </a:r>
            <a:r>
              <a:rPr sz="1500" spc="-5">
                <a:cs typeface="Trebuchet MS"/>
              </a:rPr>
              <a:t>of</a:t>
            </a:r>
            <a:r>
              <a:rPr sz="1500" spc="-25">
                <a:cs typeface="Trebuchet MS"/>
              </a:rPr>
              <a:t> </a:t>
            </a:r>
            <a:r>
              <a:rPr sz="1500" spc="-10">
                <a:cs typeface="Trebuchet MS"/>
              </a:rPr>
              <a:t>the</a:t>
            </a:r>
            <a:r>
              <a:rPr sz="1500" spc="10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r>
              <a:rPr sz="1500" spc="-20">
                <a:cs typeface="Trebuchet MS"/>
              </a:rPr>
              <a:t> </a:t>
            </a:r>
            <a:r>
              <a:rPr sz="1500" spc="-5">
                <a:cs typeface="Trebuchet MS"/>
              </a:rPr>
              <a:t>is</a:t>
            </a:r>
            <a:r>
              <a:rPr sz="1500" spc="5">
                <a:cs typeface="Trebuchet MS"/>
              </a:rPr>
              <a:t> </a:t>
            </a:r>
            <a:r>
              <a:rPr sz="1500" spc="-5">
                <a:cs typeface="Trebuchet MS"/>
              </a:rPr>
              <a:t>4.1,</a:t>
            </a:r>
            <a:r>
              <a:rPr sz="1500" spc="5">
                <a:cs typeface="Trebuchet MS"/>
              </a:rPr>
              <a:t> </a:t>
            </a:r>
            <a:r>
              <a:rPr sz="1500" spc="-10">
                <a:cs typeface="Trebuchet MS"/>
              </a:rPr>
              <a:t>which </a:t>
            </a:r>
            <a:r>
              <a:rPr sz="1500" spc="-5">
                <a:cs typeface="Trebuchet MS"/>
              </a:rPr>
              <a:t> </a:t>
            </a:r>
            <a:r>
              <a:rPr sz="1500" spc="-10">
                <a:cs typeface="Trebuchet MS"/>
              </a:rPr>
              <a:t>means</a:t>
            </a:r>
            <a:r>
              <a:rPr sz="1500" spc="25">
                <a:cs typeface="Trebuchet MS"/>
              </a:rPr>
              <a:t> </a:t>
            </a:r>
            <a:r>
              <a:rPr sz="1500" spc="-10">
                <a:cs typeface="Trebuchet MS"/>
              </a:rPr>
              <a:t>that</a:t>
            </a:r>
            <a:r>
              <a:rPr sz="1500" spc="-25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25">
                <a:cs typeface="Trebuchet MS"/>
              </a:rPr>
              <a:t> </a:t>
            </a:r>
            <a:r>
              <a:rPr sz="1500" spc="-10">
                <a:cs typeface="Trebuchet MS"/>
              </a:rPr>
              <a:t>prefer</a:t>
            </a:r>
            <a:r>
              <a:rPr sz="1500" spc="15">
                <a:cs typeface="Trebuchet MS"/>
              </a:rPr>
              <a:t> </a:t>
            </a:r>
            <a:r>
              <a:rPr sz="1500" spc="-10">
                <a:cs typeface="Trebuchet MS"/>
              </a:rPr>
              <a:t>to</a:t>
            </a:r>
            <a:r>
              <a:rPr sz="1500" spc="5">
                <a:cs typeface="Trebuchet MS"/>
              </a:rPr>
              <a:t> </a:t>
            </a:r>
            <a:r>
              <a:rPr sz="1500" spc="-5">
                <a:cs typeface="Trebuchet MS"/>
              </a:rPr>
              <a:t>give</a:t>
            </a:r>
            <a:r>
              <a:rPr sz="1500" spc="-30">
                <a:cs typeface="Trebuchet MS"/>
              </a:rPr>
              <a:t> </a:t>
            </a:r>
            <a:r>
              <a:rPr sz="1500" spc="-5">
                <a:cs typeface="Trebuchet MS"/>
              </a:rPr>
              <a:t>high</a:t>
            </a:r>
            <a:r>
              <a:rPr sz="1500" spc="10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r>
              <a:rPr sz="1500" spc="-15">
                <a:cs typeface="Trebuchet MS"/>
              </a:rPr>
              <a:t> </a:t>
            </a:r>
            <a:r>
              <a:rPr sz="1500" spc="-5">
                <a:cs typeface="Trebuchet MS"/>
              </a:rPr>
              <a:t>for</a:t>
            </a:r>
            <a:r>
              <a:rPr sz="1500" spc="-10">
                <a:cs typeface="Trebuchet MS"/>
              </a:rPr>
              <a:t> products. </a:t>
            </a:r>
            <a:r>
              <a:rPr sz="1500" spc="-130">
                <a:cs typeface="Trebuchet MS"/>
              </a:rPr>
              <a:t>To</a:t>
            </a:r>
            <a:r>
              <a:rPr sz="1500" spc="10">
                <a:cs typeface="Trebuchet MS"/>
              </a:rPr>
              <a:t> </a:t>
            </a:r>
            <a:r>
              <a:rPr sz="1500" spc="-10">
                <a:cs typeface="Trebuchet MS"/>
              </a:rPr>
              <a:t>be </a:t>
            </a:r>
            <a:r>
              <a:rPr sz="1500" spc="-5">
                <a:cs typeface="Trebuchet MS"/>
              </a:rPr>
              <a:t> </a:t>
            </a:r>
            <a:r>
              <a:rPr sz="1500" spc="-10">
                <a:cs typeface="Trebuchet MS"/>
              </a:rPr>
              <a:t>able</a:t>
            </a:r>
            <a:r>
              <a:rPr sz="1500" spc="10">
                <a:cs typeface="Trebuchet MS"/>
              </a:rPr>
              <a:t> </a:t>
            </a:r>
            <a:r>
              <a:rPr sz="1500" spc="-10">
                <a:cs typeface="Trebuchet MS"/>
              </a:rPr>
              <a:t>to</a:t>
            </a:r>
            <a:r>
              <a:rPr sz="1500" spc="5">
                <a:cs typeface="Trebuchet MS"/>
              </a:rPr>
              <a:t> </a:t>
            </a:r>
            <a:r>
              <a:rPr sz="1500" spc="-10">
                <a:cs typeface="Trebuchet MS"/>
              </a:rPr>
              <a:t>predict</a:t>
            </a:r>
            <a:r>
              <a:rPr sz="1500" spc="20">
                <a:cs typeface="Trebuchet MS"/>
              </a:rPr>
              <a:t> </a:t>
            </a:r>
            <a:r>
              <a:rPr sz="1500" spc="-10">
                <a:cs typeface="Trebuchet MS"/>
              </a:rPr>
              <a:t>the</a:t>
            </a:r>
            <a:r>
              <a:rPr sz="1500" spc="-15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r>
              <a:rPr sz="1500" spc="5">
                <a:cs typeface="Trebuchet MS"/>
              </a:rPr>
              <a:t> </a:t>
            </a:r>
            <a:r>
              <a:rPr sz="1500" spc="-30">
                <a:cs typeface="Trebuchet MS"/>
              </a:rPr>
              <a:t>reasonably,</a:t>
            </a:r>
            <a:r>
              <a:rPr sz="1500" spc="5">
                <a:cs typeface="Trebuchet MS"/>
              </a:rPr>
              <a:t> </a:t>
            </a:r>
            <a:r>
              <a:rPr sz="1500" spc="-10">
                <a:cs typeface="Trebuchet MS"/>
              </a:rPr>
              <a:t>we</a:t>
            </a:r>
            <a:r>
              <a:rPr sz="1500" spc="15">
                <a:cs typeface="Trebuchet MS"/>
              </a:rPr>
              <a:t> </a:t>
            </a:r>
            <a:r>
              <a:rPr sz="1500" spc="-5">
                <a:cs typeface="Trebuchet MS"/>
              </a:rPr>
              <a:t>classified</a:t>
            </a:r>
            <a:r>
              <a:rPr sz="1500" spc="-20">
                <a:cs typeface="Trebuchet MS"/>
              </a:rPr>
              <a:t> </a:t>
            </a:r>
            <a:r>
              <a:rPr sz="1500" spc="-15">
                <a:cs typeface="Trebuchet MS"/>
              </a:rPr>
              <a:t>them</a:t>
            </a:r>
            <a:r>
              <a:rPr sz="1500" spc="25">
                <a:cs typeface="Trebuchet MS"/>
              </a:rPr>
              <a:t> </a:t>
            </a:r>
            <a:r>
              <a:rPr sz="1500" spc="-5">
                <a:cs typeface="Trebuchet MS"/>
              </a:rPr>
              <a:t>as</a:t>
            </a:r>
            <a:r>
              <a:rPr sz="1500" spc="-20">
                <a:cs typeface="Trebuchet MS"/>
              </a:rPr>
              <a:t> </a:t>
            </a:r>
            <a:r>
              <a:rPr sz="1500" spc="-5">
                <a:cs typeface="Trebuchet MS"/>
              </a:rPr>
              <a:t>'good'</a:t>
            </a:r>
            <a:r>
              <a:rPr sz="1500" spc="5">
                <a:cs typeface="Trebuchet MS"/>
              </a:rPr>
              <a:t> </a:t>
            </a:r>
            <a:r>
              <a:rPr sz="1500" spc="-10">
                <a:cs typeface="Trebuchet MS"/>
              </a:rPr>
              <a:t>and </a:t>
            </a:r>
            <a:r>
              <a:rPr sz="1500" spc="-590">
                <a:cs typeface="Trebuchet MS"/>
              </a:rPr>
              <a:t> </a:t>
            </a:r>
            <a:r>
              <a:rPr sz="1500" spc="-10">
                <a:cs typeface="Trebuchet MS"/>
              </a:rPr>
              <a:t>'bad'</a:t>
            </a:r>
            <a:r>
              <a:rPr sz="1500" spc="30">
                <a:cs typeface="Trebuchet MS"/>
              </a:rPr>
              <a:t> </a:t>
            </a:r>
            <a:r>
              <a:rPr sz="1500" spc="-5">
                <a:cs typeface="Trebuchet MS"/>
              </a:rPr>
              <a:t>above.</a:t>
            </a:r>
            <a:endParaRPr sz="1500"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1015"/>
              </a:spcBef>
              <a:buNone/>
              <a:tabLst>
                <a:tab pos="356870" algn="l"/>
              </a:tabLst>
            </a:pPr>
            <a:endParaRPr lang="en-US" sz="1500" spc="-10"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1015"/>
              </a:spcBef>
              <a:buNone/>
              <a:tabLst>
                <a:tab pos="356870" algn="l"/>
              </a:tabLst>
            </a:pPr>
            <a:r>
              <a:rPr sz="1500" spc="-10">
                <a:cs typeface="Trebuchet MS"/>
              </a:rPr>
              <a:t>According</a:t>
            </a:r>
            <a:r>
              <a:rPr sz="1500" spc="20">
                <a:cs typeface="Trebuchet MS"/>
              </a:rPr>
              <a:t> </a:t>
            </a:r>
            <a:r>
              <a:rPr sz="1500" spc="-10">
                <a:cs typeface="Trebuchet MS"/>
              </a:rPr>
              <a:t>to</a:t>
            </a:r>
            <a:r>
              <a:rPr sz="1500" spc="-15">
                <a:cs typeface="Trebuchet MS"/>
              </a:rPr>
              <a:t> </a:t>
            </a:r>
            <a:r>
              <a:rPr sz="1500" spc="-10">
                <a:cs typeface="Trebuchet MS"/>
              </a:rPr>
              <a:t>the</a:t>
            </a:r>
            <a:r>
              <a:rPr sz="1500" spc="5">
                <a:cs typeface="Trebuchet MS"/>
              </a:rPr>
              <a:t> </a:t>
            </a:r>
            <a:r>
              <a:rPr sz="1500" spc="-5">
                <a:cs typeface="Trebuchet MS"/>
              </a:rPr>
              <a:t>statistics</a:t>
            </a:r>
            <a:r>
              <a:rPr sz="1500" spc="-40">
                <a:cs typeface="Trebuchet MS"/>
              </a:rPr>
              <a:t> </a:t>
            </a:r>
            <a:r>
              <a:rPr sz="1500" spc="-5">
                <a:cs typeface="Trebuchet MS"/>
              </a:rPr>
              <a:t>on</a:t>
            </a:r>
            <a:r>
              <a:rPr sz="1500" spc="10">
                <a:cs typeface="Trebuchet MS"/>
              </a:rPr>
              <a:t> </a:t>
            </a:r>
            <a:r>
              <a:rPr sz="1500" spc="-10">
                <a:cs typeface="Trebuchet MS"/>
              </a:rPr>
              <a:t>rating</a:t>
            </a:r>
            <a:r>
              <a:rPr sz="1500" spc="-20">
                <a:cs typeface="Trebuchet MS"/>
              </a:rPr>
              <a:t> </a:t>
            </a:r>
            <a:r>
              <a:rPr sz="1500" spc="-5">
                <a:cs typeface="Trebuchet MS"/>
              </a:rPr>
              <a:t>stars: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500" spc="-5">
                <a:cs typeface="Trebuchet MS"/>
              </a:rPr>
              <a:t>4246</a:t>
            </a:r>
            <a:r>
              <a:rPr sz="1500" spc="-30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15">
                <a:cs typeface="Trebuchet MS"/>
              </a:rPr>
              <a:t> </a:t>
            </a:r>
            <a:r>
              <a:rPr sz="1500">
                <a:cs typeface="Trebuchet MS"/>
              </a:rPr>
              <a:t>give</a:t>
            </a:r>
            <a:r>
              <a:rPr sz="1500" spc="-45">
                <a:cs typeface="Trebuchet MS"/>
              </a:rPr>
              <a:t> </a:t>
            </a:r>
            <a:r>
              <a:rPr sz="1500" spc="-5">
                <a:cs typeface="Trebuchet MS"/>
              </a:rPr>
              <a:t>1 star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500">
                <a:cs typeface="Trebuchet MS"/>
              </a:rPr>
              <a:t>2178</a:t>
            </a:r>
            <a:r>
              <a:rPr sz="1500" spc="-35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15">
                <a:cs typeface="Trebuchet MS"/>
              </a:rPr>
              <a:t> </a:t>
            </a:r>
            <a:r>
              <a:rPr sz="1500" spc="-5">
                <a:cs typeface="Trebuchet MS"/>
              </a:rPr>
              <a:t>give</a:t>
            </a:r>
            <a:r>
              <a:rPr sz="1500" spc="-50">
                <a:cs typeface="Trebuchet MS"/>
              </a:rPr>
              <a:t> </a:t>
            </a:r>
            <a:r>
              <a:rPr sz="1500" spc="-5">
                <a:cs typeface="Trebuchet MS"/>
              </a:rPr>
              <a:t>2</a:t>
            </a:r>
            <a:r>
              <a:rPr sz="1500" spc="-10">
                <a:cs typeface="Trebuchet MS"/>
              </a:rPr>
              <a:t> </a:t>
            </a:r>
            <a:r>
              <a:rPr sz="1500" spc="-5">
                <a:cs typeface="Trebuchet MS"/>
              </a:rPr>
              <a:t>stars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500" spc="-5">
                <a:cs typeface="Trebuchet MS"/>
              </a:rPr>
              <a:t>3565</a:t>
            </a:r>
            <a:r>
              <a:rPr sz="1500" spc="-35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10">
                <a:cs typeface="Trebuchet MS"/>
              </a:rPr>
              <a:t> </a:t>
            </a:r>
            <a:r>
              <a:rPr sz="1500">
                <a:cs typeface="Trebuchet MS"/>
              </a:rPr>
              <a:t>give</a:t>
            </a:r>
            <a:r>
              <a:rPr sz="1500" spc="-50">
                <a:cs typeface="Trebuchet MS"/>
              </a:rPr>
              <a:t> </a:t>
            </a:r>
            <a:r>
              <a:rPr sz="1500" spc="-5">
                <a:cs typeface="Trebuchet MS"/>
              </a:rPr>
              <a:t>3 stars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sz="1500">
                <a:cs typeface="Trebuchet MS"/>
              </a:rPr>
              <a:t>7202</a:t>
            </a:r>
            <a:r>
              <a:rPr sz="1500" spc="-35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15">
                <a:cs typeface="Trebuchet MS"/>
              </a:rPr>
              <a:t> </a:t>
            </a:r>
            <a:r>
              <a:rPr sz="1500" spc="-5">
                <a:cs typeface="Trebuchet MS"/>
              </a:rPr>
              <a:t>give</a:t>
            </a:r>
            <a:r>
              <a:rPr sz="1500" spc="-50">
                <a:cs typeface="Trebuchet MS"/>
              </a:rPr>
              <a:t> </a:t>
            </a:r>
            <a:r>
              <a:rPr sz="1500" spc="-5">
                <a:cs typeface="Trebuchet MS"/>
              </a:rPr>
              <a:t>4</a:t>
            </a:r>
            <a:r>
              <a:rPr sz="1500" spc="-10">
                <a:cs typeface="Trebuchet MS"/>
              </a:rPr>
              <a:t> </a:t>
            </a:r>
            <a:r>
              <a:rPr sz="1500" spc="-5">
                <a:cs typeface="Trebuchet MS"/>
              </a:rPr>
              <a:t>stars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500">
                <a:cs typeface="Trebuchet MS"/>
              </a:rPr>
              <a:t>28229</a:t>
            </a:r>
            <a:r>
              <a:rPr sz="1500" spc="-30">
                <a:cs typeface="Trebuchet MS"/>
              </a:rPr>
              <a:t> </a:t>
            </a:r>
            <a:r>
              <a:rPr sz="1500" spc="-10">
                <a:cs typeface="Trebuchet MS"/>
              </a:rPr>
              <a:t>customers </a:t>
            </a:r>
            <a:r>
              <a:rPr sz="1500" spc="-5">
                <a:cs typeface="Trebuchet MS"/>
              </a:rPr>
              <a:t>give</a:t>
            </a:r>
            <a:r>
              <a:rPr sz="1500" spc="-20">
                <a:cs typeface="Trebuchet MS"/>
              </a:rPr>
              <a:t> </a:t>
            </a:r>
            <a:r>
              <a:rPr sz="1500" spc="-5">
                <a:cs typeface="Trebuchet MS"/>
              </a:rPr>
              <a:t>5</a:t>
            </a:r>
            <a:r>
              <a:rPr sz="1500" spc="-10">
                <a:cs typeface="Trebuchet MS"/>
              </a:rPr>
              <a:t> </a:t>
            </a:r>
            <a:r>
              <a:rPr sz="1500" spc="-5">
                <a:cs typeface="Trebuchet MS"/>
              </a:rPr>
              <a:t>stars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500" spc="-5">
                <a:cs typeface="Trebuchet MS"/>
              </a:rPr>
              <a:t>6424</a:t>
            </a:r>
            <a:r>
              <a:rPr sz="1500" spc="-35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15">
                <a:cs typeface="Trebuchet MS"/>
              </a:rPr>
              <a:t> </a:t>
            </a:r>
            <a:r>
              <a:rPr sz="1500">
                <a:cs typeface="Trebuchet MS"/>
              </a:rPr>
              <a:t>give</a:t>
            </a:r>
            <a:r>
              <a:rPr sz="1500" spc="-45">
                <a:cs typeface="Trebuchet MS"/>
              </a:rPr>
              <a:t> </a:t>
            </a:r>
            <a:r>
              <a:rPr sz="1500" spc="-10">
                <a:cs typeface="Trebuchet MS"/>
              </a:rPr>
              <a:t>bad</a:t>
            </a:r>
            <a:r>
              <a:rPr sz="1500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endParaRPr sz="1500">
              <a:cs typeface="Trebuchet MS"/>
            </a:endParaRPr>
          </a:p>
          <a:p>
            <a:pPr marL="561340" lvl="2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500">
                <a:cs typeface="Trebuchet MS"/>
              </a:rPr>
              <a:t>38996</a:t>
            </a:r>
            <a:r>
              <a:rPr sz="1500" spc="-30">
                <a:cs typeface="Trebuchet MS"/>
              </a:rPr>
              <a:t> </a:t>
            </a:r>
            <a:r>
              <a:rPr sz="1500" spc="-10">
                <a:cs typeface="Trebuchet MS"/>
              </a:rPr>
              <a:t>customers</a:t>
            </a:r>
            <a:r>
              <a:rPr sz="1500" spc="-5">
                <a:cs typeface="Trebuchet MS"/>
              </a:rPr>
              <a:t> give</a:t>
            </a:r>
            <a:r>
              <a:rPr sz="1500" spc="-20">
                <a:cs typeface="Trebuchet MS"/>
              </a:rPr>
              <a:t> </a:t>
            </a:r>
            <a:r>
              <a:rPr sz="1500" spc="-5">
                <a:cs typeface="Trebuchet MS"/>
              </a:rPr>
              <a:t>good</a:t>
            </a:r>
            <a:r>
              <a:rPr sz="1500" spc="-15">
                <a:cs typeface="Trebuchet MS"/>
              </a:rPr>
              <a:t> </a:t>
            </a:r>
            <a:r>
              <a:rPr sz="1500" spc="-5">
                <a:cs typeface="Trebuchet MS"/>
              </a:rPr>
              <a:t>ratings</a:t>
            </a:r>
            <a:endParaRPr sz="150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3999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A2A-AFE4-33F6-784A-E58CE0B8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52790"/>
            <a:ext cx="10058400" cy="1371600"/>
          </a:xfrm>
        </p:spPr>
        <p:txBody>
          <a:bodyPr/>
          <a:lstStyle/>
          <a:p>
            <a:r>
              <a:rPr lang="en-US" b="1" dirty="0"/>
              <a:t>Preprocessing Text: TEXT ANALYTICS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35299C5-446D-F022-A7C5-EA31F3F3836F}"/>
              </a:ext>
            </a:extLst>
          </p:cNvPr>
          <p:cNvSpPr txBox="1"/>
          <p:nvPr/>
        </p:nvSpPr>
        <p:spPr>
          <a:xfrm>
            <a:off x="620701" y="1824390"/>
            <a:ext cx="10950597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Since,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most unstructured form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 all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available</a:t>
            </a:r>
            <a:r>
              <a:rPr sz="1400" spc="1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data,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various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types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noise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present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1400" spc="-37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not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readily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analyzable</a:t>
            </a:r>
            <a:r>
              <a:rPr lang="en-US"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without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any pre-processing. The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entire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process of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cleaning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standardization</a:t>
            </a:r>
            <a:r>
              <a:rPr sz="1400" spc="8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text,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making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noise-free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ready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for analysis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known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as</a:t>
            </a:r>
            <a:r>
              <a:rPr lang="en-US"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preprocessing.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this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section,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following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preprocessing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were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applied.</a:t>
            </a:r>
            <a:endParaRPr sz="1400" dirty="0"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F747BAF-AAD6-63BE-131D-0627AAFC1241}"/>
              </a:ext>
            </a:extLst>
          </p:cNvPr>
          <p:cNvSpPr txBox="1"/>
          <p:nvPr/>
        </p:nvSpPr>
        <p:spPr>
          <a:xfrm>
            <a:off x="620701" y="2568016"/>
            <a:ext cx="1085291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accented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characters</a:t>
            </a:r>
            <a:r>
              <a:rPr sz="1400" spc="-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Accented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characters/letters</a:t>
            </a:r>
            <a:r>
              <a:rPr sz="1400" spc="1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were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converted</a:t>
            </a:r>
            <a:r>
              <a:rPr sz="14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standardized</a:t>
            </a:r>
            <a:r>
              <a:rPr sz="1400" spc="7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into</a:t>
            </a:r>
            <a:r>
              <a:rPr sz="1400" spc="-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ASCII</a:t>
            </a:r>
            <a:endParaRPr sz="140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characters.</a:t>
            </a:r>
            <a:endParaRPr sz="1400" dirty="0"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8F24553-2957-4CBA-B09F-D7C34BA25E91}"/>
              </a:ext>
            </a:extLst>
          </p:cNvPr>
          <p:cNvSpPr txBox="1"/>
          <p:nvPr/>
        </p:nvSpPr>
        <p:spPr>
          <a:xfrm>
            <a:off x="620701" y="3092957"/>
            <a:ext cx="10852919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Expanding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Contractions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Contractions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shortened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version</a:t>
            </a:r>
            <a:r>
              <a:rPr sz="14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words or syllables.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They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exist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either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written </a:t>
            </a:r>
            <a:r>
              <a:rPr sz="1400" spc="-37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or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spoken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forms.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Shortened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versions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existing</a:t>
            </a:r>
            <a:r>
              <a:rPr sz="1400" spc="7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words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created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by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specific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letters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sounds.</a:t>
            </a:r>
            <a:endParaRPr sz="1400" dirty="0"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case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 English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contractions,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they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often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created</a:t>
            </a:r>
            <a:r>
              <a:rPr sz="1400" spc="6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by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one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 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vowels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word.</a:t>
            </a:r>
            <a:endParaRPr sz="1400" dirty="0">
              <a:cs typeface="Trebuchet M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393F308-9959-6776-2FF7-99914E36FAF2}"/>
              </a:ext>
            </a:extLst>
          </p:cNvPr>
          <p:cNvSpPr txBox="1"/>
          <p:nvPr/>
        </p:nvSpPr>
        <p:spPr>
          <a:xfrm>
            <a:off x="620701" y="3815283"/>
            <a:ext cx="106444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Special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Characters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:One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important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task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normalization</a:t>
            </a:r>
            <a:r>
              <a:rPr sz="14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involves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unnecessary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endParaRPr sz="14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404040"/>
                </a:solidFill>
                <a:cs typeface="Trebuchet MS"/>
              </a:rPr>
              <a:t>special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characters.</a:t>
            </a:r>
            <a:endParaRPr sz="1400">
              <a:cs typeface="Trebuchet MS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E5380B21-C186-E246-B284-A3C1D7667163}"/>
              </a:ext>
            </a:extLst>
          </p:cNvPr>
          <p:cNvSpPr txBox="1"/>
          <p:nvPr/>
        </p:nvSpPr>
        <p:spPr>
          <a:xfrm>
            <a:off x="620702" y="4337050"/>
            <a:ext cx="105882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404040"/>
                </a:solidFill>
                <a:cs typeface="Trebuchet MS"/>
              </a:rPr>
              <a:t>Lemmatization:The</a:t>
            </a:r>
            <a:r>
              <a:rPr sz="1400" spc="9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process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lemmatization</a:t>
            </a:r>
            <a:r>
              <a:rPr sz="1400" spc="8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remove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affixes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get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base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form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word.</a:t>
            </a:r>
            <a:endParaRPr sz="1400" dirty="0"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base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form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also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known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as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root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word,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or 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lemma,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will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always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be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present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dictionary.</a:t>
            </a:r>
            <a:endParaRPr sz="1400" dirty="0">
              <a:cs typeface="Trebuchet MS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534837D8-9E20-7126-F614-045B6C5751BB}"/>
              </a:ext>
            </a:extLst>
          </p:cNvPr>
          <p:cNvSpPr txBox="1"/>
          <p:nvPr/>
        </p:nvSpPr>
        <p:spPr>
          <a:xfrm>
            <a:off x="620701" y="4861686"/>
            <a:ext cx="1085291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04040"/>
                </a:solidFill>
                <a:cs typeface="Trebuchet MS"/>
              </a:rPr>
              <a:t>Removing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stopwords: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Stopwords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that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have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little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or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no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significance.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They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are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usually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removed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1400" spc="-37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during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processing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so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 retain</a:t>
            </a:r>
            <a:r>
              <a:rPr sz="14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words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having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maximum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significance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context.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Here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have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used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given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file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 remove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sop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words.</a:t>
            </a:r>
            <a:endParaRPr sz="1400" dirty="0">
              <a:cs typeface="Trebuchet MS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84837032-FE74-D3C6-0CAE-18E67478D9EC}"/>
              </a:ext>
            </a:extLst>
          </p:cNvPr>
          <p:cNvSpPr txBox="1"/>
          <p:nvPr/>
        </p:nvSpPr>
        <p:spPr>
          <a:xfrm>
            <a:off x="620701" y="5403004"/>
            <a:ext cx="10453101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Building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Normalizer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Based</a:t>
            </a:r>
            <a:r>
              <a:rPr sz="14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on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functions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which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have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written</a:t>
            </a:r>
            <a:r>
              <a:rPr sz="1400" spc="-8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used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with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additional</a:t>
            </a:r>
            <a:r>
              <a:rPr sz="1400" spc="6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correction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techniques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(such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as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lowercase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text,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remove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extra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newlines,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white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spaces,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apostrophes),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built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normalizer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order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to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help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us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preprocess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new_text</a:t>
            </a:r>
            <a:r>
              <a:rPr sz="14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document.</a:t>
            </a:r>
            <a:r>
              <a:rPr sz="1400" spc="-8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After </a:t>
            </a:r>
            <a:r>
              <a:rPr sz="1400" spc="-37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applying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normalizer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‘the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review_text’</a:t>
            </a:r>
            <a:r>
              <a:rPr sz="1400" spc="7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document,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applied</a:t>
            </a:r>
            <a:r>
              <a:rPr sz="1400" spc="7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tokenizer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create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tokens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for the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clean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text.</a:t>
            </a:r>
            <a:endParaRPr sz="14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408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A2A-AFE4-33F6-784A-E58CE0B8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spc="0" dirty="0"/>
              <a:t>Preprocessing Text: TEXT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3FDFDF4-60F9-FCB6-0833-56655F2FF5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56" y="2282993"/>
            <a:ext cx="4414438" cy="231017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DEAC99E-8DE3-055C-DB54-6D167DB6C376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5080" indent="-285750" defTabSz="914400">
              <a:lnSpc>
                <a:spcPct val="150000"/>
              </a:lnSpc>
              <a:spcBef>
                <a:spcPts val="95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spc="-5" dirty="0"/>
              <a:t>As a </a:t>
            </a:r>
            <a:r>
              <a:rPr lang="en-US" spc="-10" dirty="0"/>
              <a:t>result </a:t>
            </a:r>
            <a:r>
              <a:rPr lang="en-US" dirty="0"/>
              <a:t>of </a:t>
            </a:r>
            <a:r>
              <a:rPr lang="en-US" spc="-5" dirty="0"/>
              <a:t>that, </a:t>
            </a:r>
            <a:r>
              <a:rPr lang="en-US" spc="-10" dirty="0"/>
              <a:t>we </a:t>
            </a:r>
            <a:r>
              <a:rPr lang="en-US" spc="-5" dirty="0"/>
              <a:t>had </a:t>
            </a:r>
            <a:r>
              <a:rPr lang="en-US" dirty="0"/>
              <a:t>36488 </a:t>
            </a:r>
            <a:r>
              <a:rPr lang="en-US" spc="-5" dirty="0"/>
              <a:t>words </a:t>
            </a:r>
            <a:r>
              <a:rPr lang="en-US" dirty="0"/>
              <a:t>in </a:t>
            </a:r>
            <a:r>
              <a:rPr lang="en-US" spc="-5" dirty="0"/>
              <a:t>total. After </a:t>
            </a:r>
            <a:r>
              <a:rPr lang="en-US" spc="-10" dirty="0"/>
              <a:t>completing all data wrangling </a:t>
            </a:r>
            <a:r>
              <a:rPr lang="en-US" spc="-590" dirty="0"/>
              <a:t> </a:t>
            </a:r>
            <a:r>
              <a:rPr lang="en-US" spc="-10" dirty="0"/>
              <a:t>and preprocessing phases, we </a:t>
            </a:r>
            <a:r>
              <a:rPr lang="en-US" spc="-5" dirty="0"/>
              <a:t>save </a:t>
            </a:r>
            <a:r>
              <a:rPr lang="en-US" spc="-15" dirty="0"/>
              <a:t>the </a:t>
            </a:r>
            <a:r>
              <a:rPr lang="en-US" spc="-5" dirty="0" err="1"/>
              <a:t>dataframe</a:t>
            </a:r>
            <a:r>
              <a:rPr lang="en-US" spc="-5" dirty="0"/>
              <a:t> </a:t>
            </a:r>
            <a:r>
              <a:rPr lang="en-US" spc="-10" dirty="0"/>
              <a:t>to </a:t>
            </a:r>
            <a:r>
              <a:rPr lang="en-US" spc="-5" dirty="0"/>
              <a:t>csv file as a </a:t>
            </a:r>
            <a:r>
              <a:rPr lang="en-US" spc="-25" dirty="0"/>
              <a:t>‘</a:t>
            </a:r>
            <a:r>
              <a:rPr lang="en-US" spc="-25" dirty="0" err="1"/>
              <a:t>clean_text.csv</a:t>
            </a:r>
            <a:r>
              <a:rPr lang="en-US" spc="-25" dirty="0"/>
              <a:t>. </a:t>
            </a:r>
            <a:r>
              <a:rPr lang="en-US" spc="-10" dirty="0"/>
              <a:t>After </a:t>
            </a:r>
            <a:r>
              <a:rPr lang="en-US" spc="-590" dirty="0"/>
              <a:t> </a:t>
            </a:r>
            <a:r>
              <a:rPr lang="en-US" spc="-10" dirty="0"/>
              <a:t>cleaning,</a:t>
            </a:r>
            <a:r>
              <a:rPr lang="en-US" spc="25" dirty="0"/>
              <a:t> </a:t>
            </a:r>
            <a:r>
              <a:rPr lang="en-US" spc="-10" dirty="0"/>
              <a:t>we</a:t>
            </a:r>
            <a:r>
              <a:rPr lang="en-US" spc="-5" dirty="0"/>
              <a:t> </a:t>
            </a:r>
            <a:r>
              <a:rPr lang="en-US" spc="-10" dirty="0"/>
              <a:t>have </a:t>
            </a:r>
            <a:r>
              <a:rPr lang="en-US" dirty="0"/>
              <a:t>45420</a:t>
            </a:r>
            <a:r>
              <a:rPr lang="en-US" spc="10" dirty="0"/>
              <a:t> </a:t>
            </a:r>
            <a:r>
              <a:rPr lang="en-US" spc="-5" dirty="0"/>
              <a:t>observations.</a:t>
            </a:r>
            <a:endParaRPr lang="en-US" dirty="0"/>
          </a:p>
          <a:p>
            <a:pPr marL="285750" marR="5080" indent="-285750" defTabSz="914400">
              <a:lnSpc>
                <a:spcPct val="150000"/>
              </a:lnSpc>
              <a:spcBef>
                <a:spcPts val="95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02260" algn="l"/>
              </a:tabLst>
            </a:pPr>
            <a:r>
              <a:rPr lang="en-US" spc="-55" dirty="0"/>
              <a:t>We</a:t>
            </a:r>
            <a:r>
              <a:rPr lang="en-US" spc="5" dirty="0"/>
              <a:t> </a:t>
            </a:r>
            <a:r>
              <a:rPr lang="en-US" spc="-5" dirty="0"/>
              <a:t>have</a:t>
            </a:r>
            <a:r>
              <a:rPr lang="en-US" spc="5" dirty="0"/>
              <a:t> </a:t>
            </a:r>
            <a:r>
              <a:rPr lang="en-US" spc="-10" dirty="0"/>
              <a:t>used</a:t>
            </a:r>
            <a:r>
              <a:rPr lang="en-US" spc="10" dirty="0"/>
              <a:t> </a:t>
            </a:r>
            <a:r>
              <a:rPr lang="en-US" spc="-10" dirty="0" err="1"/>
              <a:t>wordcloud</a:t>
            </a:r>
            <a:r>
              <a:rPr lang="en-US" spc="20" dirty="0"/>
              <a:t> </a:t>
            </a:r>
            <a:r>
              <a:rPr lang="en-US" spc="-5" dirty="0"/>
              <a:t>package </a:t>
            </a:r>
            <a:r>
              <a:rPr lang="en-US" spc="-10" dirty="0"/>
              <a:t>to</a:t>
            </a:r>
            <a:r>
              <a:rPr lang="en-US" dirty="0"/>
              <a:t> </a:t>
            </a:r>
            <a:r>
              <a:rPr lang="en-US" spc="-5" dirty="0"/>
              <a:t>visualize</a:t>
            </a:r>
            <a:r>
              <a:rPr lang="en-US" spc="10" dirty="0"/>
              <a:t> </a:t>
            </a:r>
            <a:r>
              <a:rPr lang="en-US" spc="-10" dirty="0"/>
              <a:t>the</a:t>
            </a:r>
            <a:r>
              <a:rPr lang="en-US" spc="-15" dirty="0"/>
              <a:t> cleaned</a:t>
            </a:r>
            <a:r>
              <a:rPr lang="en-US" spc="35" dirty="0"/>
              <a:t> </a:t>
            </a:r>
            <a:r>
              <a:rPr lang="en-US" spc="-5" dirty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4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0D32-682C-0D4C-0BE7-D2FEBB5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400" b="1" spc="0"/>
              <a:t>Preprocessing Text: TEXT ANALYTICS</a:t>
            </a:r>
            <a:endParaRPr lang="en-US" sz="4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29C22C4E-5CC5-D448-20F2-90A958D066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199" y="1593770"/>
            <a:ext cx="4414438" cy="36939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9407-1B64-CA73-6F8B-F7588BAE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12700">
              <a:spcBef>
                <a:spcPts val="90"/>
              </a:spcBef>
            </a:pPr>
            <a:r>
              <a:rPr lang="en-IN" spc="-5" dirty="0"/>
              <a:t>As</a:t>
            </a:r>
            <a:r>
              <a:rPr lang="en-IN" spc="10" dirty="0"/>
              <a:t> </a:t>
            </a:r>
            <a:r>
              <a:rPr lang="en-IN" spc="-10" dirty="0"/>
              <a:t>identified</a:t>
            </a:r>
            <a:r>
              <a:rPr lang="en-IN" spc="5" dirty="0"/>
              <a:t> </a:t>
            </a:r>
            <a:r>
              <a:rPr lang="en-IN" spc="-30" dirty="0"/>
              <a:t>Phone</a:t>
            </a:r>
            <a:r>
              <a:rPr lang="en-IN" spc="15" dirty="0"/>
              <a:t> </a:t>
            </a:r>
            <a:r>
              <a:rPr lang="en-IN" spc="-10" dirty="0"/>
              <a:t>has</a:t>
            </a:r>
            <a:r>
              <a:rPr lang="en-IN" spc="10" dirty="0"/>
              <a:t> </a:t>
            </a:r>
            <a:r>
              <a:rPr lang="en-IN" spc="-15" dirty="0"/>
              <a:t>been</a:t>
            </a:r>
            <a:r>
              <a:rPr lang="en-IN" dirty="0"/>
              <a:t> </a:t>
            </a:r>
            <a:r>
              <a:rPr lang="en-IN" spc="-10" dirty="0"/>
              <a:t>the</a:t>
            </a:r>
            <a:r>
              <a:rPr lang="en-IN" spc="10" dirty="0"/>
              <a:t> </a:t>
            </a:r>
            <a:r>
              <a:rPr lang="en-IN" spc="-5" dirty="0"/>
              <a:t>most</a:t>
            </a:r>
            <a:r>
              <a:rPr lang="en-IN" spc="-20" dirty="0"/>
              <a:t> </a:t>
            </a:r>
            <a:r>
              <a:rPr lang="en-IN" spc="-10" dirty="0"/>
              <a:t>popular</a:t>
            </a:r>
            <a:r>
              <a:rPr lang="en-IN" spc="35" dirty="0"/>
              <a:t> </a:t>
            </a:r>
            <a:r>
              <a:rPr lang="en-IN" spc="-10" dirty="0"/>
              <a:t>word</a:t>
            </a:r>
            <a:r>
              <a:rPr lang="en-IN" dirty="0"/>
              <a:t> </a:t>
            </a:r>
            <a:r>
              <a:rPr lang="en-IN" spc="-10" dirty="0"/>
              <a:t>in</a:t>
            </a:r>
            <a:r>
              <a:rPr lang="en-IN" dirty="0"/>
              <a:t> </a:t>
            </a:r>
            <a:r>
              <a:rPr lang="en-IN" spc="-10" dirty="0"/>
              <a:t>the</a:t>
            </a:r>
            <a:r>
              <a:rPr lang="en-IN" spc="10" dirty="0"/>
              <a:t> </a:t>
            </a:r>
            <a:r>
              <a:rPr lang="en-IN" spc="-5" dirty="0"/>
              <a:t>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87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4658-6B23-0BBC-2FF1-D2EEF93D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Sentimental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D42C64D-4FE2-A8A1-54EE-C51FEED2BE8C}"/>
              </a:ext>
            </a:extLst>
          </p:cNvPr>
          <p:cNvSpPr txBox="1"/>
          <p:nvPr/>
        </p:nvSpPr>
        <p:spPr>
          <a:xfrm>
            <a:off x="1066800" y="1886502"/>
            <a:ext cx="7486650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For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Sentimenal</a:t>
            </a:r>
            <a:r>
              <a:rPr spc="-8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Analysis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I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have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used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only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sentiment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review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lang="en-US" dirty="0">
                <a:cs typeface="Trebuchet MS"/>
              </a:rPr>
              <a:t> </a:t>
            </a:r>
            <a:r>
              <a:rPr spc="-10" dirty="0" err="1">
                <a:solidFill>
                  <a:srgbClr val="404040"/>
                </a:solidFill>
                <a:cs typeface="Trebuchet MS"/>
              </a:rPr>
              <a:t>clean_text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</a:t>
            </a:r>
            <a:endParaRPr dirty="0"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C23F529-F2B9-C1DE-5A65-6A4C7017BF8B}"/>
              </a:ext>
            </a:extLst>
          </p:cNvPr>
          <p:cNvSpPr txBox="1"/>
          <p:nvPr/>
        </p:nvSpPr>
        <p:spPr>
          <a:xfrm>
            <a:off x="1066800" y="4354837"/>
            <a:ext cx="56908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Now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we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have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cleandata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dataframe as</a:t>
            </a:r>
            <a:r>
              <a:rPr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below</a:t>
            </a:r>
            <a:endParaRPr dirty="0">
              <a:cs typeface="Trebuchet MS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177929D1-C2DA-818D-8282-7FBEFBB201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808" y="2537163"/>
            <a:ext cx="4965192" cy="566927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E423D885-D1E5-BC6B-3B8E-EE4EAF305D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0983" y="3381785"/>
            <a:ext cx="4498848" cy="27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4658-6B23-0BBC-2FF1-D2EEF93D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465"/>
            <a:ext cx="10058400" cy="1371600"/>
          </a:xfrm>
        </p:spPr>
        <p:txBody>
          <a:bodyPr/>
          <a:lstStyle/>
          <a:p>
            <a:r>
              <a:rPr lang="en-US" b="1" dirty="0"/>
              <a:t>Sentimental Analysis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00A9280-B6C3-7D9D-9929-153FEDD0D58D}"/>
              </a:ext>
            </a:extLst>
          </p:cNvPr>
          <p:cNvSpPr txBox="1">
            <a:spLocks/>
          </p:cNvSpPr>
          <p:nvPr/>
        </p:nvSpPr>
        <p:spPr>
          <a:xfrm>
            <a:off x="1213806" y="1698552"/>
            <a:ext cx="5161915" cy="288541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lang="en-IN" sz="1800" i="0" spc="-10" dirty="0" err="1">
                <a:solidFill>
                  <a:srgbClr val="404040"/>
                </a:solidFill>
                <a:latin typeface="+mn-lt"/>
              </a:rPr>
              <a:t>Spliting</a:t>
            </a:r>
            <a:r>
              <a:rPr lang="en-IN" sz="1800" i="0" spc="30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IN" sz="1800" i="0" spc="-10" dirty="0">
                <a:solidFill>
                  <a:srgbClr val="404040"/>
                </a:solidFill>
                <a:latin typeface="+mn-lt"/>
              </a:rPr>
              <a:t>the</a:t>
            </a:r>
            <a:r>
              <a:rPr lang="en-IN" sz="1800" i="0" spc="-15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IN" sz="1800" i="0" spc="-5" dirty="0">
                <a:solidFill>
                  <a:srgbClr val="404040"/>
                </a:solidFill>
                <a:latin typeface="+mn-lt"/>
              </a:rPr>
              <a:t>dataset </a:t>
            </a:r>
            <a:r>
              <a:rPr lang="en-IN" sz="1800" i="0" spc="-10" dirty="0">
                <a:solidFill>
                  <a:srgbClr val="404040"/>
                </a:solidFill>
                <a:latin typeface="+mn-lt"/>
              </a:rPr>
              <a:t>into</a:t>
            </a:r>
            <a:r>
              <a:rPr lang="en-IN" sz="1800" i="0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IN" sz="1800" i="0" spc="-5" dirty="0">
                <a:solidFill>
                  <a:srgbClr val="404040"/>
                </a:solidFill>
                <a:latin typeface="+mn-lt"/>
              </a:rPr>
              <a:t>train</a:t>
            </a:r>
            <a:r>
              <a:rPr lang="en-IN" sz="1800" i="0" spc="-15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IN" sz="1800" i="0" spc="-10" dirty="0">
                <a:solidFill>
                  <a:srgbClr val="404040"/>
                </a:solidFill>
                <a:latin typeface="+mn-lt"/>
              </a:rPr>
              <a:t>and</a:t>
            </a:r>
            <a:r>
              <a:rPr lang="en-IN" sz="1800" i="0" spc="-5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IN" sz="1800" i="0" spc="-10" dirty="0">
                <a:solidFill>
                  <a:srgbClr val="404040"/>
                </a:solidFill>
                <a:latin typeface="+mn-lt"/>
              </a:rPr>
              <a:t>test</a:t>
            </a:r>
            <a:r>
              <a:rPr lang="en-IN" sz="1800" i="0" spc="-5" dirty="0">
                <a:solidFill>
                  <a:srgbClr val="404040"/>
                </a:solidFill>
                <a:latin typeface="+mn-lt"/>
              </a:rPr>
              <a:t> set</a:t>
            </a:r>
            <a:endParaRPr lang="en-IN" sz="1800" i="0" dirty="0">
              <a:latin typeface="+mn-lt"/>
              <a:cs typeface="Lucida Sans Unicode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EA5D993-62A3-642F-3BBC-7AC99CBE7FBB}"/>
              </a:ext>
            </a:extLst>
          </p:cNvPr>
          <p:cNvSpPr txBox="1"/>
          <p:nvPr/>
        </p:nvSpPr>
        <p:spPr>
          <a:xfrm>
            <a:off x="1213806" y="3407272"/>
            <a:ext cx="8873490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pc="-35" dirty="0" err="1">
                <a:solidFill>
                  <a:srgbClr val="404040"/>
                </a:solidFill>
                <a:cs typeface="Trebuchet MS"/>
              </a:rPr>
              <a:t>Train_pos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train_neg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as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used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for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checking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negative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40" dirty="0">
                <a:solidFill>
                  <a:srgbClr val="404040"/>
                </a:solidFill>
                <a:cs typeface="Trebuchet MS"/>
              </a:rPr>
              <a:t>revie</a:t>
            </a:r>
            <a:r>
              <a:rPr lang="en-US" spc="-40" dirty="0">
                <a:solidFill>
                  <a:srgbClr val="404040"/>
                </a:solidFill>
                <a:cs typeface="Trebuchet MS"/>
              </a:rPr>
              <a:t>w</a:t>
            </a:r>
            <a:endParaRPr dirty="0"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4A0FBA5-7507-453E-AA2B-0CA11B2FED14}"/>
              </a:ext>
            </a:extLst>
          </p:cNvPr>
          <p:cNvSpPr txBox="1"/>
          <p:nvPr/>
        </p:nvSpPr>
        <p:spPr>
          <a:xfrm>
            <a:off x="1200788" y="5095046"/>
            <a:ext cx="10349865" cy="115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5440">
              <a:lnSpc>
                <a:spcPct val="142100"/>
              </a:lnSpc>
              <a:spcBef>
                <a:spcPts val="100"/>
              </a:spcBef>
              <a:tabLst>
                <a:tab pos="35687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As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next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step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I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have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separated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Negative</a:t>
            </a:r>
            <a:r>
              <a:rPr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comments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cs typeface="Trebuchet MS"/>
              </a:rPr>
              <a:t>of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 training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set in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order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to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easily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visualize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their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contained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words.</a:t>
            </a:r>
            <a:r>
              <a:rPr spc="-10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After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that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I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cleaned</a:t>
            </a:r>
            <a:r>
              <a:rPr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text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lang="en-US" dirty="0">
                <a:cs typeface="Trebuchet MS"/>
              </a:rPr>
              <a:t> </a:t>
            </a:r>
            <a:r>
              <a:rPr spc="-5" dirty="0" err="1">
                <a:solidFill>
                  <a:srgbClr val="404040"/>
                </a:solidFill>
                <a:cs typeface="Trebuchet MS"/>
              </a:rPr>
              <a:t>stopwords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cs typeface="Trebuchet MS"/>
              </a:rPr>
              <a:t>if </a:t>
            </a:r>
            <a:r>
              <a:rPr spc="-65" dirty="0">
                <a:solidFill>
                  <a:srgbClr val="404040"/>
                </a:solidFill>
                <a:cs typeface="Trebuchet MS"/>
              </a:rPr>
              <a:t>any.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Now</a:t>
            </a:r>
            <a:r>
              <a:rPr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they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were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ready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cs typeface="Trebuchet MS"/>
              </a:rPr>
              <a:t>for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a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WordCloud</a:t>
            </a:r>
            <a:r>
              <a:rPr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visualization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which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shows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only</a:t>
            </a:r>
            <a:r>
              <a:rPr lang="en-US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US" dirty="0"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most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emphatic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words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cs typeface="Trebuchet MS"/>
              </a:rPr>
              <a:t>of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and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Negative </a:t>
            </a:r>
            <a:r>
              <a:rPr spc="-40" dirty="0">
                <a:solidFill>
                  <a:srgbClr val="404040"/>
                </a:solidFill>
                <a:cs typeface="Trebuchet MS"/>
              </a:rPr>
              <a:t>review.</a:t>
            </a:r>
            <a:endParaRPr dirty="0">
              <a:cs typeface="Trebuchet MS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34C7BBC9-F0B2-6BC7-FF28-FDA8A4AC4B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634" y="2150735"/>
            <a:ext cx="5766815" cy="1027176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8C14DEC3-55B9-5A27-6753-F795F83973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634" y="3872854"/>
            <a:ext cx="5766815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4658-6B23-0BBC-2FF1-D2EEF93D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spc="0" dirty="0"/>
              <a:t>Sentimental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7428F433-039A-EC4D-4B5E-5B38A1FF0D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56" y="1124466"/>
            <a:ext cx="4414438" cy="459671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4FAF5795-A535-446B-9748-09B62552E0E0}"/>
              </a:ext>
            </a:extLst>
          </p:cNvPr>
          <p:cNvSpPr txBox="1">
            <a:spLocks/>
          </p:cNvSpPr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800" i="0" spc="-15" dirty="0">
                <a:solidFill>
                  <a:schemeClr val="tx1"/>
                </a:solidFill>
                <a:latin typeface="+mn-lt"/>
              </a:rPr>
              <a:t>Positive</a:t>
            </a:r>
            <a:r>
              <a:rPr lang="en-US" sz="1800" i="0" spc="-1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30" dirty="0">
                <a:solidFill>
                  <a:schemeClr val="tx1"/>
                </a:solidFill>
                <a:latin typeface="+mn-lt"/>
              </a:rPr>
              <a:t>Word</a:t>
            </a:r>
            <a:r>
              <a:rPr lang="en-US" sz="1800" i="0" spc="-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dirty="0">
                <a:solidFill>
                  <a:schemeClr val="tx1"/>
                </a:solidFill>
                <a:latin typeface="+mn-lt"/>
              </a:rPr>
              <a:t>set:</a:t>
            </a:r>
            <a:r>
              <a:rPr lang="en-US" sz="1800" i="0" spc="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5" dirty="0">
                <a:solidFill>
                  <a:schemeClr val="tx1"/>
                </a:solidFill>
                <a:latin typeface="+mn-lt"/>
              </a:rPr>
              <a:t>good,</a:t>
            </a:r>
            <a:r>
              <a:rPr lang="en-US" sz="1800" i="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65" dirty="0">
                <a:solidFill>
                  <a:schemeClr val="tx1"/>
                </a:solidFill>
                <a:latin typeface="+mn-lt"/>
              </a:rPr>
              <a:t>star,</a:t>
            </a:r>
            <a:r>
              <a:rPr lang="en-US" sz="1800" i="0" spc="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10" dirty="0">
                <a:solidFill>
                  <a:schemeClr val="tx1"/>
                </a:solidFill>
                <a:latin typeface="+mn-lt"/>
              </a:rPr>
              <a:t>great,</a:t>
            </a:r>
            <a:r>
              <a:rPr lang="en-US" sz="1800" i="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10" dirty="0">
                <a:solidFill>
                  <a:schemeClr val="tx1"/>
                </a:solidFill>
                <a:latin typeface="+mn-lt"/>
              </a:rPr>
              <a:t>look,</a:t>
            </a:r>
            <a:r>
              <a:rPr lang="en-US" sz="1800" i="0" spc="1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i="0" spc="-5" dirty="0">
                <a:solidFill>
                  <a:schemeClr val="tx1"/>
                </a:solidFill>
                <a:latin typeface="+mn-lt"/>
              </a:rPr>
              <a:t>love</a:t>
            </a:r>
            <a:endParaRPr lang="en-US" sz="180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5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4658-6B23-0BBC-2FF1-D2EEF93D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spc="0" dirty="0"/>
              <a:t>Sentimental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2ED82-88EE-0D93-90CC-78B12D8F58D2}"/>
              </a:ext>
            </a:extLst>
          </p:cNvPr>
          <p:cNvSpPr txBox="1"/>
          <p:nvPr/>
        </p:nvSpPr>
        <p:spPr>
          <a:xfrm>
            <a:off x="6325630" y="2445151"/>
            <a:ext cx="5367164" cy="665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404040"/>
                </a:solidFill>
              </a:rPr>
              <a:t>Negative </a:t>
            </a:r>
            <a:r>
              <a:rPr lang="en-IN" sz="1800" spc="-30" dirty="0">
                <a:solidFill>
                  <a:srgbClr val="404040"/>
                </a:solidFill>
              </a:rPr>
              <a:t>Word</a:t>
            </a:r>
            <a:r>
              <a:rPr lang="en-IN" sz="1800" dirty="0">
                <a:solidFill>
                  <a:srgbClr val="404040"/>
                </a:solidFill>
              </a:rPr>
              <a:t> </a:t>
            </a:r>
            <a:r>
              <a:rPr lang="en-IN" sz="1800" spc="-5" dirty="0">
                <a:solidFill>
                  <a:srgbClr val="404040"/>
                </a:solidFill>
              </a:rPr>
              <a:t>set:</a:t>
            </a:r>
            <a:r>
              <a:rPr lang="en-IN" sz="1800" spc="10" dirty="0">
                <a:solidFill>
                  <a:srgbClr val="404040"/>
                </a:solidFill>
              </a:rPr>
              <a:t> </a:t>
            </a:r>
            <a:r>
              <a:rPr lang="en-IN" sz="1800" spc="-10" dirty="0">
                <a:solidFill>
                  <a:srgbClr val="404040"/>
                </a:solidFill>
              </a:rPr>
              <a:t>bad, problem, not, return, issue,</a:t>
            </a:r>
            <a:r>
              <a:rPr lang="en-IN" sz="1800" spc="105" dirty="0">
                <a:solidFill>
                  <a:srgbClr val="404040"/>
                </a:solidFill>
              </a:rPr>
              <a:t> </a:t>
            </a:r>
            <a:r>
              <a:rPr lang="en-IN" sz="1800" spc="-15" dirty="0">
                <a:solidFill>
                  <a:srgbClr val="404040"/>
                </a:solidFill>
              </a:rPr>
              <a:t>replace,</a:t>
            </a:r>
            <a:r>
              <a:rPr lang="en-IN" sz="1800" spc="50" dirty="0">
                <a:solidFill>
                  <a:srgbClr val="404040"/>
                </a:solidFill>
              </a:rPr>
              <a:t> </a:t>
            </a:r>
            <a:r>
              <a:rPr lang="en-IN" sz="1800" spc="-10" dirty="0">
                <a:solidFill>
                  <a:srgbClr val="404040"/>
                </a:solidFill>
              </a:rPr>
              <a:t>phone</a:t>
            </a:r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CF3E57DE-6CAE-3645-B971-886F6B0F86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92220"/>
            <a:ext cx="5101534" cy="50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13" y="1341783"/>
            <a:ext cx="4572418" cy="4442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542" y="727626"/>
            <a:ext cx="5299767" cy="179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700" b="1" spc="0" dirty="0"/>
              <a:t>EXPLORATORY DATA ANALYSIS 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6137" y="2538919"/>
            <a:ext cx="4602152" cy="35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5" dirty="0"/>
              <a:t>After</a:t>
            </a:r>
            <a:r>
              <a:rPr lang="en-US" spc="-10" dirty="0"/>
              <a:t> collecting</a:t>
            </a:r>
            <a:r>
              <a:rPr lang="en-US" spc="30" dirty="0"/>
              <a:t> </a:t>
            </a:r>
            <a:r>
              <a:rPr lang="en-US" spc="-5" dirty="0"/>
              <a:t>data,</a:t>
            </a:r>
            <a:r>
              <a:rPr lang="en-US" spc="15" dirty="0"/>
              <a:t> </a:t>
            </a:r>
            <a:r>
              <a:rPr lang="en-US" spc="-10" dirty="0"/>
              <a:t>wrangling</a:t>
            </a:r>
            <a:r>
              <a:rPr lang="en-US" spc="5" dirty="0"/>
              <a:t> </a:t>
            </a:r>
            <a:r>
              <a:rPr lang="en-US" spc="-10" dirty="0"/>
              <a:t>data</a:t>
            </a:r>
            <a:r>
              <a:rPr lang="en-US" spc="10" dirty="0"/>
              <a:t> </a:t>
            </a:r>
            <a:r>
              <a:rPr lang="en-US" spc="-15" dirty="0"/>
              <a:t>then</a:t>
            </a:r>
            <a:r>
              <a:rPr lang="en-US" spc="-10" dirty="0"/>
              <a:t> exploratory</a:t>
            </a:r>
            <a:r>
              <a:rPr lang="en-US" spc="30" dirty="0"/>
              <a:t> </a:t>
            </a:r>
            <a:r>
              <a:rPr lang="en-US" spc="-10" dirty="0"/>
              <a:t>analyses</a:t>
            </a:r>
            <a:r>
              <a:rPr lang="en-US" spc="25" dirty="0"/>
              <a:t> </a:t>
            </a:r>
            <a:r>
              <a:rPr lang="en-US" spc="-10" dirty="0"/>
              <a:t>were</a:t>
            </a:r>
            <a:r>
              <a:rPr lang="en-US" spc="5" dirty="0"/>
              <a:t> </a:t>
            </a:r>
            <a:r>
              <a:rPr lang="en-US" spc="-10" dirty="0"/>
              <a:t>carried</a:t>
            </a:r>
            <a:r>
              <a:rPr lang="en-US" spc="35" dirty="0"/>
              <a:t> </a:t>
            </a:r>
            <a:r>
              <a:rPr lang="en-US" spc="-10" dirty="0"/>
              <a:t>out.</a:t>
            </a:r>
            <a:r>
              <a:rPr lang="en-US" spc="-35" dirty="0"/>
              <a:t> </a:t>
            </a:r>
            <a:r>
              <a:rPr lang="en-US" spc="-10" dirty="0"/>
              <a:t>The</a:t>
            </a:r>
            <a:r>
              <a:rPr lang="en-US" dirty="0"/>
              <a:t> </a:t>
            </a:r>
            <a:r>
              <a:rPr lang="en-US" spc="-10" dirty="0"/>
              <a:t>following</a:t>
            </a:r>
            <a:r>
              <a:rPr lang="en-US" spc="5" dirty="0"/>
              <a:t> </a:t>
            </a:r>
            <a:r>
              <a:rPr lang="en-US" spc="-5" dirty="0"/>
              <a:t>insights</a:t>
            </a:r>
            <a:r>
              <a:rPr lang="en-US" spc="5" dirty="0"/>
              <a:t> </a:t>
            </a:r>
            <a:r>
              <a:rPr lang="en-US" spc="-10" dirty="0"/>
              <a:t>were</a:t>
            </a:r>
            <a:r>
              <a:rPr lang="en-US" spc="15" dirty="0"/>
              <a:t> </a:t>
            </a:r>
            <a:r>
              <a:rPr lang="en-US" spc="-10" dirty="0"/>
              <a:t>explored</a:t>
            </a:r>
            <a:r>
              <a:rPr lang="en-US" spc="15" dirty="0"/>
              <a:t> </a:t>
            </a:r>
            <a:r>
              <a:rPr lang="en-US" spc="-10" dirty="0"/>
              <a:t>through</a:t>
            </a:r>
            <a:r>
              <a:rPr lang="en-US" spc="15" dirty="0"/>
              <a:t> </a:t>
            </a:r>
            <a:r>
              <a:rPr lang="en-US" spc="-10" dirty="0"/>
              <a:t>exploratory</a:t>
            </a:r>
            <a:r>
              <a:rPr lang="en-US" spc="20" dirty="0"/>
              <a:t> </a:t>
            </a:r>
            <a:r>
              <a:rPr lang="en-US" dirty="0"/>
              <a:t>analyses.</a:t>
            </a:r>
          </a:p>
          <a:p>
            <a:pPr marL="285750" indent="-285750" defTabSz="914400">
              <a:spcBef>
                <a:spcPts val="141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433070" algn="l"/>
              </a:tabLst>
            </a:pPr>
            <a:r>
              <a:rPr lang="en-US" dirty="0"/>
              <a:t>Unlocked</a:t>
            </a:r>
            <a:r>
              <a:rPr lang="en-US" spc="-30" dirty="0"/>
              <a:t> </a:t>
            </a:r>
            <a:r>
              <a:rPr lang="en-US" dirty="0"/>
              <a:t>Cell</a:t>
            </a:r>
            <a:r>
              <a:rPr lang="en-US" spc="-20" dirty="0"/>
              <a:t> </a:t>
            </a:r>
            <a:r>
              <a:rPr lang="en-US" spc="-10" dirty="0"/>
              <a:t>Phones</a:t>
            </a:r>
            <a:r>
              <a:rPr lang="en-US" spc="-25" dirty="0"/>
              <a:t> </a:t>
            </a:r>
            <a:r>
              <a:rPr lang="en-US" spc="-5" dirty="0"/>
              <a:t>are</a:t>
            </a:r>
            <a:r>
              <a:rPr lang="en-US" spc="15" dirty="0"/>
              <a:t> </a:t>
            </a:r>
            <a:r>
              <a:rPr lang="en-US" spc="5" dirty="0"/>
              <a:t>seeming</a:t>
            </a:r>
            <a:r>
              <a:rPr lang="en-US" spc="-45" dirty="0"/>
              <a:t> </a:t>
            </a:r>
            <a:r>
              <a:rPr lang="en-US" spc="5" dirty="0"/>
              <a:t>to </a:t>
            </a:r>
            <a:r>
              <a:rPr lang="en-US" spc="-5" dirty="0"/>
              <a:t>be</a:t>
            </a:r>
            <a:r>
              <a:rPr lang="en-US" spc="15" dirty="0"/>
              <a:t> </a:t>
            </a:r>
            <a:r>
              <a:rPr lang="en-US" dirty="0"/>
              <a:t>most</a:t>
            </a:r>
            <a:r>
              <a:rPr lang="en-US" spc="15" dirty="0"/>
              <a:t> </a:t>
            </a:r>
            <a:r>
              <a:rPr lang="en-US" dirty="0"/>
              <a:t>likely</a:t>
            </a:r>
            <a:r>
              <a:rPr lang="en-US" spc="-25" dirty="0"/>
              <a:t> </a:t>
            </a:r>
            <a:r>
              <a:rPr lang="en-US" spc="5" dirty="0"/>
              <a:t>used</a:t>
            </a:r>
            <a:r>
              <a:rPr lang="en-US" spc="-30" dirty="0"/>
              <a:t> </a:t>
            </a:r>
            <a:r>
              <a:rPr lang="en-US" spc="-5" dirty="0"/>
              <a:t>by</a:t>
            </a:r>
            <a:r>
              <a:rPr lang="en-US" spc="20" dirty="0"/>
              <a:t> </a:t>
            </a:r>
            <a:r>
              <a:rPr lang="en-US" spc="5" dirty="0"/>
              <a:t>customer</a:t>
            </a:r>
            <a:r>
              <a:rPr lang="en-US" spc="-70" dirty="0"/>
              <a:t> </a:t>
            </a:r>
            <a:r>
              <a:rPr lang="en-US" dirty="0"/>
              <a:t>having</a:t>
            </a:r>
            <a:r>
              <a:rPr lang="en-US" spc="10" dirty="0"/>
              <a:t> </a:t>
            </a:r>
            <a:r>
              <a:rPr lang="en-US" spc="-5" dirty="0"/>
              <a:t>60.57%</a:t>
            </a:r>
            <a:r>
              <a:rPr lang="en-US" spc="-25" dirty="0"/>
              <a:t> </a:t>
            </a:r>
            <a:r>
              <a:rPr lang="en-US" dirty="0"/>
              <a:t>positive</a:t>
            </a:r>
            <a:r>
              <a:rPr lang="en-US" spc="15" dirty="0"/>
              <a:t> </a:t>
            </a:r>
            <a:r>
              <a:rPr lang="en-US" spc="5" dirty="0"/>
              <a:t>reviews</a:t>
            </a:r>
            <a:r>
              <a:rPr lang="en-US" spc="-20" dirty="0"/>
              <a:t> </a:t>
            </a:r>
            <a:r>
              <a:rPr lang="en-US" dirty="0"/>
              <a:t>of</a:t>
            </a:r>
            <a:r>
              <a:rPr lang="en-US" spc="10" dirty="0"/>
              <a:t> </a:t>
            </a:r>
            <a:r>
              <a:rPr lang="en-US" spc="5" dirty="0"/>
              <a:t>the </a:t>
            </a:r>
            <a:r>
              <a:rPr lang="en-US" dirty="0"/>
              <a:t>total</a:t>
            </a:r>
            <a:r>
              <a:rPr lang="en-US" spc="-30" dirty="0"/>
              <a:t> </a:t>
            </a:r>
            <a:r>
              <a:rPr lang="en-US" spc="5" dirty="0"/>
              <a:t>number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5" dirty="0"/>
              <a:t> </a:t>
            </a:r>
            <a:r>
              <a:rPr lang="en-US" dirty="0"/>
              <a:t>reviews.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837793-2D59-60BA-BF34-81B3162B6E2F}"/>
              </a:ext>
            </a:extLst>
          </p:cNvPr>
          <p:cNvSpPr txBox="1">
            <a:spLocks/>
          </p:cNvSpPr>
          <p:nvPr/>
        </p:nvSpPr>
        <p:spPr>
          <a:xfrm>
            <a:off x="6579450" y="727627"/>
            <a:ext cx="495755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spcAft>
                <a:spcPts val="600"/>
              </a:spcAft>
            </a:pPr>
            <a:r>
              <a:rPr lang="en-US" sz="3700" b="1" spc="0"/>
              <a:t>EXPLORATORY DATA ANALYSIS 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199" y="1485900"/>
            <a:ext cx="4414438" cy="3886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150000"/>
              </a:lnSpc>
              <a:spcBef>
                <a:spcPts val="11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5" dirty="0"/>
              <a:t>Samsung</a:t>
            </a:r>
            <a:r>
              <a:rPr lang="en-US" spc="-45" dirty="0"/>
              <a:t> </a:t>
            </a:r>
            <a:r>
              <a:rPr lang="en-US" dirty="0"/>
              <a:t>is</a:t>
            </a:r>
            <a:r>
              <a:rPr lang="en-US" spc="15" dirty="0"/>
              <a:t> </a:t>
            </a:r>
            <a:r>
              <a:rPr lang="en-US" spc="5" dirty="0"/>
              <a:t>the</a:t>
            </a:r>
            <a:r>
              <a:rPr lang="en-US" spc="-15" dirty="0"/>
              <a:t> </a:t>
            </a:r>
            <a:r>
              <a:rPr lang="en-US" spc="5" dirty="0"/>
              <a:t>topmost</a:t>
            </a:r>
            <a:r>
              <a:rPr lang="en-US" spc="-20" dirty="0"/>
              <a:t> </a:t>
            </a:r>
            <a:r>
              <a:rPr lang="en-US" dirty="0"/>
              <a:t>brand</a:t>
            </a:r>
            <a:r>
              <a:rPr lang="en-US" spc="-5" dirty="0"/>
              <a:t> </a:t>
            </a:r>
            <a:r>
              <a:rPr lang="en-US" spc="5" dirty="0"/>
              <a:t>likely</a:t>
            </a:r>
            <a:r>
              <a:rPr lang="en-US" spc="-25" dirty="0"/>
              <a:t> </a:t>
            </a:r>
            <a:r>
              <a:rPr lang="en-US" spc="5" dirty="0"/>
              <a:t>used</a:t>
            </a:r>
            <a:r>
              <a:rPr lang="en-US" spc="-5" dirty="0"/>
              <a:t> by </a:t>
            </a:r>
            <a:r>
              <a:rPr lang="en-US" spc="5" dirty="0"/>
              <a:t>customer</a:t>
            </a:r>
            <a:r>
              <a:rPr lang="en-US" spc="440" dirty="0"/>
              <a:t> </a:t>
            </a:r>
            <a:r>
              <a:rPr lang="en-US" dirty="0"/>
              <a:t>having</a:t>
            </a:r>
            <a:r>
              <a:rPr lang="en-US" spc="-40" dirty="0"/>
              <a:t> </a:t>
            </a:r>
            <a:r>
              <a:rPr lang="en-US" spc="5" dirty="0"/>
              <a:t>a</a:t>
            </a:r>
            <a:r>
              <a:rPr lang="en-US" spc="20" dirty="0"/>
              <a:t> </a:t>
            </a:r>
            <a:r>
              <a:rPr lang="en-US" dirty="0"/>
              <a:t>total</a:t>
            </a:r>
            <a:r>
              <a:rPr lang="en-US" spc="-20" dirty="0"/>
              <a:t> </a:t>
            </a:r>
            <a:r>
              <a:rPr lang="en-US" dirty="0"/>
              <a:t>of</a:t>
            </a:r>
            <a:r>
              <a:rPr lang="en-US" spc="-25" dirty="0"/>
              <a:t> </a:t>
            </a:r>
            <a:r>
              <a:rPr lang="en-US" dirty="0"/>
              <a:t>6714</a:t>
            </a:r>
            <a:r>
              <a:rPr lang="en-US" spc="-5" dirty="0"/>
              <a:t> </a:t>
            </a:r>
            <a:r>
              <a:rPr lang="en-US" dirty="0"/>
              <a:t>positive</a:t>
            </a:r>
            <a:r>
              <a:rPr lang="en-US" spc="15" dirty="0"/>
              <a:t> </a:t>
            </a:r>
            <a:r>
              <a:rPr lang="en-US" dirty="0"/>
              <a:t>reviews</a:t>
            </a:r>
            <a:r>
              <a:rPr lang="en-US" spc="-2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dirty="0"/>
              <a:t>also</a:t>
            </a:r>
            <a:r>
              <a:rPr lang="en-US" spc="-5" dirty="0"/>
              <a:t> </a:t>
            </a:r>
            <a:r>
              <a:rPr lang="en-US" spc="-30" dirty="0"/>
              <a:t>its </a:t>
            </a:r>
            <a:r>
              <a:rPr lang="en-US" dirty="0"/>
              <a:t>competitor</a:t>
            </a:r>
            <a:r>
              <a:rPr lang="en-US" spc="-50" dirty="0"/>
              <a:t> </a:t>
            </a:r>
            <a:r>
              <a:rPr lang="en-US" dirty="0"/>
              <a:t>is</a:t>
            </a:r>
            <a:r>
              <a:rPr lang="en-US" spc="10" dirty="0"/>
              <a:t> </a:t>
            </a:r>
            <a:r>
              <a:rPr lang="en-US" dirty="0"/>
              <a:t>BLU having</a:t>
            </a:r>
            <a:r>
              <a:rPr lang="en-US" spc="-45" dirty="0"/>
              <a:t> </a:t>
            </a:r>
            <a:r>
              <a:rPr lang="en-US" spc="5" dirty="0"/>
              <a:t>not</a:t>
            </a:r>
            <a:r>
              <a:rPr lang="en-US" spc="-15" dirty="0"/>
              <a:t> </a:t>
            </a:r>
            <a:r>
              <a:rPr lang="en-US" spc="5" dirty="0"/>
              <a:t>much</a:t>
            </a:r>
            <a:r>
              <a:rPr lang="en-US" spc="-25" dirty="0"/>
              <a:t> </a:t>
            </a:r>
            <a:r>
              <a:rPr lang="en-US" dirty="0"/>
              <a:t>difference</a:t>
            </a:r>
            <a:r>
              <a:rPr lang="en-US" spc="-65" dirty="0"/>
              <a:t> </a:t>
            </a:r>
            <a:r>
              <a:rPr lang="en-US" dirty="0"/>
              <a:t>in</a:t>
            </a:r>
            <a:r>
              <a:rPr lang="en-US" spc="5" dirty="0"/>
              <a:t> terms</a:t>
            </a:r>
            <a:r>
              <a:rPr lang="en-US" spc="-25" dirty="0"/>
              <a:t> </a:t>
            </a:r>
            <a:r>
              <a:rPr lang="en-US" dirty="0"/>
              <a:t>of</a:t>
            </a:r>
            <a:r>
              <a:rPr lang="en-US" spc="-25" dirty="0"/>
              <a:t> </a:t>
            </a:r>
            <a:r>
              <a:rPr lang="en-US" dirty="0"/>
              <a:t>positive</a:t>
            </a:r>
            <a:r>
              <a:rPr lang="en-US" spc="15" dirty="0"/>
              <a:t> </a:t>
            </a:r>
            <a:r>
              <a:rPr lang="en-US" spc="-20" dirty="0"/>
              <a:t>review.</a:t>
            </a:r>
            <a:endParaRPr lang="en-US" dirty="0"/>
          </a:p>
          <a:p>
            <a:pPr marL="285750" indent="-285750" defTabSz="914400">
              <a:lnSpc>
                <a:spcPct val="150000"/>
              </a:lnSpc>
              <a:spcBef>
                <a:spcPts val="11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5" dirty="0"/>
              <a:t>Also,</a:t>
            </a:r>
            <a:r>
              <a:rPr lang="en-US" spc="-105" dirty="0"/>
              <a:t> </a:t>
            </a:r>
            <a:r>
              <a:rPr lang="en-US" dirty="0"/>
              <a:t>Apple</a:t>
            </a:r>
            <a:r>
              <a:rPr lang="en-US" spc="-15" dirty="0"/>
              <a:t> </a:t>
            </a:r>
            <a:r>
              <a:rPr lang="en-US" dirty="0"/>
              <a:t>,</a:t>
            </a:r>
            <a:r>
              <a:rPr lang="en-US" spc="15" dirty="0"/>
              <a:t> </a:t>
            </a:r>
            <a:r>
              <a:rPr lang="en-US" dirty="0"/>
              <a:t>LG</a:t>
            </a:r>
            <a:r>
              <a:rPr lang="en-US" spc="-10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dirty="0"/>
              <a:t>Nokia</a:t>
            </a:r>
            <a:r>
              <a:rPr lang="en-US" spc="-5" dirty="0"/>
              <a:t> </a:t>
            </a:r>
            <a:r>
              <a:rPr lang="en-US" dirty="0"/>
              <a:t>are</a:t>
            </a:r>
            <a:r>
              <a:rPr lang="en-US" spc="10" dirty="0"/>
              <a:t> </a:t>
            </a:r>
            <a:r>
              <a:rPr lang="en-US" spc="5" dirty="0"/>
              <a:t>the</a:t>
            </a:r>
            <a:r>
              <a:rPr lang="en-US" spc="-15" dirty="0"/>
              <a:t> </a:t>
            </a:r>
            <a:r>
              <a:rPr lang="en-US" spc="5" dirty="0"/>
              <a:t>next</a:t>
            </a:r>
            <a:r>
              <a:rPr lang="en-US" dirty="0"/>
              <a:t> Rivals companies</a:t>
            </a:r>
            <a:r>
              <a:rPr lang="en-US" spc="-55" dirty="0"/>
              <a:t> </a:t>
            </a:r>
            <a:r>
              <a:rPr lang="en-US" dirty="0"/>
              <a:t>of</a:t>
            </a:r>
            <a:r>
              <a:rPr lang="en-US" spc="5" dirty="0"/>
              <a:t> Samsung</a:t>
            </a:r>
            <a:r>
              <a:rPr lang="en-US" spc="-40" dirty="0"/>
              <a:t> </a:t>
            </a:r>
            <a:r>
              <a:rPr lang="en-US" spc="5" dirty="0"/>
              <a:t>having</a:t>
            </a:r>
            <a:r>
              <a:rPr lang="en-US" spc="-15" dirty="0"/>
              <a:t> </a:t>
            </a:r>
            <a:r>
              <a:rPr lang="en-US" dirty="0"/>
              <a:t>almost</a:t>
            </a:r>
            <a:r>
              <a:rPr lang="en-US" spc="-40" dirty="0"/>
              <a:t> </a:t>
            </a:r>
            <a:r>
              <a:rPr lang="en-US" dirty="0"/>
              <a:t>same</a:t>
            </a:r>
            <a:r>
              <a:rPr lang="en-US" spc="-20" dirty="0"/>
              <a:t> </a:t>
            </a:r>
            <a:r>
              <a:rPr lang="en-US" spc="5" dirty="0"/>
              <a:t>number</a:t>
            </a:r>
            <a:r>
              <a:rPr lang="en-US" spc="-50" dirty="0"/>
              <a:t> </a:t>
            </a:r>
            <a:r>
              <a:rPr lang="en-US" dirty="0"/>
              <a:t>of</a:t>
            </a:r>
            <a:r>
              <a:rPr lang="en-US" spc="5" dirty="0"/>
              <a:t> </a:t>
            </a:r>
            <a:r>
              <a:rPr lang="en-US" dirty="0"/>
              <a:t>positive </a:t>
            </a:r>
            <a:r>
              <a:rPr lang="en-US" spc="5" dirty="0"/>
              <a:t>comments</a:t>
            </a:r>
            <a:r>
              <a:rPr lang="en-US" spc="-95" dirty="0"/>
              <a:t> </a:t>
            </a:r>
            <a:r>
              <a:rPr lang="en-US" dirty="0"/>
              <a:t>from</a:t>
            </a:r>
            <a:r>
              <a:rPr lang="en-US" spc="-40" dirty="0"/>
              <a:t> </a:t>
            </a:r>
            <a:r>
              <a:rPr lang="en-US" spc="5" dirty="0"/>
              <a:t>the</a:t>
            </a:r>
            <a:r>
              <a:rPr lang="en-US" spc="-35" dirty="0"/>
              <a:t> </a:t>
            </a:r>
            <a:r>
              <a:rPr lang="en-US" spc="5" dirty="0"/>
              <a:t>customer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04D-9ABD-9C1F-E25D-E57B3A9D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C5A0-A60A-9E67-A1AC-0BAC0D92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6870" marR="5080" indent="-344805">
              <a:lnSpc>
                <a:spcPct val="150000"/>
              </a:lnSpc>
              <a:spcBef>
                <a:spcPts val="325"/>
              </a:spcBef>
              <a:tabLst>
                <a:tab pos="356870" algn="l"/>
              </a:tabLst>
            </a:pPr>
            <a:r>
              <a:rPr lang="en-IN" sz="1800" spc="-15" dirty="0">
                <a:solidFill>
                  <a:srgbClr val="404040"/>
                </a:solidFill>
                <a:cs typeface="Trebuchet MS"/>
              </a:rPr>
              <a:t>With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growing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trend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towards</a:t>
            </a:r>
            <a:r>
              <a:rPr lang="en-IN" sz="18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digitization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prevalence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mobile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phones</a:t>
            </a:r>
            <a:r>
              <a:rPr lang="en-IN" sz="18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internet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access,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more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consumers</a:t>
            </a:r>
            <a:r>
              <a:rPr lang="en-IN" sz="18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have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an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online</a:t>
            </a:r>
            <a:r>
              <a:rPr lang="en-IN" sz="18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presence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and </a:t>
            </a:r>
            <a:r>
              <a:rPr lang="en-IN" sz="1800" spc="-55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their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opinions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hold</a:t>
            </a:r>
            <a:r>
              <a:rPr lang="en-IN" sz="1800" spc="5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 good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value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for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any product-based</a:t>
            </a:r>
            <a:r>
              <a:rPr lang="en-IN" sz="1800" spc="6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35" dirty="0">
                <a:solidFill>
                  <a:srgbClr val="404040"/>
                </a:solidFill>
                <a:cs typeface="Trebuchet MS"/>
              </a:rPr>
              <a:t>company, </a:t>
            </a:r>
            <a:r>
              <a:rPr lang="en-IN" sz="18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especially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for</a:t>
            </a:r>
            <a:r>
              <a:rPr lang="en-IN" sz="18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B2C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businesses. The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industries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are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trying</a:t>
            </a:r>
            <a:r>
              <a:rPr lang="en-IN" sz="18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fine-tune </a:t>
            </a:r>
            <a:r>
              <a:rPr lang="en-IN" sz="1800" spc="-56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their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strategies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suit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consumer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needs,</a:t>
            </a:r>
            <a:r>
              <a:rPr lang="en-IN" sz="18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as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consumers</a:t>
            </a:r>
            <a:r>
              <a:rPr lang="en-IN" sz="18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leave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some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hints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their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choices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during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their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online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presence.</a:t>
            </a:r>
            <a:endParaRPr lang="en-IN" sz="1800" dirty="0">
              <a:cs typeface="Trebuchet MS"/>
            </a:endParaRPr>
          </a:p>
          <a:p>
            <a:pPr marL="356870" marR="38100" indent="-344805">
              <a:lnSpc>
                <a:spcPct val="150000"/>
              </a:lnSpc>
              <a:spcBef>
                <a:spcPts val="995"/>
              </a:spcBef>
              <a:tabLst>
                <a:tab pos="356870" algn="l"/>
              </a:tabLst>
            </a:pP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In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retail</a:t>
            </a:r>
            <a:r>
              <a:rPr lang="en-IN" sz="18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e-commerce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world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online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marketplace,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where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experiencing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products</a:t>
            </a:r>
            <a:r>
              <a:rPr lang="en-IN" sz="18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are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not</a:t>
            </a:r>
            <a:r>
              <a:rPr lang="en-IN" sz="18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feasible.</a:t>
            </a:r>
            <a:r>
              <a:rPr lang="en-IN" sz="1800" spc="-1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Also,</a:t>
            </a:r>
            <a:r>
              <a:rPr lang="en-IN" sz="1800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in</a:t>
            </a:r>
            <a:r>
              <a:rPr lang="en-IN" sz="18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25" dirty="0">
                <a:solidFill>
                  <a:srgbClr val="404040"/>
                </a:solidFill>
                <a:cs typeface="Trebuchet MS"/>
              </a:rPr>
              <a:t>today’s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retail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marketing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world,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there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are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many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new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25" dirty="0">
                <a:solidFill>
                  <a:srgbClr val="404040"/>
                </a:solidFill>
                <a:cs typeface="Trebuchet MS"/>
              </a:rPr>
              <a:t>Phones</a:t>
            </a:r>
            <a:r>
              <a:rPr lang="en-IN" sz="18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are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emerging</a:t>
            </a:r>
            <a:r>
              <a:rPr lang="en-IN" sz="1800" spc="-4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every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65" dirty="0">
                <a:solidFill>
                  <a:srgbClr val="404040"/>
                </a:solidFill>
                <a:cs typeface="Trebuchet MS"/>
              </a:rPr>
              <a:t>day.</a:t>
            </a:r>
            <a:r>
              <a:rPr lang="en-IN" sz="18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Therefore,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customers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need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rely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largely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product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reviews</a:t>
            </a:r>
            <a:r>
              <a:rPr lang="en-IN" sz="18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make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up their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minds </a:t>
            </a:r>
            <a:r>
              <a:rPr lang="en-IN" sz="1800" spc="-56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for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better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decision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making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purchase.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40" dirty="0">
                <a:solidFill>
                  <a:srgbClr val="404040"/>
                </a:solidFill>
                <a:cs typeface="Trebuchet MS"/>
              </a:rPr>
              <a:t>However,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searching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and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comparing text</a:t>
            </a:r>
            <a:r>
              <a:rPr lang="en-IN" sz="18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reviews can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be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frustrating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for</a:t>
            </a:r>
            <a:r>
              <a:rPr lang="en-IN" sz="18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users.</a:t>
            </a:r>
            <a:r>
              <a:rPr lang="en-IN" sz="18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Hence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we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need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better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numerical</a:t>
            </a:r>
            <a:r>
              <a:rPr lang="en-IN" sz="18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ratings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system</a:t>
            </a:r>
            <a:r>
              <a:rPr lang="en-IN" sz="18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based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on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reviews</a:t>
            </a:r>
            <a:r>
              <a:rPr lang="en-IN" sz="18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which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will </a:t>
            </a:r>
            <a:r>
              <a:rPr lang="en-IN" sz="1800" dirty="0">
                <a:solidFill>
                  <a:srgbClr val="404040"/>
                </a:solidFill>
                <a:cs typeface="Trebuchet MS"/>
              </a:rPr>
              <a:t>make </a:t>
            </a:r>
            <a:r>
              <a:rPr lang="en-IN" sz="18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10" dirty="0">
                <a:solidFill>
                  <a:srgbClr val="404040"/>
                </a:solidFill>
                <a:cs typeface="Trebuchet MS"/>
              </a:rPr>
              <a:t>customers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purchase</a:t>
            </a:r>
            <a:r>
              <a:rPr lang="en-IN" sz="18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decision</a:t>
            </a:r>
            <a:r>
              <a:rPr lang="en-IN" sz="18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with</a:t>
            </a:r>
            <a:r>
              <a:rPr lang="en-IN" sz="18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800" spc="-5" dirty="0">
                <a:solidFill>
                  <a:srgbClr val="404040"/>
                </a:solidFill>
                <a:cs typeface="Trebuchet MS"/>
              </a:rPr>
              <a:t>ease.</a:t>
            </a:r>
            <a:endParaRPr lang="en-IN" sz="1800" dirty="0">
              <a:cs typeface="Trebuchet MS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F8FB9C8-400E-8752-6179-9CC24E64B04E}"/>
              </a:ext>
            </a:extLst>
          </p:cNvPr>
          <p:cNvSpPr txBox="1">
            <a:spLocks/>
          </p:cNvSpPr>
          <p:nvPr/>
        </p:nvSpPr>
        <p:spPr>
          <a:xfrm>
            <a:off x="6579450" y="727627"/>
            <a:ext cx="495755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spcAft>
                <a:spcPts val="600"/>
              </a:spcAft>
            </a:pPr>
            <a:r>
              <a:rPr lang="en-US" sz="3700" b="1" spc="0" dirty="0"/>
              <a:t>EXPLORATORY DATA ANALYSIS 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199" y="1908313"/>
            <a:ext cx="4414438" cy="3041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9740" marR="5080" indent="-285750" defTabSz="914400">
              <a:lnSpc>
                <a:spcPct val="150000"/>
              </a:lnSpc>
              <a:spcBef>
                <a:spcPts val="105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5" dirty="0"/>
              <a:t>If </a:t>
            </a:r>
            <a:r>
              <a:rPr lang="en-US" dirty="0"/>
              <a:t>we have a look on </a:t>
            </a:r>
            <a:r>
              <a:rPr lang="en-US" spc="5" dirty="0"/>
              <a:t>the </a:t>
            </a:r>
            <a:r>
              <a:rPr lang="en-US" dirty="0"/>
              <a:t>yearly stats in </a:t>
            </a:r>
            <a:r>
              <a:rPr lang="en-US" spc="5" dirty="0"/>
              <a:t>terms </a:t>
            </a:r>
            <a:r>
              <a:rPr lang="en-US" dirty="0"/>
              <a:t>of reviews, we </a:t>
            </a:r>
            <a:r>
              <a:rPr lang="en-US" spc="-5" dirty="0"/>
              <a:t>can </a:t>
            </a:r>
            <a:r>
              <a:rPr lang="en-US" dirty="0"/>
              <a:t>observe after </a:t>
            </a:r>
            <a:r>
              <a:rPr lang="en-US" spc="-5" dirty="0"/>
              <a:t>2012 </a:t>
            </a:r>
            <a:r>
              <a:rPr lang="en-US" dirty="0"/>
              <a:t>people </a:t>
            </a:r>
            <a:r>
              <a:rPr lang="en-US" spc="-5" dirty="0"/>
              <a:t>are </a:t>
            </a:r>
            <a:r>
              <a:rPr lang="en-US" dirty="0"/>
              <a:t>likely </a:t>
            </a:r>
            <a:r>
              <a:rPr lang="en-US" spc="5" dirty="0"/>
              <a:t>most </a:t>
            </a:r>
            <a:r>
              <a:rPr lang="en-US" spc="10" dirty="0"/>
              <a:t> </a:t>
            </a:r>
            <a:r>
              <a:rPr lang="en-US" spc="5" dirty="0"/>
              <a:t>interested</a:t>
            </a:r>
            <a:r>
              <a:rPr lang="en-US" spc="-60" dirty="0"/>
              <a:t> </a:t>
            </a:r>
            <a:r>
              <a:rPr lang="en-US" dirty="0"/>
              <a:t>in</a:t>
            </a:r>
            <a:r>
              <a:rPr lang="en-US" spc="10" dirty="0"/>
              <a:t> </a:t>
            </a:r>
            <a:r>
              <a:rPr lang="en-US" dirty="0"/>
              <a:t>giving</a:t>
            </a:r>
            <a:r>
              <a:rPr lang="en-US" spc="-40" dirty="0"/>
              <a:t> </a:t>
            </a:r>
            <a:r>
              <a:rPr lang="en-US" dirty="0"/>
              <a:t>reviews(bad</a:t>
            </a:r>
            <a:r>
              <a:rPr lang="en-US" spc="-35" dirty="0"/>
              <a:t> </a:t>
            </a:r>
            <a:r>
              <a:rPr lang="en-US" dirty="0"/>
              <a:t>or good)</a:t>
            </a:r>
            <a:r>
              <a:rPr lang="en-US" spc="-15" dirty="0"/>
              <a:t> </a:t>
            </a:r>
            <a:r>
              <a:rPr lang="en-US" spc="5" dirty="0"/>
              <a:t>to</a:t>
            </a:r>
            <a:r>
              <a:rPr lang="en-US" dirty="0"/>
              <a:t> </a:t>
            </a:r>
            <a:r>
              <a:rPr lang="en-US" spc="5" dirty="0"/>
              <a:t>their</a:t>
            </a:r>
            <a:r>
              <a:rPr lang="en-US" spc="-30" dirty="0"/>
              <a:t> </a:t>
            </a:r>
            <a:r>
              <a:rPr lang="en-US" dirty="0"/>
              <a:t>purchased</a:t>
            </a:r>
            <a:r>
              <a:rPr lang="en-US" spc="-55" dirty="0"/>
              <a:t> </a:t>
            </a:r>
            <a:r>
              <a:rPr lang="en-US" spc="5" dirty="0"/>
              <a:t>items</a:t>
            </a:r>
            <a:r>
              <a:rPr lang="en-US" spc="-2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5" dirty="0"/>
              <a:t>seems</a:t>
            </a:r>
            <a:r>
              <a:rPr lang="en-US" spc="-25" dirty="0"/>
              <a:t> </a:t>
            </a:r>
            <a:r>
              <a:rPr lang="en-US" spc="5" dirty="0"/>
              <a:t>there</a:t>
            </a:r>
            <a:r>
              <a:rPr lang="en-US" spc="-45" dirty="0"/>
              <a:t> </a:t>
            </a:r>
            <a:r>
              <a:rPr lang="en-US" dirty="0"/>
              <a:t>is</a:t>
            </a:r>
            <a:r>
              <a:rPr lang="en-US" spc="15" dirty="0"/>
              <a:t> </a:t>
            </a:r>
            <a:r>
              <a:rPr lang="en-US" dirty="0"/>
              <a:t>sudden</a:t>
            </a:r>
            <a:r>
              <a:rPr lang="en-US" spc="-40" dirty="0"/>
              <a:t> </a:t>
            </a:r>
            <a:r>
              <a:rPr lang="en-US" dirty="0"/>
              <a:t>increase</a:t>
            </a:r>
            <a:r>
              <a:rPr lang="en-US" spc="-15" dirty="0"/>
              <a:t> </a:t>
            </a:r>
            <a:r>
              <a:rPr lang="en-US" dirty="0"/>
              <a:t>in</a:t>
            </a:r>
            <a:r>
              <a:rPr lang="en-US" spc="10" dirty="0"/>
              <a:t> </a:t>
            </a:r>
            <a:r>
              <a:rPr lang="en-US" spc="5" dirty="0"/>
              <a:t>the </a:t>
            </a:r>
            <a:r>
              <a:rPr lang="en-US" spc="-465" dirty="0"/>
              <a:t> </a:t>
            </a:r>
            <a:r>
              <a:rPr lang="en-US" spc="5" dirty="0"/>
              <a:t>number</a:t>
            </a:r>
            <a:r>
              <a:rPr lang="en-US" spc="-55" dirty="0"/>
              <a:t> </a:t>
            </a:r>
            <a:r>
              <a:rPr lang="en-US" dirty="0"/>
              <a:t>of comments</a:t>
            </a:r>
            <a:r>
              <a:rPr lang="en-US" spc="-55" dirty="0"/>
              <a:t> </a:t>
            </a:r>
            <a:r>
              <a:rPr lang="en-US" dirty="0"/>
              <a:t>in</a:t>
            </a:r>
            <a:r>
              <a:rPr lang="en-US" spc="5" dirty="0"/>
              <a:t> </a:t>
            </a:r>
            <a:r>
              <a:rPr lang="en-US" spc="-5" dirty="0"/>
              <a:t>2015</a:t>
            </a:r>
            <a:r>
              <a:rPr lang="en-US" spc="-10" dirty="0"/>
              <a:t> </a:t>
            </a:r>
            <a:r>
              <a:rPr lang="en-US" dirty="0"/>
              <a:t>around</a:t>
            </a:r>
            <a:r>
              <a:rPr lang="en-US" spc="-40" dirty="0"/>
              <a:t> </a:t>
            </a:r>
            <a:r>
              <a:rPr lang="en-US" dirty="0"/>
              <a:t>14k </a:t>
            </a:r>
            <a:r>
              <a:rPr lang="en-US" spc="5" dirty="0"/>
              <a:t>+</a:t>
            </a:r>
            <a:r>
              <a:rPr lang="en-US" spc="-10" dirty="0"/>
              <a:t> </a:t>
            </a:r>
            <a:r>
              <a:rPr lang="en-US" dirty="0"/>
              <a:t>in</a:t>
            </a:r>
            <a:r>
              <a:rPr lang="en-US" spc="5" dirty="0"/>
              <a:t> </a:t>
            </a:r>
            <a:r>
              <a:rPr lang="en-US" dirty="0"/>
              <a:t>total.</a:t>
            </a:r>
          </a:p>
          <a:p>
            <a:pPr marL="459740" marR="5080" indent="-285750" defTabSz="914400">
              <a:lnSpc>
                <a:spcPct val="150000"/>
              </a:lnSpc>
              <a:spcBef>
                <a:spcPts val="105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dirty="0"/>
              <a:t>This might</a:t>
            </a:r>
            <a:r>
              <a:rPr lang="en-US" spc="-40" dirty="0"/>
              <a:t> </a:t>
            </a:r>
            <a:r>
              <a:rPr lang="en-US" spc="-5" dirty="0"/>
              <a:t>be</a:t>
            </a:r>
            <a:r>
              <a:rPr lang="en-US" spc="20" dirty="0"/>
              <a:t> </a:t>
            </a:r>
            <a:r>
              <a:rPr lang="en-US" dirty="0"/>
              <a:t>because</a:t>
            </a:r>
            <a:r>
              <a:rPr lang="en-US" spc="-40" dirty="0"/>
              <a:t> </a:t>
            </a:r>
            <a:r>
              <a:rPr lang="en-US" dirty="0"/>
              <a:t>people</a:t>
            </a:r>
            <a:r>
              <a:rPr lang="en-US" spc="-10" dirty="0"/>
              <a:t> </a:t>
            </a:r>
            <a:r>
              <a:rPr lang="en-US" spc="-5" dirty="0"/>
              <a:t>are</a:t>
            </a:r>
            <a:r>
              <a:rPr lang="en-US" spc="15" dirty="0"/>
              <a:t> </a:t>
            </a:r>
            <a:r>
              <a:rPr lang="en-US" dirty="0"/>
              <a:t>more</a:t>
            </a:r>
            <a:r>
              <a:rPr lang="en-US" spc="-10" dirty="0"/>
              <a:t> </a:t>
            </a:r>
            <a:r>
              <a:rPr lang="en-US" spc="-5" dirty="0"/>
              <a:t>aware</a:t>
            </a:r>
            <a:r>
              <a:rPr lang="en-US" spc="-15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spc="5" dirty="0"/>
              <a:t>power</a:t>
            </a:r>
            <a:r>
              <a:rPr lang="en-US" dirty="0"/>
              <a:t> and</a:t>
            </a:r>
            <a:r>
              <a:rPr lang="en-US" spc="-25" dirty="0"/>
              <a:t> </a:t>
            </a:r>
            <a:r>
              <a:rPr lang="en-US" dirty="0"/>
              <a:t>benefits</a:t>
            </a:r>
            <a:r>
              <a:rPr lang="en-US" spc="-50" dirty="0"/>
              <a:t> </a:t>
            </a:r>
            <a:r>
              <a:rPr lang="en-US" dirty="0"/>
              <a:t>of</a:t>
            </a:r>
            <a:r>
              <a:rPr lang="en-US" spc="15" dirty="0"/>
              <a:t> </a:t>
            </a:r>
            <a:r>
              <a:rPr lang="en-US" dirty="0"/>
              <a:t>reviews.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321801" y="2149813"/>
            <a:ext cx="2312479" cy="385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11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6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</a:t>
            </a:r>
            <a:r>
              <a:rPr lang="en-US" spc="-4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en-US" spc="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brand</a:t>
            </a:r>
            <a:r>
              <a:rPr lang="en-US" spc="-7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-3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Yearly</a:t>
            </a:r>
            <a:r>
              <a:rPr lang="en-US" spc="-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Review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Stats</a:t>
            </a: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701" y="1640539"/>
            <a:ext cx="7245386" cy="4064521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B3BDE4F-FBDD-9CAF-688F-22B6CF64916E}"/>
              </a:ext>
            </a:extLst>
          </p:cNvPr>
          <p:cNvSpPr txBox="1">
            <a:spLocks/>
          </p:cNvSpPr>
          <p:nvPr/>
        </p:nvSpPr>
        <p:spPr>
          <a:xfrm>
            <a:off x="904700" y="519910"/>
            <a:ext cx="7245386" cy="112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7874" defTabSz="566928">
              <a:spcAft>
                <a:spcPts val="600"/>
              </a:spcAft>
            </a:pPr>
            <a:r>
              <a:rPr lang="en-IN" sz="2800" b="1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EXPLORATORY DATA ANALYSIS (EDA)</a:t>
            </a:r>
            <a:endParaRPr lang="en-IN" sz="4400" b="1" spc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62A0A968-9B18-FDE0-2038-B1463F603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6" r="21462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3700" b="1" spc="0" dirty="0"/>
              <a:t>MACHINE LEARNING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854" y="2103120"/>
            <a:ext cx="4732638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6870" marR="5080" indent="-182880" defTabSz="914400">
              <a:lnSpc>
                <a:spcPct val="150000"/>
              </a:lnSpc>
              <a:spcBef>
                <a:spcPts val="9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56870" algn="l"/>
                <a:tab pos="5801995" algn="l"/>
              </a:tabLst>
            </a:pPr>
            <a:r>
              <a:rPr lang="en-US" sz="1400" spc="-5" dirty="0"/>
              <a:t>In</a:t>
            </a:r>
            <a:r>
              <a:rPr lang="en-US" sz="1400" spc="5" dirty="0"/>
              <a:t> </a:t>
            </a:r>
            <a:r>
              <a:rPr lang="en-US" sz="1400" spc="-5" dirty="0"/>
              <a:t>this</a:t>
            </a:r>
            <a:r>
              <a:rPr lang="en-US" sz="1400" dirty="0"/>
              <a:t> </a:t>
            </a:r>
            <a:r>
              <a:rPr lang="en-US" sz="1400" spc="-10" dirty="0"/>
              <a:t>project,</a:t>
            </a:r>
            <a:r>
              <a:rPr lang="en-US" sz="1400" spc="30" dirty="0"/>
              <a:t> </a:t>
            </a:r>
            <a:r>
              <a:rPr lang="en-US" sz="1400" spc="-10" dirty="0"/>
              <a:t>the model</a:t>
            </a:r>
            <a:r>
              <a:rPr lang="en-US" sz="1400" spc="30" dirty="0"/>
              <a:t> </a:t>
            </a:r>
            <a:r>
              <a:rPr lang="en-US" sz="1400" spc="-15" dirty="0"/>
              <a:t>needs</a:t>
            </a:r>
            <a:r>
              <a:rPr lang="en-US" sz="1400" spc="30" dirty="0"/>
              <a:t> </a:t>
            </a:r>
            <a:r>
              <a:rPr lang="en-US" sz="1400" spc="-10" dirty="0"/>
              <a:t>to</a:t>
            </a:r>
            <a:r>
              <a:rPr lang="en-US" sz="1400" spc="-20" dirty="0"/>
              <a:t> </a:t>
            </a:r>
            <a:r>
              <a:rPr lang="en-US" sz="1400" spc="-10" dirty="0"/>
              <a:t>predict</a:t>
            </a:r>
            <a:r>
              <a:rPr lang="en-US" sz="1400" spc="15" dirty="0"/>
              <a:t> </a:t>
            </a:r>
            <a:r>
              <a:rPr lang="en-US" sz="1400" spc="-10" dirty="0"/>
              <a:t>sentiment</a:t>
            </a:r>
            <a:r>
              <a:rPr lang="en-US" sz="1400" spc="15" dirty="0"/>
              <a:t> </a:t>
            </a:r>
            <a:r>
              <a:rPr lang="en-US" sz="1400" spc="-5" dirty="0"/>
              <a:t>based</a:t>
            </a:r>
            <a:r>
              <a:rPr lang="en-US" sz="1400" spc="10" dirty="0"/>
              <a:t> </a:t>
            </a:r>
            <a:r>
              <a:rPr lang="en-US" sz="1400" spc="-5" dirty="0"/>
              <a:t>on</a:t>
            </a:r>
            <a:r>
              <a:rPr lang="en-US" sz="1400" spc="-10" dirty="0"/>
              <a:t> the </a:t>
            </a:r>
            <a:r>
              <a:rPr lang="en-US" sz="1400" spc="-5" dirty="0"/>
              <a:t> </a:t>
            </a:r>
            <a:r>
              <a:rPr lang="en-US" sz="1400" spc="-10" dirty="0"/>
              <a:t>reviews</a:t>
            </a:r>
            <a:r>
              <a:rPr lang="en-US" sz="1400" spc="5" dirty="0"/>
              <a:t> </a:t>
            </a:r>
            <a:r>
              <a:rPr lang="en-US" sz="1400" spc="-10" dirty="0"/>
              <a:t>written</a:t>
            </a:r>
            <a:r>
              <a:rPr lang="en-US" sz="1400" spc="5" dirty="0"/>
              <a:t> </a:t>
            </a:r>
            <a:r>
              <a:rPr lang="en-US" sz="1400" spc="-10" dirty="0"/>
              <a:t>by</a:t>
            </a:r>
            <a:r>
              <a:rPr lang="en-US" sz="1400" spc="-5" dirty="0"/>
              <a:t> </a:t>
            </a:r>
            <a:r>
              <a:rPr lang="en-US" sz="1400" spc="-10" dirty="0"/>
              <a:t>customers</a:t>
            </a:r>
            <a:r>
              <a:rPr lang="en-US" sz="1400" spc="35" dirty="0"/>
              <a:t> </a:t>
            </a:r>
            <a:r>
              <a:rPr lang="en-US" sz="1400" spc="-10" dirty="0"/>
              <a:t>who</a:t>
            </a:r>
            <a:r>
              <a:rPr lang="en-US" sz="1400" spc="5" dirty="0"/>
              <a:t> </a:t>
            </a:r>
            <a:r>
              <a:rPr lang="en-US" sz="1400" spc="-10" dirty="0"/>
              <a:t>bought</a:t>
            </a:r>
            <a:r>
              <a:rPr lang="en-US" sz="1400" spc="40" dirty="0"/>
              <a:t> </a:t>
            </a:r>
            <a:r>
              <a:rPr lang="en-US" sz="1400" spc="-10" dirty="0"/>
              <a:t>phones.</a:t>
            </a:r>
            <a:r>
              <a:rPr lang="en-US" sz="1400" dirty="0"/>
              <a:t> </a:t>
            </a:r>
            <a:r>
              <a:rPr lang="en-US" sz="1400" spc="-10" dirty="0"/>
              <a:t>This</a:t>
            </a:r>
            <a:r>
              <a:rPr lang="en-US" sz="1400" spc="30" dirty="0"/>
              <a:t> </a:t>
            </a:r>
            <a:r>
              <a:rPr lang="en-US" sz="1400" spc="-5" dirty="0"/>
              <a:t>is</a:t>
            </a:r>
            <a:r>
              <a:rPr lang="en-US" sz="1400" spc="10" dirty="0"/>
              <a:t> </a:t>
            </a:r>
            <a:r>
              <a:rPr lang="en-US" sz="1400" spc="-5" dirty="0"/>
              <a:t>a</a:t>
            </a:r>
            <a:r>
              <a:rPr lang="en-US" sz="1400" spc="5" dirty="0"/>
              <a:t> </a:t>
            </a:r>
            <a:r>
              <a:rPr lang="en-US" sz="1400" spc="-10" dirty="0"/>
              <a:t>supervised </a:t>
            </a:r>
            <a:r>
              <a:rPr lang="en-US" sz="1400" spc="-590" dirty="0"/>
              <a:t> </a:t>
            </a:r>
            <a:r>
              <a:rPr lang="en-US" sz="1400" spc="-10" dirty="0"/>
              <a:t>binary</a:t>
            </a:r>
            <a:r>
              <a:rPr lang="en-US" sz="1400" spc="20" dirty="0"/>
              <a:t> </a:t>
            </a:r>
            <a:r>
              <a:rPr lang="en-US" sz="1400" spc="-5" dirty="0"/>
              <a:t>classification</a:t>
            </a:r>
            <a:r>
              <a:rPr lang="en-US" sz="1400" spc="-35" dirty="0"/>
              <a:t> </a:t>
            </a:r>
            <a:r>
              <a:rPr lang="en-US" sz="1400" spc="-10" dirty="0"/>
              <a:t>problem.</a:t>
            </a:r>
            <a:r>
              <a:rPr lang="en-US" sz="1400" spc="65" dirty="0"/>
              <a:t> </a:t>
            </a:r>
            <a:r>
              <a:rPr lang="en-US" sz="1400" spc="-30" dirty="0"/>
              <a:t>Python’s</a:t>
            </a:r>
            <a:r>
              <a:rPr lang="en-US" sz="1400" spc="60" dirty="0"/>
              <a:t> </a:t>
            </a:r>
            <a:r>
              <a:rPr lang="en-US" sz="1400" spc="-5" dirty="0"/>
              <a:t>Scikit</a:t>
            </a:r>
            <a:r>
              <a:rPr lang="en-US" sz="1400" spc="25" dirty="0"/>
              <a:t> </a:t>
            </a:r>
            <a:r>
              <a:rPr lang="en-US" sz="1400" spc="-10" dirty="0"/>
              <a:t>libraries</a:t>
            </a:r>
            <a:r>
              <a:rPr lang="en-US" sz="1400" spc="30" dirty="0"/>
              <a:t> </a:t>
            </a:r>
            <a:r>
              <a:rPr lang="en-US" sz="1400" spc="-5" dirty="0"/>
              <a:t>was</a:t>
            </a:r>
            <a:r>
              <a:rPr lang="en-US" sz="1400" spc="-15" dirty="0"/>
              <a:t> </a:t>
            </a:r>
            <a:r>
              <a:rPr lang="en-US" sz="1400" spc="-10" dirty="0"/>
              <a:t>used</a:t>
            </a:r>
            <a:r>
              <a:rPr lang="en-US" sz="1400" spc="15" dirty="0"/>
              <a:t> </a:t>
            </a:r>
            <a:r>
              <a:rPr lang="en-US" sz="1400" spc="-10" dirty="0"/>
              <a:t>to </a:t>
            </a:r>
            <a:r>
              <a:rPr lang="en-US" sz="1400" spc="-5" dirty="0"/>
              <a:t> solve</a:t>
            </a:r>
            <a:r>
              <a:rPr lang="en-US" sz="1400" spc="5" dirty="0"/>
              <a:t> </a:t>
            </a:r>
            <a:r>
              <a:rPr lang="en-US" sz="1400" spc="-10" dirty="0"/>
              <a:t>this</a:t>
            </a:r>
            <a:r>
              <a:rPr lang="en-US" sz="1400" spc="15" dirty="0"/>
              <a:t> </a:t>
            </a:r>
            <a:r>
              <a:rPr lang="en-US" sz="1400" spc="-15" dirty="0"/>
              <a:t>problem.</a:t>
            </a:r>
            <a:r>
              <a:rPr lang="en-US" sz="1400" spc="90" dirty="0"/>
              <a:t> </a:t>
            </a:r>
            <a:r>
              <a:rPr lang="en-US" sz="1400" spc="-55" dirty="0"/>
              <a:t>We</a:t>
            </a:r>
            <a:r>
              <a:rPr lang="en-US" sz="1400" spc="10" dirty="0"/>
              <a:t> </a:t>
            </a:r>
            <a:r>
              <a:rPr lang="en-US" sz="1400" spc="-10" dirty="0"/>
              <a:t>have</a:t>
            </a:r>
            <a:r>
              <a:rPr lang="en-US" sz="1400" spc="5" dirty="0"/>
              <a:t> </a:t>
            </a:r>
            <a:r>
              <a:rPr lang="en-US" sz="1400" spc="-10" dirty="0"/>
              <a:t>used</a:t>
            </a:r>
            <a:r>
              <a:rPr lang="en-US" sz="1400" spc="30" dirty="0"/>
              <a:t> </a:t>
            </a:r>
            <a:r>
              <a:rPr lang="en-US" sz="1400" b="1" spc="-10" dirty="0"/>
              <a:t>Naive</a:t>
            </a:r>
            <a:r>
              <a:rPr lang="en-US" sz="1400" b="1" spc="10" dirty="0"/>
              <a:t> </a:t>
            </a:r>
            <a:r>
              <a:rPr lang="en-US" sz="1400" b="1" spc="-10" dirty="0"/>
              <a:t>Bayes </a:t>
            </a:r>
            <a:r>
              <a:rPr lang="en-US" sz="1400" spc="-10" dirty="0"/>
              <a:t>machine</a:t>
            </a:r>
            <a:r>
              <a:rPr lang="en-US" sz="1400" spc="5" dirty="0"/>
              <a:t> </a:t>
            </a:r>
            <a:r>
              <a:rPr lang="en-US" sz="1400" spc="-10" dirty="0"/>
              <a:t>learning </a:t>
            </a:r>
            <a:r>
              <a:rPr lang="en-US" sz="1400" spc="-5" dirty="0"/>
              <a:t> </a:t>
            </a:r>
            <a:r>
              <a:rPr lang="en-US" sz="1400" spc="-10" dirty="0"/>
              <a:t>algorithms</a:t>
            </a:r>
            <a:r>
              <a:rPr lang="en-US" sz="1400" spc="10" dirty="0"/>
              <a:t> </a:t>
            </a:r>
            <a:r>
              <a:rPr lang="en-US" sz="1400" spc="-5" dirty="0"/>
              <a:t>for</a:t>
            </a:r>
            <a:r>
              <a:rPr lang="en-US" sz="1400" spc="-10" dirty="0"/>
              <a:t> modelling.</a:t>
            </a:r>
            <a:endParaRPr lang="en-US" sz="1400" dirty="0"/>
          </a:p>
          <a:p>
            <a:pPr marL="356870" marR="6985" indent="-182880" defTabSz="914400">
              <a:lnSpc>
                <a:spcPct val="150000"/>
              </a:lnSpc>
              <a:spcBef>
                <a:spcPts val="101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56870" algn="l"/>
              </a:tabLst>
            </a:pPr>
            <a:r>
              <a:rPr lang="en-US" sz="1400" spc="-5" dirty="0"/>
              <a:t>Naive</a:t>
            </a:r>
            <a:r>
              <a:rPr lang="en-US" sz="1400" spc="-10" dirty="0"/>
              <a:t> </a:t>
            </a:r>
            <a:r>
              <a:rPr lang="en-US" sz="1400" spc="-5" dirty="0"/>
              <a:t>Bayes </a:t>
            </a:r>
            <a:r>
              <a:rPr lang="en-US" sz="1400" spc="-10" dirty="0"/>
              <a:t>implements</a:t>
            </a:r>
            <a:r>
              <a:rPr lang="en-US" sz="1400" spc="50" dirty="0"/>
              <a:t> </a:t>
            </a:r>
            <a:r>
              <a:rPr lang="en-US" sz="1400" spc="-10" dirty="0"/>
              <a:t>the</a:t>
            </a:r>
            <a:r>
              <a:rPr lang="en-US" sz="1400" spc="5" dirty="0"/>
              <a:t> </a:t>
            </a:r>
            <a:r>
              <a:rPr lang="en-US" sz="1400" spc="-5" dirty="0"/>
              <a:t>naive Bayes algorithm for</a:t>
            </a:r>
            <a:r>
              <a:rPr lang="en-US" sz="1400" spc="-10" dirty="0"/>
              <a:t> multinomial </a:t>
            </a:r>
            <a:r>
              <a:rPr lang="en-US" sz="1400" spc="-5" dirty="0"/>
              <a:t> </a:t>
            </a:r>
            <a:r>
              <a:rPr lang="en-US" sz="1400" spc="-10" dirty="0"/>
              <a:t>distributed</a:t>
            </a:r>
            <a:r>
              <a:rPr lang="en-US" sz="1400" dirty="0"/>
              <a:t> </a:t>
            </a:r>
            <a:r>
              <a:rPr lang="en-US" sz="1400" spc="-5" dirty="0"/>
              <a:t>data,</a:t>
            </a:r>
            <a:r>
              <a:rPr lang="en-US" sz="1400" spc="5" dirty="0"/>
              <a:t> </a:t>
            </a:r>
            <a:r>
              <a:rPr lang="en-US" sz="1400" spc="-5" dirty="0"/>
              <a:t>and</a:t>
            </a:r>
            <a:r>
              <a:rPr lang="en-US" sz="1400" spc="-10" dirty="0"/>
              <a:t> </a:t>
            </a:r>
            <a:r>
              <a:rPr lang="en-US" sz="1400" dirty="0"/>
              <a:t>is </a:t>
            </a:r>
            <a:r>
              <a:rPr lang="en-US" sz="1400" spc="-5" dirty="0"/>
              <a:t>one</a:t>
            </a:r>
            <a:r>
              <a:rPr lang="en-US" sz="1400" spc="-15" dirty="0"/>
              <a:t> </a:t>
            </a:r>
            <a:r>
              <a:rPr lang="en-US" sz="1400" dirty="0"/>
              <a:t>of </a:t>
            </a:r>
            <a:r>
              <a:rPr lang="en-US" sz="1400" spc="-10" dirty="0"/>
              <a:t>the </a:t>
            </a:r>
            <a:r>
              <a:rPr lang="en-US" sz="1400" spc="-5" dirty="0"/>
              <a:t>two</a:t>
            </a:r>
            <a:r>
              <a:rPr lang="en-US" sz="1400" spc="5" dirty="0"/>
              <a:t> </a:t>
            </a:r>
            <a:r>
              <a:rPr lang="en-US" sz="1400" spc="-5" dirty="0"/>
              <a:t>classic</a:t>
            </a:r>
            <a:r>
              <a:rPr lang="en-US" sz="1400" spc="-10" dirty="0"/>
              <a:t> </a:t>
            </a:r>
            <a:r>
              <a:rPr lang="en-US" sz="1400" spc="-5" dirty="0"/>
              <a:t>naive</a:t>
            </a:r>
            <a:r>
              <a:rPr lang="en-US" sz="1400" spc="-10" dirty="0"/>
              <a:t> </a:t>
            </a:r>
            <a:r>
              <a:rPr lang="en-US" sz="1400" spc="-5" dirty="0"/>
              <a:t>Bayes</a:t>
            </a:r>
            <a:r>
              <a:rPr lang="en-US" sz="1400" spc="25" dirty="0"/>
              <a:t> </a:t>
            </a:r>
            <a:r>
              <a:rPr lang="en-US" sz="1400" spc="-5" dirty="0"/>
              <a:t>variants </a:t>
            </a:r>
            <a:r>
              <a:rPr lang="en-US" sz="1400" dirty="0"/>
              <a:t> </a:t>
            </a:r>
            <a:r>
              <a:rPr lang="en-US" sz="1400" spc="-10" dirty="0"/>
              <a:t>used</a:t>
            </a:r>
            <a:r>
              <a:rPr lang="en-US" sz="1400" spc="30" dirty="0"/>
              <a:t> </a:t>
            </a:r>
            <a:r>
              <a:rPr lang="en-US" sz="1400" spc="-5" dirty="0"/>
              <a:t>in</a:t>
            </a:r>
            <a:r>
              <a:rPr lang="en-US" sz="1400" spc="10" dirty="0"/>
              <a:t> </a:t>
            </a:r>
            <a:r>
              <a:rPr lang="en-US" sz="1400" spc="-5" dirty="0"/>
              <a:t>text</a:t>
            </a:r>
            <a:r>
              <a:rPr lang="en-US" sz="1400" spc="25" dirty="0"/>
              <a:t> </a:t>
            </a:r>
            <a:r>
              <a:rPr lang="en-US" sz="1400" spc="-5" dirty="0"/>
              <a:t>classification</a:t>
            </a:r>
            <a:r>
              <a:rPr lang="en-US" sz="1400" spc="-15" dirty="0"/>
              <a:t> (where</a:t>
            </a:r>
            <a:r>
              <a:rPr lang="en-US" sz="1400" spc="60" dirty="0"/>
              <a:t> </a:t>
            </a:r>
            <a:r>
              <a:rPr lang="en-US" sz="1400" spc="-10" dirty="0"/>
              <a:t>the</a:t>
            </a:r>
            <a:r>
              <a:rPr lang="en-US" sz="1400" spc="35" dirty="0"/>
              <a:t> </a:t>
            </a:r>
            <a:r>
              <a:rPr lang="en-US" sz="1400" spc="-10" dirty="0"/>
              <a:t>data</a:t>
            </a:r>
            <a:r>
              <a:rPr lang="en-US" sz="1400" spc="5" dirty="0"/>
              <a:t> </a:t>
            </a:r>
            <a:r>
              <a:rPr lang="en-US" sz="1400" spc="-10" dirty="0"/>
              <a:t>are</a:t>
            </a:r>
            <a:r>
              <a:rPr lang="en-US" sz="1400" spc="35" dirty="0"/>
              <a:t> </a:t>
            </a:r>
            <a:r>
              <a:rPr lang="en-US" sz="1400" spc="-10" dirty="0"/>
              <a:t>typically</a:t>
            </a:r>
            <a:r>
              <a:rPr lang="en-US" sz="1400" spc="114" dirty="0"/>
              <a:t> </a:t>
            </a:r>
            <a:r>
              <a:rPr lang="en-US" sz="1400" spc="-15" dirty="0"/>
              <a:t>represented </a:t>
            </a:r>
            <a:r>
              <a:rPr lang="en-US" sz="1400" spc="-10" dirty="0"/>
              <a:t> </a:t>
            </a:r>
            <a:r>
              <a:rPr lang="en-US" sz="1400" spc="-5" dirty="0"/>
              <a:t>as</a:t>
            </a:r>
            <a:r>
              <a:rPr lang="en-US" sz="1400" spc="5" dirty="0"/>
              <a:t> </a:t>
            </a:r>
            <a:r>
              <a:rPr lang="en-US" sz="1400" spc="-10" dirty="0"/>
              <a:t>word</a:t>
            </a:r>
            <a:r>
              <a:rPr lang="en-US" sz="1400" spc="-5" dirty="0"/>
              <a:t> </a:t>
            </a:r>
            <a:r>
              <a:rPr lang="en-US" sz="1400" spc="-10" dirty="0"/>
              <a:t>vector</a:t>
            </a:r>
            <a:r>
              <a:rPr lang="en-US" sz="1400" spc="-5" dirty="0"/>
              <a:t> </a:t>
            </a:r>
            <a:r>
              <a:rPr lang="en-US" sz="1400" spc="-10" dirty="0"/>
              <a:t>counts). This</a:t>
            </a:r>
            <a:r>
              <a:rPr lang="en-US" sz="1400" spc="30" dirty="0"/>
              <a:t> </a:t>
            </a:r>
            <a:r>
              <a:rPr lang="en-US" sz="1400" spc="-10" dirty="0"/>
              <a:t>algorithm</a:t>
            </a:r>
            <a:r>
              <a:rPr lang="en-US" sz="1400" dirty="0"/>
              <a:t> is</a:t>
            </a:r>
            <a:r>
              <a:rPr lang="en-US" sz="1400" spc="5" dirty="0"/>
              <a:t> </a:t>
            </a:r>
            <a:r>
              <a:rPr lang="en-US" sz="1400" spc="-5" dirty="0"/>
              <a:t>a</a:t>
            </a:r>
            <a:r>
              <a:rPr lang="en-US" sz="1400" spc="5" dirty="0"/>
              <a:t> </a:t>
            </a:r>
            <a:r>
              <a:rPr lang="en-US" sz="1400" spc="-5" dirty="0"/>
              <a:t>special</a:t>
            </a:r>
            <a:r>
              <a:rPr lang="en-US" sz="1400" spc="10" dirty="0"/>
              <a:t> </a:t>
            </a:r>
            <a:r>
              <a:rPr lang="en-US" sz="1400" spc="-5" dirty="0"/>
              <a:t>case </a:t>
            </a:r>
            <a:r>
              <a:rPr lang="en-US" sz="1400" dirty="0"/>
              <a:t>of</a:t>
            </a:r>
            <a:r>
              <a:rPr lang="en-US" sz="1400" spc="-20" dirty="0"/>
              <a:t> </a:t>
            </a:r>
            <a:r>
              <a:rPr lang="en-US" sz="1400" spc="-10" dirty="0"/>
              <a:t>the</a:t>
            </a:r>
            <a:r>
              <a:rPr lang="en-US" sz="1400" spc="15" dirty="0"/>
              <a:t> </a:t>
            </a:r>
            <a:r>
              <a:rPr lang="en-US" sz="1400" spc="-10" dirty="0"/>
              <a:t>popular </a:t>
            </a:r>
            <a:r>
              <a:rPr lang="en-US" sz="1400" spc="-590" dirty="0"/>
              <a:t> </a:t>
            </a:r>
            <a:r>
              <a:rPr lang="en-US" sz="1400" spc="-5" dirty="0"/>
              <a:t>naïve</a:t>
            </a:r>
            <a:r>
              <a:rPr lang="en-US" sz="1400" dirty="0"/>
              <a:t> </a:t>
            </a:r>
            <a:r>
              <a:rPr lang="en-US" sz="1400" spc="-5" dirty="0"/>
              <a:t>Bayes</a:t>
            </a:r>
            <a:r>
              <a:rPr lang="en-US" sz="1400" dirty="0"/>
              <a:t> </a:t>
            </a:r>
            <a:r>
              <a:rPr lang="en-US" sz="1400" spc="-10" dirty="0"/>
              <a:t>algorithm,</a:t>
            </a:r>
            <a:r>
              <a:rPr lang="en-US" sz="1400" spc="10" dirty="0"/>
              <a:t> </a:t>
            </a:r>
            <a:r>
              <a:rPr lang="en-US" sz="1400" spc="-10" dirty="0"/>
              <a:t>which</a:t>
            </a:r>
            <a:r>
              <a:rPr lang="en-US" sz="1400" spc="15" dirty="0"/>
              <a:t> </a:t>
            </a:r>
            <a:r>
              <a:rPr lang="en-US" sz="1400" spc="-5" dirty="0"/>
              <a:t>is</a:t>
            </a:r>
            <a:r>
              <a:rPr lang="en-US" sz="1400" spc="10" dirty="0"/>
              <a:t> </a:t>
            </a:r>
            <a:r>
              <a:rPr lang="en-US" sz="1400" spc="-10" dirty="0"/>
              <a:t>used</a:t>
            </a:r>
            <a:r>
              <a:rPr lang="en-US" sz="1400" spc="10" dirty="0"/>
              <a:t> </a:t>
            </a:r>
            <a:r>
              <a:rPr lang="en-US" sz="1400" spc="-10" dirty="0"/>
              <a:t>specifically</a:t>
            </a:r>
            <a:r>
              <a:rPr lang="en-US" sz="1400" spc="25" dirty="0"/>
              <a:t> </a:t>
            </a:r>
            <a:r>
              <a:rPr lang="en-US" sz="1400" spc="-5" dirty="0"/>
              <a:t>for</a:t>
            </a:r>
            <a:r>
              <a:rPr lang="en-US" sz="1400" dirty="0"/>
              <a:t> </a:t>
            </a:r>
            <a:r>
              <a:rPr lang="en-US" sz="1400" spc="-10" dirty="0"/>
              <a:t>prediction</a:t>
            </a:r>
            <a:r>
              <a:rPr lang="en-US" sz="1400" spc="15" dirty="0"/>
              <a:t> </a:t>
            </a:r>
            <a:r>
              <a:rPr lang="en-US" sz="1400" spc="-10" dirty="0"/>
              <a:t>and </a:t>
            </a:r>
            <a:r>
              <a:rPr lang="en-US" sz="1400" spc="-5" dirty="0"/>
              <a:t> classification</a:t>
            </a:r>
            <a:r>
              <a:rPr lang="en-US" sz="1400" spc="-15" dirty="0"/>
              <a:t> </a:t>
            </a:r>
            <a:r>
              <a:rPr lang="en-US" sz="1400" spc="-5" dirty="0"/>
              <a:t>tasks</a:t>
            </a:r>
            <a:r>
              <a:rPr lang="en-US" sz="1400" spc="-20" dirty="0"/>
              <a:t> </a:t>
            </a:r>
            <a:r>
              <a:rPr lang="en-US" sz="1400" spc="-15" dirty="0"/>
              <a:t>where</a:t>
            </a:r>
            <a:r>
              <a:rPr lang="en-US" sz="1400" spc="10" dirty="0"/>
              <a:t> </a:t>
            </a:r>
            <a:r>
              <a:rPr lang="en-US" sz="1400" spc="-10" dirty="0"/>
              <a:t>we</a:t>
            </a:r>
            <a:r>
              <a:rPr lang="en-US" sz="1400" spc="-5" dirty="0"/>
              <a:t> have</a:t>
            </a:r>
            <a:r>
              <a:rPr lang="en-US" sz="1400" dirty="0"/>
              <a:t> </a:t>
            </a:r>
            <a:r>
              <a:rPr lang="en-US" sz="1400" spc="-10" dirty="0"/>
              <a:t>more</a:t>
            </a:r>
            <a:r>
              <a:rPr lang="en-US" sz="1400" spc="10" dirty="0"/>
              <a:t> </a:t>
            </a:r>
            <a:r>
              <a:rPr lang="en-US" sz="1400" spc="-10" dirty="0"/>
              <a:t>than</a:t>
            </a:r>
            <a:r>
              <a:rPr lang="en-US" sz="1400" spc="-5" dirty="0"/>
              <a:t> two</a:t>
            </a:r>
            <a:r>
              <a:rPr lang="en-US" sz="1400" spc="5" dirty="0"/>
              <a:t> </a:t>
            </a:r>
            <a:r>
              <a:rPr lang="en-US" sz="1400" spc="-10" dirty="0"/>
              <a:t>classes.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5872" y="2323113"/>
            <a:ext cx="4472921" cy="1643928"/>
          </a:xfrm>
          <a:prstGeom prst="rect">
            <a:avLst/>
          </a:prstGeom>
        </p:spPr>
        <p:txBody>
          <a:bodyPr vert="horz" lIns="0" tIns="11430" rIns="0" bIns="0" rtlCol="0">
            <a:normAutofit/>
          </a:bodyPr>
          <a:lstStyle/>
          <a:p>
            <a:pPr marL="356870" marR="5080" indent="-344805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IN" sz="1800" i="0" spc="-5" dirty="0">
                <a:latin typeface="+mn-lt"/>
              </a:rPr>
              <a:t>Before</a:t>
            </a:r>
            <a:r>
              <a:rPr lang="en-IN" sz="1800" i="0" spc="1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splitting</a:t>
            </a:r>
            <a:r>
              <a:rPr lang="en-IN" sz="1800" i="0" spc="10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data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into</a:t>
            </a:r>
            <a:r>
              <a:rPr lang="en-IN" sz="1800" i="0" spc="15" dirty="0">
                <a:latin typeface="+mn-lt"/>
              </a:rPr>
              <a:t> </a:t>
            </a:r>
            <a:r>
              <a:rPr lang="en-IN" sz="1800" i="0" spc="-5" dirty="0">
                <a:latin typeface="+mn-lt"/>
              </a:rPr>
              <a:t>train</a:t>
            </a:r>
            <a:r>
              <a:rPr lang="en-IN" sz="1800" i="0" spc="-10" dirty="0">
                <a:latin typeface="+mn-lt"/>
              </a:rPr>
              <a:t> and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test </a:t>
            </a:r>
            <a:r>
              <a:rPr lang="en-IN" sz="1800" i="0" spc="-5" dirty="0">
                <a:latin typeface="+mn-lt"/>
              </a:rPr>
              <a:t>dataset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we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have</a:t>
            </a:r>
            <a:r>
              <a:rPr lang="en-IN" sz="1800" i="0" dirty="0">
                <a:latin typeface="+mn-lt"/>
              </a:rPr>
              <a:t> </a:t>
            </a:r>
            <a:r>
              <a:rPr lang="en-IN" sz="1800" i="0" spc="-15" dirty="0">
                <a:latin typeface="+mn-lt"/>
              </a:rPr>
              <a:t>dropped</a:t>
            </a:r>
            <a:r>
              <a:rPr lang="en-IN" sz="1800" i="0" spc="40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all unnecessary </a:t>
            </a:r>
            <a:r>
              <a:rPr lang="en-IN" sz="1800" i="0" spc="-58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column</a:t>
            </a:r>
            <a:r>
              <a:rPr lang="en-IN" sz="1800" i="0" spc="10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which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are</a:t>
            </a:r>
            <a:r>
              <a:rPr lang="en-IN" sz="1800" i="0" spc="-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not</a:t>
            </a:r>
            <a:r>
              <a:rPr lang="en-IN" sz="1800" i="0" spc="-5" dirty="0">
                <a:latin typeface="+mn-lt"/>
              </a:rPr>
              <a:t> going</a:t>
            </a:r>
            <a:r>
              <a:rPr lang="en-IN" sz="1800" i="0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to</a:t>
            </a:r>
            <a:r>
              <a:rPr lang="en-IN" sz="1800" i="0" spc="-20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be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used</a:t>
            </a:r>
            <a:r>
              <a:rPr lang="en-IN" sz="1800" i="0" spc="5" dirty="0">
                <a:latin typeface="+mn-lt"/>
              </a:rPr>
              <a:t> </a:t>
            </a:r>
            <a:r>
              <a:rPr lang="en-IN" sz="1800" i="0" spc="-5" dirty="0">
                <a:latin typeface="+mn-lt"/>
              </a:rPr>
              <a:t>in</a:t>
            </a:r>
            <a:r>
              <a:rPr lang="en-IN" sz="1800" i="0" spc="-15" dirty="0">
                <a:latin typeface="+mn-lt"/>
              </a:rPr>
              <a:t> </a:t>
            </a:r>
            <a:r>
              <a:rPr lang="en-IN" sz="1800" i="0" spc="-10" dirty="0">
                <a:latin typeface="+mn-lt"/>
              </a:rPr>
              <a:t>our</a:t>
            </a:r>
            <a:r>
              <a:rPr lang="en-IN" sz="1800" i="0" spc="40" dirty="0">
                <a:latin typeface="+mn-lt"/>
              </a:rPr>
              <a:t> </a:t>
            </a:r>
            <a:r>
              <a:rPr lang="en-IN" sz="1800" i="0" spc="-5" dirty="0">
                <a:latin typeface="+mn-lt"/>
              </a:rPr>
              <a:t>algo.</a:t>
            </a:r>
            <a:endParaRPr lang="en-IN" sz="1800" i="0" dirty="0">
              <a:latin typeface="+mn-lt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018" y="860078"/>
            <a:ext cx="475065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" defTabSz="228600">
              <a:spcBef>
                <a:spcPts val="45"/>
              </a:spcBef>
              <a:tabLst>
                <a:tab pos="178435" algn="l"/>
              </a:tabLst>
            </a:pP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Below</a:t>
            </a:r>
            <a:r>
              <a:rPr lang="en-IN" kern="1200" spc="1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is</a:t>
            </a:r>
            <a:r>
              <a:rPr lang="en-IN" kern="1200" spc="5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review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of</a:t>
            </a:r>
            <a:r>
              <a:rPr lang="en-IN" kern="1200" spc="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new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 dataset</a:t>
            </a: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formed</a:t>
            </a:r>
            <a:r>
              <a:rPr lang="en-IN" kern="1200" spc="5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having</a:t>
            </a:r>
            <a:r>
              <a:rPr lang="en-IN" kern="1200" spc="-1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only</a:t>
            </a:r>
            <a:r>
              <a:rPr lang="en-IN" kern="1200" spc="38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3" dirty="0" err="1">
                <a:solidFill>
                  <a:srgbClr val="404040"/>
                </a:solidFill>
                <a:ea typeface="+mn-ea"/>
                <a:cs typeface="+mn-cs"/>
              </a:rPr>
              <a:t>rating_class</a:t>
            </a:r>
            <a:r>
              <a:rPr lang="en-IN" kern="1200" spc="1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and</a:t>
            </a: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8" dirty="0">
                <a:solidFill>
                  <a:srgbClr val="404040"/>
                </a:solidFill>
                <a:ea typeface="+mn-ea"/>
                <a:cs typeface="+mn-cs"/>
              </a:rPr>
              <a:t>clean</a:t>
            </a:r>
            <a:r>
              <a:rPr lang="en-IN" kern="1200" spc="8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text.</a:t>
            </a:r>
            <a:endParaRPr lang="en-IN" dirty="0"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515" y="3194523"/>
            <a:ext cx="454137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defTabSz="228600">
              <a:spcBef>
                <a:spcPts val="48"/>
              </a:spcBef>
              <a:tabLst>
                <a:tab pos="216535" algn="l"/>
              </a:tabLst>
            </a:pP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Later</a:t>
            </a:r>
            <a:r>
              <a:rPr lang="en-IN" kern="1200" spc="-1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3" dirty="0" err="1">
                <a:solidFill>
                  <a:srgbClr val="404040"/>
                </a:solidFill>
                <a:ea typeface="+mn-ea"/>
                <a:cs typeface="+mn-cs"/>
              </a:rPr>
              <a:t>rating_class</a:t>
            </a:r>
            <a:r>
              <a:rPr lang="en-IN" kern="1200" spc="5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was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 re-named</a:t>
            </a:r>
            <a:r>
              <a:rPr lang="en-IN" kern="1200" spc="1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to</a:t>
            </a:r>
            <a:r>
              <a:rPr lang="en-IN" kern="1200" spc="-3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  <a:r>
              <a:rPr lang="en-IN" kern="1200" spc="-5" dirty="0">
                <a:solidFill>
                  <a:srgbClr val="404040"/>
                </a:solidFill>
                <a:ea typeface="+mn-ea"/>
                <a:cs typeface="+mn-cs"/>
              </a:rPr>
              <a:t>Positivity</a:t>
            </a:r>
            <a:endParaRPr lang="en-IN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018" y="1716078"/>
            <a:ext cx="3435185" cy="1226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826" y="3823508"/>
            <a:ext cx="3373567" cy="1212327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6E828A4-0DE4-B87C-8E04-1CA803BB9BBA}"/>
              </a:ext>
            </a:extLst>
          </p:cNvPr>
          <p:cNvSpPr txBox="1">
            <a:spLocks/>
          </p:cNvSpPr>
          <p:nvPr/>
        </p:nvSpPr>
        <p:spPr>
          <a:xfrm>
            <a:off x="6769099" y="665040"/>
            <a:ext cx="4759693" cy="1470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6350" algn="ctr" defTabSz="457200">
              <a:spcAft>
                <a:spcPts val="600"/>
              </a:spcAft>
            </a:pPr>
            <a:r>
              <a:rPr lang="en-IN" sz="3200" b="1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MACHINE LEARNING MODEL</a:t>
            </a:r>
            <a:endParaRPr lang="en-IN" sz="3200" b="1" spc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1652" y="2433218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3070" marR="5080" indent="-421005"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800" spc="0" dirty="0">
                <a:latin typeface="+mn-lt"/>
              </a:rPr>
              <a:t>The bar chat below showing a comparison between positive and negative reviews using  phone 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039" y="1045624"/>
            <a:ext cx="5225885" cy="473102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D4E304A-4B38-A243-2038-FB4AB4214CC8}"/>
              </a:ext>
            </a:extLst>
          </p:cNvPr>
          <p:cNvSpPr txBox="1">
            <a:spLocks/>
          </p:cNvSpPr>
          <p:nvPr/>
        </p:nvSpPr>
        <p:spPr>
          <a:xfrm>
            <a:off x="6769099" y="665040"/>
            <a:ext cx="4759693" cy="1470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6350" algn="ctr" defTabSz="457200">
              <a:spcAft>
                <a:spcPts val="600"/>
              </a:spcAft>
            </a:pPr>
            <a:r>
              <a:rPr lang="en-IN" sz="3200" b="1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MACHINE LEARNING MODEL</a:t>
            </a:r>
            <a:endParaRPr lang="en-IN" sz="3200" b="1" spc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spcBef>
                <a:spcPts val="9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56870" algn="l"/>
              </a:tabLst>
            </a:pPr>
            <a:r>
              <a:rPr lang="en-US" spc="-10" dirty="0"/>
              <a:t>Split</a:t>
            </a:r>
            <a:r>
              <a:rPr lang="en-US" spc="30" dirty="0"/>
              <a:t> </a:t>
            </a:r>
            <a:r>
              <a:rPr lang="en-US" spc="-5" dirty="0"/>
              <a:t>dataset</a:t>
            </a:r>
            <a:r>
              <a:rPr lang="en-US" spc="-30" dirty="0"/>
              <a:t> </a:t>
            </a:r>
            <a:r>
              <a:rPr lang="en-US" spc="-5" dirty="0"/>
              <a:t>set</a:t>
            </a:r>
            <a:r>
              <a:rPr lang="en-US" dirty="0"/>
              <a:t> </a:t>
            </a:r>
            <a:r>
              <a:rPr lang="en-US" spc="-5" dirty="0"/>
              <a:t>into</a:t>
            </a:r>
            <a:r>
              <a:rPr lang="en-US" spc="5" dirty="0"/>
              <a:t> </a:t>
            </a:r>
            <a:r>
              <a:rPr lang="en-US" spc="-5" dirty="0"/>
              <a:t>train</a:t>
            </a:r>
            <a:r>
              <a:rPr lang="en-US" spc="-15" dirty="0"/>
              <a:t> </a:t>
            </a:r>
            <a:r>
              <a:rPr lang="en-US" spc="-5" dirty="0"/>
              <a:t>and</a:t>
            </a:r>
            <a:r>
              <a:rPr lang="en-US" spc="15" dirty="0"/>
              <a:t> </a:t>
            </a:r>
            <a:r>
              <a:rPr lang="en-US" spc="-10" dirty="0"/>
              <a:t>test</a:t>
            </a:r>
            <a:r>
              <a:rPr lang="en-US" spc="-25" dirty="0"/>
              <a:t> </a:t>
            </a:r>
            <a:r>
              <a:rPr lang="en-US" spc="-5" dirty="0"/>
              <a:t>and</a:t>
            </a:r>
            <a:r>
              <a:rPr lang="en-US" spc="15" dirty="0"/>
              <a:t> </a:t>
            </a:r>
            <a:r>
              <a:rPr lang="en-US" spc="-5" dirty="0"/>
              <a:t>using</a:t>
            </a:r>
            <a:r>
              <a:rPr lang="en-US" spc="40" dirty="0"/>
              <a:t> </a:t>
            </a:r>
            <a:r>
              <a:rPr lang="en-US" spc="-10" dirty="0" err="1"/>
              <a:t>MultinomialNB</a:t>
            </a:r>
            <a:r>
              <a:rPr lang="en-US" spc="-10" dirty="0"/>
              <a:t>. </a:t>
            </a:r>
            <a:r>
              <a:rPr lang="en-US" spc="-5" dirty="0"/>
              <a:t>Naive Bayes</a:t>
            </a:r>
            <a:r>
              <a:rPr lang="en-US" dirty="0"/>
              <a:t> </a:t>
            </a:r>
            <a:r>
              <a:rPr lang="en-US" spc="-5" dirty="0"/>
              <a:t>classifier</a:t>
            </a:r>
            <a:r>
              <a:rPr lang="en-US" spc="-30" dirty="0"/>
              <a:t> </a:t>
            </a:r>
            <a:r>
              <a:rPr lang="en-US" spc="-5" dirty="0"/>
              <a:t>for</a:t>
            </a:r>
            <a:r>
              <a:rPr lang="en-US" spc="-15" dirty="0"/>
              <a:t> </a:t>
            </a:r>
            <a:r>
              <a:rPr lang="en-US" spc="-10" dirty="0"/>
              <a:t>multinomial</a:t>
            </a:r>
            <a:r>
              <a:rPr lang="en-US" spc="50" dirty="0"/>
              <a:t> </a:t>
            </a:r>
            <a:r>
              <a:rPr lang="en-US" spc="-5" dirty="0"/>
              <a:t>models.</a:t>
            </a:r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654" y="1013791"/>
            <a:ext cx="5367165" cy="4263887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B6E65E19-5E03-4795-5851-5D00288141D9}"/>
              </a:ext>
            </a:extLst>
          </p:cNvPr>
          <p:cNvSpPr txBox="1">
            <a:spLocks/>
          </p:cNvSpPr>
          <p:nvPr/>
        </p:nvSpPr>
        <p:spPr>
          <a:xfrm>
            <a:off x="7064082" y="822960"/>
            <a:ext cx="4613053" cy="122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882" algn="ctr" defTabSz="135514">
              <a:spcAft>
                <a:spcPts val="178"/>
              </a:spcAft>
            </a:pPr>
            <a:r>
              <a:rPr lang="en-IN" sz="2800" b="1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MACHINE LEARNING MODEL</a:t>
            </a:r>
            <a:endParaRPr lang="en-IN" sz="8800" b="1" spc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611" y="69260"/>
            <a:ext cx="495755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b="1" spc="0" dirty="0"/>
              <a:t>Confusion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56" y="1093304"/>
            <a:ext cx="4414438" cy="46018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79450" y="2000528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5440" marR="2604770" indent="-171450" defTabSz="914400">
              <a:lnSpc>
                <a:spcPct val="9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BDF68-61DF-CC7A-7F67-945242DE7103}"/>
              </a:ext>
            </a:extLst>
          </p:cNvPr>
          <p:cNvSpPr txBox="1"/>
          <p:nvPr/>
        </p:nvSpPr>
        <p:spPr>
          <a:xfrm>
            <a:off x="6215971" y="1839805"/>
            <a:ext cx="5441004" cy="396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>
              <a:lnSpc>
                <a:spcPct val="90000"/>
              </a:lnSpc>
              <a:spcBef>
                <a:spcPts val="9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40" dirty="0"/>
              <a:t>True</a:t>
            </a:r>
            <a:r>
              <a:rPr lang="en-US" dirty="0"/>
              <a:t> </a:t>
            </a:r>
            <a:r>
              <a:rPr lang="en-US" spc="-15" dirty="0"/>
              <a:t>Positives</a:t>
            </a:r>
            <a:r>
              <a:rPr lang="en-US" spc="35" dirty="0"/>
              <a:t> </a:t>
            </a:r>
            <a:r>
              <a:rPr lang="en-US" spc="-10" dirty="0"/>
              <a:t>(TP)</a:t>
            </a:r>
            <a:r>
              <a:rPr lang="en-US" spc="5" dirty="0"/>
              <a:t> </a:t>
            </a:r>
            <a:r>
              <a:rPr lang="en-US" spc="-10" dirty="0"/>
              <a:t>In</a:t>
            </a:r>
            <a:r>
              <a:rPr lang="en-US" spc="15" dirty="0"/>
              <a:t> </a:t>
            </a:r>
            <a:r>
              <a:rPr lang="en-US" spc="-5" dirty="0"/>
              <a:t>our</a:t>
            </a:r>
            <a:r>
              <a:rPr lang="en-US" spc="25" dirty="0"/>
              <a:t> </a:t>
            </a:r>
            <a:r>
              <a:rPr lang="en-US" spc="-15" dirty="0"/>
              <a:t>dataset</a:t>
            </a:r>
            <a:r>
              <a:rPr lang="en-US" spc="40" dirty="0"/>
              <a:t> </a:t>
            </a:r>
            <a:r>
              <a:rPr lang="en-US" spc="-20" dirty="0"/>
              <a:t>12818</a:t>
            </a:r>
            <a:r>
              <a:rPr lang="en-US" spc="90" dirty="0"/>
              <a:t> </a:t>
            </a:r>
            <a:r>
              <a:rPr lang="en-US" spc="-10" dirty="0"/>
              <a:t>are</a:t>
            </a:r>
            <a:r>
              <a:rPr lang="en-US" spc="50" dirty="0"/>
              <a:t> 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5" dirty="0"/>
              <a:t>correctly</a:t>
            </a:r>
            <a:r>
              <a:rPr lang="en-US" spc="-20" dirty="0"/>
              <a:t> </a:t>
            </a:r>
            <a:r>
              <a:rPr lang="en-US" spc="-5" dirty="0"/>
              <a:t>predicted</a:t>
            </a:r>
            <a:r>
              <a:rPr lang="en-US" spc="20" dirty="0"/>
              <a:t> </a:t>
            </a:r>
            <a:r>
              <a:rPr lang="en-US" spc="-10" dirty="0"/>
              <a:t>positive</a:t>
            </a:r>
            <a:r>
              <a:rPr lang="en-US" spc="25" dirty="0"/>
              <a:t> </a:t>
            </a:r>
            <a:r>
              <a:rPr lang="en-US" spc="-5" dirty="0"/>
              <a:t>review</a:t>
            </a:r>
            <a:r>
              <a:rPr lang="en-US" spc="20" dirty="0"/>
              <a:t> </a:t>
            </a:r>
            <a:r>
              <a:rPr lang="en-US" spc="-5" dirty="0"/>
              <a:t>which </a:t>
            </a:r>
            <a:r>
              <a:rPr lang="en-US" spc="-409" dirty="0"/>
              <a:t> </a:t>
            </a:r>
            <a:r>
              <a:rPr lang="en-US" spc="-10" dirty="0"/>
              <a:t>means</a:t>
            </a:r>
            <a:r>
              <a:rPr lang="en-US" spc="25" dirty="0"/>
              <a:t> </a:t>
            </a:r>
            <a:r>
              <a:rPr lang="en-US" spc="-10" dirty="0"/>
              <a:t>that</a:t>
            </a:r>
            <a:r>
              <a:rPr lang="en-US" spc="10" dirty="0"/>
              <a:t> </a:t>
            </a:r>
            <a:r>
              <a:rPr lang="en-US" spc="-5" dirty="0"/>
              <a:t>the</a:t>
            </a:r>
            <a:r>
              <a:rPr lang="en-US" dirty="0"/>
              <a:t> </a:t>
            </a:r>
            <a:r>
              <a:rPr lang="en-US" spc="-10" dirty="0"/>
              <a:t>value</a:t>
            </a:r>
            <a:r>
              <a:rPr lang="en-US" spc="40" dirty="0"/>
              <a:t> </a:t>
            </a:r>
            <a:r>
              <a:rPr lang="en-US" spc="-10" dirty="0"/>
              <a:t>of</a:t>
            </a:r>
            <a:r>
              <a:rPr lang="en-US" dirty="0"/>
              <a:t> </a:t>
            </a:r>
            <a:r>
              <a:rPr lang="en-US" spc="-10" dirty="0"/>
              <a:t>actual</a:t>
            </a:r>
            <a:r>
              <a:rPr lang="en-US" spc="35" dirty="0"/>
              <a:t> </a:t>
            </a:r>
            <a:r>
              <a:rPr lang="en-US" spc="-10" dirty="0"/>
              <a:t>class</a:t>
            </a:r>
            <a:r>
              <a:rPr lang="en-US" spc="20" dirty="0"/>
              <a:t> </a:t>
            </a:r>
            <a:r>
              <a:rPr lang="en-US" dirty="0"/>
              <a:t>is </a:t>
            </a:r>
            <a:r>
              <a:rPr lang="en-US" spc="-5" dirty="0"/>
              <a:t>yes</a:t>
            </a:r>
            <a:r>
              <a:rPr lang="en-US" spc="-30" dirty="0"/>
              <a:t> </a:t>
            </a:r>
            <a:r>
              <a:rPr lang="en-US" spc="-10" dirty="0"/>
              <a:t>and</a:t>
            </a:r>
            <a:r>
              <a:rPr lang="en-US" spc="30" dirty="0"/>
              <a:t> </a:t>
            </a:r>
            <a:r>
              <a:rPr lang="en-US" spc="-5" dirty="0"/>
              <a:t>the </a:t>
            </a:r>
            <a:r>
              <a:rPr lang="en-US" spc="-10" dirty="0"/>
              <a:t>value</a:t>
            </a:r>
            <a:r>
              <a:rPr lang="en-US" spc="45" dirty="0"/>
              <a:t> </a:t>
            </a:r>
            <a:r>
              <a:rPr lang="en-US" spc="-10" dirty="0"/>
              <a:t>of</a:t>
            </a:r>
            <a:r>
              <a:rPr lang="en-US" dirty="0"/>
              <a:t> </a:t>
            </a:r>
            <a:r>
              <a:rPr lang="en-US" spc="-5" dirty="0"/>
              <a:t>predicted</a:t>
            </a:r>
            <a:r>
              <a:rPr lang="en-US" spc="-15" dirty="0"/>
              <a:t> </a:t>
            </a:r>
            <a:r>
              <a:rPr lang="en-US" spc="-10" dirty="0"/>
              <a:t>class</a:t>
            </a:r>
            <a:r>
              <a:rPr lang="en-US" spc="50" dirty="0"/>
              <a:t> </a:t>
            </a:r>
            <a:r>
              <a:rPr lang="en-US" dirty="0"/>
              <a:t>is</a:t>
            </a:r>
            <a:r>
              <a:rPr lang="en-US" spc="-30" dirty="0"/>
              <a:t> </a:t>
            </a:r>
            <a:r>
              <a:rPr lang="en-US" spc="-15" dirty="0"/>
              <a:t>also</a:t>
            </a:r>
            <a:r>
              <a:rPr lang="en-US" spc="60" dirty="0"/>
              <a:t> </a:t>
            </a:r>
            <a:r>
              <a:rPr lang="en-US" spc="-5" dirty="0"/>
              <a:t>yes.</a:t>
            </a:r>
            <a:endParaRPr lang="en-US" spc="-15" dirty="0"/>
          </a:p>
          <a:p>
            <a:pPr marL="171450" indent="-171450" defTabSz="914400">
              <a:lnSpc>
                <a:spcPct val="90000"/>
              </a:lnSpc>
              <a:spcBef>
                <a:spcPts val="9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15" dirty="0"/>
              <a:t>False</a:t>
            </a:r>
            <a:r>
              <a:rPr lang="en-US" spc="65" dirty="0"/>
              <a:t> </a:t>
            </a:r>
            <a:r>
              <a:rPr lang="en-US" spc="-15" dirty="0"/>
              <a:t>Positives</a:t>
            </a:r>
            <a:r>
              <a:rPr lang="en-US" spc="30" dirty="0"/>
              <a:t> </a:t>
            </a:r>
            <a:r>
              <a:rPr lang="en-US" spc="-15" dirty="0"/>
              <a:t>(FP)</a:t>
            </a:r>
            <a:r>
              <a:rPr lang="en-US" spc="30" dirty="0"/>
              <a:t> </a:t>
            </a:r>
            <a:r>
              <a:rPr lang="en-US" spc="-10" dirty="0"/>
              <a:t>:When</a:t>
            </a:r>
            <a:r>
              <a:rPr lang="en-US" spc="20" dirty="0"/>
              <a:t> </a:t>
            </a:r>
            <a:r>
              <a:rPr lang="en-US" spc="-10" dirty="0"/>
              <a:t>actual</a:t>
            </a:r>
            <a:r>
              <a:rPr lang="en-US" spc="40" dirty="0"/>
              <a:t> </a:t>
            </a:r>
            <a:r>
              <a:rPr lang="en-US" spc="-10" dirty="0"/>
              <a:t>class</a:t>
            </a:r>
            <a:r>
              <a:rPr lang="en-US" spc="25" dirty="0"/>
              <a:t> </a:t>
            </a:r>
            <a:r>
              <a:rPr lang="en-US" dirty="0"/>
              <a:t>is </a:t>
            </a:r>
            <a:r>
              <a:rPr lang="en-US" spc="-5" dirty="0"/>
              <a:t>no</a:t>
            </a:r>
            <a:r>
              <a:rPr lang="en-US" spc="-15" dirty="0"/>
              <a:t> </a:t>
            </a:r>
            <a:r>
              <a:rPr lang="en-US" spc="-10" dirty="0"/>
              <a:t>and</a:t>
            </a:r>
            <a:r>
              <a:rPr lang="en-US" spc="30" dirty="0"/>
              <a:t> </a:t>
            </a:r>
            <a:r>
              <a:rPr lang="en-US" spc="-5" dirty="0"/>
              <a:t>predicted</a:t>
            </a:r>
            <a:r>
              <a:rPr lang="en-US" spc="-15" dirty="0"/>
              <a:t> </a:t>
            </a:r>
            <a:r>
              <a:rPr lang="en-US" spc="-10" dirty="0"/>
              <a:t>class</a:t>
            </a:r>
            <a:r>
              <a:rPr lang="en-US" spc="25" dirty="0"/>
              <a:t> </a:t>
            </a:r>
            <a:r>
              <a:rPr lang="en-US" dirty="0"/>
              <a:t>is </a:t>
            </a:r>
            <a:r>
              <a:rPr lang="en-US" spc="-5" dirty="0"/>
              <a:t>yes.</a:t>
            </a:r>
            <a:r>
              <a:rPr lang="en-US" spc="5" dirty="0"/>
              <a:t> </a:t>
            </a:r>
            <a:r>
              <a:rPr lang="en-US" spc="-5" dirty="0"/>
              <a:t>Here</a:t>
            </a:r>
            <a:r>
              <a:rPr lang="en-US" spc="-10" dirty="0"/>
              <a:t> we</a:t>
            </a:r>
            <a:r>
              <a:rPr lang="en-US" spc="15" dirty="0"/>
              <a:t> </a:t>
            </a:r>
            <a:r>
              <a:rPr lang="en-US" spc="-10" dirty="0"/>
              <a:t>have</a:t>
            </a:r>
            <a:r>
              <a:rPr lang="en-US" spc="20" dirty="0"/>
              <a:t> </a:t>
            </a:r>
            <a:r>
              <a:rPr lang="en-US" spc="-5" dirty="0"/>
              <a:t>a</a:t>
            </a:r>
            <a:r>
              <a:rPr lang="en-US" spc="25" dirty="0"/>
              <a:t> </a:t>
            </a:r>
            <a:r>
              <a:rPr lang="en-US" spc="-10" dirty="0"/>
              <a:t>total</a:t>
            </a:r>
            <a:r>
              <a:rPr lang="en-US" spc="30" dirty="0"/>
              <a:t> </a:t>
            </a:r>
            <a:r>
              <a:rPr lang="en-US" spc="-5" dirty="0"/>
              <a:t>of</a:t>
            </a:r>
            <a:r>
              <a:rPr lang="en-US" spc="430" dirty="0"/>
              <a:t> </a:t>
            </a:r>
            <a:r>
              <a:rPr lang="en-US" spc="-20" dirty="0"/>
              <a:t>2092</a:t>
            </a:r>
            <a:r>
              <a:rPr lang="en-US" spc="50" dirty="0"/>
              <a:t> </a:t>
            </a:r>
            <a:r>
              <a:rPr lang="en-US" spc="-15" dirty="0"/>
              <a:t>FP</a:t>
            </a:r>
            <a:r>
              <a:rPr lang="en-US" spc="5" dirty="0"/>
              <a:t> </a:t>
            </a:r>
            <a:r>
              <a:rPr lang="en-US" spc="-5" dirty="0"/>
              <a:t>review</a:t>
            </a:r>
            <a:endParaRPr lang="en-US" dirty="0"/>
          </a:p>
          <a:p>
            <a:pPr marL="171450" indent="-171450" defTabSz="914400">
              <a:lnSpc>
                <a:spcPct val="90000"/>
              </a:lnSpc>
              <a:spcBef>
                <a:spcPts val="99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40" dirty="0"/>
              <a:t>True</a:t>
            </a:r>
            <a:r>
              <a:rPr lang="en-US" dirty="0"/>
              <a:t> </a:t>
            </a:r>
            <a:r>
              <a:rPr lang="en-US" spc="-10" dirty="0"/>
              <a:t>Negatives</a:t>
            </a:r>
            <a:r>
              <a:rPr lang="en-US" spc="10" dirty="0"/>
              <a:t> </a:t>
            </a:r>
            <a:r>
              <a:rPr lang="en-US" spc="-10" dirty="0"/>
              <a:t>(TN)</a:t>
            </a:r>
            <a:r>
              <a:rPr lang="en-US" spc="40" dirty="0"/>
              <a:t> </a:t>
            </a:r>
            <a:r>
              <a:rPr lang="en-US" spc="-10" dirty="0"/>
              <a:t>:These</a:t>
            </a:r>
            <a:r>
              <a:rPr lang="en-US" spc="5" dirty="0"/>
              <a:t> </a:t>
            </a:r>
            <a:r>
              <a:rPr lang="en-US" spc="-10" dirty="0"/>
              <a:t>are</a:t>
            </a:r>
            <a:r>
              <a:rPr lang="en-US" spc="35" dirty="0"/>
              <a:t> </a:t>
            </a:r>
            <a:r>
              <a:rPr lang="en-US" spc="-5" dirty="0"/>
              <a:t>the</a:t>
            </a:r>
            <a:r>
              <a:rPr lang="en-US" spc="30" dirty="0"/>
              <a:t> </a:t>
            </a:r>
            <a:r>
              <a:rPr lang="en-US" spc="-5" dirty="0"/>
              <a:t>correctly</a:t>
            </a:r>
            <a:r>
              <a:rPr lang="en-US" spc="-20" dirty="0"/>
              <a:t> </a:t>
            </a:r>
            <a:r>
              <a:rPr lang="en-US" spc="-5" dirty="0"/>
              <a:t>predicted </a:t>
            </a:r>
            <a:r>
              <a:rPr lang="en-US" spc="-10" dirty="0"/>
              <a:t>negative</a:t>
            </a:r>
            <a:r>
              <a:rPr lang="en-US" spc="60" dirty="0"/>
              <a:t> </a:t>
            </a:r>
            <a:r>
              <a:rPr lang="en-US" spc="-10" dirty="0"/>
              <a:t>values</a:t>
            </a:r>
            <a:r>
              <a:rPr lang="en-US" spc="35" dirty="0"/>
              <a:t> </a:t>
            </a:r>
            <a:r>
              <a:rPr lang="en-US" spc="-5" dirty="0"/>
              <a:t>which</a:t>
            </a:r>
            <a:r>
              <a:rPr lang="en-US" spc="5" dirty="0"/>
              <a:t> </a:t>
            </a:r>
            <a:r>
              <a:rPr lang="en-US" spc="-10" dirty="0"/>
              <a:t>means</a:t>
            </a:r>
            <a:r>
              <a:rPr lang="en-US" spc="35" dirty="0"/>
              <a:t> </a:t>
            </a:r>
            <a:r>
              <a:rPr lang="en-US" spc="-10" dirty="0"/>
              <a:t>that</a:t>
            </a:r>
            <a:r>
              <a:rPr lang="en-US" spc="20" dirty="0"/>
              <a:t> 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spc="-10" dirty="0"/>
              <a:t>value</a:t>
            </a:r>
            <a:r>
              <a:rPr lang="en-US" spc="55" dirty="0"/>
              <a:t> </a:t>
            </a:r>
            <a:r>
              <a:rPr lang="en-US" spc="-10" dirty="0"/>
              <a:t>of</a:t>
            </a:r>
            <a:r>
              <a:rPr lang="en-US" spc="5" dirty="0"/>
              <a:t> </a:t>
            </a:r>
            <a:r>
              <a:rPr lang="en-US" spc="-10" dirty="0"/>
              <a:t>actual</a:t>
            </a:r>
            <a:r>
              <a:rPr lang="en-US" spc="45" dirty="0"/>
              <a:t> </a:t>
            </a:r>
            <a:r>
              <a:rPr lang="en-US" spc="-10" dirty="0"/>
              <a:t>class</a:t>
            </a:r>
            <a:r>
              <a:rPr lang="en-US" spc="30" dirty="0"/>
              <a:t> </a:t>
            </a:r>
            <a:r>
              <a:rPr lang="en-US" dirty="0"/>
              <a:t>is</a:t>
            </a:r>
            <a:r>
              <a:rPr lang="en-US" spc="5" dirty="0"/>
              <a:t> </a:t>
            </a:r>
            <a:r>
              <a:rPr lang="en-US" spc="-5" dirty="0"/>
              <a:t>no</a:t>
            </a:r>
            <a:r>
              <a:rPr lang="en-US" spc="-10" dirty="0"/>
              <a:t> and </a:t>
            </a:r>
            <a:r>
              <a:rPr lang="en-US" spc="-409" dirty="0"/>
              <a:t> </a:t>
            </a:r>
            <a:r>
              <a:rPr lang="en-US" spc="-10" dirty="0"/>
              <a:t>value</a:t>
            </a:r>
            <a:r>
              <a:rPr lang="en-US" spc="40" dirty="0"/>
              <a:t> </a:t>
            </a:r>
            <a:r>
              <a:rPr lang="en-US" spc="-10" dirty="0"/>
              <a:t>of</a:t>
            </a:r>
            <a:r>
              <a:rPr lang="en-US" dirty="0"/>
              <a:t> </a:t>
            </a:r>
            <a:r>
              <a:rPr lang="en-US" spc="-5" dirty="0"/>
              <a:t>predicted</a:t>
            </a:r>
            <a:r>
              <a:rPr lang="en-US" spc="-20" dirty="0"/>
              <a:t> </a:t>
            </a:r>
            <a:r>
              <a:rPr lang="en-US" spc="-10" dirty="0"/>
              <a:t>class</a:t>
            </a:r>
            <a:r>
              <a:rPr lang="en-US" spc="50" dirty="0"/>
              <a:t> </a:t>
            </a:r>
            <a:r>
              <a:rPr lang="en-US" dirty="0"/>
              <a:t>is</a:t>
            </a:r>
            <a:r>
              <a:rPr lang="en-US" spc="-30" dirty="0"/>
              <a:t> </a:t>
            </a:r>
            <a:r>
              <a:rPr lang="en-US" spc="-15" dirty="0"/>
              <a:t>also</a:t>
            </a:r>
            <a:r>
              <a:rPr lang="en-US" spc="55" dirty="0"/>
              <a:t> </a:t>
            </a:r>
            <a:r>
              <a:rPr lang="en-US" spc="-5" dirty="0"/>
              <a:t>no.</a:t>
            </a:r>
            <a:r>
              <a:rPr lang="en-US" spc="5" dirty="0"/>
              <a:t> </a:t>
            </a:r>
            <a:r>
              <a:rPr lang="en-US" spc="-50" dirty="0"/>
              <a:t>We</a:t>
            </a:r>
            <a:r>
              <a:rPr lang="en-US" spc="15" dirty="0"/>
              <a:t> </a:t>
            </a:r>
            <a:r>
              <a:rPr lang="en-US" spc="-10" dirty="0"/>
              <a:t>have</a:t>
            </a:r>
            <a:r>
              <a:rPr lang="en-US" spc="40" dirty="0"/>
              <a:t> </a:t>
            </a:r>
            <a:r>
              <a:rPr lang="en-US" spc="-15" dirty="0"/>
              <a:t>76</a:t>
            </a:r>
            <a:r>
              <a:rPr lang="en-US" spc="20" dirty="0"/>
              <a:t> </a:t>
            </a:r>
            <a:r>
              <a:rPr lang="en-US" spc="-5" dirty="0"/>
              <a:t>reviews which</a:t>
            </a:r>
            <a:r>
              <a:rPr lang="en-US" spc="-10" dirty="0"/>
              <a:t> are</a:t>
            </a:r>
            <a:r>
              <a:rPr lang="en-US" spc="15" dirty="0"/>
              <a:t> </a:t>
            </a:r>
            <a:r>
              <a:rPr lang="en-US" spc="-5" dirty="0"/>
              <a:t>correctly</a:t>
            </a:r>
            <a:r>
              <a:rPr lang="en-US" spc="-35" dirty="0"/>
              <a:t> </a:t>
            </a:r>
            <a:r>
              <a:rPr lang="en-US" spc="-5" dirty="0"/>
              <a:t>predicted</a:t>
            </a:r>
            <a:r>
              <a:rPr lang="en-US" spc="5" dirty="0"/>
              <a:t> </a:t>
            </a:r>
            <a:r>
              <a:rPr lang="en-US" spc="-15" dirty="0"/>
              <a:t>as</a:t>
            </a:r>
            <a:r>
              <a:rPr lang="en-US" spc="20" dirty="0"/>
              <a:t> </a:t>
            </a:r>
            <a:r>
              <a:rPr lang="en-US" spc="-5" dirty="0"/>
              <a:t>negative.</a:t>
            </a:r>
            <a:endParaRPr lang="en-US" dirty="0"/>
          </a:p>
          <a:p>
            <a:pPr marL="171450" indent="-171450" defTabSz="914400">
              <a:lnSpc>
                <a:spcPct val="90000"/>
              </a:lnSpc>
              <a:spcBef>
                <a:spcPts val="101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15" dirty="0"/>
              <a:t>False</a:t>
            </a:r>
            <a:r>
              <a:rPr lang="en-US" spc="70" dirty="0"/>
              <a:t> </a:t>
            </a:r>
            <a:r>
              <a:rPr lang="en-US" spc="-10" dirty="0"/>
              <a:t>Negatives</a:t>
            </a:r>
            <a:r>
              <a:rPr lang="en-US" spc="5" dirty="0"/>
              <a:t> </a:t>
            </a:r>
            <a:r>
              <a:rPr lang="en-US" spc="-15" dirty="0"/>
              <a:t>(FN)</a:t>
            </a:r>
            <a:r>
              <a:rPr lang="en-US" spc="30" dirty="0"/>
              <a:t> </a:t>
            </a:r>
            <a:r>
              <a:rPr lang="en-US" spc="-5" dirty="0"/>
              <a:t>–</a:t>
            </a:r>
            <a:r>
              <a:rPr lang="en-US" spc="30" dirty="0"/>
              <a:t> </a:t>
            </a:r>
            <a:r>
              <a:rPr lang="en-US" spc="-5" dirty="0"/>
              <a:t>When</a:t>
            </a:r>
            <a:r>
              <a:rPr lang="en-US" spc="5" dirty="0"/>
              <a:t> </a:t>
            </a:r>
            <a:r>
              <a:rPr lang="en-US" spc="-10" dirty="0"/>
              <a:t>actual</a:t>
            </a:r>
            <a:r>
              <a:rPr lang="en-US" spc="40" dirty="0"/>
              <a:t> </a:t>
            </a:r>
            <a:r>
              <a:rPr lang="en-US" spc="-10" dirty="0"/>
              <a:t>class</a:t>
            </a:r>
            <a:r>
              <a:rPr lang="en-US" spc="30" dirty="0"/>
              <a:t> </a:t>
            </a:r>
            <a:r>
              <a:rPr lang="en-US" dirty="0"/>
              <a:t>is </a:t>
            </a:r>
            <a:r>
              <a:rPr lang="en-US" spc="-5" dirty="0"/>
              <a:t>yes</a:t>
            </a:r>
            <a:r>
              <a:rPr lang="en-US" spc="-25" dirty="0"/>
              <a:t> </a:t>
            </a:r>
            <a:r>
              <a:rPr lang="en-US" spc="-10" dirty="0"/>
              <a:t>but</a:t>
            </a:r>
            <a:r>
              <a:rPr lang="en-US" spc="15" dirty="0"/>
              <a:t> </a:t>
            </a:r>
            <a:r>
              <a:rPr lang="en-US" spc="-5" dirty="0"/>
              <a:t>predicted </a:t>
            </a:r>
            <a:r>
              <a:rPr lang="en-US" spc="-10" dirty="0"/>
              <a:t>class</a:t>
            </a:r>
            <a:r>
              <a:rPr lang="en-US" spc="25" dirty="0"/>
              <a:t> </a:t>
            </a:r>
            <a:r>
              <a:rPr lang="en-US" dirty="0"/>
              <a:t>in</a:t>
            </a:r>
            <a:r>
              <a:rPr lang="en-US" spc="20" dirty="0"/>
              <a:t> </a:t>
            </a:r>
            <a:r>
              <a:rPr lang="en-US" spc="-5" dirty="0"/>
              <a:t>no.</a:t>
            </a:r>
            <a:r>
              <a:rPr lang="en-US" spc="5" dirty="0"/>
              <a:t> </a:t>
            </a:r>
            <a:r>
              <a:rPr lang="en-US" spc="-50" dirty="0"/>
              <a:t>We</a:t>
            </a:r>
            <a:r>
              <a:rPr lang="en-US" spc="20" dirty="0"/>
              <a:t> </a:t>
            </a:r>
            <a:r>
              <a:rPr lang="en-US" spc="-10" dirty="0"/>
              <a:t>don’t</a:t>
            </a:r>
            <a:r>
              <a:rPr lang="en-US" spc="15" dirty="0"/>
              <a:t> </a:t>
            </a:r>
            <a:r>
              <a:rPr lang="en-US" spc="-10" dirty="0"/>
              <a:t>have</a:t>
            </a:r>
            <a:r>
              <a:rPr lang="en-US" spc="45" dirty="0"/>
              <a:t> </a:t>
            </a:r>
            <a:r>
              <a:rPr lang="en-US" spc="-10" dirty="0"/>
              <a:t>any</a:t>
            </a:r>
            <a:r>
              <a:rPr lang="en-US" spc="20" dirty="0"/>
              <a:t> </a:t>
            </a:r>
            <a:r>
              <a:rPr lang="en-US" spc="-5" dirty="0"/>
              <a:t>review</a:t>
            </a:r>
            <a:r>
              <a:rPr lang="en-US" spc="-15" dirty="0"/>
              <a:t> </a:t>
            </a:r>
            <a:r>
              <a:rPr lang="en-US" spc="-5" dirty="0"/>
              <a:t>which predicted</a:t>
            </a:r>
            <a:r>
              <a:rPr lang="en-US" spc="-20" dirty="0"/>
              <a:t> </a:t>
            </a:r>
            <a:r>
              <a:rPr lang="en-US" spc="-15" dirty="0"/>
              <a:t>as</a:t>
            </a:r>
            <a:r>
              <a:rPr lang="en-US" dirty="0"/>
              <a:t> </a:t>
            </a:r>
            <a:r>
              <a:rPr lang="en-US" spc="-10" dirty="0"/>
              <a:t>negative</a:t>
            </a:r>
            <a:r>
              <a:rPr lang="en-US" spc="10" dirty="0"/>
              <a:t> </a:t>
            </a:r>
            <a:r>
              <a:rPr lang="en-US" spc="-5" dirty="0"/>
              <a:t>though</a:t>
            </a:r>
            <a:r>
              <a:rPr lang="en-US" spc="10" dirty="0"/>
              <a:t> </a:t>
            </a:r>
            <a:r>
              <a:rPr lang="en-US" dirty="0"/>
              <a:t>in</a:t>
            </a:r>
            <a:r>
              <a:rPr lang="en-US" spc="-15" dirty="0"/>
              <a:t> </a:t>
            </a:r>
            <a:r>
              <a:rPr lang="en-US" spc="-10" dirty="0"/>
              <a:t>actual</a:t>
            </a:r>
            <a:r>
              <a:rPr lang="en-US" spc="5" dirty="0"/>
              <a:t> </a:t>
            </a:r>
            <a:r>
              <a:rPr lang="en-US" dirty="0"/>
              <a:t>it</a:t>
            </a:r>
            <a:r>
              <a:rPr lang="en-US" spc="5" dirty="0"/>
              <a:t> </a:t>
            </a:r>
            <a:r>
              <a:rPr lang="en-US" dirty="0"/>
              <a:t>is</a:t>
            </a:r>
            <a:r>
              <a:rPr lang="en-US" spc="-35" dirty="0"/>
              <a:t> </a:t>
            </a:r>
            <a:r>
              <a:rPr lang="en-US" spc="-10" dirty="0"/>
              <a:t>positive.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670" y="1529804"/>
            <a:ext cx="10360660" cy="418383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sz="1400" spc="-6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got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an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accuracy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~86%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on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test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set.</a:t>
            </a:r>
            <a:endParaRPr sz="1400" dirty="0">
              <a:cs typeface="Trebuchet MS"/>
            </a:endParaRPr>
          </a:p>
          <a:p>
            <a:pPr marL="356870" marR="5080" indent="-344805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6870" algn="l"/>
                <a:tab pos="5303520" algn="l"/>
              </a:tabLst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Accuracy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:Accuracy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most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intuitive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performance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measure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it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simply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ratio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co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rrectly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predicted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observation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total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observations.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One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may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think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that,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if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have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high </a:t>
            </a:r>
            <a:r>
              <a:rPr sz="1400" spc="-5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accuracy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then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our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model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best.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our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case	being a review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 has 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an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accuracy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86%.</a:t>
            </a:r>
            <a:endParaRPr sz="1400" dirty="0"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404040"/>
                </a:solidFill>
                <a:cs typeface="Trebuchet MS"/>
              </a:rPr>
              <a:t>Accuracy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=</a:t>
            </a:r>
            <a:r>
              <a:rPr sz="1400" spc="-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TP+TN/TP+FP+FN+TN</a:t>
            </a:r>
            <a:endParaRPr lang="en-US" sz="1400" dirty="0">
              <a:cs typeface="Trebuchet MS"/>
            </a:endParaRPr>
          </a:p>
          <a:p>
            <a:pPr marL="755650" lvl="1" indent="-285750"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sz="1400" spc="-15" dirty="0">
                <a:solidFill>
                  <a:srgbClr val="404040"/>
                </a:solidFill>
                <a:cs typeface="Trebuchet MS"/>
              </a:rPr>
              <a:t>Precision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: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Precision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ratio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correctly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predicted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observations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total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predicted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observations.</a:t>
            </a:r>
            <a:r>
              <a:rPr sz="1400" spc="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our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case	being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review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has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an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precision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86%.</a:t>
            </a:r>
            <a:endParaRPr sz="1400" dirty="0"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1400" spc="-15" dirty="0">
                <a:solidFill>
                  <a:srgbClr val="404040"/>
                </a:solidFill>
                <a:cs typeface="Trebuchet MS"/>
              </a:rPr>
              <a:t>Precision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=</a:t>
            </a:r>
            <a:r>
              <a:rPr sz="1400" spc="-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TP/TP+FP</a:t>
            </a:r>
            <a:endParaRPr lang="en-US" sz="1400" dirty="0">
              <a:cs typeface="Trebuchet MS"/>
            </a:endParaRPr>
          </a:p>
          <a:p>
            <a:pPr marL="755650" lvl="1" indent="-285750"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1400" spc="-20" dirty="0">
                <a:solidFill>
                  <a:srgbClr val="404040"/>
                </a:solidFill>
                <a:cs typeface="Trebuchet MS"/>
              </a:rPr>
              <a:t>Recall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(Sensitivity)	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Recall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ratio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correctly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predicted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observations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all</a:t>
            </a:r>
            <a:r>
              <a:rPr lang="en-US" sz="1400" dirty="0"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observations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in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actual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class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-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yes.</a:t>
            </a:r>
            <a:r>
              <a:rPr lang="en-US"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In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our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dataset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have a recall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for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review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as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1.</a:t>
            </a:r>
            <a:endParaRPr sz="1400" dirty="0"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1400" spc="-20" dirty="0">
                <a:solidFill>
                  <a:srgbClr val="404040"/>
                </a:solidFill>
                <a:cs typeface="Trebuchet MS"/>
              </a:rPr>
              <a:t>Recall</a:t>
            </a:r>
            <a:r>
              <a:rPr sz="1400"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=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TP/TP+FN</a:t>
            </a:r>
            <a:endParaRPr lang="en-US" sz="1400" dirty="0">
              <a:cs typeface="Trebuchet MS"/>
            </a:endParaRPr>
          </a:p>
          <a:p>
            <a:pPr marL="755650" lvl="1" indent="-285750"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rgbClr val="404040"/>
                </a:solidFill>
                <a:cs typeface="Trebuchet MS"/>
              </a:rPr>
              <a:t>F1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score:F1</a:t>
            </a:r>
            <a:r>
              <a:rPr sz="1400"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Score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is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weighted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average</a:t>
            </a:r>
            <a:r>
              <a:rPr sz="1400" spc="-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Precision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Recall.</a:t>
            </a:r>
            <a:r>
              <a:rPr sz="1400"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Therefore,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this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score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ta </a:t>
            </a:r>
            <a:r>
              <a:rPr sz="1400" spc="-55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kes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both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false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positives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1400"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false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negatives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into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account.</a:t>
            </a:r>
            <a:r>
              <a:rPr sz="1400"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60" dirty="0">
                <a:solidFill>
                  <a:srgbClr val="404040"/>
                </a:solidFill>
                <a:cs typeface="Trebuchet MS"/>
              </a:rPr>
              <a:t>We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have</a:t>
            </a:r>
            <a:r>
              <a:rPr sz="1400" dirty="0">
                <a:solidFill>
                  <a:srgbClr val="404040"/>
                </a:solidFill>
                <a:cs typeface="Trebuchet MS"/>
              </a:rPr>
              <a:t> an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f1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score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1400"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92%</a:t>
            </a:r>
            <a:r>
              <a:rPr sz="1400"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for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positive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cs typeface="Trebuchet MS"/>
              </a:rPr>
              <a:t>review.</a:t>
            </a:r>
            <a:endParaRPr sz="1400" dirty="0"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rgbClr val="404040"/>
                </a:solidFill>
                <a:cs typeface="Trebuchet MS"/>
              </a:rPr>
              <a:t>F1</a:t>
            </a:r>
            <a:r>
              <a:rPr sz="1400"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Score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=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cs typeface="Trebuchet MS"/>
              </a:rPr>
              <a:t>2</a:t>
            </a:r>
            <a:r>
              <a:rPr sz="1400" i="1" spc="-10" dirty="0">
                <a:solidFill>
                  <a:srgbClr val="404040"/>
                </a:solidFill>
                <a:cs typeface="Trebuchet MS"/>
              </a:rPr>
              <a:t>*(Recall</a:t>
            </a:r>
            <a:r>
              <a:rPr sz="1400" i="1"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i="1" spc="-5" dirty="0">
                <a:solidFill>
                  <a:srgbClr val="404040"/>
                </a:solidFill>
                <a:cs typeface="Trebuchet MS"/>
              </a:rPr>
              <a:t>*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Precision)</a:t>
            </a:r>
            <a:r>
              <a:rPr sz="1400"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/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20" dirty="0">
                <a:solidFill>
                  <a:srgbClr val="404040"/>
                </a:solidFill>
                <a:cs typeface="Trebuchet MS"/>
              </a:rPr>
              <a:t>(Recall</a:t>
            </a:r>
            <a:r>
              <a:rPr sz="1400" spc="-5" dirty="0">
                <a:solidFill>
                  <a:srgbClr val="404040"/>
                </a:solidFill>
                <a:cs typeface="Trebuchet MS"/>
              </a:rPr>
              <a:t> +</a:t>
            </a:r>
            <a:r>
              <a:rPr sz="1400"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cs typeface="Trebuchet MS"/>
              </a:rPr>
              <a:t>Precision)</a:t>
            </a:r>
            <a:endParaRPr sz="1400" dirty="0">
              <a:cs typeface="Trebuchet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4FA2B13-B01F-4A7A-9CA1-87DF3C5D9427}"/>
              </a:ext>
            </a:extLst>
          </p:cNvPr>
          <p:cNvSpPr txBox="1">
            <a:spLocks/>
          </p:cNvSpPr>
          <p:nvPr/>
        </p:nvSpPr>
        <p:spPr>
          <a:xfrm>
            <a:off x="3617223" y="138834"/>
            <a:ext cx="495755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/>
            <a:r>
              <a:rPr lang="en-IN" b="1" spc="0"/>
              <a:t>Confusion matrix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9FA8134-2F6D-C551-9E98-6C6CEDC7E299}"/>
              </a:ext>
            </a:extLst>
          </p:cNvPr>
          <p:cNvSpPr txBox="1">
            <a:spLocks/>
          </p:cNvSpPr>
          <p:nvPr/>
        </p:nvSpPr>
        <p:spPr>
          <a:xfrm>
            <a:off x="707829" y="727823"/>
            <a:ext cx="3734703" cy="540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spcAft>
                <a:spcPts val="600"/>
              </a:spcAft>
            </a:pPr>
            <a:r>
              <a:rPr lang="en-US" b="1" spc="0" dirty="0"/>
              <a:t>Confusion matrix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21614" y="727823"/>
            <a:ext cx="6927842" cy="307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tabLst>
                <a:tab pos="356870" algn="l"/>
              </a:tabLst>
            </a:pPr>
            <a:r>
              <a:rPr lang="en-US" spc="-20" dirty="0"/>
              <a:t>Weighted</a:t>
            </a:r>
            <a:r>
              <a:rPr lang="en-US" spc="-5" dirty="0"/>
              <a:t> average</a:t>
            </a:r>
            <a:r>
              <a:rPr lang="en-US" spc="-40" dirty="0"/>
              <a:t> </a:t>
            </a:r>
            <a:r>
              <a:rPr lang="en-US" spc="-10" dirty="0"/>
              <a:t>scores:</a:t>
            </a:r>
            <a:endParaRPr lang="en-US" dirty="0"/>
          </a:p>
          <a:p>
            <a:pPr marL="356870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pc="-10" dirty="0"/>
              <a:t>The</a:t>
            </a:r>
            <a:r>
              <a:rPr lang="en-US" spc="10" dirty="0"/>
              <a:t> </a:t>
            </a:r>
            <a:r>
              <a:rPr lang="en-US" spc="-5" dirty="0"/>
              <a:t>sum</a:t>
            </a:r>
            <a:r>
              <a:rPr lang="en-US" spc="20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spc="-10" dirty="0"/>
              <a:t>the scores</a:t>
            </a:r>
            <a:r>
              <a:rPr lang="en-US" spc="25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spc="-10" dirty="0"/>
              <a:t>all</a:t>
            </a:r>
            <a:r>
              <a:rPr lang="en-US" spc="15" dirty="0"/>
              <a:t> </a:t>
            </a:r>
            <a:r>
              <a:rPr lang="en-US" spc="-5" dirty="0"/>
              <a:t>classes</a:t>
            </a:r>
            <a:r>
              <a:rPr lang="en-US" spc="10" dirty="0"/>
              <a:t> </a:t>
            </a:r>
            <a:r>
              <a:rPr lang="en-US" spc="-5" dirty="0"/>
              <a:t>after </a:t>
            </a:r>
            <a:r>
              <a:rPr lang="en-US" spc="-10" dirty="0"/>
              <a:t>multiplying</a:t>
            </a:r>
            <a:r>
              <a:rPr lang="en-US" spc="65" dirty="0"/>
              <a:t> </a:t>
            </a:r>
            <a:r>
              <a:rPr lang="en-US" spc="-10" dirty="0"/>
              <a:t>their</a:t>
            </a:r>
            <a:r>
              <a:rPr lang="en-US" spc="20" dirty="0"/>
              <a:t> </a:t>
            </a:r>
            <a:r>
              <a:rPr lang="en-US" spc="-5" dirty="0"/>
              <a:t>respective</a:t>
            </a:r>
            <a:r>
              <a:rPr lang="en-US" spc="5" dirty="0"/>
              <a:t> </a:t>
            </a:r>
            <a:r>
              <a:rPr lang="en-US" spc="-10" dirty="0"/>
              <a:t>class</a:t>
            </a:r>
            <a:r>
              <a:rPr lang="en-US" spc="10" dirty="0"/>
              <a:t> </a:t>
            </a:r>
            <a:r>
              <a:rPr lang="en-US" spc="-10" dirty="0"/>
              <a:t>proportions.</a:t>
            </a:r>
          </a:p>
          <a:p>
            <a:pPr marL="356870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pc="-10" dirty="0"/>
              <a:t>It</a:t>
            </a:r>
            <a:r>
              <a:rPr lang="en-US" spc="-5" dirty="0"/>
              <a:t> is</a:t>
            </a:r>
            <a:r>
              <a:rPr lang="en-US" spc="5" dirty="0"/>
              <a:t> </a:t>
            </a:r>
            <a:r>
              <a:rPr lang="en-US" spc="-10" dirty="0"/>
              <a:t>the</a:t>
            </a:r>
            <a:r>
              <a:rPr lang="en-US" spc="15" dirty="0"/>
              <a:t> </a:t>
            </a:r>
            <a:r>
              <a:rPr lang="en-US" spc="-10" dirty="0"/>
              <a:t>simple</a:t>
            </a:r>
            <a:r>
              <a:rPr lang="en-US" spc="15" dirty="0"/>
              <a:t> </a:t>
            </a:r>
            <a:r>
              <a:rPr lang="en-US" spc="-5" dirty="0"/>
              <a:t>mean</a:t>
            </a:r>
            <a:r>
              <a:rPr lang="en-US" spc="-15" dirty="0"/>
              <a:t> </a:t>
            </a:r>
            <a:r>
              <a:rPr lang="en-US" dirty="0"/>
              <a:t>of</a:t>
            </a:r>
            <a:r>
              <a:rPr lang="en-US" spc="10" dirty="0"/>
              <a:t> </a:t>
            </a:r>
            <a:r>
              <a:rPr lang="en-US" spc="-10" dirty="0"/>
              <a:t>scores</a:t>
            </a:r>
            <a:r>
              <a:rPr lang="en-US" spc="5" dirty="0"/>
              <a:t> </a:t>
            </a:r>
            <a:r>
              <a:rPr lang="en-US" dirty="0"/>
              <a:t>of</a:t>
            </a:r>
            <a:r>
              <a:rPr lang="en-US" spc="5" dirty="0"/>
              <a:t> </a:t>
            </a:r>
            <a:r>
              <a:rPr lang="en-US" spc="-10" dirty="0"/>
              <a:t>all </a:t>
            </a:r>
            <a:r>
              <a:rPr lang="en-US" spc="-5" dirty="0"/>
              <a:t>classes.</a:t>
            </a:r>
            <a:r>
              <a:rPr lang="en-US" dirty="0"/>
              <a:t> </a:t>
            </a:r>
            <a:r>
              <a:rPr lang="en-US" spc="-5" dirty="0"/>
              <a:t>So,</a:t>
            </a:r>
            <a:r>
              <a:rPr lang="en-US" spc="10" dirty="0"/>
              <a:t> </a:t>
            </a:r>
            <a:r>
              <a:rPr lang="en-US" spc="-5" dirty="0"/>
              <a:t>macro- </a:t>
            </a:r>
            <a:r>
              <a:rPr lang="en-US" dirty="0"/>
              <a:t> </a:t>
            </a:r>
            <a:r>
              <a:rPr lang="en-US" spc="-5" dirty="0"/>
              <a:t>average</a:t>
            </a:r>
            <a:r>
              <a:rPr lang="en-US" dirty="0"/>
              <a:t> </a:t>
            </a:r>
            <a:r>
              <a:rPr lang="en-US" spc="-10" dirty="0"/>
              <a:t>recall</a:t>
            </a:r>
            <a:r>
              <a:rPr lang="en-US" spc="15" dirty="0"/>
              <a:t> </a:t>
            </a:r>
            <a:r>
              <a:rPr lang="en-US" dirty="0"/>
              <a:t>is </a:t>
            </a:r>
            <a:r>
              <a:rPr lang="en-US" spc="-10" dirty="0"/>
              <a:t>the mean</a:t>
            </a:r>
            <a:r>
              <a:rPr lang="en-US" spc="15" dirty="0"/>
              <a:t> </a:t>
            </a:r>
            <a:r>
              <a:rPr lang="en-US" dirty="0"/>
              <a:t>of</a:t>
            </a:r>
            <a:r>
              <a:rPr lang="en-US" spc="10" dirty="0"/>
              <a:t> </a:t>
            </a:r>
            <a:r>
              <a:rPr lang="en-US" spc="-10" dirty="0"/>
              <a:t>the</a:t>
            </a:r>
            <a:r>
              <a:rPr lang="en-US" spc="-15" dirty="0"/>
              <a:t> recalls</a:t>
            </a:r>
            <a:r>
              <a:rPr lang="en-US" spc="40" dirty="0"/>
              <a:t> </a:t>
            </a:r>
            <a:r>
              <a:rPr lang="en-US" dirty="0"/>
              <a:t>of</a:t>
            </a:r>
            <a:r>
              <a:rPr lang="en-US" spc="5" dirty="0"/>
              <a:t> </a:t>
            </a:r>
            <a:r>
              <a:rPr lang="en-US" spc="-10" dirty="0"/>
              <a:t>all</a:t>
            </a:r>
            <a:r>
              <a:rPr lang="en-US" spc="15" dirty="0"/>
              <a:t> </a:t>
            </a:r>
            <a:r>
              <a:rPr lang="en-US" spc="-10" dirty="0"/>
              <a:t>the</a:t>
            </a:r>
            <a:r>
              <a:rPr lang="en-US" spc="-15" dirty="0"/>
              <a:t> </a:t>
            </a:r>
            <a:r>
              <a:rPr lang="en-US" spc="-10" dirty="0"/>
              <a:t>classes.</a:t>
            </a:r>
            <a:endParaRPr lang="en-US" dirty="0"/>
          </a:p>
          <a:p>
            <a:pPr marL="356870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 defTabSz="914400">
              <a:spcBef>
                <a:spcPts val="4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229" y="4063117"/>
            <a:ext cx="6627212" cy="20670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83DD0-CF99-07A8-9288-0796FD13CEF1}"/>
              </a:ext>
            </a:extLst>
          </p:cNvPr>
          <p:cNvSpPr txBox="1"/>
          <p:nvPr/>
        </p:nvSpPr>
        <p:spPr>
          <a:xfrm>
            <a:off x="1243632" y="1830862"/>
            <a:ext cx="5068568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</a:t>
            </a:r>
          </a:p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60F7E50-2AC6-B75C-473C-8C6B64D77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7" r="2110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916D0BB2-595D-C46C-B72C-EB2D899D0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69" r="3998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A6000-03A8-C597-6EB7-3BD8D935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 b="1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2E-D7C4-FDCD-8FEB-4A896D54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356870" marR="352425" indent="-344805">
              <a:lnSpc>
                <a:spcPct val="100000"/>
              </a:lnSpc>
              <a:spcBef>
                <a:spcPts val="365"/>
              </a:spcBef>
            </a:pPr>
            <a:r>
              <a:rPr lang="en-IN" sz="1400" spc="-5">
                <a:cs typeface="Trebuchet MS"/>
              </a:rPr>
              <a:t>In this </a:t>
            </a:r>
            <a:r>
              <a:rPr lang="en-IN" sz="1400" spc="-10">
                <a:cs typeface="Trebuchet MS"/>
              </a:rPr>
              <a:t>capstone project, </a:t>
            </a:r>
            <a:r>
              <a:rPr lang="en-IN" sz="1400" spc="-5">
                <a:cs typeface="Trebuchet MS"/>
              </a:rPr>
              <a:t>we </a:t>
            </a:r>
            <a:r>
              <a:rPr lang="en-IN" sz="1400" spc="-10">
                <a:cs typeface="Trebuchet MS"/>
              </a:rPr>
              <a:t>will be </a:t>
            </a:r>
            <a:r>
              <a:rPr lang="en-IN" sz="1400" spc="-5">
                <a:cs typeface="Trebuchet MS"/>
              </a:rPr>
              <a:t>solving a </a:t>
            </a:r>
            <a:r>
              <a:rPr lang="en-IN" sz="1400" spc="-15">
                <a:cs typeface="Trebuchet MS"/>
              </a:rPr>
              <a:t>problem </a:t>
            </a:r>
            <a:r>
              <a:rPr lang="en-IN" sz="1400">
                <a:cs typeface="Trebuchet MS"/>
              </a:rPr>
              <a:t>in </a:t>
            </a:r>
            <a:r>
              <a:rPr lang="en-IN" sz="1400" spc="-10">
                <a:cs typeface="Trebuchet MS"/>
              </a:rPr>
              <a:t>the mobile 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phone industry </a:t>
            </a:r>
            <a:r>
              <a:rPr lang="en-IN" sz="1400" spc="-5">
                <a:cs typeface="Trebuchet MS"/>
              </a:rPr>
              <a:t>of </a:t>
            </a:r>
            <a:r>
              <a:rPr lang="en-IN" sz="1400" spc="-10">
                <a:cs typeface="Trebuchet MS"/>
              </a:rPr>
              <a:t>the </a:t>
            </a:r>
            <a:r>
              <a:rPr lang="en-IN" sz="1400" spc="-5">
                <a:cs typeface="Trebuchet MS"/>
              </a:rPr>
              <a:t>US, </a:t>
            </a:r>
            <a:r>
              <a:rPr lang="en-IN" sz="1400" spc="-10">
                <a:cs typeface="Trebuchet MS"/>
              </a:rPr>
              <a:t>one </a:t>
            </a:r>
            <a:r>
              <a:rPr lang="en-IN" sz="1400" spc="-5">
                <a:cs typeface="Trebuchet MS"/>
              </a:rPr>
              <a:t>of </a:t>
            </a:r>
            <a:r>
              <a:rPr lang="en-IN" sz="1400" spc="-10">
                <a:cs typeface="Trebuchet MS"/>
              </a:rPr>
              <a:t>the major smartphones markets </a:t>
            </a:r>
            <a:r>
              <a:rPr lang="en-IN" sz="1400" spc="-5">
                <a:cs typeface="Trebuchet MS"/>
              </a:rPr>
              <a:t>in </a:t>
            </a:r>
            <a:r>
              <a:rPr lang="en-IN" sz="1400" spc="-59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-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world.</a:t>
            </a:r>
            <a:endParaRPr lang="en-IN" sz="1400">
              <a:cs typeface="Trebuchet MS"/>
            </a:endParaRPr>
          </a:p>
          <a:p>
            <a:pPr marL="356870" marR="5080" indent="-344805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lang="en-IN" sz="1400" spc="-5">
                <a:cs typeface="Trebuchet MS"/>
              </a:rPr>
              <a:t>By</a:t>
            </a:r>
            <a:r>
              <a:rPr lang="en-IN" sz="1400" spc="2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analyzing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 sentiment</a:t>
            </a:r>
            <a:r>
              <a:rPr lang="en-IN" sz="1400" spc="2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of</a:t>
            </a:r>
            <a:r>
              <a:rPr lang="en-IN" sz="1400" spc="-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reviews,</a:t>
            </a:r>
            <a:r>
              <a:rPr lang="en-IN" sz="1400" spc="4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we</a:t>
            </a:r>
            <a:r>
              <a:rPr lang="en-IN" sz="140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can</a:t>
            </a:r>
            <a:r>
              <a:rPr lang="en-IN" sz="140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find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features</a:t>
            </a:r>
            <a:r>
              <a:rPr lang="en-IN" sz="1400" spc="35">
                <a:cs typeface="Trebuchet MS"/>
              </a:rPr>
              <a:t> </a:t>
            </a:r>
            <a:r>
              <a:rPr lang="en-IN" sz="1400">
                <a:cs typeface="Trebuchet MS"/>
              </a:rPr>
              <a:t>of </a:t>
            </a:r>
            <a:r>
              <a:rPr lang="en-IN" sz="1400" spc="-58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-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phones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that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have </a:t>
            </a:r>
            <a:r>
              <a:rPr lang="en-IN" sz="1400" spc="-15">
                <a:cs typeface="Trebuchet MS"/>
              </a:rPr>
              <a:t>resulted</a:t>
            </a:r>
            <a:r>
              <a:rPr lang="en-IN" sz="1400" spc="3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in</a:t>
            </a:r>
            <a:r>
              <a:rPr lang="en-IN" sz="1400" spc="-1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positive/negative</a:t>
            </a:r>
            <a:r>
              <a:rPr lang="en-IN" sz="1400" spc="-3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sentiments.</a:t>
            </a:r>
            <a:r>
              <a:rPr lang="en-IN" sz="1400" spc="-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This 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will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5">
                <a:cs typeface="Trebuchet MS"/>
              </a:rPr>
              <a:t>help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companies</a:t>
            </a:r>
            <a:r>
              <a:rPr lang="en-IN" sz="1400" spc="3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include</a:t>
            </a:r>
            <a:r>
              <a:rPr lang="en-IN" sz="1400" spc="4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or improve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those </a:t>
            </a:r>
            <a:r>
              <a:rPr lang="en-IN" sz="1400" spc="-10">
                <a:cs typeface="Trebuchet MS"/>
              </a:rPr>
              <a:t>particular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features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while </a:t>
            </a:r>
            <a:r>
              <a:rPr lang="en-IN" sz="1400" spc="-59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developing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a</a:t>
            </a:r>
            <a:r>
              <a:rPr lang="en-IN" sz="140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new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5">
                <a:cs typeface="Trebuchet MS"/>
              </a:rPr>
              <a:t>product.</a:t>
            </a:r>
            <a:endParaRPr lang="en-IN" sz="1400">
              <a:cs typeface="Trebuchet MS"/>
            </a:endParaRPr>
          </a:p>
          <a:p>
            <a:pPr marL="356870" marR="5080" indent="-344805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lang="en-IN" sz="1400" spc="-5">
                <a:cs typeface="Trebuchet MS"/>
              </a:rPr>
              <a:t>Comparing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competitors'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pricing</a:t>
            </a:r>
            <a:r>
              <a:rPr lang="en-IN" sz="140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and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their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market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shares</a:t>
            </a:r>
            <a:r>
              <a:rPr lang="en-IN" sz="1400" spc="3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will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5">
                <a:cs typeface="Trebuchet MS"/>
              </a:rPr>
              <a:t>help</a:t>
            </a:r>
            <a:r>
              <a:rPr lang="en-IN" sz="140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companies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decide</a:t>
            </a:r>
            <a:r>
              <a:rPr lang="en-IN" sz="140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price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of</a:t>
            </a:r>
            <a:r>
              <a:rPr lang="en-IN" sz="1400" spc="-2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their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products.</a:t>
            </a:r>
            <a:endParaRPr lang="en-IN" sz="1400">
              <a:cs typeface="Trebuchet MS"/>
            </a:endParaRPr>
          </a:p>
          <a:p>
            <a:pPr marL="356870" marR="394970" indent="-344805">
              <a:lnSpc>
                <a:spcPct val="100000"/>
              </a:lnSpc>
              <a:spcBef>
                <a:spcPts val="1045"/>
              </a:spcBef>
              <a:tabLst>
                <a:tab pos="356870" algn="l"/>
              </a:tabLst>
            </a:pPr>
            <a:r>
              <a:rPr lang="en-IN" sz="1400" spc="-5">
                <a:cs typeface="Trebuchet MS"/>
              </a:rPr>
              <a:t>Before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purchasing</a:t>
            </a:r>
            <a:r>
              <a:rPr lang="en-IN" sz="1400" spc="2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any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product,</a:t>
            </a:r>
            <a:r>
              <a:rPr lang="en-IN" sz="1400" spc="3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we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all</a:t>
            </a:r>
            <a:r>
              <a:rPr lang="en-IN" sz="140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look </a:t>
            </a:r>
            <a:r>
              <a:rPr lang="en-IN" sz="1400">
                <a:cs typeface="Trebuchet MS"/>
              </a:rPr>
              <a:t>at</a:t>
            </a:r>
            <a:r>
              <a:rPr lang="en-IN" sz="1400" spc="-5">
                <a:cs typeface="Trebuchet MS"/>
              </a:rPr>
              <a:t> similar</a:t>
            </a:r>
            <a:r>
              <a:rPr lang="en-IN" sz="1400" spc="-10">
                <a:cs typeface="Trebuchet MS"/>
              </a:rPr>
              <a:t> products</a:t>
            </a:r>
            <a:r>
              <a:rPr lang="en-IN" sz="1400" spc="25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in </a:t>
            </a:r>
            <a:r>
              <a:rPr lang="en-IN" sz="1400">
                <a:cs typeface="Trebuchet MS"/>
              </a:rPr>
              <a:t> </a:t>
            </a:r>
            <a:r>
              <a:rPr lang="en-IN" sz="1400" spc="-5">
                <a:cs typeface="Trebuchet MS"/>
              </a:rPr>
              <a:t>various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brands. This</a:t>
            </a:r>
            <a:r>
              <a:rPr lang="en-IN" sz="1400" spc="1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data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will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5">
                <a:cs typeface="Trebuchet MS"/>
              </a:rPr>
              <a:t>help</a:t>
            </a:r>
            <a:r>
              <a:rPr lang="en-IN" sz="1400" spc="2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companies</a:t>
            </a:r>
            <a:r>
              <a:rPr lang="en-IN" sz="1400" spc="3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know</a:t>
            </a:r>
            <a:r>
              <a:rPr lang="en-IN" sz="1400" spc="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their</a:t>
            </a:r>
            <a:r>
              <a:rPr lang="en-IN" sz="1400" spc="-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major </a:t>
            </a:r>
            <a:r>
              <a:rPr lang="en-IN" sz="1400" spc="-585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competitors</a:t>
            </a:r>
            <a:r>
              <a:rPr lang="en-IN" sz="1400" spc="-5">
                <a:cs typeface="Trebuchet MS"/>
              </a:rPr>
              <a:t> </a:t>
            </a:r>
            <a:r>
              <a:rPr lang="en-IN" sz="1400">
                <a:cs typeface="Trebuchet MS"/>
              </a:rPr>
              <a:t>in</a:t>
            </a:r>
            <a:r>
              <a:rPr lang="en-IN" sz="1400" spc="10">
                <a:cs typeface="Trebuchet MS"/>
              </a:rPr>
              <a:t> </a:t>
            </a:r>
            <a:r>
              <a:rPr lang="en-IN" sz="1400" spc="-10">
                <a:cs typeface="Trebuchet MS"/>
              </a:rPr>
              <a:t>the market.</a:t>
            </a:r>
            <a:endParaRPr lang="en-IN" sz="1400"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38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652C-9CE4-CCEB-B2DF-2AEE091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 b="1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FE6A-88AF-6EFC-5D7F-670B8FEC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12700">
              <a:spcBef>
                <a:spcPts val="90"/>
              </a:spcBef>
              <a:tabLst>
                <a:tab pos="469265" algn="l"/>
              </a:tabLst>
            </a:pPr>
            <a:r>
              <a:rPr lang="en-IN" sz="1400" b="1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Phone</a:t>
            </a:r>
            <a:r>
              <a:rPr lang="en-IN" sz="1400" b="1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b="1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metadata:</a:t>
            </a:r>
            <a:r>
              <a:rPr lang="en-IN" sz="1400" b="1" spc="4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This</a:t>
            </a:r>
            <a:r>
              <a:rPr lang="en-IN" sz="1400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data</a:t>
            </a:r>
            <a:r>
              <a:rPr lang="en-IN" sz="1400" spc="-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contains</a:t>
            </a:r>
            <a:r>
              <a:rPr lang="en-IN" sz="1400" spc="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product</a:t>
            </a:r>
            <a:r>
              <a:rPr lang="en-IN" sz="1400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information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and is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i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ndependent</a:t>
            </a:r>
            <a:r>
              <a:rPr lang="en-IN" sz="1400" spc="6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of</a:t>
            </a:r>
            <a:r>
              <a:rPr lang="en-IN" sz="1400" spc="-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consumer/reviewer</a:t>
            </a:r>
            <a:r>
              <a:rPr lang="en-IN" sz="1400" spc="3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activity</a:t>
            </a:r>
            <a:r>
              <a:rPr lang="en-IN" sz="1400" spc="-3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and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includes</a:t>
            </a:r>
            <a:r>
              <a:rPr lang="en-IN" sz="1400" spc="7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description,</a:t>
            </a:r>
            <a:r>
              <a:rPr lang="en-IN" sz="1400" spc="4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price,</a:t>
            </a:r>
            <a:r>
              <a:rPr lang="en-IN" sz="1400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sales-rank,</a:t>
            </a:r>
            <a:r>
              <a:rPr lang="en-IN" sz="1400" spc="7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brand</a:t>
            </a:r>
            <a:r>
              <a:rPr lang="en-IN" sz="1400" spc="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info,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and</a:t>
            </a:r>
            <a:r>
              <a:rPr lang="en-IN" sz="1400" spc="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co-purchasing </a:t>
            </a:r>
            <a:r>
              <a:rPr lang="en-IN" sz="1400" spc="-58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links</a:t>
            </a:r>
            <a:r>
              <a:rPr lang="en-IN" sz="1400" spc="3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etc.</a:t>
            </a:r>
            <a:r>
              <a:rPr lang="en-IN" sz="1400" spc="-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original</a:t>
            </a:r>
            <a:r>
              <a:rPr lang="en-IN" sz="1400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data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was</a:t>
            </a:r>
            <a:r>
              <a:rPr lang="en-IN" sz="1400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in</a:t>
            </a:r>
            <a:r>
              <a:rPr lang="en-IN" sz="1400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json</a:t>
            </a:r>
            <a:r>
              <a:rPr lang="en-IN" sz="1400" spc="3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format.</a:t>
            </a:r>
            <a:r>
              <a:rPr lang="en-IN" sz="1400" spc="-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json</a:t>
            </a:r>
            <a:r>
              <a:rPr lang="en-IN" sz="1400" spc="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was 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imported</a:t>
            </a:r>
            <a:r>
              <a:rPr lang="en-IN" sz="1400" spc="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and</a:t>
            </a:r>
            <a:r>
              <a:rPr lang="en-IN" sz="1400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decoded</a:t>
            </a:r>
            <a:r>
              <a:rPr lang="en-IN" sz="1400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to</a:t>
            </a:r>
            <a:r>
              <a:rPr lang="en-IN" sz="1400" spc="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convert</a:t>
            </a:r>
            <a:r>
              <a:rPr lang="en-IN" sz="1400" spc="4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json.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</a:p>
          <a:p>
            <a:pPr marL="287020" lvl="1">
              <a:spcBef>
                <a:spcPts val="90"/>
              </a:spcBef>
              <a:tabLst>
                <a:tab pos="469265" algn="l"/>
              </a:tabLst>
            </a:pP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sample</a:t>
            </a:r>
            <a:r>
              <a:rPr lang="en-IN" sz="1400" spc="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dataset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is</a:t>
            </a:r>
            <a:r>
              <a:rPr lang="en-IN" sz="1400" spc="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shown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below:</a:t>
            </a:r>
            <a:endParaRPr lang="en-IN" sz="1400">
              <a:solidFill>
                <a:schemeClr val="tx1">
                  <a:lumMod val="85000"/>
                  <a:lumOff val="15000"/>
                </a:schemeClr>
              </a:solidFill>
              <a:cs typeface="Trebuchet MS"/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0F31EEF-31FB-A95B-F444-7B682C9431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9422" y="1957661"/>
            <a:ext cx="7584858" cy="29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8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652C-9CE4-CCEB-B2DF-2AEE091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600" b="1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FE6A-88AF-6EFC-5D7F-670B8FEC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12700">
              <a:spcBef>
                <a:spcPts val="90"/>
              </a:spcBef>
              <a:tabLst>
                <a:tab pos="390525" algn="l"/>
              </a:tabLst>
            </a:pPr>
            <a:r>
              <a:rPr lang="en-IN" sz="1400" b="1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Phone</a:t>
            </a:r>
            <a:r>
              <a:rPr lang="en-IN" sz="1400" b="1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b="1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data</a:t>
            </a:r>
            <a:r>
              <a:rPr lang="en-IN" sz="1400" b="1" spc="2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:</a:t>
            </a:r>
            <a:r>
              <a:rPr lang="en-IN" sz="1400" spc="-4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This</a:t>
            </a:r>
            <a:r>
              <a:rPr lang="en-IN" sz="1400" spc="2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contain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Contains</a:t>
            </a:r>
            <a:r>
              <a:rPr lang="en-IN" sz="1400" spc="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-1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consumer</a:t>
            </a:r>
            <a:r>
              <a:rPr lang="en-IN" sz="1400" spc="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activity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information.</a:t>
            </a:r>
            <a:r>
              <a:rPr lang="en-IN" sz="1400" spc="-4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</a:p>
          <a:p>
            <a:pPr marL="12700">
              <a:spcBef>
                <a:spcPts val="90"/>
              </a:spcBef>
              <a:tabLst>
                <a:tab pos="390525" algn="l"/>
              </a:tabLst>
            </a:pPr>
            <a:endParaRPr lang="en-IN" sz="1400" spc="-40">
              <a:solidFill>
                <a:schemeClr val="tx1">
                  <a:lumMod val="85000"/>
                  <a:lumOff val="15000"/>
                </a:schemeClr>
              </a:solidFill>
              <a:cs typeface="Trebuchet MS"/>
            </a:endParaRPr>
          </a:p>
          <a:p>
            <a:pPr marL="561340" lvl="2">
              <a:spcBef>
                <a:spcPts val="90"/>
              </a:spcBef>
              <a:tabLst>
                <a:tab pos="390525" algn="l"/>
              </a:tabLst>
            </a:pP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The</a:t>
            </a:r>
            <a:r>
              <a:rPr lang="en-IN" sz="1400" spc="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sample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dataset</a:t>
            </a:r>
            <a:r>
              <a:rPr lang="en-IN" sz="1400" spc="-3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is</a:t>
            </a:r>
            <a:r>
              <a:rPr lang="en-IN" sz="1400" spc="-4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</a:t>
            </a:r>
            <a:r>
              <a:rPr lang="en-IN" sz="1400" spc="-5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shown</a:t>
            </a:r>
            <a:r>
              <a:rPr lang="en-IN" sz="1400" spc="-10">
                <a:solidFill>
                  <a:schemeClr val="tx1">
                    <a:lumMod val="85000"/>
                    <a:lumOff val="15000"/>
                  </a:schemeClr>
                </a:solidFill>
                <a:cs typeface="Trebuchet MS"/>
              </a:rPr>
              <a:t> below:</a:t>
            </a:r>
            <a:endParaRPr lang="en-IN" sz="1400">
              <a:solidFill>
                <a:schemeClr val="tx1">
                  <a:lumMod val="85000"/>
                  <a:lumOff val="15000"/>
                </a:schemeClr>
              </a:solidFill>
              <a:cs typeface="Trebuchet MS"/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25FD0B36-C482-8C17-B119-09F21ABA5B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105" y="2194325"/>
            <a:ext cx="7479432" cy="25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1FE3-4DEA-C7CE-2EA8-3C09A631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6CDD80D-3196-4624-4CD7-2A4F723ACA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813" y="1206900"/>
            <a:ext cx="3243323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4D95-DC49-7462-81A1-302F2C75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12700">
              <a:spcBef>
                <a:spcPts val="990"/>
              </a:spcBef>
            </a:pPr>
            <a:r>
              <a:rPr lang="en-IN" b="1" spc="-10">
                <a:cs typeface="Trebuchet MS"/>
              </a:rPr>
              <a:t>M</a:t>
            </a:r>
            <a:r>
              <a:rPr lang="en-IN" b="1">
                <a:cs typeface="Trebuchet MS"/>
              </a:rPr>
              <a:t>e</a:t>
            </a:r>
            <a:r>
              <a:rPr lang="en-IN" b="1" spc="-20">
                <a:cs typeface="Trebuchet MS"/>
              </a:rPr>
              <a:t>r</a:t>
            </a:r>
            <a:r>
              <a:rPr lang="en-IN" b="1">
                <a:cs typeface="Trebuchet MS"/>
              </a:rPr>
              <a:t>g</a:t>
            </a:r>
            <a:r>
              <a:rPr lang="en-IN" b="1" spc="-5">
                <a:cs typeface="Trebuchet MS"/>
              </a:rPr>
              <a:t>i</a:t>
            </a:r>
            <a:r>
              <a:rPr lang="en-IN" b="1" spc="-10">
                <a:cs typeface="Trebuchet MS"/>
              </a:rPr>
              <a:t>n</a:t>
            </a:r>
            <a:r>
              <a:rPr lang="en-IN" b="1" spc="-5">
                <a:cs typeface="Trebuchet MS"/>
              </a:rPr>
              <a:t>g</a:t>
            </a:r>
            <a:r>
              <a:rPr lang="en-IN" b="1" spc="5">
                <a:cs typeface="Trebuchet MS"/>
              </a:rPr>
              <a:t> </a:t>
            </a:r>
            <a:r>
              <a:rPr lang="en-IN" b="1" spc="-20" err="1">
                <a:cs typeface="Trebuchet MS"/>
              </a:rPr>
              <a:t>D</a:t>
            </a:r>
            <a:r>
              <a:rPr lang="en-IN" b="1" spc="-5" err="1">
                <a:cs typeface="Trebuchet MS"/>
              </a:rPr>
              <a:t>at</a:t>
            </a:r>
            <a:r>
              <a:rPr lang="en-IN" b="1" spc="-15" err="1">
                <a:cs typeface="Trebuchet MS"/>
              </a:rPr>
              <a:t>a</a:t>
            </a:r>
            <a:r>
              <a:rPr lang="en-IN" b="1" spc="-5" err="1">
                <a:cs typeface="Trebuchet MS"/>
              </a:rPr>
              <a:t>f</a:t>
            </a:r>
            <a:r>
              <a:rPr lang="en-IN" b="1" spc="-90" err="1">
                <a:cs typeface="Trebuchet MS"/>
              </a:rPr>
              <a:t>r</a:t>
            </a:r>
            <a:r>
              <a:rPr lang="en-IN" b="1" spc="-5" err="1">
                <a:cs typeface="Trebuchet MS"/>
              </a:rPr>
              <a:t>a</a:t>
            </a:r>
            <a:r>
              <a:rPr lang="en-IN" b="1" spc="-25" err="1">
                <a:cs typeface="Trebuchet MS"/>
              </a:rPr>
              <a:t>m</a:t>
            </a:r>
            <a:r>
              <a:rPr lang="en-IN" b="1" spc="-5" err="1">
                <a:cs typeface="Trebuchet MS"/>
              </a:rPr>
              <a:t>e</a:t>
            </a:r>
            <a:r>
              <a:rPr lang="en-IN" b="1" err="1">
                <a:cs typeface="Trebuchet MS"/>
              </a:rPr>
              <a:t>s</a:t>
            </a:r>
            <a:r>
              <a:rPr lang="en-IN" spc="-5"/>
              <a:t>:</a:t>
            </a:r>
            <a:r>
              <a:rPr lang="en-IN" spc="50"/>
              <a:t> </a:t>
            </a:r>
            <a:r>
              <a:rPr lang="en-IN" spc="-110"/>
              <a:t>P</a:t>
            </a:r>
            <a:r>
              <a:rPr lang="en-IN" spc="-15"/>
              <a:t>h</a:t>
            </a:r>
            <a:r>
              <a:rPr lang="en-IN"/>
              <a:t>o</a:t>
            </a:r>
            <a:r>
              <a:rPr lang="en-IN" spc="-15"/>
              <a:t>n</a:t>
            </a:r>
            <a:r>
              <a:rPr lang="en-IN" spc="-5"/>
              <a:t>e</a:t>
            </a:r>
            <a:r>
              <a:rPr lang="en-IN" spc="35"/>
              <a:t> </a:t>
            </a:r>
            <a:r>
              <a:rPr lang="en-IN" spc="-15"/>
              <a:t>r</a:t>
            </a:r>
            <a:r>
              <a:rPr lang="en-IN" spc="-10"/>
              <a:t>ev</a:t>
            </a:r>
            <a:r>
              <a:rPr lang="en-IN"/>
              <a:t>i</a:t>
            </a:r>
            <a:r>
              <a:rPr lang="en-IN" spc="-15"/>
              <a:t>ew</a:t>
            </a:r>
            <a:r>
              <a:rPr lang="en-IN" spc="-5"/>
              <a:t>s</a:t>
            </a:r>
            <a:r>
              <a:rPr lang="en-IN"/>
              <a:t> a</a:t>
            </a:r>
            <a:r>
              <a:rPr lang="en-IN" spc="-15"/>
              <a:t>n</a:t>
            </a:r>
            <a:r>
              <a:rPr lang="en-IN" spc="-5"/>
              <a:t>d </a:t>
            </a:r>
            <a:r>
              <a:rPr lang="en-IN" spc="-15"/>
              <a:t>me</a:t>
            </a:r>
            <a:r>
              <a:rPr lang="en-IN" spc="-10"/>
              <a:t>t</a:t>
            </a:r>
            <a:r>
              <a:rPr lang="en-IN" spc="-5"/>
              <a:t>a</a:t>
            </a:r>
            <a:r>
              <a:rPr lang="en-IN" spc="5"/>
              <a:t> </a:t>
            </a:r>
            <a:r>
              <a:rPr lang="en-IN" spc="-10"/>
              <a:t>da</a:t>
            </a:r>
            <a:r>
              <a:rPr lang="en-IN"/>
              <a:t>tas</a:t>
            </a:r>
            <a:r>
              <a:rPr lang="en-IN" spc="-10"/>
              <a:t>et</a:t>
            </a:r>
            <a:r>
              <a:rPr lang="en-IN" spc="-5"/>
              <a:t>s</a:t>
            </a:r>
            <a:r>
              <a:rPr lang="en-IN"/>
              <a:t> i</a:t>
            </a:r>
            <a:r>
              <a:rPr lang="en-IN" spc="-5"/>
              <a:t>n</a:t>
            </a:r>
            <a:r>
              <a:rPr lang="en-IN" spc="30"/>
              <a:t> </a:t>
            </a:r>
            <a:r>
              <a:rPr lang="en-IN" spc="-20" err="1"/>
              <a:t>j</a:t>
            </a:r>
            <a:r>
              <a:rPr lang="en-IN" err="1"/>
              <a:t>so</a:t>
            </a:r>
            <a:r>
              <a:rPr lang="en-IN" spc="-5" err="1"/>
              <a:t>n</a:t>
            </a:r>
            <a:r>
              <a:rPr lang="en-IN" spc="-5"/>
              <a:t> </a:t>
            </a:r>
            <a:r>
              <a:rPr lang="en-IN"/>
              <a:t>a</a:t>
            </a:r>
            <a:r>
              <a:rPr lang="en-IN" spc="-15"/>
              <a:t>n</a:t>
            </a:r>
            <a:r>
              <a:rPr lang="en-IN" spc="-5"/>
              <a:t>d  </a:t>
            </a:r>
            <a:r>
              <a:rPr lang="en-IN" spc="-10"/>
              <a:t>csv</a:t>
            </a:r>
            <a:r>
              <a:rPr lang="en-IN" spc="10"/>
              <a:t> </a:t>
            </a:r>
            <a:r>
              <a:rPr lang="en-IN" spc="-10"/>
              <a:t>files</a:t>
            </a:r>
            <a:r>
              <a:rPr lang="en-IN" spc="5"/>
              <a:t> </a:t>
            </a:r>
            <a:r>
              <a:rPr lang="en-IN" spc="-10"/>
              <a:t>were</a:t>
            </a:r>
            <a:r>
              <a:rPr lang="en-IN" spc="20"/>
              <a:t> </a:t>
            </a:r>
            <a:r>
              <a:rPr lang="en-IN" spc="-5"/>
              <a:t>saved </a:t>
            </a:r>
            <a:r>
              <a:rPr lang="en-IN"/>
              <a:t>in</a:t>
            </a:r>
            <a:r>
              <a:rPr lang="en-IN" spc="-10"/>
              <a:t> different</a:t>
            </a:r>
            <a:r>
              <a:rPr lang="en-IN" spc="50"/>
              <a:t> </a:t>
            </a:r>
            <a:r>
              <a:rPr lang="en-IN" spc="-10" err="1"/>
              <a:t>dataframes</a:t>
            </a:r>
            <a:r>
              <a:rPr lang="en-IN" spc="20"/>
              <a:t> </a:t>
            </a:r>
            <a:r>
              <a:rPr lang="en-IN" spc="-5"/>
              <a:t>and two</a:t>
            </a:r>
            <a:r>
              <a:rPr lang="en-IN" spc="20"/>
              <a:t> </a:t>
            </a:r>
            <a:r>
              <a:rPr lang="en-IN" spc="-10" err="1"/>
              <a:t>dataframes</a:t>
            </a:r>
            <a:r>
              <a:rPr lang="en-IN" spc="20"/>
              <a:t> </a:t>
            </a:r>
            <a:r>
              <a:rPr lang="en-IN" spc="-10"/>
              <a:t>were </a:t>
            </a:r>
            <a:r>
              <a:rPr lang="en-IN" spc="-585"/>
              <a:t> </a:t>
            </a:r>
            <a:r>
              <a:rPr lang="en-IN" spc="-10"/>
              <a:t>merged</a:t>
            </a:r>
            <a:r>
              <a:rPr lang="en-IN" spc="5"/>
              <a:t> </a:t>
            </a:r>
            <a:r>
              <a:rPr lang="en-IN" spc="-10"/>
              <a:t>together</a:t>
            </a:r>
            <a:r>
              <a:rPr lang="en-IN" spc="5"/>
              <a:t> </a:t>
            </a:r>
            <a:r>
              <a:rPr lang="en-IN" spc="-10"/>
              <a:t>using</a:t>
            </a:r>
            <a:r>
              <a:rPr lang="en-IN"/>
              <a:t> </a:t>
            </a:r>
            <a:r>
              <a:rPr lang="en-IN" spc="-10"/>
              <a:t>left</a:t>
            </a:r>
            <a:r>
              <a:rPr lang="en-IN" spc="-5"/>
              <a:t> join</a:t>
            </a:r>
            <a:r>
              <a:rPr lang="en-IN" spc="10"/>
              <a:t> </a:t>
            </a:r>
            <a:r>
              <a:rPr lang="en-IN" spc="-10"/>
              <a:t>and</a:t>
            </a:r>
            <a:r>
              <a:rPr lang="en-IN" spc="-5"/>
              <a:t> </a:t>
            </a:r>
            <a:r>
              <a:rPr lang="en-IN" spc="5"/>
              <a:t>“</a:t>
            </a:r>
            <a:r>
              <a:rPr lang="en-IN" spc="5" err="1"/>
              <a:t>asin</a:t>
            </a:r>
            <a:r>
              <a:rPr lang="en-IN" spc="5"/>
              <a:t>” </a:t>
            </a:r>
            <a:r>
              <a:rPr lang="en-IN" spc="-5"/>
              <a:t>was</a:t>
            </a:r>
            <a:r>
              <a:rPr lang="en-IN" spc="-20"/>
              <a:t> </a:t>
            </a:r>
            <a:r>
              <a:rPr lang="en-IN" spc="-10"/>
              <a:t>kept</a:t>
            </a:r>
            <a:r>
              <a:rPr lang="en-IN" spc="20"/>
              <a:t> </a:t>
            </a:r>
            <a:r>
              <a:rPr lang="en-IN" spc="-5"/>
              <a:t>as</a:t>
            </a:r>
            <a:r>
              <a:rPr lang="en-IN" spc="-20"/>
              <a:t> </a:t>
            </a:r>
            <a:r>
              <a:rPr lang="en-IN" spc="-5"/>
              <a:t>common </a:t>
            </a:r>
            <a:r>
              <a:rPr lang="en-IN"/>
              <a:t> </a:t>
            </a:r>
            <a:r>
              <a:rPr lang="en-IN" spc="-50"/>
              <a:t>merger.</a:t>
            </a:r>
            <a:r>
              <a:rPr lang="en-IN" spc="30"/>
              <a:t> </a:t>
            </a:r>
          </a:p>
          <a:p>
            <a:pPr marL="287020" lvl="1">
              <a:spcBef>
                <a:spcPts val="990"/>
              </a:spcBef>
            </a:pPr>
            <a:r>
              <a:rPr lang="en-IN" spc="-5"/>
              <a:t>Final</a:t>
            </a:r>
            <a:r>
              <a:rPr lang="en-IN" spc="-15"/>
              <a:t> </a:t>
            </a:r>
            <a:r>
              <a:rPr lang="en-IN" spc="-10"/>
              <a:t>merged</a:t>
            </a:r>
            <a:r>
              <a:rPr lang="en-IN" spc="15"/>
              <a:t> </a:t>
            </a:r>
            <a:r>
              <a:rPr lang="en-IN" spc="-10"/>
              <a:t>data</a:t>
            </a:r>
            <a:r>
              <a:rPr lang="en-IN" spc="5"/>
              <a:t> </a:t>
            </a:r>
            <a:r>
              <a:rPr lang="en-IN" spc="-5"/>
              <a:t>frame </a:t>
            </a:r>
            <a:r>
              <a:rPr lang="en-IN" spc="-10"/>
              <a:t>description</a:t>
            </a:r>
            <a:r>
              <a:rPr lang="en-IN" spc="10"/>
              <a:t> </a:t>
            </a:r>
            <a:r>
              <a:rPr lang="en-IN"/>
              <a:t>is</a:t>
            </a:r>
            <a:r>
              <a:rPr lang="en-IN" spc="5"/>
              <a:t> </a:t>
            </a:r>
            <a:r>
              <a:rPr lang="en-IN" spc="-5"/>
              <a:t>shown </a:t>
            </a:r>
            <a:r>
              <a:rPr lang="en-IN" spc="-15"/>
              <a:t>below: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8E00-1558-BD22-6A88-9493DC4B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52EB0DA-03AB-47AE-A631-7CACD948806F}"/>
              </a:ext>
            </a:extLst>
          </p:cNvPr>
          <p:cNvSpPr txBox="1"/>
          <p:nvPr/>
        </p:nvSpPr>
        <p:spPr>
          <a:xfrm>
            <a:off x="1144320" y="1886285"/>
            <a:ext cx="667702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pc="-55" dirty="0">
                <a:solidFill>
                  <a:srgbClr val="404040"/>
                </a:solidFill>
                <a:cs typeface="Trebuchet MS"/>
              </a:rPr>
              <a:t>We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will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be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categorizing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only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Phone</a:t>
            </a:r>
            <a:r>
              <a:rPr spc="4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for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our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analysis</a:t>
            </a:r>
            <a:endParaRPr dirty="0"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08DFC9C-F717-14B1-A555-821B92063F0E}"/>
              </a:ext>
            </a:extLst>
          </p:cNvPr>
          <p:cNvSpPr txBox="1"/>
          <p:nvPr/>
        </p:nvSpPr>
        <p:spPr>
          <a:xfrm>
            <a:off x="1144319" y="3502101"/>
            <a:ext cx="10295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10" dirty="0">
                <a:solidFill>
                  <a:srgbClr val="404040"/>
                </a:solidFill>
                <a:cs typeface="Trebuchet MS"/>
              </a:rPr>
              <a:t>Also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we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will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pc="-10" dirty="0">
                <a:solidFill>
                  <a:srgbClr val="404040"/>
                </a:solidFill>
                <a:cs typeface="Trebuchet MS"/>
              </a:rPr>
              <a:t>be segregating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Phone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merged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dataset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by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filtering</a:t>
            </a:r>
            <a:r>
              <a:rPr spc="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Phone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lang="en-US" dirty="0"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title</a:t>
            </a:r>
            <a:endParaRPr dirty="0"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987355-BCDE-4309-52B4-3EBA1BD2035D}"/>
              </a:ext>
            </a:extLst>
          </p:cNvPr>
          <p:cNvSpPr txBox="1"/>
          <p:nvPr/>
        </p:nvSpPr>
        <p:spPr>
          <a:xfrm>
            <a:off x="1144320" y="5532958"/>
            <a:ext cx="44392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404040"/>
                </a:solidFill>
                <a:cs typeface="Trebuchet MS"/>
              </a:rPr>
              <a:t>Final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phones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dataset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has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5" dirty="0">
                <a:solidFill>
                  <a:srgbClr val="404040"/>
                </a:solidFill>
                <a:cs typeface="Trebuchet MS"/>
              </a:rPr>
              <a:t>45562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60" dirty="0">
                <a:solidFill>
                  <a:srgbClr val="404040"/>
                </a:solidFill>
                <a:cs typeface="Trebuchet MS"/>
              </a:rPr>
              <a:t>row.</a:t>
            </a:r>
            <a:endParaRPr dirty="0">
              <a:cs typeface="Trebuchet M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9177BED8-9DC4-1234-9C0F-D770AFDC3C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624" y="2517140"/>
            <a:ext cx="7699248" cy="588873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7BB3E01B-7508-20EB-F9CE-A47B4F407F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4086860"/>
            <a:ext cx="8702040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67B7-C8C2-2DE1-DA21-8DF2F44F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spc="-5" dirty="0"/>
              <a:t>Handling</a:t>
            </a:r>
            <a:r>
              <a:rPr lang="en-IN" sz="4800" b="1" spc="-25" dirty="0"/>
              <a:t> </a:t>
            </a:r>
            <a:r>
              <a:rPr lang="en-IN" sz="4800" b="1" spc="-5" dirty="0"/>
              <a:t>Duplicates,</a:t>
            </a:r>
            <a:r>
              <a:rPr lang="en-IN" sz="4800" b="1" spc="5" dirty="0"/>
              <a:t> </a:t>
            </a:r>
            <a:r>
              <a:rPr lang="en-IN" sz="4800" b="1" spc="-5" dirty="0"/>
              <a:t>Missing</a:t>
            </a:r>
            <a:r>
              <a:rPr lang="en-IN" sz="4800" b="1" spc="5" dirty="0"/>
              <a:t> </a:t>
            </a:r>
            <a:r>
              <a:rPr lang="en-IN" sz="4800" b="1" spc="-50" dirty="0"/>
              <a:t>Values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56B9DD2-7082-EFFF-CDC3-EEFDC21BF896}"/>
              </a:ext>
            </a:extLst>
          </p:cNvPr>
          <p:cNvSpPr txBox="1"/>
          <p:nvPr/>
        </p:nvSpPr>
        <p:spPr>
          <a:xfrm>
            <a:off x="1233389" y="2169337"/>
            <a:ext cx="8330565" cy="4206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34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Duplicate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records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meataphone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cs typeface="Trebuchet MS"/>
              </a:rPr>
              <a:t>3452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phone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are</a:t>
            </a:r>
            <a:r>
              <a:rPr lang="en-US" dirty="0"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dropped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.</a:t>
            </a:r>
            <a:endParaRPr dirty="0">
              <a:cs typeface="Trebuchet MS"/>
            </a:endParaRPr>
          </a:p>
          <a:p>
            <a:pPr marL="354965" indent="-342900">
              <a:lnSpc>
                <a:spcPct val="150000"/>
              </a:lnSpc>
              <a:spcBef>
                <a:spcPts val="765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Image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has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been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dropped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from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30" dirty="0">
                <a:solidFill>
                  <a:srgbClr val="404040"/>
                </a:solidFill>
                <a:cs typeface="Trebuchet MS"/>
              </a:rPr>
              <a:t>Phone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dataset.</a:t>
            </a:r>
            <a:endParaRPr dirty="0">
              <a:cs typeface="Trebuchet MS"/>
            </a:endParaRPr>
          </a:p>
          <a:p>
            <a:pPr marL="354965" indent="-342900">
              <a:lnSpc>
                <a:spcPct val="150000"/>
              </a:lnSpc>
              <a:spcBef>
                <a:spcPts val="750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pc="-20" dirty="0">
                <a:solidFill>
                  <a:srgbClr val="404040"/>
                </a:solidFill>
                <a:cs typeface="Trebuchet MS"/>
              </a:rPr>
              <a:t>Review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,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25" dirty="0">
                <a:solidFill>
                  <a:srgbClr val="404040"/>
                </a:solidFill>
                <a:cs typeface="Trebuchet MS"/>
              </a:rPr>
              <a:t>style,Summary,vote</a:t>
            </a:r>
            <a:r>
              <a:rPr spc="8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having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null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values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was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filled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by</a:t>
            </a:r>
            <a:r>
              <a:rPr lang="en-US" dirty="0">
                <a:cs typeface="Trebuchet MS"/>
              </a:rPr>
              <a:t> </a:t>
            </a:r>
            <a:r>
              <a:rPr spc="-10" dirty="0" err="1">
                <a:solidFill>
                  <a:srgbClr val="404040"/>
                </a:solidFill>
                <a:cs typeface="Trebuchet MS"/>
              </a:rPr>
              <a:t>bfill</a:t>
            </a:r>
            <a:r>
              <a:rPr spc="-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method.</a:t>
            </a:r>
            <a:endParaRPr dirty="0">
              <a:cs typeface="Trebuchet MS"/>
            </a:endParaRPr>
          </a:p>
          <a:p>
            <a:pPr marL="354965" indent="-342900">
              <a:lnSpc>
                <a:spcPct val="15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pc="-10" dirty="0">
                <a:solidFill>
                  <a:srgbClr val="404040"/>
                </a:solidFill>
                <a:cs typeface="Trebuchet MS"/>
              </a:rPr>
              <a:t>Summary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35" dirty="0">
                <a:solidFill>
                  <a:srgbClr val="404040"/>
                </a:solidFill>
                <a:cs typeface="Trebuchet MS"/>
              </a:rPr>
              <a:t>reviewText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columns</a:t>
            </a:r>
            <a:r>
              <a:rPr spc="2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was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merged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created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new</a:t>
            </a:r>
            <a:r>
              <a:rPr lang="en-US" dirty="0"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review_text.</a:t>
            </a:r>
            <a:r>
              <a:rPr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After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that both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the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columns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were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dropped.</a:t>
            </a:r>
            <a:endParaRPr dirty="0">
              <a:cs typeface="Trebuchet MS"/>
            </a:endParaRPr>
          </a:p>
          <a:p>
            <a:pPr marL="354965" indent="-342900">
              <a:lnSpc>
                <a:spcPct val="15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pc="-20" dirty="0">
                <a:solidFill>
                  <a:srgbClr val="404040"/>
                </a:solidFill>
                <a:cs typeface="Trebuchet MS"/>
              </a:rPr>
              <a:t>unixReviewTime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was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converted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to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datetime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'%m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%d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%Y</a:t>
            </a:r>
            <a:r>
              <a:rPr spc="-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format</a:t>
            </a:r>
            <a:r>
              <a:rPr spc="-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lang="en-US" dirty="0"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created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 a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new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 column</a:t>
            </a:r>
            <a:r>
              <a:rPr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Date&amp;Time.</a:t>
            </a:r>
            <a:endParaRPr dirty="0">
              <a:cs typeface="Trebuchet MS"/>
            </a:endParaRPr>
          </a:p>
          <a:p>
            <a:pPr marL="354965" indent="-342900">
              <a:lnSpc>
                <a:spcPct val="150000"/>
              </a:lnSpc>
              <a:spcBef>
                <a:spcPts val="745"/>
              </a:spcBef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527685" algn="l"/>
                <a:tab pos="528320" algn="l"/>
                <a:tab pos="5792470" algn="l"/>
              </a:tabLst>
            </a:pPr>
            <a:r>
              <a:rPr spc="-5" dirty="0">
                <a:solidFill>
                  <a:srgbClr val="404040"/>
                </a:solidFill>
                <a:cs typeface="Trebuchet MS"/>
              </a:rPr>
              <a:t>By</a:t>
            </a:r>
            <a:r>
              <a:rPr spc="3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splitting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Rating</a:t>
            </a:r>
            <a:r>
              <a:rPr spc="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feature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into</a:t>
            </a:r>
            <a:r>
              <a:rPr spc="2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good</a:t>
            </a:r>
            <a:r>
              <a:rPr spc="4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and</a:t>
            </a:r>
            <a:r>
              <a:rPr spc="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bad</a:t>
            </a:r>
            <a:r>
              <a:rPr lang="en-US" spc="-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rating</a:t>
            </a:r>
            <a:r>
              <a:rPr spc="-4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we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hav</a:t>
            </a:r>
            <a:r>
              <a:rPr lang="en-US" spc="-5" dirty="0">
                <a:solidFill>
                  <a:srgbClr val="404040"/>
                </a:solidFill>
                <a:cs typeface="Trebuchet MS"/>
              </a:rPr>
              <a:t>e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creating 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new</a:t>
            </a:r>
            <a:r>
              <a:rPr spc="10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cs typeface="Trebuchet MS"/>
              </a:rPr>
              <a:t>feature</a:t>
            </a:r>
            <a:r>
              <a:rPr spc="-15" dirty="0">
                <a:solidFill>
                  <a:srgbClr val="404040"/>
                </a:solidFill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cs typeface="Trebuchet MS"/>
              </a:rPr>
              <a:t>rating class.</a:t>
            </a:r>
            <a:endParaRPr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672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439A-E54B-8ACA-4365-723139C8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518418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spc="0" dirty="0"/>
              <a:t>Rating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60A52A3-04E2-DECC-CA54-96CBF3F151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56" y="2019673"/>
            <a:ext cx="4414438" cy="2836819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47E20B10-AD24-8039-ADDD-4DCEA8A70789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182880" defTabSz="914400"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tabLst>
                <a:tab pos="356870" algn="l"/>
              </a:tabLst>
            </a:pPr>
            <a:r>
              <a:rPr lang="en-US" spc="-55" dirty="0"/>
              <a:t>We</a:t>
            </a:r>
            <a:r>
              <a:rPr lang="en-US" dirty="0"/>
              <a:t> </a:t>
            </a:r>
            <a:r>
              <a:rPr lang="en-US" spc="-10" dirty="0"/>
              <a:t>have</a:t>
            </a:r>
            <a:r>
              <a:rPr lang="en-US" spc="5" dirty="0"/>
              <a:t> </a:t>
            </a:r>
            <a:r>
              <a:rPr lang="en-US" spc="-5" dirty="0"/>
              <a:t>seen</a:t>
            </a:r>
            <a:r>
              <a:rPr lang="en-US" spc="15" dirty="0"/>
              <a:t> </a:t>
            </a:r>
            <a:r>
              <a:rPr lang="en-US" spc="-5" dirty="0"/>
              <a:t>25K+ </a:t>
            </a:r>
            <a:r>
              <a:rPr lang="en-US" spc="-15" dirty="0"/>
              <a:t>people</a:t>
            </a:r>
            <a:r>
              <a:rPr lang="en-US" spc="40" dirty="0"/>
              <a:t> </a:t>
            </a:r>
            <a:r>
              <a:rPr lang="en-US" spc="-5" dirty="0"/>
              <a:t>have</a:t>
            </a:r>
            <a:r>
              <a:rPr lang="en-US" spc="5" dirty="0"/>
              <a:t> </a:t>
            </a:r>
            <a:r>
              <a:rPr lang="en-US" spc="-5" dirty="0"/>
              <a:t>given</a:t>
            </a:r>
            <a:r>
              <a:rPr lang="en-US" spc="-35" dirty="0"/>
              <a:t> </a:t>
            </a:r>
            <a:r>
              <a:rPr lang="en-US" spc="-5" dirty="0"/>
              <a:t>5</a:t>
            </a:r>
            <a:r>
              <a:rPr lang="en-US" spc="10" dirty="0"/>
              <a:t> </a:t>
            </a:r>
            <a:r>
              <a:rPr lang="en-US" spc="-10" dirty="0"/>
              <a:t>rating</a:t>
            </a:r>
            <a:r>
              <a:rPr lang="en-US" spc="10" dirty="0"/>
              <a:t> </a:t>
            </a:r>
            <a:r>
              <a:rPr lang="en-US" spc="-10" dirty="0"/>
              <a:t>which</a:t>
            </a:r>
            <a:r>
              <a:rPr lang="en-US" spc="10" dirty="0"/>
              <a:t> </a:t>
            </a:r>
            <a:r>
              <a:rPr lang="en-US" spc="-5" dirty="0"/>
              <a:t>is</a:t>
            </a:r>
            <a:r>
              <a:rPr lang="en-US" spc="15" dirty="0"/>
              <a:t> </a:t>
            </a:r>
            <a:r>
              <a:rPr lang="en-US" spc="-10" dirty="0"/>
              <a:t>overall highest.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{099B2E51-2E93-8649-B2AA-D4BAEC6AFDA3}tf10001062</Template>
  <TotalTime>77</TotalTime>
  <Words>2044</Words>
  <Application>Microsoft Macintosh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Garamond</vt:lpstr>
      <vt:lpstr>Goudy Old Style</vt:lpstr>
      <vt:lpstr>Trebuchet MS</vt:lpstr>
      <vt:lpstr>SavonVTI</vt:lpstr>
      <vt:lpstr>Web &amp; Social Media Analytics</vt:lpstr>
      <vt:lpstr>Introduction</vt:lpstr>
      <vt:lpstr>GOAL</vt:lpstr>
      <vt:lpstr>DATA COLLECTION</vt:lpstr>
      <vt:lpstr>DATA COLLECTION</vt:lpstr>
      <vt:lpstr>DATA WRANGLING</vt:lpstr>
      <vt:lpstr>DATA WRANGLING</vt:lpstr>
      <vt:lpstr>Handling Duplicates, Missing Values</vt:lpstr>
      <vt:lpstr>Rating Distribution</vt:lpstr>
      <vt:lpstr>Descriptive Statistic Summary</vt:lpstr>
      <vt:lpstr>Preprocessing Text: TEXT ANALYTICS</vt:lpstr>
      <vt:lpstr>Preprocessing Text: TEXT ANALYTICS</vt:lpstr>
      <vt:lpstr>Preprocessing Text: TEXT ANALYTICS</vt:lpstr>
      <vt:lpstr>Sentimental Analysis</vt:lpstr>
      <vt:lpstr>Sentimental Analysis</vt:lpstr>
      <vt:lpstr>Sentimental Analysis</vt:lpstr>
      <vt:lpstr>Sentimental Analysis</vt:lpstr>
      <vt:lpstr>EXPLORATORY DATA ANALYSIS (EDA)</vt:lpstr>
      <vt:lpstr>PowerPoint Presentation</vt:lpstr>
      <vt:lpstr>PowerPoint Presentation</vt:lpstr>
      <vt:lpstr>PowerPoint Presentation</vt:lpstr>
      <vt:lpstr>MACHINE LEARNING MODEL</vt:lpstr>
      <vt:lpstr>Before splitting data into train and test dataset we have dropped all unnecessary  column which are not going to be used in our algo.</vt:lpstr>
      <vt:lpstr>The bar chat below showing a comparison between positive and negative reviews using  phone dataset</vt:lpstr>
      <vt:lpstr>PowerPoint Presentation</vt:lpstr>
      <vt:lpstr>Confusion matrix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Social Media Analytics</dc:title>
  <dc:creator>Viswanath</dc:creator>
  <cp:lastModifiedBy>Viswanath</cp:lastModifiedBy>
  <cp:revision>4</cp:revision>
  <dcterms:created xsi:type="dcterms:W3CDTF">2023-10-16T14:53:12Z</dcterms:created>
  <dcterms:modified xsi:type="dcterms:W3CDTF">2023-10-16T18:58:40Z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2023-10-16T18:36:07Z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62488856-26a5-409a-9d25-19a027448dbb</vt:lpwstr>
  </property>
  <property fmtid="{D5CDD505-2E9C-101B-9397-08002B2CF9AE}" pid="8" name="MSIP_Label_a0819fa7-4367-4500-ba88-dd630d977609_ContentBits">
    <vt:lpwstr>0</vt:lpwstr>
  </property>
</Properties>
</file>