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6" r:id="rId17"/>
    <p:sldId id="277" r:id="rId18"/>
    <p:sldId id="278" r:id="rId19"/>
    <p:sldId id="280" r:id="rId20"/>
    <p:sldId id="279" r:id="rId21"/>
    <p:sldId id="270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ik Shinde" initials="PS" lastIdx="1" clrIdx="0">
    <p:extLst>
      <p:ext uri="{19B8F6BF-5375-455C-9EA6-DF929625EA0E}">
        <p15:presenceInfo xmlns:p15="http://schemas.microsoft.com/office/powerpoint/2012/main" userId="8015b3f998d9a0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16636-D359-41BD-BA04-B4795A9BE6E7}" v="8" dt="2025-01-03T18:08:02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E1A0-EF87-12CE-9271-ECA4349DC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1059" y="1134708"/>
            <a:ext cx="7197726" cy="929762"/>
          </a:xfrm>
        </p:spPr>
        <p:txBody>
          <a:bodyPr/>
          <a:lstStyle/>
          <a:p>
            <a:pPr algn="just"/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Olist store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DBC8E-32FF-E003-C349-8DDE88610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7047" y="2212941"/>
            <a:ext cx="7197726" cy="4318488"/>
          </a:xfrm>
        </p:spPr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Group 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cap="none" dirty="0"/>
              <a:t>Rahul </a:t>
            </a:r>
            <a:r>
              <a:rPr lang="en-US" sz="2400" cap="none" dirty="0" err="1"/>
              <a:t>Naskar</a:t>
            </a:r>
            <a:endParaRPr lang="en-IN" sz="2400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cap="none" dirty="0" err="1"/>
              <a:t>Vishwan</a:t>
            </a:r>
            <a:r>
              <a:rPr lang="en-US" sz="2400" cap="none" dirty="0"/>
              <a:t> Reddy</a:t>
            </a:r>
            <a:endParaRPr lang="en-IN" sz="2400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cap="none" dirty="0"/>
              <a:t>Pavan Mukesh Donga</a:t>
            </a:r>
            <a:endParaRPr lang="en-IN" sz="2400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cap="none" dirty="0"/>
              <a:t>Vinay Basava</a:t>
            </a:r>
            <a:endParaRPr lang="en-IN" sz="2400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cap="none" dirty="0" err="1"/>
              <a:t>Minati</a:t>
            </a:r>
            <a:r>
              <a:rPr lang="en-US" sz="2400" cap="none" dirty="0"/>
              <a:t> </a:t>
            </a:r>
            <a:r>
              <a:rPr lang="en-US" sz="2400" cap="none" dirty="0" err="1"/>
              <a:t>sahoo</a:t>
            </a:r>
            <a:endParaRPr lang="en-IN" sz="2400" cap="none" dirty="0"/>
          </a:p>
          <a:p>
            <a:pPr algn="l"/>
            <a:endParaRPr lang="en-IN" sz="2400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400" cap="none" dirty="0"/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268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76AF-95BD-64D7-D8BF-F9BACDDF6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64" y="179109"/>
            <a:ext cx="11994036" cy="887692"/>
          </a:xfrm>
        </p:spPr>
        <p:txBody>
          <a:bodyPr>
            <a:norm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KPI-4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A1D2D-83A6-353D-2197-B7D9EFD8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76313" y="1334346"/>
            <a:ext cx="8396400" cy="4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3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76AF-95BD-64D7-D8BF-F9BACDDF6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64" y="179109"/>
            <a:ext cx="11994036" cy="887692"/>
          </a:xfrm>
        </p:spPr>
        <p:txBody>
          <a:bodyPr>
            <a:norm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KPI-5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32622-6B92-336C-F49A-3EE6186E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09747" y="1427690"/>
            <a:ext cx="5173861" cy="4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6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E279-BABA-E117-2900-883526FF0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60" y="466627"/>
            <a:ext cx="11259712" cy="708582"/>
          </a:xfrm>
        </p:spPr>
        <p:txBody>
          <a:bodyPr>
            <a:normAutofit fontScale="90000"/>
          </a:bodyPr>
          <a:lstStyle/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IN" b="1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Detailed explanation of each KPI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D3BDA-5F10-94AF-2F15-55C98E830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60" y="1583703"/>
            <a:ext cx="10792480" cy="48076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sz="2000" b="1" u="sng" cap="none" dirty="0"/>
              <a:t>Weekday VS weekend payment statistics :- </a:t>
            </a:r>
            <a:r>
              <a:rPr lang="en-GB" sz="2000" cap="none" dirty="0"/>
              <a:t>analysing the difference in order, volume and payment values between weekdays and weekends to identify peak shopping times and customer spending patterns.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2000" b="1" u="sng" cap="none" dirty="0"/>
              <a:t>Total number of orders which review score 5 and payment type as a credit card :-</a:t>
            </a:r>
            <a:r>
              <a:rPr lang="en-GB" sz="2000" b="1" cap="none" dirty="0"/>
              <a:t> </a:t>
            </a:r>
            <a:r>
              <a:rPr lang="en-GB" sz="2000" cap="none" dirty="0"/>
              <a:t>monitoring the number of top rated orders paid by credit card to assess customer satisfaction and preferred payment methods.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2000" b="1" u="sng" cap="none" dirty="0"/>
              <a:t>Average number of days taken for order delivery for pet shop  :-</a:t>
            </a:r>
            <a:r>
              <a:rPr lang="en-GB" sz="2000" u="sng" cap="none" dirty="0"/>
              <a:t> </a:t>
            </a:r>
            <a:r>
              <a:rPr lang="en-GB" sz="2000" cap="none" dirty="0"/>
              <a:t>calculating the average delivery time for pet shop, orders to evaluate efficiency and identify areas for improvement.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2000" b="1" u="sng" cap="none" dirty="0"/>
              <a:t>Average price and payment values from customers of  Sao Paulo city :- </a:t>
            </a:r>
            <a:r>
              <a:rPr lang="en-GB" sz="2000" cap="none" dirty="0"/>
              <a:t>determining the average order price and payment values from Sao Paulo city customers to understand regional spending behaviour.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2000" b="1" u="sng" cap="none" dirty="0"/>
              <a:t>Relationship between shipping days and review scores :- </a:t>
            </a:r>
            <a:r>
              <a:rPr lang="en-GB" sz="2000" cap="none" dirty="0"/>
              <a:t>investigating how the duration of shipping impacts customer reviews, aiming to improve delivery times and enhance customers satisfaction.</a:t>
            </a:r>
            <a:endParaRPr lang="en-IN" sz="2000" cap="none" dirty="0"/>
          </a:p>
        </p:txBody>
      </p:sp>
    </p:spTree>
    <p:extLst>
      <p:ext uri="{BB962C8B-B14F-4D97-AF65-F5344CB8AC3E}">
        <p14:creationId xmlns:p14="http://schemas.microsoft.com/office/powerpoint/2010/main" val="956995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7223-ABC5-4A73-0BEB-F6E0DDAF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52" y="226243"/>
            <a:ext cx="11869556" cy="7258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Excel olist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91F68-203C-4A6B-A119-687DFA2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47635"/>
            <a:ext cx="12192000" cy="53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4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7223-ABC5-4A73-0BEB-F6E0DDAF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52" y="226243"/>
            <a:ext cx="11869556" cy="7258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Power BI olist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DA0FC-2A2D-6DDE-E47A-E008D68F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0755" y="1135645"/>
            <a:ext cx="9794138" cy="54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7223-ABC5-4A73-0BEB-F6E0DDAF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22" y="114276"/>
            <a:ext cx="11869556" cy="7258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Tableau olist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38500-0244-4819-8B29-468BD663B4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9341" y="778337"/>
            <a:ext cx="10599688" cy="59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0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7223-ABC5-4A73-0BEB-F6E0DDAF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52" y="226243"/>
            <a:ext cx="11869556" cy="7258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View in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2ED13-6425-5562-F110-49AF0274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7" y="1091332"/>
            <a:ext cx="11305592" cy="53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7223-ABC5-4A73-0BEB-F6E0DDAF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52" y="226243"/>
            <a:ext cx="11869556" cy="7258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View in 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1623A-346B-8691-1260-D8E44CB8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8" y="1138286"/>
            <a:ext cx="11534611" cy="55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2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7223-ABC5-4A73-0BEB-F6E0DDAF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52" y="226243"/>
            <a:ext cx="11869556" cy="7258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View in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F8A8D-F77C-0DF7-7533-6699F68A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0" y="1098296"/>
            <a:ext cx="11504740" cy="54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1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7223-ABC5-4A73-0BEB-F6E0DDAF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52" y="226243"/>
            <a:ext cx="11869556" cy="7258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View in 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8249B-BD71-9470-D0E0-E44A90D6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4" y="1132945"/>
            <a:ext cx="11585866" cy="549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0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4F8B-1091-63F1-1F51-86DF8D4AE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066801"/>
            <a:ext cx="7197726" cy="837413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09ADE-DD54-6C88-7A47-743D4003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1904214"/>
            <a:ext cx="7197726" cy="388698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cap="none" dirty="0"/>
              <a:t>Objectives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cap="none" dirty="0"/>
              <a:t>Problem Statements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cap="none" dirty="0"/>
              <a:t>Approaches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cap="none" dirty="0"/>
              <a:t>KPI Analysis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cap="none" dirty="0"/>
              <a:t>Dashboard Design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cap="none" dirty="0"/>
              <a:t>Recommendation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cap="none" dirty="0"/>
              <a:t>Conclusion</a:t>
            </a:r>
          </a:p>
          <a:p>
            <a:pPr algn="l"/>
            <a:endParaRPr lang="en-IN" sz="2400" b="1" cap="none" dirty="0"/>
          </a:p>
        </p:txBody>
      </p:sp>
    </p:spTree>
    <p:extLst>
      <p:ext uri="{BB962C8B-B14F-4D97-AF65-F5344CB8AC3E}">
        <p14:creationId xmlns:p14="http://schemas.microsoft.com/office/powerpoint/2010/main" val="4179458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7223-ABC5-4A73-0BEB-F6E0DDAF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52" y="226243"/>
            <a:ext cx="11869556" cy="7258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View in 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90FB1-5E13-3855-7AA8-8D0AF4C1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3" y="1112970"/>
            <a:ext cx="11642671" cy="55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A5F-3EC4-E3BB-FE2F-0E413E54E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857" y="512538"/>
            <a:ext cx="11148770" cy="675238"/>
          </a:xfrm>
        </p:spPr>
        <p:txBody>
          <a:bodyPr>
            <a:normAutofit fontScale="90000"/>
          </a:bodyPr>
          <a:lstStyle/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9CBD9-6175-E8B2-7AA8-6D906CEDB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869" y="1611985"/>
            <a:ext cx="10255152" cy="4166646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400" cap="none" dirty="0"/>
              <a:t>Investigate delivery delay and undelivered orders by analysing geographic locations could bring insights about certain challenges with demographics, accessibility, and possible route optimisation.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400" cap="none" dirty="0"/>
              <a:t>Tracking fleet performance.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400" cap="none" dirty="0"/>
              <a:t>Perform a detailed analysis of delivery locations to identify areas with frequent delays.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400" cap="none" dirty="0"/>
              <a:t>Optimise delivery routes using geographic information information system (GIS) to reduce delivery time.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400" cap="none" dirty="0"/>
              <a:t>Ensure that all parties involved in the delivery process have access to the same information to reduce miscommunication .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349372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7223-ABC5-4A73-0BEB-F6E0DDAF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22" y="3066068"/>
            <a:ext cx="11869556" cy="7258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418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4F8B-1091-63F1-1F51-86DF8D4AE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066802"/>
            <a:ext cx="7197726" cy="79970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09ADE-DD54-6C88-7A47-743D4003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1866508"/>
            <a:ext cx="7197726" cy="3996964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cap="none" dirty="0"/>
              <a:t>Branch Dashboard to Discuss current year and previous year business numbers with E-Commerce Store.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cap="none" dirty="0"/>
              <a:t>This Dashboard will be discussed between  corporate team and individual branch heads.</a:t>
            </a:r>
          </a:p>
          <a:p>
            <a:pPr algn="l"/>
            <a:endParaRPr lang="en-IN" sz="2000" b="1" cap="none" dirty="0"/>
          </a:p>
          <a:p>
            <a:pPr algn="l"/>
            <a:r>
              <a:rPr lang="en-IN" sz="2000" b="1" cap="none" dirty="0"/>
              <a:t>Discuss performance metrics in the branch.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cap="none" dirty="0"/>
              <a:t>Overall Performance Summary.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cap="none" dirty="0"/>
              <a:t>Key Insights and Action items.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cap="none" dirty="0"/>
              <a:t>Summary of Current Year and previous year business numbers for the country of Brazil</a:t>
            </a:r>
          </a:p>
        </p:txBody>
      </p:sp>
    </p:spTree>
    <p:extLst>
      <p:ext uri="{BB962C8B-B14F-4D97-AF65-F5344CB8AC3E}">
        <p14:creationId xmlns:p14="http://schemas.microsoft.com/office/powerpoint/2010/main" val="1631766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D7FF-53BA-CC0E-C37C-C7282A594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178351"/>
            <a:ext cx="7197726" cy="829558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E9F07-C7A7-F9AB-E764-DC4E5FC74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007909"/>
            <a:ext cx="7197726" cy="46474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000" b="1" cap="non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Description of the Problem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difficulty in connecting and analysing data across multiple sheets.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Challenges in establishing accurate one to many relationships in excel.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Issues with handling duplicate data entries.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Complication faced while uploading data into SQL database.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200" b="1" cap="non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2200" b="1" cap="non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Background information and context 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cap="none" dirty="0"/>
              <a:t>The current process involves integrating data from various sources, often leading to the inconsistencies and errors.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cap="none" dirty="0"/>
              <a:t>Multiple data sheets are use, making it challenging to maintain data, integrity and streamline analysis.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cap="none" dirty="0"/>
              <a:t>Excel limitations in managing complex relationships and large data sets contribute to efficiencies.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cap="none" dirty="0"/>
              <a:t>The struggle to clean and prepare data before importing into a SQL hampers timely decision-making.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04922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1B8-7E4E-FA0A-D794-F92437A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2440" y="1423448"/>
            <a:ext cx="8069345" cy="688156"/>
          </a:xfrm>
        </p:spPr>
        <p:txBody>
          <a:bodyPr>
            <a:normAutofit fontScale="90000"/>
          </a:bodyPr>
          <a:lstStyle/>
          <a:p>
            <a:pPr algn="l"/>
            <a:r>
              <a:rPr lang="en-GB" b="1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Approach followed to solve the KPI</a:t>
            </a:r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  <a:endParaRPr lang="en-IN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10245-2C63-2ED4-F20F-7FCF989B2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111604"/>
            <a:ext cx="7197726" cy="4440025"/>
          </a:xfrm>
        </p:spPr>
        <p:txBody>
          <a:bodyPr>
            <a:noAutofit/>
          </a:bodyPr>
          <a:lstStyle/>
          <a:p>
            <a:pPr algn="l"/>
            <a:r>
              <a:rPr lang="en-GB" sz="2400" b="1" cap="non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Tools and techniques used 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sz="2000" u="sng" cap="none" dirty="0"/>
              <a:t>Pivot tables in excel- </a:t>
            </a:r>
            <a:r>
              <a:rPr lang="en-GB" sz="2000" cap="none" dirty="0"/>
              <a:t>utilise to efficiently, summarise and analyse data for KPI calculations.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sz="2000" u="sng" cap="none" dirty="0"/>
              <a:t>SQL Querying- </a:t>
            </a:r>
            <a:r>
              <a:rPr lang="en-GB" sz="2000" cap="none" dirty="0"/>
              <a:t>executed complex square is to extract the manipulate data from the SQL database.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sz="2000" u="sng" cap="none" dirty="0"/>
              <a:t>Power Bi- </a:t>
            </a:r>
            <a:r>
              <a:rPr lang="en-GB" sz="2000" cap="none" dirty="0"/>
              <a:t>created additional columns to announce the data analysis capabilities.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sz="2000" u="sng" cap="none" dirty="0"/>
              <a:t>Power query- </a:t>
            </a:r>
            <a:r>
              <a:rPr lang="en-GB" sz="2000" cap="none" dirty="0"/>
              <a:t>employed to clean and transform data before importing into analytical tools.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sz="2000" u="sng" cap="none" dirty="0"/>
              <a:t>Interactive visuals - </a:t>
            </a:r>
            <a:r>
              <a:rPr lang="en-GB" sz="2000" cap="none" dirty="0"/>
              <a:t>develop, develop, interactive, dashboards, and visuals, using power via and tab for better Data representation and decision-making.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7617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063A-648B-E7BC-9004-F07886B95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131216"/>
            <a:ext cx="7197726" cy="999242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All the Kpi’</a:t>
            </a:r>
            <a:r>
              <a:rPr lang="en-IN" b="1" cap="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</a:t>
            </a:r>
            <a:endParaRPr lang="en-IN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75956-4DBA-4477-AB1C-064B0009D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130458"/>
            <a:ext cx="7197726" cy="4534293"/>
          </a:xfrm>
        </p:spPr>
        <p:txBody>
          <a:bodyPr>
            <a:normAutofit/>
          </a:bodyPr>
          <a:lstStyle/>
          <a:p>
            <a:pPr algn="l"/>
            <a:r>
              <a:rPr lang="en-GB" sz="1900" b="1" cap="non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List of key performance indicators (KPI)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900" b="1" cap="none" dirty="0"/>
              <a:t>Weekday vs weekend payment statistics </a:t>
            </a:r>
            <a:br>
              <a:rPr lang="en-GB" sz="1900" b="1" cap="none" dirty="0"/>
            </a:br>
            <a:r>
              <a:rPr lang="en-GB" sz="1900" b="1" cap="none" dirty="0"/>
              <a:t>-Average payment value : Weekday vs weekend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900" b="1" cap="none" dirty="0"/>
              <a:t>Total number of orders with Review Score 5 and Payment type as a credit card 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900" b="1" cap="none" dirty="0"/>
              <a:t>Average number of days taken for order delivery for pet shop 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900" b="1" cap="none" dirty="0"/>
              <a:t>Average price and payment values from customers of Sau Paulo city.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900" b="1" cap="none" dirty="0"/>
              <a:t>Relationship between shipping days and review scores .</a:t>
            </a:r>
            <a:br>
              <a:rPr lang="en-GB" sz="1900" b="1" cap="none" dirty="0"/>
            </a:br>
            <a:r>
              <a:rPr lang="en-GB" sz="1900" b="1" cap="none" dirty="0"/>
              <a:t>-Shipping days = order delivered, customer date - order purchase timestamp</a:t>
            </a:r>
            <a:endParaRPr lang="en-IN" sz="1900" b="1" cap="none" dirty="0"/>
          </a:p>
        </p:txBody>
      </p:sp>
    </p:spTree>
    <p:extLst>
      <p:ext uri="{BB962C8B-B14F-4D97-AF65-F5344CB8AC3E}">
        <p14:creationId xmlns:p14="http://schemas.microsoft.com/office/powerpoint/2010/main" val="355249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0CF9-8E7C-D4A9-DE5C-817EA0C04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30" y="235670"/>
            <a:ext cx="11830639" cy="831131"/>
          </a:xfrm>
        </p:spPr>
        <p:txBody>
          <a:bodyPr/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KPI-1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370F1-7CDB-BB7B-0787-9E01BC5F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43535" y="1445587"/>
            <a:ext cx="6255316" cy="50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3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518-997A-3A2C-7846-2990522BD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8" y="207389"/>
            <a:ext cx="12069452" cy="859411"/>
          </a:xfrm>
        </p:spPr>
        <p:txBody>
          <a:bodyPr>
            <a:norm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KPI-2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BB2594-F27E-1DEA-0D52-D79656DDBE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8588" y="1343835"/>
            <a:ext cx="7540093" cy="48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7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76AF-95BD-64D7-D8BF-F9BACDDF6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64" y="179109"/>
            <a:ext cx="11994036" cy="887692"/>
          </a:xfrm>
        </p:spPr>
        <p:txBody>
          <a:bodyPr>
            <a:norm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KPI-3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E474A-5446-17D4-136B-AC8298AB39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71371" y="1473869"/>
            <a:ext cx="5438980" cy="48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5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4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5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6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7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8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659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Celestial</vt:lpstr>
      <vt:lpstr>Olist store  analysis</vt:lpstr>
      <vt:lpstr>Agenda</vt:lpstr>
      <vt:lpstr>Objective</vt:lpstr>
      <vt:lpstr>Problem Statements</vt:lpstr>
      <vt:lpstr>Approach followed to solve the KPI.</vt:lpstr>
      <vt:lpstr>All the Kpi’s</vt:lpstr>
      <vt:lpstr>KPI-1</vt:lpstr>
      <vt:lpstr>KPI-2</vt:lpstr>
      <vt:lpstr>KPI-3</vt:lpstr>
      <vt:lpstr>KPI-4</vt:lpstr>
      <vt:lpstr>KPI-5</vt:lpstr>
      <vt:lpstr>Detailed explanation of each KPI :</vt:lpstr>
      <vt:lpstr>Excel olist Dashboard</vt:lpstr>
      <vt:lpstr>Power BI olist Dashboard</vt:lpstr>
      <vt:lpstr>Tableau olist Dashboard</vt:lpstr>
      <vt:lpstr>View in SQL</vt:lpstr>
      <vt:lpstr>View in SQL</vt:lpstr>
      <vt:lpstr>View in SQL</vt:lpstr>
      <vt:lpstr>View in SQL</vt:lpstr>
      <vt:lpstr>View in SQL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 analysis</dc:title>
  <dc:creator>Pratik Shinde</dc:creator>
  <cp:lastModifiedBy>donga pavan</cp:lastModifiedBy>
  <cp:revision>5</cp:revision>
  <dcterms:created xsi:type="dcterms:W3CDTF">2024-08-13T09:44:43Z</dcterms:created>
  <dcterms:modified xsi:type="dcterms:W3CDTF">2025-01-03T18:19:53Z</dcterms:modified>
</cp:coreProperties>
</file>