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59" r:id="rId4"/>
    <p:sldId id="257" r:id="rId5"/>
    <p:sldId id="273" r:id="rId6"/>
    <p:sldId id="261" r:id="rId7"/>
    <p:sldId id="262" r:id="rId8"/>
    <p:sldId id="270" r:id="rId9"/>
    <p:sldId id="263"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4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61695"/>
            <a:ext cx="8520600" cy="156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TRAFFIC SIGN RECOGNITION USING CNN</a:t>
            </a:r>
            <a:endParaRPr sz="4800" dirty="0"/>
          </a:p>
        </p:txBody>
      </p:sp>
      <p:sp>
        <p:nvSpPr>
          <p:cNvPr id="55" name="Google Shape;55;p13"/>
          <p:cNvSpPr txBox="1">
            <a:spLocks noGrp="1"/>
          </p:cNvSpPr>
          <p:nvPr>
            <p:ph type="subTitle" idx="1"/>
          </p:nvPr>
        </p:nvSpPr>
        <p:spPr>
          <a:xfrm>
            <a:off x="392176" y="2504941"/>
            <a:ext cx="85206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Presented by: </a:t>
            </a:r>
          </a:p>
          <a:p>
            <a:pPr marL="1257300" lvl="2" algn="l">
              <a:buFont typeface="Arial" panose="020B0604020202020204" pitchFamily="34" charset="0"/>
              <a:buChar char="•"/>
            </a:pPr>
            <a:r>
              <a:rPr lang="en-US" sz="2000" dirty="0"/>
              <a:t>Vishwa Priya I</a:t>
            </a:r>
          </a:p>
          <a:p>
            <a:pPr marL="1257300" lvl="2" algn="l">
              <a:buFont typeface="Arial" panose="020B0604020202020204" pitchFamily="34" charset="0"/>
              <a:buChar char="•"/>
            </a:pPr>
            <a:r>
              <a:rPr lang="en-GB" sz="2000" dirty="0"/>
              <a:t>III year, KVCET</a:t>
            </a:r>
          </a:p>
          <a:p>
            <a:pPr marL="1257300" lvl="2" algn="l">
              <a:buFont typeface="Arial" panose="020B0604020202020204" pitchFamily="34" charset="0"/>
              <a:buChar char="•"/>
            </a:pPr>
            <a:r>
              <a:rPr lang="en-GB" sz="2000" dirty="0"/>
              <a:t>NM ID - au4212212430</a:t>
            </a:r>
            <a:r>
              <a:rPr lang="en-US" sz="2000" dirty="0"/>
              <a:t>46</a:t>
            </a:r>
            <a:endParaRPr lang="en-IN" sz="2000" dirty="0"/>
          </a:p>
          <a:p>
            <a:pPr marL="1257300" lvl="2" algn="l">
              <a:buFont typeface="Arial" panose="020B0604020202020204" pitchFamily="34" charset="0"/>
              <a:buChar char="•"/>
            </a:pPr>
            <a:r>
              <a:rPr lang="en-IN" sz="2000" dirty="0"/>
              <a:t>Email ID - vishwapriyai248@gmail.com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2039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PREDICTION PROCESS</a:t>
            </a:r>
            <a:endParaRPr dirty="0"/>
          </a:p>
        </p:txBody>
      </p:sp>
      <p:sp>
        <p:nvSpPr>
          <p:cNvPr id="103" name="Google Shape;103;p21"/>
          <p:cNvSpPr txBox="1">
            <a:spLocks noGrp="1"/>
          </p:cNvSpPr>
          <p:nvPr>
            <p:ph type="body" idx="1"/>
          </p:nvPr>
        </p:nvSpPr>
        <p:spPr>
          <a:xfrm>
            <a:off x="311700" y="988479"/>
            <a:ext cx="8520600" cy="433180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solidFill>
                  <a:schemeClr val="tx1"/>
                </a:solidFill>
              </a:rPr>
              <a:t>1. </a:t>
            </a:r>
            <a:r>
              <a:rPr lang="en-US" sz="1600" b="1" dirty="0">
                <a:solidFill>
                  <a:schemeClr val="tx1"/>
                </a:solidFill>
              </a:rPr>
              <a:t>New Data Input: </a:t>
            </a:r>
            <a:r>
              <a:rPr lang="en-US" sz="1600" dirty="0">
                <a:solidFill>
                  <a:schemeClr val="tx1"/>
                </a:solidFill>
              </a:rPr>
              <a:t>Obtain new images of traffic signs, ensuring compatibility with the preprocessing pipeline to maintain consistency with the training data.</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2. </a:t>
            </a:r>
            <a:r>
              <a:rPr lang="en-US" sz="1600" b="1" dirty="0">
                <a:solidFill>
                  <a:schemeClr val="tx1"/>
                </a:solidFill>
              </a:rPr>
              <a:t>Preprocessing: </a:t>
            </a:r>
            <a:r>
              <a:rPr lang="en-US" sz="1600" dirty="0">
                <a:solidFill>
                  <a:schemeClr val="tx1"/>
                </a:solidFill>
              </a:rPr>
              <a:t>Apply preprocessing steps, such as normalization and resizing, to the new data to prepare it for model inference.</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3. </a:t>
            </a:r>
            <a:r>
              <a:rPr lang="en-US" sz="1600" b="1" dirty="0">
                <a:solidFill>
                  <a:schemeClr val="tx1"/>
                </a:solidFill>
              </a:rPr>
              <a:t>Model Inference: </a:t>
            </a:r>
            <a:r>
              <a:rPr lang="en-US" sz="1600" dirty="0">
                <a:solidFill>
                  <a:schemeClr val="tx1"/>
                </a:solidFill>
              </a:rPr>
              <a:t>Feed preprocessed images into the trained model to generate predictions for traffic sign categories using the forward pass.</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4. </a:t>
            </a:r>
            <a:r>
              <a:rPr lang="en-US" sz="1600" b="1" dirty="0">
                <a:solidFill>
                  <a:schemeClr val="tx1"/>
                </a:solidFill>
              </a:rPr>
              <a:t>Result Interpretation: </a:t>
            </a:r>
            <a:r>
              <a:rPr lang="en-US" sz="1600" dirty="0">
                <a:solidFill>
                  <a:schemeClr val="tx1"/>
                </a:solidFill>
              </a:rPr>
              <a:t>Interpret model predictions to identify traffic signs in the input images, converting probability scores into class labels for easy understanding.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a:t>
            </a:r>
            <a:endParaRPr dirty="0"/>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sz="1600" dirty="0">
                <a:solidFill>
                  <a:schemeClr val="tx1"/>
                </a:solidFill>
              </a:rPr>
              <a:t> The result of the prediction process provides insights into the model's performance and the identified traffic signs in the new data input.</a:t>
            </a:r>
          </a:p>
          <a:p>
            <a:pPr marL="285750" indent="-285750">
              <a:spcAft>
                <a:spcPts val="1200"/>
              </a:spcAft>
            </a:pPr>
            <a:r>
              <a:rPr lang="en-US" sz="1600" dirty="0">
                <a:solidFill>
                  <a:schemeClr val="tx1"/>
                </a:solidFill>
              </a:rPr>
              <a:t> Each input image is associated with a predicted traffic sign category, either as a class label or probability score.</a:t>
            </a:r>
          </a:p>
          <a:p>
            <a:pPr marL="285750" indent="-285750">
              <a:spcAft>
                <a:spcPts val="1200"/>
              </a:spcAft>
            </a:pPr>
            <a:r>
              <a:rPr lang="en-US" sz="1600" dirty="0">
                <a:solidFill>
                  <a:schemeClr val="tx1"/>
                </a:solidFill>
              </a:rPr>
              <a:t> Evaluation metrics such as accuracy, precision, recall, and F1score calculated to quantify the model's overall performance on the new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18167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15" name="Google Shape;115;p23"/>
          <p:cNvSpPr txBox="1">
            <a:spLocks noGrp="1"/>
          </p:cNvSpPr>
          <p:nvPr>
            <p:ph type="body" idx="1"/>
          </p:nvPr>
        </p:nvSpPr>
        <p:spPr>
          <a:xfrm>
            <a:off x="311700" y="1068020"/>
            <a:ext cx="8520600" cy="3760012"/>
          </a:xfrm>
          <a:prstGeom prst="rect">
            <a:avLst/>
          </a:prstGeom>
        </p:spPr>
        <p:txBody>
          <a:bodyPr spcFirstLastPara="1" wrap="square" lIns="91425" tIns="91425" rIns="91425" bIns="91425" anchor="t" anchorCtr="0">
            <a:normAutofit/>
          </a:bodyPr>
          <a:lstStyle/>
          <a:p>
            <a:pPr algn="l">
              <a:buFont typeface="+mj-lt"/>
              <a:buAutoNum type="arabicPeriod"/>
            </a:pPr>
            <a:r>
              <a:rPr lang="en-US" sz="1600" b="1" i="0" dirty="0">
                <a:solidFill>
                  <a:srgbClr val="0D0D0D"/>
                </a:solidFill>
                <a:effectLst/>
                <a:latin typeface="+mn-lt"/>
              </a:rPr>
              <a:t>Effective Solution:</a:t>
            </a:r>
            <a:r>
              <a:rPr lang="en-US" sz="1600" b="0" i="0" dirty="0">
                <a:solidFill>
                  <a:srgbClr val="0D0D0D"/>
                </a:solidFill>
                <a:effectLst/>
                <a:latin typeface="+mn-lt"/>
              </a:rPr>
              <a:t> The implementation of a traffic sign recognition system using Convolutional Neural Networks (CNNs) presents an effective solution to address the challenges associated with traditional methods.</a:t>
            </a:r>
          </a:p>
          <a:p>
            <a:pPr algn="l">
              <a:buFont typeface="+mj-lt"/>
              <a:buAutoNum type="arabicPeriod"/>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Enhanced Performance:</a:t>
            </a:r>
            <a:r>
              <a:rPr lang="en-US" sz="1600" b="0" i="0" dirty="0">
                <a:solidFill>
                  <a:srgbClr val="0D0D0D"/>
                </a:solidFill>
                <a:effectLst/>
                <a:latin typeface="+mn-lt"/>
              </a:rPr>
              <a:t> Through rigorous training and preprocessing, our system achieves superior accuracy and reliability in detecting and classifying traffic signs, surpassing the limitations of conventional approaches.</a:t>
            </a:r>
          </a:p>
          <a:p>
            <a:pPr algn="l">
              <a:buFont typeface="+mj-lt"/>
              <a:buAutoNum type="arabicPeriod"/>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Real World Applicability:</a:t>
            </a:r>
            <a:r>
              <a:rPr lang="en-US" sz="1600" b="0" i="0" dirty="0">
                <a:solidFill>
                  <a:srgbClr val="0D0D0D"/>
                </a:solidFill>
                <a:effectLst/>
                <a:latin typeface="+mn-lt"/>
              </a:rPr>
              <a:t> The CNN based approach ensures robustness and adaptability in diverse environmental conditions, making it suitable for real world applications such as autonomous vehicles, driver assistance systems, and traffic management.</a:t>
            </a:r>
          </a:p>
          <a:p>
            <a:pPr marL="0" lvl="0" indent="0" algn="l" rtl="0">
              <a:spcBef>
                <a:spcPts val="0"/>
              </a:spcBef>
              <a:spcAft>
                <a:spcPts val="120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SCOPE</a:t>
            </a:r>
            <a:endParaRPr dirty="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1600" b="1" i="0" dirty="0">
                <a:solidFill>
                  <a:srgbClr val="0D0D0D"/>
                </a:solidFill>
                <a:effectLst/>
                <a:latin typeface="+mn-lt"/>
              </a:rPr>
              <a:t>Advanced Architectures:</a:t>
            </a:r>
            <a:r>
              <a:rPr lang="en-US" sz="1600" b="0" i="0" dirty="0">
                <a:solidFill>
                  <a:srgbClr val="0D0D0D"/>
                </a:solidFill>
                <a:effectLst/>
                <a:latin typeface="+mn-lt"/>
              </a:rPr>
              <a:t> Explore and implement state of the art CNN architectures, such as transformer based models or attention mechanisms, to further enhance the system's performance and robustness.</a:t>
            </a:r>
          </a:p>
          <a:p>
            <a:pPr algn="l">
              <a:buFont typeface="+mj-lt"/>
              <a:buAutoNum type="arabicPeriod"/>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Domain Adaptation:</a:t>
            </a:r>
            <a:r>
              <a:rPr lang="en-US" sz="1600" b="0" i="0" dirty="0">
                <a:solidFill>
                  <a:srgbClr val="0D0D0D"/>
                </a:solidFill>
                <a:effectLst/>
                <a:latin typeface="+mn-lt"/>
              </a:rPr>
              <a:t> Investigate techniques for domain adaptation to improve model generalization across different geographical regions and varying environmental conditions, ensuring consistent performance in diverse real world scenarios.</a:t>
            </a:r>
          </a:p>
          <a:p>
            <a:pPr algn="l">
              <a:buFont typeface="+mj-lt"/>
              <a:buAutoNum type="arabicPeriod"/>
            </a:pPr>
            <a:endParaRPr lang="en-US" sz="1600" b="0" i="0" dirty="0">
              <a:solidFill>
                <a:srgbClr val="0D0D0D"/>
              </a:solidFill>
              <a:effectLst/>
              <a:latin typeface="+mn-lt"/>
            </a:endParaRPr>
          </a:p>
          <a:p>
            <a:pPr algn="l">
              <a:buFont typeface="+mj-lt"/>
              <a:buAutoNum type="arabicPeriod"/>
            </a:pPr>
            <a:r>
              <a:rPr lang="en-US" sz="1600" b="1" i="0" dirty="0">
                <a:solidFill>
                  <a:srgbClr val="0D0D0D"/>
                </a:solidFill>
                <a:effectLst/>
                <a:latin typeface="+mn-lt"/>
              </a:rPr>
              <a:t>Realtime Processing:</a:t>
            </a:r>
            <a:r>
              <a:rPr lang="en-US" sz="1600" b="0" i="0" dirty="0">
                <a:solidFill>
                  <a:srgbClr val="0D0D0D"/>
                </a:solidFill>
                <a:effectLst/>
                <a:latin typeface="+mn-lt"/>
              </a:rPr>
              <a:t> Optimize the system for real time processing by leveraging hardware accelerators (e.g., GPUs, TPUs) and efficient model architectures, enabling rapid inference and response in time critical applications.</a:t>
            </a:r>
          </a:p>
          <a:p>
            <a:pPr marL="0" lvl="0" indent="0" algn="l" rtl="0">
              <a:spcBef>
                <a:spcPts val="0"/>
              </a:spcBef>
              <a:spcAft>
                <a:spcPts val="1200"/>
              </a:spcAft>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IN" sz="1600" b="0" i="0" dirty="0">
                <a:solidFill>
                  <a:srgbClr val="0D0D0D"/>
                </a:solidFill>
                <a:effectLst/>
                <a:latin typeface="+mn-lt"/>
              </a:rPr>
              <a:t>Sermanet, P., LeCun, Y. (2011). Traffic sign recognition with multiscale convolutional networks. In Proceedings of the International Joint Conference on Neural Networks (IJCNN).</a:t>
            </a:r>
          </a:p>
          <a:p>
            <a:pPr marL="114300" indent="0" algn="l">
              <a:buNone/>
            </a:pPr>
            <a:endParaRPr lang="en-IN" sz="1600" b="0" i="0" dirty="0">
              <a:solidFill>
                <a:srgbClr val="0D0D0D"/>
              </a:solidFill>
              <a:effectLst/>
              <a:latin typeface="+mn-lt"/>
            </a:endParaRPr>
          </a:p>
          <a:p>
            <a:pPr algn="l">
              <a:buFont typeface="Arial" panose="020B0604020202020204" pitchFamily="34" charset="0"/>
              <a:buChar char="•"/>
            </a:pPr>
            <a:r>
              <a:rPr lang="en-IN" sz="1600" b="0" i="0" dirty="0">
                <a:solidFill>
                  <a:srgbClr val="0D0D0D"/>
                </a:solidFill>
                <a:effectLst/>
                <a:latin typeface="+mn-lt"/>
              </a:rPr>
              <a:t>Ciresan, D., Meier, U., Masci, J., &amp; Schmidhuber, J. (2012). Multicolumn deep neural networks for image classification. In Proceedings of the International Conference on Neural Information Processing Systems (NIPS).</a:t>
            </a:r>
          </a:p>
          <a:p>
            <a:pPr marL="114300" indent="0" algn="l">
              <a:buNone/>
            </a:pPr>
            <a:endParaRPr lang="en-IN" sz="1600" dirty="0">
              <a:solidFill>
                <a:srgbClr val="0D0D0D"/>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5241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700" y="725117"/>
            <a:ext cx="8520600" cy="4265966"/>
          </a:xfrm>
          <a:prstGeom prst="rect">
            <a:avLst/>
          </a:prstGeom>
        </p:spPr>
        <p:txBody>
          <a:bodyPr spcFirstLastPara="1" wrap="square" lIns="91425" tIns="91425" rIns="91425" bIns="91425" anchor="t" anchorCtr="0">
            <a:noAutofit/>
          </a:bodyPr>
          <a:lstStyle/>
          <a:p>
            <a:r>
              <a:rPr lang="en-US" sz="1600" b="1" i="0" dirty="0">
                <a:solidFill>
                  <a:srgbClr val="0D0D0D"/>
                </a:solidFill>
                <a:effectLst/>
                <a:latin typeface="+mn-lt"/>
              </a:rPr>
              <a:t>Challenge in Traffic Sign Recognition:</a:t>
            </a:r>
          </a:p>
          <a:p>
            <a:pPr lvl="1"/>
            <a:r>
              <a:rPr lang="en-US" sz="1600" b="0" i="0" dirty="0">
                <a:solidFill>
                  <a:srgbClr val="0D0D0D"/>
                </a:solidFill>
                <a:effectLst/>
                <a:latin typeface="+mn-lt"/>
              </a:rPr>
              <a:t>Existing methods for traffic sign recognition often suffer from limited accuracy and adaptability to diverse environmental conditions, hindering their effectiveness in real world applications.</a:t>
            </a:r>
          </a:p>
          <a:p>
            <a:endParaRPr lang="en-US" sz="1600" b="0" i="0" dirty="0">
              <a:solidFill>
                <a:srgbClr val="0D0D0D"/>
              </a:solidFill>
              <a:effectLst/>
              <a:latin typeface="+mn-lt"/>
            </a:endParaRPr>
          </a:p>
          <a:p>
            <a:r>
              <a:rPr lang="en-US" sz="1600" b="1" i="0" dirty="0">
                <a:solidFill>
                  <a:srgbClr val="0D0D0D"/>
                </a:solidFill>
                <a:effectLst/>
                <a:latin typeface="+mn-lt"/>
              </a:rPr>
              <a:t>Key Issues:</a:t>
            </a:r>
          </a:p>
          <a:p>
            <a:pPr lvl="1"/>
            <a:r>
              <a:rPr lang="en-US" sz="1600" i="0" dirty="0">
                <a:solidFill>
                  <a:srgbClr val="0D0D0D"/>
                </a:solidFill>
                <a:effectLst/>
                <a:latin typeface="+mn-lt"/>
              </a:rPr>
              <a:t>Limited Accuracy,</a:t>
            </a:r>
            <a:r>
              <a:rPr lang="en-US" sz="1600" dirty="0">
                <a:solidFill>
                  <a:srgbClr val="0D0D0D"/>
                </a:solidFill>
                <a:latin typeface="+mn-lt"/>
              </a:rPr>
              <a:t> </a:t>
            </a:r>
            <a:r>
              <a:rPr lang="en-US" sz="1600" i="0" dirty="0">
                <a:solidFill>
                  <a:srgbClr val="0D0D0D"/>
                </a:solidFill>
                <a:effectLst/>
                <a:latin typeface="+mn-lt"/>
              </a:rPr>
              <a:t>Adaptability</a:t>
            </a:r>
          </a:p>
          <a:p>
            <a:endParaRPr lang="en-US" sz="1600" i="0" dirty="0">
              <a:solidFill>
                <a:srgbClr val="0D0D0D"/>
              </a:solidFill>
              <a:effectLst/>
              <a:latin typeface="+mn-lt"/>
            </a:endParaRPr>
          </a:p>
          <a:p>
            <a:r>
              <a:rPr lang="en-US" sz="1600" b="1" i="0" dirty="0">
                <a:solidFill>
                  <a:srgbClr val="0D0D0D"/>
                </a:solidFill>
                <a:effectLst/>
                <a:latin typeface="+mn-lt"/>
              </a:rPr>
              <a:t>Impact:</a:t>
            </a:r>
          </a:p>
          <a:p>
            <a:pPr lvl="1"/>
            <a:r>
              <a:rPr lang="en-US" sz="1600" b="0" i="0" dirty="0">
                <a:solidFill>
                  <a:srgbClr val="0D0D0D"/>
                </a:solidFill>
                <a:effectLst/>
                <a:latin typeface="+mn-lt"/>
              </a:rPr>
              <a:t>Inaccurate or unreliable traffic sign recognition poses significant challenges for autonomous vehicles, driver assistance systems, and traffic management, impacting overall safety and efficiency on the roads.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73" name="Google Shape;73;p16"/>
          <p:cNvSpPr txBox="1">
            <a:spLocks noGrp="1"/>
          </p:cNvSpPr>
          <p:nvPr>
            <p:ph type="body" idx="1"/>
          </p:nvPr>
        </p:nvSpPr>
        <p:spPr>
          <a:xfrm>
            <a:off x="311700" y="1152474"/>
            <a:ext cx="8520600" cy="3882821"/>
          </a:xfrm>
          <a:prstGeom prst="rect">
            <a:avLst/>
          </a:prstGeom>
        </p:spPr>
        <p:txBody>
          <a:bodyPr spcFirstLastPara="1" wrap="square" lIns="91425" tIns="91425" rIns="91425" bIns="91425" anchor="t" anchorCtr="0">
            <a:normAutofit/>
          </a:bodyPr>
          <a:lstStyle/>
          <a:p>
            <a:r>
              <a:rPr lang="en-US" sz="1600" b="0" i="0" dirty="0">
                <a:solidFill>
                  <a:srgbClr val="0D0D0D"/>
                </a:solidFill>
                <a:effectLst/>
                <a:latin typeface="+mn-lt"/>
              </a:rPr>
              <a:t>Our proposed solution leverages advanced Convolutional Neural Networks (CNNs) to overcome the limitations of traditional traffic sign recognition methods.</a:t>
            </a:r>
          </a:p>
          <a:p>
            <a:r>
              <a:rPr lang="en-US" sz="1600" b="0" i="0" dirty="0">
                <a:solidFill>
                  <a:srgbClr val="0D0D0D"/>
                </a:solidFill>
                <a:effectLst/>
                <a:latin typeface="+mn-lt"/>
              </a:rPr>
              <a:t>By harnessing the power of deep learning, our system aims to achieve robust and accurate detection and classification of traffic signs in diverse environmental conditions.</a:t>
            </a:r>
          </a:p>
          <a:p>
            <a:pPr marL="114300" indent="0" algn="l">
              <a:buNone/>
            </a:pPr>
            <a:endParaRPr lang="en-US" sz="1600" b="0" i="0" dirty="0">
              <a:solidFill>
                <a:srgbClr val="0D0D0D"/>
              </a:solidFill>
              <a:effectLst/>
              <a:latin typeface="+mn-lt"/>
            </a:endParaRPr>
          </a:p>
          <a:p>
            <a:r>
              <a:rPr lang="en-US" sz="1600" b="1" i="0" dirty="0">
                <a:solidFill>
                  <a:srgbClr val="0D0D0D"/>
                </a:solidFill>
                <a:effectLst/>
                <a:latin typeface="+mn-lt"/>
              </a:rPr>
              <a:t>Key Components:</a:t>
            </a:r>
            <a:endParaRPr lang="en-US" sz="1600" b="0" i="0" dirty="0">
              <a:solidFill>
                <a:srgbClr val="0D0D0D"/>
              </a:solidFill>
              <a:effectLst/>
              <a:latin typeface="+mn-lt"/>
            </a:endParaRPr>
          </a:p>
          <a:p>
            <a:pPr lvl="1">
              <a:buFont typeface="+mj-lt"/>
              <a:buAutoNum type="arabicPeriod"/>
            </a:pPr>
            <a:r>
              <a:rPr lang="en-US" sz="1600" i="0" dirty="0">
                <a:solidFill>
                  <a:srgbClr val="0D0D0D"/>
                </a:solidFill>
                <a:effectLst/>
                <a:latin typeface="+mn-lt"/>
              </a:rPr>
              <a:t>CNN Architecture</a:t>
            </a:r>
          </a:p>
          <a:p>
            <a:pPr lvl="1">
              <a:buFont typeface="+mj-lt"/>
              <a:buAutoNum type="arabicPeriod"/>
            </a:pPr>
            <a:r>
              <a:rPr lang="en-US" sz="1600" i="0" dirty="0">
                <a:solidFill>
                  <a:srgbClr val="0D0D0D"/>
                </a:solidFill>
                <a:effectLst/>
                <a:latin typeface="+mn-lt"/>
              </a:rPr>
              <a:t>Training Pipeline</a:t>
            </a:r>
          </a:p>
          <a:p>
            <a:pPr lvl="1">
              <a:buFont typeface="+mj-lt"/>
              <a:buAutoNum type="arabicPeriod"/>
            </a:pPr>
            <a:r>
              <a:rPr lang="en-US" sz="1600" i="0" dirty="0">
                <a:solidFill>
                  <a:srgbClr val="0D0D0D"/>
                </a:solidFill>
                <a:effectLst/>
                <a:latin typeface="+mn-lt"/>
              </a:rPr>
              <a:t>Data Augmentation</a:t>
            </a:r>
          </a:p>
          <a:p>
            <a:pPr lvl="1">
              <a:buFont typeface="+mj-lt"/>
              <a:buAutoNum type="arabicPeriod"/>
            </a:pPr>
            <a:r>
              <a:rPr lang="en-US" sz="1600" i="0" dirty="0">
                <a:solidFill>
                  <a:srgbClr val="0D0D0D"/>
                </a:solidFill>
                <a:effectLst/>
                <a:latin typeface="+mn-lt"/>
              </a:rPr>
              <a:t>Realtime Inference</a:t>
            </a:r>
            <a:endParaRPr sz="1600" dirty="0">
              <a:solidFill>
                <a:srgbClr val="0D0D0D"/>
              </a:solidFill>
              <a:highlight>
                <a:srgbClr val="FFFFFF"/>
              </a:highlight>
              <a:latin typeface="+mn-lt"/>
              <a:ea typeface="Roboto"/>
              <a:cs typeface="Roboto"/>
              <a:sym typeface="Roboto"/>
            </a:endParaRPr>
          </a:p>
          <a:p>
            <a:pPr marL="0" lvl="0" indent="0" algn="l" rtl="0">
              <a:spcBef>
                <a:spcPts val="0"/>
              </a:spcBef>
              <a:spcAft>
                <a:spcPts val="1200"/>
              </a:spcAft>
              <a:buNone/>
            </a:pPr>
            <a:endParaRPr sz="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SYSTEM</a:t>
            </a:r>
            <a:endParaRPr dirty="0"/>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marL="342900">
              <a:spcAft>
                <a:spcPts val="1200"/>
              </a:spcAft>
            </a:pPr>
            <a:r>
              <a:rPr lang="en-US" sz="1600" b="0" i="0" dirty="0">
                <a:solidFill>
                  <a:srgbClr val="0D0D0D"/>
                </a:solidFill>
                <a:effectLst/>
                <a:latin typeface="+mn-lt"/>
              </a:rPr>
              <a:t>Traffic sign recognition (TSR) is a critical component in modern transportation systems, impacting various applications such as autonomous vehicles, driver assistance systems, and traffic management.</a:t>
            </a:r>
          </a:p>
          <a:p>
            <a:pPr marL="342900">
              <a:spcAft>
                <a:spcPts val="1200"/>
              </a:spcAft>
            </a:pPr>
            <a:r>
              <a:rPr lang="en-US" sz="1600" b="0" i="0" dirty="0">
                <a:solidFill>
                  <a:srgbClr val="0D0D0D"/>
                </a:solidFill>
                <a:effectLst/>
                <a:latin typeface="+mn-lt"/>
              </a:rPr>
              <a:t>Our proposed system leverages state of the art Convolutional Neural Networks (CNNs) to address the challenges associated with traditional traffic sign recognition methods.</a:t>
            </a:r>
          </a:p>
          <a:p>
            <a:pPr marL="342900">
              <a:spcAft>
                <a:spcPts val="1200"/>
              </a:spcAft>
            </a:pPr>
            <a:r>
              <a:rPr lang="en-US" sz="1600" b="0" i="0" dirty="0">
                <a:solidFill>
                  <a:srgbClr val="0D0D0D"/>
                </a:solidFill>
                <a:effectLst/>
                <a:latin typeface="+mn-lt"/>
              </a:rPr>
              <a:t>By employing deep learning techniques, our system aims to achieve robust and accurate detection and classification of traffic signs in various environmental conditions.</a:t>
            </a:r>
          </a:p>
          <a:p>
            <a:pPr marL="0" lvl="0" indent="0" algn="l" rtl="0">
              <a:spcBef>
                <a:spcPts val="0"/>
              </a:spcBef>
              <a:spcAft>
                <a:spcPts val="1200"/>
              </a:spcAft>
              <a:buNone/>
            </a:pPr>
            <a:endParaRPr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9A8D84-2C9D-5ED4-F56B-361B38D321F0}"/>
              </a:ext>
            </a:extLst>
          </p:cNvPr>
          <p:cNvPicPr>
            <a:picLocks noChangeAspect="1"/>
          </p:cNvPicPr>
          <p:nvPr/>
        </p:nvPicPr>
        <p:blipFill rotWithShape="1">
          <a:blip r:embed="rId2"/>
          <a:srcRect b="7700"/>
          <a:stretch/>
        </p:blipFill>
        <p:spPr>
          <a:xfrm>
            <a:off x="0" y="1259417"/>
            <a:ext cx="9144000" cy="2422568"/>
          </a:xfrm>
          <a:prstGeom prst="rect">
            <a:avLst/>
          </a:prstGeom>
        </p:spPr>
      </p:pic>
    </p:spTree>
    <p:extLst>
      <p:ext uri="{BB962C8B-B14F-4D97-AF65-F5344CB8AC3E}">
        <p14:creationId xmlns:p14="http://schemas.microsoft.com/office/powerpoint/2010/main" val="291747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311700" y="1152474"/>
            <a:ext cx="8520600" cy="36170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chemeClr val="tx1"/>
                </a:solidFill>
              </a:rPr>
              <a:t>System Requirements:</a:t>
            </a: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b="1" dirty="0">
                <a:solidFill>
                  <a:schemeClr val="tx1"/>
                </a:solidFill>
              </a:rPr>
              <a:t>Hardware:</a:t>
            </a:r>
          </a:p>
          <a:p>
            <a:pPr marL="457200" lvl="1" indent="0">
              <a:buNone/>
            </a:pPr>
            <a:r>
              <a:rPr lang="en-GB" sz="1600" dirty="0">
                <a:solidFill>
                  <a:schemeClr val="tx1"/>
                </a:solidFill>
              </a:rPr>
              <a:t>1. GPU Acceleration</a:t>
            </a:r>
          </a:p>
          <a:p>
            <a:pPr marL="457200" lvl="1" indent="0">
              <a:buNone/>
            </a:pPr>
            <a:r>
              <a:rPr lang="en-GB" sz="1600" dirty="0">
                <a:solidFill>
                  <a:schemeClr val="tx1"/>
                </a:solidFill>
              </a:rPr>
              <a:t>2. Memory (RAM)</a:t>
            </a:r>
          </a:p>
          <a:p>
            <a:pPr marL="457200" lvl="1" indent="0">
              <a:buNone/>
            </a:pPr>
            <a:r>
              <a:rPr lang="en-GB" sz="1600" dirty="0">
                <a:solidFill>
                  <a:schemeClr val="tx1"/>
                </a:solidFill>
              </a:rPr>
              <a:t>3. Storage</a:t>
            </a:r>
          </a:p>
          <a:p>
            <a:pPr marL="0" lvl="0" indent="0" algn="l" rtl="0">
              <a:spcBef>
                <a:spcPts val="0"/>
              </a:spcBef>
              <a:spcAft>
                <a:spcPts val="0"/>
              </a:spcAft>
              <a:buNone/>
            </a:pPr>
            <a:endParaRPr lang="en-GB" sz="1600" dirty="0">
              <a:solidFill>
                <a:schemeClr val="tx1"/>
              </a:solidFill>
            </a:endParaRPr>
          </a:p>
          <a:p>
            <a:pPr marL="0" lvl="0" indent="0" algn="l" rtl="0">
              <a:spcBef>
                <a:spcPts val="0"/>
              </a:spcBef>
              <a:spcAft>
                <a:spcPts val="0"/>
              </a:spcAft>
              <a:buNone/>
            </a:pPr>
            <a:r>
              <a:rPr lang="en-GB" sz="1600" b="1" dirty="0">
                <a:solidFill>
                  <a:schemeClr val="tx1"/>
                </a:solidFill>
              </a:rPr>
              <a:t>Software:</a:t>
            </a:r>
          </a:p>
          <a:p>
            <a:pPr marL="800100" lvl="1" indent="-342900">
              <a:buAutoNum type="arabicPeriod"/>
            </a:pPr>
            <a:r>
              <a:rPr lang="en-GB" sz="1600" dirty="0">
                <a:solidFill>
                  <a:schemeClr val="tx1"/>
                </a:solidFill>
              </a:rPr>
              <a:t>Deep Learning Frameworks </a:t>
            </a:r>
          </a:p>
          <a:p>
            <a:pPr marL="800100" lvl="1" indent="-342900">
              <a:buAutoNum type="arabicPeriod"/>
            </a:pPr>
            <a:r>
              <a:rPr lang="en-GB" sz="1600" dirty="0">
                <a:solidFill>
                  <a:schemeClr val="tx1"/>
                </a:solidFill>
              </a:rPr>
              <a:t>Python Programming Language</a:t>
            </a:r>
          </a:p>
          <a:p>
            <a:pPr marL="800100" lvl="1" indent="-342900">
              <a:buAutoNum type="arabicPeriod"/>
            </a:pPr>
            <a:r>
              <a:rPr lang="en-GB" sz="1600" dirty="0">
                <a:solidFill>
                  <a:schemeClr val="tx1"/>
                </a:solidFill>
              </a:rPr>
              <a:t>Data Processing Libraries (NumPy, Pandas, OpenCV)</a:t>
            </a:r>
          </a:p>
          <a:p>
            <a:pPr marL="800100" lvl="1" indent="-342900">
              <a:buAutoNum type="arabicPeriod"/>
            </a:pPr>
            <a:r>
              <a:rPr lang="en-GB" sz="1600" dirty="0">
                <a:solidFill>
                  <a:schemeClr val="tx1"/>
                </a:solidFill>
              </a:rPr>
              <a:t>Development Environment (Visual Studio Code)</a:t>
            </a:r>
          </a:p>
          <a:p>
            <a:pPr marL="457200" lvl="1" indent="0">
              <a:buNone/>
            </a:pPr>
            <a:r>
              <a:rPr lang="en-GB" sz="1600" dirty="0"/>
              <a:t>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94657" y="2074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ALGORITHM AND DEPLOYMENT</a:t>
            </a:r>
            <a:endParaRPr dirty="0"/>
          </a:p>
        </p:txBody>
      </p:sp>
      <p:sp>
        <p:nvSpPr>
          <p:cNvPr id="91" name="Google Shape;91;p19"/>
          <p:cNvSpPr txBox="1">
            <a:spLocks noGrp="1"/>
          </p:cNvSpPr>
          <p:nvPr>
            <p:ph type="body" idx="1"/>
          </p:nvPr>
        </p:nvSpPr>
        <p:spPr>
          <a:xfrm>
            <a:off x="276551" y="1236582"/>
            <a:ext cx="8590898" cy="3734079"/>
          </a:xfrm>
          <a:prstGeom prst="rect">
            <a:avLst/>
          </a:prstGeom>
        </p:spPr>
        <p:txBody>
          <a:bodyPr spcFirstLastPara="1" wrap="square" lIns="91425" tIns="91425" rIns="91425" bIns="91425" anchor="t" anchorCtr="0">
            <a:noAutofit/>
          </a:bodyPr>
          <a:lstStyle/>
          <a:p>
            <a:pPr algn="l">
              <a:buAutoNum type="arabicPeriod"/>
            </a:pPr>
            <a:r>
              <a:rPr lang="en-US" sz="1600" b="1" i="0" dirty="0">
                <a:solidFill>
                  <a:srgbClr val="0D0D0D"/>
                </a:solidFill>
                <a:effectLst/>
                <a:latin typeface="+mn-lt"/>
              </a:rPr>
              <a:t>Data Exploration: </a:t>
            </a:r>
            <a:r>
              <a:rPr lang="en-US" sz="1600" b="0" i="0" dirty="0">
                <a:solidFill>
                  <a:srgbClr val="0D0D0D"/>
                </a:solidFill>
                <a:effectLst/>
                <a:latin typeface="+mn-lt"/>
              </a:rPr>
              <a:t>Gather and clean a comprehensive dataset of annotated traffic sign images. Analyze the dataset to understand class distributions and inform data preprocessing.</a:t>
            </a:r>
          </a:p>
          <a:p>
            <a:pPr algn="l">
              <a:buAutoNum type="arabicPeriod"/>
            </a:pPr>
            <a:endParaRPr lang="en-US" sz="1600" dirty="0">
              <a:solidFill>
                <a:srgbClr val="0D0D0D"/>
              </a:solidFill>
              <a:latin typeface="+mn-lt"/>
            </a:endParaRPr>
          </a:p>
          <a:p>
            <a:pPr algn="l">
              <a:buAutoNum type="arabicPeriod"/>
            </a:pPr>
            <a:r>
              <a:rPr lang="en-US" sz="1600" b="1" i="0" dirty="0">
                <a:solidFill>
                  <a:srgbClr val="0D0D0D"/>
                </a:solidFill>
                <a:effectLst/>
                <a:latin typeface="+mn-lt"/>
              </a:rPr>
              <a:t>Problem Formulation: </a:t>
            </a:r>
            <a:r>
              <a:rPr lang="en-US" sz="1600" b="0" i="0" dirty="0">
                <a:solidFill>
                  <a:srgbClr val="0D0D0D"/>
                </a:solidFill>
                <a:effectLst/>
                <a:latin typeface="+mn-lt"/>
              </a:rPr>
              <a:t>Define traffic sign recognition as a supervised learning task. Split dataset into training, validation, and test sets. Choose evaluation metrics for model assessment.</a:t>
            </a:r>
          </a:p>
          <a:p>
            <a:pPr marL="114300" indent="0" algn="l">
              <a:buNone/>
            </a:pPr>
            <a:r>
              <a:rPr lang="en-US" sz="1600" b="0" i="0" dirty="0">
                <a:solidFill>
                  <a:srgbClr val="0D0D0D"/>
                </a:solidFill>
                <a:effectLst/>
                <a:latin typeface="+mn-lt"/>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5BFB86-2BBF-7795-0A1F-9CB6CAED7F7C}"/>
              </a:ext>
            </a:extLst>
          </p:cNvPr>
          <p:cNvSpPr>
            <a:spLocks noGrp="1"/>
          </p:cNvSpPr>
          <p:nvPr>
            <p:ph type="body" idx="1"/>
          </p:nvPr>
        </p:nvSpPr>
        <p:spPr>
          <a:xfrm>
            <a:off x="311700" y="1229868"/>
            <a:ext cx="8520600" cy="4557370"/>
          </a:xfrm>
        </p:spPr>
        <p:txBody>
          <a:bodyPr>
            <a:normAutofit/>
          </a:bodyPr>
          <a:lstStyle/>
          <a:p>
            <a:pPr marL="114300" indent="0" algn="l">
              <a:buNone/>
            </a:pPr>
            <a:r>
              <a:rPr lang="en-US" sz="1600" b="0" i="0" dirty="0">
                <a:solidFill>
                  <a:srgbClr val="0D0D0D"/>
                </a:solidFill>
                <a:effectLst/>
                <a:latin typeface="+mn-lt"/>
              </a:rPr>
              <a:t>3. </a:t>
            </a:r>
            <a:r>
              <a:rPr lang="en-US" sz="1600" b="1" i="0" dirty="0">
                <a:solidFill>
                  <a:srgbClr val="0D0D0D"/>
                </a:solidFill>
                <a:effectLst/>
                <a:latin typeface="+mn-lt"/>
              </a:rPr>
              <a:t>Algorithm Selection: </a:t>
            </a:r>
            <a:r>
              <a:rPr lang="en-US" sz="1600" b="0" i="0" dirty="0">
                <a:solidFill>
                  <a:srgbClr val="0D0D0D"/>
                </a:solidFill>
                <a:effectLst/>
                <a:latin typeface="+mn-lt"/>
              </a:rPr>
              <a:t>Utilize Convolutional Neural Networks (CNNs) due to their effectiveness in handling image data. Select a suitable architecture (e.g., LeNet, AlexNet, VGG, ResNet) based on performance considerations.</a:t>
            </a:r>
          </a:p>
          <a:p>
            <a:pPr marL="114300" indent="0" algn="l">
              <a:buNone/>
            </a:pPr>
            <a:r>
              <a:rPr lang="en-US" sz="1600" b="0" i="0" dirty="0">
                <a:solidFill>
                  <a:srgbClr val="0D0D0D"/>
                </a:solidFill>
                <a:effectLst/>
                <a:latin typeface="+mn-lt"/>
              </a:rPr>
              <a:t>  </a:t>
            </a:r>
          </a:p>
          <a:p>
            <a:pPr marL="114300" indent="0" algn="l">
              <a:buNone/>
            </a:pPr>
            <a:r>
              <a:rPr lang="en-US" sz="1600" b="0" i="0" dirty="0">
                <a:solidFill>
                  <a:srgbClr val="0D0D0D"/>
                </a:solidFill>
                <a:effectLst/>
                <a:latin typeface="+mn-lt"/>
              </a:rPr>
              <a:t>4. </a:t>
            </a:r>
            <a:r>
              <a:rPr lang="en-US" sz="1600" b="1" i="0" dirty="0">
                <a:solidFill>
                  <a:srgbClr val="0D0D0D"/>
                </a:solidFill>
                <a:effectLst/>
                <a:latin typeface="+mn-lt"/>
              </a:rPr>
              <a:t>Deployment: </a:t>
            </a:r>
            <a:r>
              <a:rPr lang="en-US" sz="1600" b="0" i="0" dirty="0">
                <a:solidFill>
                  <a:srgbClr val="0D0D0D"/>
                </a:solidFill>
                <a:effectLst/>
                <a:latin typeface="+mn-lt"/>
              </a:rPr>
              <a:t>Train the CNN model on the training dataset, fine-tuning hyperparameters and regularization techniques. Validate performance on the validation set and evaluate generalization on the test set. Deploy the trained model into production environments for real-time traffic sign recognition. Monitor and maintain model performance over time.</a:t>
            </a:r>
          </a:p>
          <a:p>
            <a:pPr marL="114300" indent="0">
              <a:buNone/>
            </a:pPr>
            <a:endParaRPr lang="en-IN" sz="1600" dirty="0"/>
          </a:p>
        </p:txBody>
      </p:sp>
    </p:spTree>
    <p:extLst>
      <p:ext uri="{BB962C8B-B14F-4D97-AF65-F5344CB8AC3E}">
        <p14:creationId xmlns:p14="http://schemas.microsoft.com/office/powerpoint/2010/main" val="401216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TRAINING AND PROCESS</a:t>
            </a:r>
            <a:endParaRPr dirty="0"/>
          </a:p>
        </p:txBody>
      </p:sp>
      <p:sp>
        <p:nvSpPr>
          <p:cNvPr id="97" name="Google Shape;97;p20"/>
          <p:cNvSpPr txBox="1">
            <a:spLocks noGrp="1"/>
          </p:cNvSpPr>
          <p:nvPr>
            <p:ph type="body" idx="1"/>
          </p:nvPr>
        </p:nvSpPr>
        <p:spPr>
          <a:xfrm>
            <a:off x="311700" y="1152475"/>
            <a:ext cx="8520600" cy="3902328"/>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sz="1600" dirty="0">
                <a:solidFill>
                  <a:schemeClr val="tx1"/>
                </a:solidFill>
              </a:rPr>
              <a:t>1. </a:t>
            </a:r>
            <a:r>
              <a:rPr lang="en-US" sz="1600" b="1" dirty="0">
                <a:solidFill>
                  <a:schemeClr val="tx1"/>
                </a:solidFill>
              </a:rPr>
              <a:t>Data Splitting: </a:t>
            </a:r>
            <a:r>
              <a:rPr lang="en-US" sz="1600" dirty="0">
                <a:solidFill>
                  <a:schemeClr val="tx1"/>
                </a:solidFill>
              </a:rPr>
              <a:t>Divide the dataset into training, validation, and test sets, ensuring separate subsets for model training, hyperparameter tuning, and unbiased evaluation of performance on unseen data.</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2</a:t>
            </a:r>
            <a:r>
              <a:rPr lang="en-US" sz="1600" b="1" dirty="0">
                <a:solidFill>
                  <a:schemeClr val="tx1"/>
                </a:solidFill>
              </a:rPr>
              <a:t>. Feature Scaling</a:t>
            </a:r>
            <a:r>
              <a:rPr lang="en-US" sz="1600" dirty="0">
                <a:solidFill>
                  <a:schemeClr val="tx1"/>
                </a:solidFill>
              </a:rPr>
              <a:t>: Normalize the pixel values of input images to a common range (e.g., [0, 1]) to maintain consistency and stability during model training and improve convergence.</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3. </a:t>
            </a:r>
            <a:r>
              <a:rPr lang="en-US" sz="1600" b="1" dirty="0">
                <a:solidFill>
                  <a:schemeClr val="tx1"/>
                </a:solidFill>
              </a:rPr>
              <a:t>Model Training: </a:t>
            </a:r>
            <a:r>
              <a:rPr lang="en-US" sz="1600" dirty="0">
                <a:solidFill>
                  <a:schemeClr val="tx1"/>
                </a:solidFill>
              </a:rPr>
              <a:t>Initialize model parameters and architecture, then train the model using the training set by minimizing the loss function through backpropagation over multiple epochs, adjusting parameters to optimize performance.</a:t>
            </a:r>
          </a:p>
          <a:p>
            <a:pPr marL="0" lvl="0" indent="0" algn="l" rtl="0">
              <a:spcBef>
                <a:spcPts val="0"/>
              </a:spcBef>
              <a:spcAft>
                <a:spcPts val="0"/>
              </a:spcAft>
              <a:buNone/>
            </a:pPr>
            <a:endParaRPr lang="en-US" sz="1600" dirty="0">
              <a:solidFill>
                <a:schemeClr val="tx1"/>
              </a:solidFill>
            </a:endParaRPr>
          </a:p>
          <a:p>
            <a:pPr marL="0" lvl="0" indent="0" algn="l" rtl="0">
              <a:spcBef>
                <a:spcPts val="0"/>
              </a:spcBef>
              <a:spcAft>
                <a:spcPts val="0"/>
              </a:spcAft>
              <a:buNone/>
            </a:pPr>
            <a:r>
              <a:rPr lang="en-US" sz="1600" dirty="0">
                <a:solidFill>
                  <a:schemeClr val="tx1"/>
                </a:solidFill>
              </a:rPr>
              <a:t>4. </a:t>
            </a:r>
            <a:r>
              <a:rPr lang="en-US" sz="1600" b="1" dirty="0">
                <a:solidFill>
                  <a:schemeClr val="tx1"/>
                </a:solidFill>
              </a:rPr>
              <a:t>Model Evaluation: </a:t>
            </a:r>
            <a:r>
              <a:rPr lang="en-US" sz="1600" dirty="0">
                <a:solidFill>
                  <a:schemeClr val="tx1"/>
                </a:solidFill>
              </a:rPr>
              <a:t>Assess model performance on the validation set during training using evaluation metrics, implement early stopping techniques to prevent overfitting, and evaluate the trained model's performance on the test set to ensure unbiased evaluation and generalization ability.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1063</Words>
  <Application>Microsoft Office PowerPoint</Application>
  <PresentationFormat>On-screen Show (16:9)</PresentationFormat>
  <Paragraphs>86</Paragraphs>
  <Slides>14</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TRAFFIC SIGN RECOGNITION USING CNN</vt:lpstr>
      <vt:lpstr>PROBLEM STATEMENT</vt:lpstr>
      <vt:lpstr>PROPOSED SOLUTION</vt:lpstr>
      <vt:lpstr>PROPOSED SYSTEM</vt:lpstr>
      <vt:lpstr>PowerPoint Presentation</vt:lpstr>
      <vt:lpstr>SYSTEM APPROACH</vt:lpstr>
      <vt:lpstr>ALGORITHM AND DEPLOYMENT</vt:lpstr>
      <vt:lpstr>PowerPoint Presentation</vt:lpstr>
      <vt:lpstr>TRAINING AND PROCESS</vt:lpstr>
      <vt:lpstr>PREDICTION PROCESS</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Recognition using CNN</dc:title>
  <dc:creator>ibvv</dc:creator>
  <cp:lastModifiedBy>ibvv</cp:lastModifiedBy>
  <cp:revision>9</cp:revision>
  <dcterms:modified xsi:type="dcterms:W3CDTF">2024-03-26T15:56:40Z</dcterms:modified>
</cp:coreProperties>
</file>