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 id="2147483702" r:id="rId5"/>
  </p:sldMasterIdLst>
  <p:notesMasterIdLst>
    <p:notesMasterId r:id="rId18"/>
  </p:notesMasterIdLst>
  <p:sldIdLst>
    <p:sldId id="292" r:id="rId6"/>
    <p:sldId id="1282" r:id="rId7"/>
    <p:sldId id="1290" r:id="rId8"/>
    <p:sldId id="1291" r:id="rId9"/>
    <p:sldId id="1292" r:id="rId10"/>
    <p:sldId id="1293" r:id="rId11"/>
    <p:sldId id="1294" r:id="rId12"/>
    <p:sldId id="1296" r:id="rId13"/>
    <p:sldId id="1297" r:id="rId14"/>
    <p:sldId id="1298" r:id="rId15"/>
    <p:sldId id="1295" r:id="rId16"/>
    <p:sldId id="1250"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88" userDrawn="1">
          <p15:clr>
            <a:srgbClr val="A4A3A4"/>
          </p15:clr>
        </p15:guide>
        <p15:guide id="2" pos="144" userDrawn="1">
          <p15:clr>
            <a:srgbClr val="A4A3A4"/>
          </p15:clr>
        </p15:guide>
        <p15:guide id="3" orient="horz" pos="852"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17D"/>
    <a:srgbClr val="223366"/>
    <a:srgbClr val="E8ECF8"/>
    <a:srgbClr val="C9D2ED"/>
    <a:srgbClr val="851910"/>
    <a:srgbClr val="0000FF"/>
    <a:srgbClr val="FFCD8C"/>
    <a:srgbClr val="9F5900"/>
    <a:srgbClr val="FF33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384B79-7360-5AB9-DD75-8A808655C326}" v="3" dt="2024-03-18T09:31:49.711"/>
    <p1510:client id="{99C44797-0E56-F5AF-678D-7848B61E9AF5}" v="8" dt="2024-03-19T08:12:55.126"/>
    <p1510:client id="{A00404A6-CA5D-529F-E841-B3080AD8BC10}" v="1" dt="2024-03-18T13:45:15.5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6" d="100"/>
          <a:sy n="156" d="100"/>
        </p:scale>
        <p:origin x="318" y="66"/>
      </p:cViewPr>
      <p:guideLst>
        <p:guide orient="horz" pos="588"/>
        <p:guide pos="144"/>
        <p:guide orient="horz" pos="852"/>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218482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254420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0727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1089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880271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71342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F82D9E-CF8F-D821-0EF0-82F39D6875D4}"/>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09-03-2025</a:t>
            </a:fld>
            <a:endParaRPr lang="en-IN"/>
          </a:p>
        </p:txBody>
      </p:sp>
      <p:sp>
        <p:nvSpPr>
          <p:cNvPr id="3" name="Footer Placeholder 2">
            <a:extLst>
              <a:ext uri="{FF2B5EF4-FFF2-40B4-BE49-F238E27FC236}">
                <a16:creationId xmlns:a16="http://schemas.microsoft.com/office/drawing/2014/main" id="{C23170A1-58D7-78F7-D58A-811ADFF737E5}"/>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4" name="Slide Number Placeholder 3">
            <a:extLst>
              <a:ext uri="{FF2B5EF4-FFF2-40B4-BE49-F238E27FC236}">
                <a16:creationId xmlns:a16="http://schemas.microsoft.com/office/drawing/2014/main" id="{F2A898F9-6042-211C-FE5E-E3195182B7AA}"/>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239744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8AA64-E432-8D59-6526-E68F7AC80EA1}"/>
              </a:ext>
            </a:extLst>
          </p:cNvPr>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1D2085-944B-0B62-B557-11D0053DE106}"/>
              </a:ext>
            </a:extLst>
          </p:cNvPr>
          <p:cNvSpPr>
            <a:spLocks noGrp="1"/>
          </p:cNvSpPr>
          <p:nvPr>
            <p:ph idx="1"/>
          </p:nvPr>
        </p:nvSpPr>
        <p:spPr>
          <a:xfrm>
            <a:off x="3887788" y="741363"/>
            <a:ext cx="4629150" cy="36544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EB889BD-8520-EE29-14ED-24E88F0C13D6}"/>
              </a:ext>
            </a:extLst>
          </p:cNvPr>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9AA8EC-BC22-DD8C-CC7C-5CD2AD69637C}"/>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09-03-2025</a:t>
            </a:fld>
            <a:endParaRPr lang="en-IN"/>
          </a:p>
        </p:txBody>
      </p:sp>
      <p:sp>
        <p:nvSpPr>
          <p:cNvPr id="6" name="Footer Placeholder 5">
            <a:extLst>
              <a:ext uri="{FF2B5EF4-FFF2-40B4-BE49-F238E27FC236}">
                <a16:creationId xmlns:a16="http://schemas.microsoft.com/office/drawing/2014/main" id="{D07ED4E8-E1B9-BC44-48DF-EA2B09D992CB}"/>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EA28F55D-018D-571C-11FF-8F79FAAA5F70}"/>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704899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F3725-BD84-E963-3DD7-9EDA57001058}"/>
              </a:ext>
            </a:extLst>
          </p:cNvPr>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A1B5E6C-B120-BDBD-A118-74E930F95320}"/>
              </a:ext>
            </a:extLst>
          </p:cNvPr>
          <p:cNvSpPr>
            <a:spLocks noGrp="1"/>
          </p:cNvSpPr>
          <p:nvPr>
            <p:ph type="pic" idx="1"/>
          </p:nvPr>
        </p:nvSpPr>
        <p:spPr>
          <a:xfrm>
            <a:off x="3887788" y="741363"/>
            <a:ext cx="4629150" cy="36544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80ED917-6757-883A-86C3-14AFBCE31FF0}"/>
              </a:ext>
            </a:extLst>
          </p:cNvPr>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38C69D-33B2-26F1-3AFC-2A4C100F9EB4}"/>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09-03-2025</a:t>
            </a:fld>
            <a:endParaRPr lang="en-IN"/>
          </a:p>
        </p:txBody>
      </p:sp>
      <p:sp>
        <p:nvSpPr>
          <p:cNvPr id="6" name="Footer Placeholder 5">
            <a:extLst>
              <a:ext uri="{FF2B5EF4-FFF2-40B4-BE49-F238E27FC236}">
                <a16:creationId xmlns:a16="http://schemas.microsoft.com/office/drawing/2014/main" id="{1720A899-749A-96A6-52E3-5513E02E156A}"/>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7E5EE06A-6BB2-C7F9-0A30-ECA5F6491262}"/>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7841278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4C180-BF96-096D-0F74-E23F93095807}"/>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A78D2F-2EAD-1FA2-9475-C228A7E9B4A6}"/>
              </a:ext>
            </a:extLst>
          </p:cNvPr>
          <p:cNvSpPr>
            <a:spLocks noGrp="1"/>
          </p:cNvSpPr>
          <p:nvPr>
            <p:ph type="body" orient="vert" idx="1"/>
          </p:nvPr>
        </p:nvSpPr>
        <p:spPr>
          <a:xfrm>
            <a:off x="628650" y="1370013"/>
            <a:ext cx="7886700" cy="326231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914C92-1C92-C326-AE2B-EE64852E687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09-03-2025</a:t>
            </a:fld>
            <a:endParaRPr lang="en-IN"/>
          </a:p>
        </p:txBody>
      </p:sp>
      <p:sp>
        <p:nvSpPr>
          <p:cNvPr id="5" name="Footer Placeholder 4">
            <a:extLst>
              <a:ext uri="{FF2B5EF4-FFF2-40B4-BE49-F238E27FC236}">
                <a16:creationId xmlns:a16="http://schemas.microsoft.com/office/drawing/2014/main" id="{C42D40DF-8956-65BF-5B16-FCF84638AC22}"/>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8E2B801-4415-647B-D7B8-398663FE2B85}"/>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30280878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935E50-9753-5324-3CBE-2DB02823BAD1}"/>
              </a:ext>
            </a:extLst>
          </p:cNvPr>
          <p:cNvSpPr>
            <a:spLocks noGrp="1"/>
          </p:cNvSpPr>
          <p:nvPr>
            <p:ph type="title" orient="vert"/>
          </p:nvPr>
        </p:nvSpPr>
        <p:spPr>
          <a:xfrm>
            <a:off x="6543675" y="274638"/>
            <a:ext cx="1971675" cy="4357687"/>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96334F-1BF5-5B8C-3F90-84BF75B51BC0}"/>
              </a:ext>
            </a:extLst>
          </p:cNvPr>
          <p:cNvSpPr>
            <a:spLocks noGrp="1"/>
          </p:cNvSpPr>
          <p:nvPr>
            <p:ph type="body" orient="vert" idx="1"/>
          </p:nvPr>
        </p:nvSpPr>
        <p:spPr>
          <a:xfrm>
            <a:off x="628650" y="274638"/>
            <a:ext cx="5762625" cy="4357687"/>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37E210-CB85-84DD-090A-44C7C1797C02}"/>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09-03-2025</a:t>
            </a:fld>
            <a:endParaRPr lang="en-IN"/>
          </a:p>
        </p:txBody>
      </p:sp>
      <p:sp>
        <p:nvSpPr>
          <p:cNvPr id="5" name="Footer Placeholder 4">
            <a:extLst>
              <a:ext uri="{FF2B5EF4-FFF2-40B4-BE49-F238E27FC236}">
                <a16:creationId xmlns:a16="http://schemas.microsoft.com/office/drawing/2014/main" id="{FB46FBE5-BF73-7C52-C3DF-B06D7641ECF1}"/>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754D43C-F065-8BD6-C622-543D4321EB53}"/>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654261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EBA23-5FDD-5D7E-F6FC-E4A6A7F5FDAF}"/>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81DBF0E-B651-D205-69BC-E38929484D98}"/>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C5EAFE9-FEB4-90FA-7604-E71268E9BE42}"/>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09-03-2025</a:t>
            </a:fld>
            <a:endParaRPr lang="en-IN"/>
          </a:p>
        </p:txBody>
      </p:sp>
      <p:sp>
        <p:nvSpPr>
          <p:cNvPr id="5" name="Footer Placeholder 4">
            <a:extLst>
              <a:ext uri="{FF2B5EF4-FFF2-40B4-BE49-F238E27FC236}">
                <a16:creationId xmlns:a16="http://schemas.microsoft.com/office/drawing/2014/main" id="{90042C0C-D784-7894-6E7A-A3163E7BD218}"/>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97E244B-37C0-9DC6-22CD-EB660918FB6E}"/>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3672296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357B7-1A74-AE21-4231-6A3BD6FFAA7A}"/>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C8CC2F-5827-22D5-D0CD-6AB9F4163E47}"/>
              </a:ext>
            </a:extLst>
          </p:cNvPr>
          <p:cNvSpPr>
            <a:spLocks noGrp="1"/>
          </p:cNvSpPr>
          <p:nvPr>
            <p:ph idx="1"/>
          </p:nvPr>
        </p:nvSpPr>
        <p:spPr>
          <a:xfrm>
            <a:off x="628650" y="1370013"/>
            <a:ext cx="788670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5C6FD5-C3C6-194C-CBBF-F0992989045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09-03-2025</a:t>
            </a:fld>
            <a:endParaRPr lang="en-IN"/>
          </a:p>
        </p:txBody>
      </p:sp>
      <p:sp>
        <p:nvSpPr>
          <p:cNvPr id="5" name="Footer Placeholder 4">
            <a:extLst>
              <a:ext uri="{FF2B5EF4-FFF2-40B4-BE49-F238E27FC236}">
                <a16:creationId xmlns:a16="http://schemas.microsoft.com/office/drawing/2014/main" id="{73574B56-D685-4165-F13B-086D869C780F}"/>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6DA53AD0-652A-8B63-B4F8-E64E7976E3AC}"/>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2160378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D8776-064D-C947-6F0A-07C1157DBB5B}"/>
              </a:ext>
            </a:extLst>
          </p:cNvPr>
          <p:cNvSpPr>
            <a:spLocks noGrp="1"/>
          </p:cNvSpPr>
          <p:nvPr>
            <p:ph type="title"/>
          </p:nvPr>
        </p:nvSpPr>
        <p:spPr>
          <a:xfrm>
            <a:off x="623888" y="1282700"/>
            <a:ext cx="7886700" cy="2139950"/>
          </a:xfrm>
          <a:prstGeom prst="rect">
            <a:avLst/>
          </a:prstGeo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D97AF1F-1E9E-C1AB-35F2-7FCF85FEA10C}"/>
              </a:ext>
            </a:extLst>
          </p:cNvPr>
          <p:cNvSpPr>
            <a:spLocks noGrp="1"/>
          </p:cNvSpPr>
          <p:nvPr>
            <p:ph type="body" idx="1"/>
          </p:nvPr>
        </p:nvSpPr>
        <p:spPr>
          <a:xfrm>
            <a:off x="623888" y="3441700"/>
            <a:ext cx="7886700" cy="1125538"/>
          </a:xfrm>
          <a:prstGeom prst="rect">
            <a:avLst/>
          </a:prstGeo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0203F7-4A67-44F8-1EBE-73C704B5F33A}"/>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09-03-2025</a:t>
            </a:fld>
            <a:endParaRPr lang="en-IN"/>
          </a:p>
        </p:txBody>
      </p:sp>
      <p:sp>
        <p:nvSpPr>
          <p:cNvPr id="5" name="Footer Placeholder 4">
            <a:extLst>
              <a:ext uri="{FF2B5EF4-FFF2-40B4-BE49-F238E27FC236}">
                <a16:creationId xmlns:a16="http://schemas.microsoft.com/office/drawing/2014/main" id="{522099F4-B0B6-A02C-D33D-42B8CF9C4F4F}"/>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2463AEAC-197E-65FD-B921-6662926A1BBB}"/>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390917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DC773-098A-371D-576C-4D005AAD1014}"/>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61678A3-157A-338B-1D0E-5DEA10A09599}"/>
              </a:ext>
            </a:extLst>
          </p:cNvPr>
          <p:cNvSpPr>
            <a:spLocks noGrp="1"/>
          </p:cNvSpPr>
          <p:nvPr>
            <p:ph sz="half" idx="1"/>
          </p:nvPr>
        </p:nvSpPr>
        <p:spPr>
          <a:xfrm>
            <a:off x="628650" y="1370013"/>
            <a:ext cx="386715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0F0D3D6-28A0-B7DB-AA55-7E1AB265D8D3}"/>
              </a:ext>
            </a:extLst>
          </p:cNvPr>
          <p:cNvSpPr>
            <a:spLocks noGrp="1"/>
          </p:cNvSpPr>
          <p:nvPr>
            <p:ph sz="half" idx="2"/>
          </p:nvPr>
        </p:nvSpPr>
        <p:spPr>
          <a:xfrm>
            <a:off x="4648200" y="1370013"/>
            <a:ext cx="386715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8D759DB-2EFB-5AB8-F2C0-4594FD8EF79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09-03-2025</a:t>
            </a:fld>
            <a:endParaRPr lang="en-IN"/>
          </a:p>
        </p:txBody>
      </p:sp>
      <p:sp>
        <p:nvSpPr>
          <p:cNvPr id="6" name="Footer Placeholder 5">
            <a:extLst>
              <a:ext uri="{FF2B5EF4-FFF2-40B4-BE49-F238E27FC236}">
                <a16:creationId xmlns:a16="http://schemas.microsoft.com/office/drawing/2014/main" id="{940AB47A-E9F3-E30E-4D25-BDB935FA99D1}"/>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4DF4B1E9-6E84-BC5A-9F68-AC8BD08A64DF}"/>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167681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11BC7-998D-6DF5-4AE4-39C9EA003C12}"/>
              </a:ext>
            </a:extLst>
          </p:cNvPr>
          <p:cNvSpPr>
            <a:spLocks noGrp="1"/>
          </p:cNvSpPr>
          <p:nvPr>
            <p:ph type="title"/>
          </p:nvPr>
        </p:nvSpPr>
        <p:spPr>
          <a:xfrm>
            <a:off x="630238" y="274638"/>
            <a:ext cx="7886700" cy="993775"/>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886AF4A-23F2-79CA-C667-8C4F35BF57DD}"/>
              </a:ext>
            </a:extLst>
          </p:cNvPr>
          <p:cNvSpPr>
            <a:spLocks noGrp="1"/>
          </p:cNvSpPr>
          <p:nvPr>
            <p:ph type="body" idx="1"/>
          </p:nvPr>
        </p:nvSpPr>
        <p:spPr>
          <a:xfrm>
            <a:off x="630238" y="1260475"/>
            <a:ext cx="3868737"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17276D-1914-7EB5-3698-A01774DF1735}"/>
              </a:ext>
            </a:extLst>
          </p:cNvPr>
          <p:cNvSpPr>
            <a:spLocks noGrp="1"/>
          </p:cNvSpPr>
          <p:nvPr>
            <p:ph sz="half" idx="2"/>
          </p:nvPr>
        </p:nvSpPr>
        <p:spPr>
          <a:xfrm>
            <a:off x="630238" y="1879600"/>
            <a:ext cx="3868737" cy="27622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FACDF0B-5FBC-8A48-3967-A5A9B60BBE1B}"/>
              </a:ext>
            </a:extLst>
          </p:cNvPr>
          <p:cNvSpPr>
            <a:spLocks noGrp="1"/>
          </p:cNvSpPr>
          <p:nvPr>
            <p:ph type="body" sz="quarter" idx="3"/>
          </p:nvPr>
        </p:nvSpPr>
        <p:spPr>
          <a:xfrm>
            <a:off x="4629150" y="1260475"/>
            <a:ext cx="3887788"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AD8437-251D-CB33-46CE-F1B208C3DE0A}"/>
              </a:ext>
            </a:extLst>
          </p:cNvPr>
          <p:cNvSpPr>
            <a:spLocks noGrp="1"/>
          </p:cNvSpPr>
          <p:nvPr>
            <p:ph sz="quarter" idx="4"/>
          </p:nvPr>
        </p:nvSpPr>
        <p:spPr>
          <a:xfrm>
            <a:off x="4629150" y="1879600"/>
            <a:ext cx="3887788" cy="27622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43DB15A-3C4B-088C-31D9-9D7FADA4117E}"/>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09-03-2025</a:t>
            </a:fld>
            <a:endParaRPr lang="en-IN"/>
          </a:p>
        </p:txBody>
      </p:sp>
      <p:sp>
        <p:nvSpPr>
          <p:cNvPr id="8" name="Footer Placeholder 7">
            <a:extLst>
              <a:ext uri="{FF2B5EF4-FFF2-40B4-BE49-F238E27FC236}">
                <a16:creationId xmlns:a16="http://schemas.microsoft.com/office/drawing/2014/main" id="{A2FCD596-67EF-7A66-AED7-23CF46204AB7}"/>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9" name="Slide Number Placeholder 8">
            <a:extLst>
              <a:ext uri="{FF2B5EF4-FFF2-40B4-BE49-F238E27FC236}">
                <a16:creationId xmlns:a16="http://schemas.microsoft.com/office/drawing/2014/main" id="{C4D5DBB6-49F0-7026-4382-9F1CC71BD409}"/>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2644819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E66A4-83CF-94A2-2F9D-EB0EA91EFFEA}"/>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96E68E2-F84C-3629-3FE2-83DD00EACA5E}"/>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09-03-2025</a:t>
            </a:fld>
            <a:endParaRPr lang="en-IN"/>
          </a:p>
        </p:txBody>
      </p:sp>
      <p:sp>
        <p:nvSpPr>
          <p:cNvPr id="4" name="Footer Placeholder 3">
            <a:extLst>
              <a:ext uri="{FF2B5EF4-FFF2-40B4-BE49-F238E27FC236}">
                <a16:creationId xmlns:a16="http://schemas.microsoft.com/office/drawing/2014/main" id="{F04CCCF5-8802-F0B8-E635-C4316F70ED59}"/>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5" name="Slide Number Placeholder 4">
            <a:extLst>
              <a:ext uri="{FF2B5EF4-FFF2-40B4-BE49-F238E27FC236}">
                <a16:creationId xmlns:a16="http://schemas.microsoft.com/office/drawing/2014/main" id="{D93F6E91-77AB-EEFA-9CDE-D8D369E6A539}"/>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7429992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4" name="Rectangle 3">
            <a:extLst>
              <a:ext uri="{FF2B5EF4-FFF2-40B4-BE49-F238E27FC236}">
                <a16:creationId xmlns:a16="http://schemas.microsoft.com/office/drawing/2014/main" id="{B97B0C45-392E-206A-6503-A52CA087AB64}"/>
              </a:ext>
            </a:extLst>
          </p:cNvPr>
          <p:cNvSpPr/>
          <p:nvPr userDrawn="1"/>
        </p:nvSpPr>
        <p:spPr>
          <a:xfrm>
            <a:off x="0" y="122877"/>
            <a:ext cx="9144000"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5">
            <a:alphaModFix/>
          </a:blip>
          <a:srcRect/>
          <a:stretch/>
        </p:blipFill>
        <p:spPr>
          <a:xfrm>
            <a:off x="7411959" y="234964"/>
            <a:ext cx="852410" cy="284955"/>
          </a:xfrm>
          <a:prstGeom prst="rect">
            <a:avLst/>
          </a:prstGeom>
          <a:noFill/>
          <a:ln>
            <a:noFill/>
          </a:ln>
        </p:spPr>
      </p:pic>
      <p:sp>
        <p:nvSpPr>
          <p:cNvPr id="5" name="TextBox 4">
            <a:extLst>
              <a:ext uri="{FF2B5EF4-FFF2-40B4-BE49-F238E27FC236}">
                <a16:creationId xmlns:a16="http://schemas.microsoft.com/office/drawing/2014/main" id="{8964A484-2963-FBA3-E733-1A64254407DC}"/>
              </a:ext>
            </a:extLst>
          </p:cNvPr>
          <p:cNvSpPr txBox="1"/>
          <p:nvPr userDrawn="1"/>
        </p:nvSpPr>
        <p:spPr>
          <a:xfrm>
            <a:off x="138743" y="189386"/>
            <a:ext cx="345354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solidFill>
                  <a:schemeClr val="bg1"/>
                </a:solidFill>
              </a:rPr>
              <a:t>Creating A Future-ready Workforce</a:t>
            </a:r>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7872611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7670BE75-ABC6-B8F8-14C2-4329F082BA10}"/>
              </a:ext>
            </a:extLst>
          </p:cNvPr>
          <p:cNvSpPr/>
          <p:nvPr/>
        </p:nvSpPr>
        <p:spPr>
          <a:xfrm>
            <a:off x="5044697" y="5066794"/>
            <a:ext cx="4122549" cy="161945"/>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14A44FD-99EF-2386-CD7F-94CC9736D290}"/>
              </a:ext>
            </a:extLst>
          </p:cNvPr>
          <p:cNvSpPr/>
          <p:nvPr/>
        </p:nvSpPr>
        <p:spPr>
          <a:xfrm>
            <a:off x="6137328" y="122877"/>
            <a:ext cx="3006671"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A person in a suit talking on a cell phone&#10;&#10;Description automatically generated">
            <a:extLst>
              <a:ext uri="{FF2B5EF4-FFF2-40B4-BE49-F238E27FC236}">
                <a16:creationId xmlns:a16="http://schemas.microsoft.com/office/drawing/2014/main" id="{5CFB3317-FBB6-E882-D2A0-9D6E7CF982DD}"/>
              </a:ext>
            </a:extLst>
          </p:cNvPr>
          <p:cNvPicPr>
            <a:picLocks noChangeAspect="1"/>
          </p:cNvPicPr>
          <p:nvPr/>
        </p:nvPicPr>
        <p:blipFill>
          <a:blip r:embed="rId3"/>
          <a:stretch>
            <a:fillRect/>
          </a:stretch>
        </p:blipFill>
        <p:spPr>
          <a:xfrm>
            <a:off x="15498" y="0"/>
            <a:ext cx="9144000" cy="5143500"/>
          </a:xfrm>
          <a:prstGeom prst="rect">
            <a:avLst/>
          </a:prstGeom>
        </p:spPr>
      </p:pic>
      <p:sp>
        <p:nvSpPr>
          <p:cNvPr id="2" name="TextBox 1">
            <a:extLst>
              <a:ext uri="{FF2B5EF4-FFF2-40B4-BE49-F238E27FC236}">
                <a16:creationId xmlns:a16="http://schemas.microsoft.com/office/drawing/2014/main" id="{B1520DAD-F8CC-E505-163A-1A40C1FCC226}"/>
              </a:ext>
            </a:extLst>
          </p:cNvPr>
          <p:cNvSpPr txBox="1"/>
          <p:nvPr/>
        </p:nvSpPr>
        <p:spPr>
          <a:xfrm>
            <a:off x="219934" y="983057"/>
            <a:ext cx="3965230" cy="1384995"/>
          </a:xfrm>
          <a:prstGeom prst="rect">
            <a:avLst/>
          </a:prstGeom>
          <a:noFill/>
        </p:spPr>
        <p:txBody>
          <a:bodyPr wrap="square" rtlCol="0">
            <a:spAutoFit/>
          </a:bodyPr>
          <a:lstStyle/>
          <a:p>
            <a:r>
              <a:rPr lang="en-US" sz="2800" b="1" dirty="0">
                <a:solidFill>
                  <a:srgbClr val="161D23"/>
                </a:solidFill>
              </a:rPr>
              <a:t>NEXT GEN EMPLOYABILITY PROGRAM</a:t>
            </a:r>
          </a:p>
        </p:txBody>
      </p:sp>
      <p:sp>
        <p:nvSpPr>
          <p:cNvPr id="6" name="Rectangle 5">
            <a:extLst>
              <a:ext uri="{FF2B5EF4-FFF2-40B4-BE49-F238E27FC236}">
                <a16:creationId xmlns:a16="http://schemas.microsoft.com/office/drawing/2014/main" id="{BC4CF228-26B3-09C5-44DF-CA8F345519C2}"/>
              </a:ext>
            </a:extLst>
          </p:cNvPr>
          <p:cNvSpPr/>
          <p:nvPr/>
        </p:nvSpPr>
        <p:spPr>
          <a:xfrm>
            <a:off x="338619" y="2452456"/>
            <a:ext cx="23461" cy="1124328"/>
          </a:xfrm>
          <a:prstGeom prst="rect">
            <a:avLst/>
          </a:prstGeom>
          <a:solidFill>
            <a:srgbClr val="851910"/>
          </a:solidFill>
          <a:ln>
            <a:solidFill>
              <a:srgbClr val="85191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7054292D-CF71-BD6B-6494-F0C14CB8262D}"/>
              </a:ext>
            </a:extLst>
          </p:cNvPr>
          <p:cNvSpPr txBox="1"/>
          <p:nvPr/>
        </p:nvSpPr>
        <p:spPr>
          <a:xfrm>
            <a:off x="389183" y="2453126"/>
            <a:ext cx="2727901" cy="1200329"/>
          </a:xfrm>
          <a:prstGeom prst="rect">
            <a:avLst/>
          </a:prstGeom>
          <a:noFill/>
        </p:spPr>
        <p:txBody>
          <a:bodyPr wrap="square" rtlCol="0">
            <a:spAutoFit/>
          </a:bodyPr>
          <a:lstStyle/>
          <a:p>
            <a:r>
              <a:rPr lang="en-US" sz="2400" dirty="0">
                <a:solidFill>
                  <a:srgbClr val="161D23"/>
                </a:solidFill>
              </a:rPr>
              <a:t>CREATING A FUTURE-READY WORKFORCE</a:t>
            </a:r>
          </a:p>
        </p:txBody>
      </p:sp>
      <p:sp>
        <p:nvSpPr>
          <p:cNvPr id="21" name="Rectangle 20">
            <a:extLst>
              <a:ext uri="{FF2B5EF4-FFF2-40B4-BE49-F238E27FC236}">
                <a16:creationId xmlns:a16="http://schemas.microsoft.com/office/drawing/2014/main" id="{3E916418-C932-83FF-F890-E41BEED5285B}"/>
              </a:ext>
            </a:extLst>
          </p:cNvPr>
          <p:cNvSpPr/>
          <p:nvPr/>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Google Shape;110;p4" descr="A close up of a sign&#10;&#10;Description automatically generated">
            <a:extLst>
              <a:ext uri="{FF2B5EF4-FFF2-40B4-BE49-F238E27FC236}">
                <a16:creationId xmlns:a16="http://schemas.microsoft.com/office/drawing/2014/main" id="{69DAD0D2-2C07-BEEA-4C8D-0FC32AA5BDFD}"/>
              </a:ext>
            </a:extLst>
          </p:cNvPr>
          <p:cNvPicPr preferRelativeResize="0"/>
          <p:nvPr/>
        </p:nvPicPr>
        <p:blipFill rotWithShape="1">
          <a:blip r:embed="rId4">
            <a:alphaModFix/>
          </a:blip>
          <a:srcRect/>
          <a:stretch/>
        </p:blipFill>
        <p:spPr>
          <a:xfrm>
            <a:off x="7411959" y="234964"/>
            <a:ext cx="852410" cy="284955"/>
          </a:xfrm>
          <a:prstGeom prst="rect">
            <a:avLst/>
          </a:prstGeom>
          <a:noFill/>
          <a:ln>
            <a:noFill/>
          </a:ln>
        </p:spPr>
      </p:pic>
      <p:sp>
        <p:nvSpPr>
          <p:cNvPr id="23" name="TextBox 22">
            <a:extLst>
              <a:ext uri="{FF2B5EF4-FFF2-40B4-BE49-F238E27FC236}">
                <a16:creationId xmlns:a16="http://schemas.microsoft.com/office/drawing/2014/main" id="{2909C0C7-360A-0B80-38D4-82EEF27C8CA1}"/>
              </a:ext>
            </a:extLst>
          </p:cNvPr>
          <p:cNvSpPr txBox="1"/>
          <p:nvPr/>
        </p:nvSpPr>
        <p:spPr>
          <a:xfrm>
            <a:off x="218705" y="3931116"/>
            <a:ext cx="1338878" cy="276999"/>
          </a:xfrm>
          <a:prstGeom prst="rect">
            <a:avLst/>
          </a:prstGeom>
          <a:noFill/>
        </p:spPr>
        <p:txBody>
          <a:bodyPr wrap="square" rtlCol="0" anchor="ctr">
            <a:spAutoFit/>
          </a:bodyPr>
          <a:lstStyle/>
          <a:p>
            <a:r>
              <a:rPr lang="en-US" sz="1200" b="1" dirty="0">
                <a:solidFill>
                  <a:srgbClr val="161D23"/>
                </a:solidFill>
              </a:rPr>
              <a:t>Student Name :</a:t>
            </a:r>
          </a:p>
        </p:txBody>
      </p:sp>
      <p:sp>
        <p:nvSpPr>
          <p:cNvPr id="24" name="TextBox 23">
            <a:extLst>
              <a:ext uri="{FF2B5EF4-FFF2-40B4-BE49-F238E27FC236}">
                <a16:creationId xmlns:a16="http://schemas.microsoft.com/office/drawing/2014/main" id="{516863D8-C016-5DAB-A496-2E7822EE5CC8}"/>
              </a:ext>
            </a:extLst>
          </p:cNvPr>
          <p:cNvSpPr txBox="1"/>
          <p:nvPr/>
        </p:nvSpPr>
        <p:spPr>
          <a:xfrm>
            <a:off x="5466719" y="4420857"/>
            <a:ext cx="1338878" cy="276999"/>
          </a:xfrm>
          <a:prstGeom prst="rect">
            <a:avLst/>
          </a:prstGeom>
          <a:noFill/>
        </p:spPr>
        <p:txBody>
          <a:bodyPr wrap="square" rtlCol="0" anchor="ctr">
            <a:spAutoFit/>
          </a:bodyPr>
          <a:lstStyle/>
          <a:p>
            <a:r>
              <a:rPr lang="en-US" sz="1200" b="1" dirty="0">
                <a:solidFill>
                  <a:srgbClr val="161D23"/>
                </a:solidFill>
              </a:rPr>
              <a:t>College Name :</a:t>
            </a:r>
          </a:p>
        </p:txBody>
      </p:sp>
      <p:sp>
        <p:nvSpPr>
          <p:cNvPr id="25" name="TextBox 24">
            <a:extLst>
              <a:ext uri="{FF2B5EF4-FFF2-40B4-BE49-F238E27FC236}">
                <a16:creationId xmlns:a16="http://schemas.microsoft.com/office/drawing/2014/main" id="{B0D7A7F1-88E8-0735-5FF0-08C11362F157}"/>
              </a:ext>
            </a:extLst>
          </p:cNvPr>
          <p:cNvSpPr txBox="1"/>
          <p:nvPr/>
        </p:nvSpPr>
        <p:spPr>
          <a:xfrm>
            <a:off x="207099" y="4131286"/>
            <a:ext cx="1644951" cy="276999"/>
          </a:xfrm>
          <a:prstGeom prst="rect">
            <a:avLst/>
          </a:prstGeom>
          <a:noFill/>
        </p:spPr>
        <p:txBody>
          <a:bodyPr wrap="square" rtlCol="0" anchor="ctr">
            <a:spAutoFit/>
          </a:bodyPr>
          <a:lstStyle/>
          <a:p>
            <a:r>
              <a:rPr lang="en-US" sz="1200" dirty="0" smtClean="0">
                <a:solidFill>
                  <a:srgbClr val="161D23"/>
                </a:solidFill>
              </a:rPr>
              <a:t> </a:t>
            </a:r>
            <a:r>
              <a:rPr lang="en-US" sz="1200" dirty="0" err="1" smtClean="0">
                <a:solidFill>
                  <a:srgbClr val="161D23"/>
                </a:solidFill>
              </a:rPr>
              <a:t>Vishwas</a:t>
            </a:r>
            <a:r>
              <a:rPr lang="en-US" sz="1200" dirty="0" smtClean="0">
                <a:solidFill>
                  <a:srgbClr val="161D23"/>
                </a:solidFill>
              </a:rPr>
              <a:t> </a:t>
            </a:r>
            <a:r>
              <a:rPr lang="en-US" sz="1200" dirty="0">
                <a:solidFill>
                  <a:srgbClr val="161D23"/>
                </a:solidFill>
              </a:rPr>
              <a:t>S </a:t>
            </a:r>
          </a:p>
        </p:txBody>
      </p:sp>
      <p:sp>
        <p:nvSpPr>
          <p:cNvPr id="26" name="TextBox 25">
            <a:extLst>
              <a:ext uri="{FF2B5EF4-FFF2-40B4-BE49-F238E27FC236}">
                <a16:creationId xmlns:a16="http://schemas.microsoft.com/office/drawing/2014/main" id="{1B3A60C8-4356-D37F-0DDF-A39B87F184C1}"/>
              </a:ext>
            </a:extLst>
          </p:cNvPr>
          <p:cNvSpPr txBox="1"/>
          <p:nvPr/>
        </p:nvSpPr>
        <p:spPr>
          <a:xfrm>
            <a:off x="218705" y="4465385"/>
            <a:ext cx="1338878" cy="276999"/>
          </a:xfrm>
          <a:prstGeom prst="rect">
            <a:avLst/>
          </a:prstGeom>
          <a:noFill/>
        </p:spPr>
        <p:txBody>
          <a:bodyPr wrap="square" rtlCol="0" anchor="ctr">
            <a:spAutoFit/>
          </a:bodyPr>
          <a:lstStyle/>
          <a:p>
            <a:r>
              <a:rPr lang="en-US" sz="1200" b="1" dirty="0">
                <a:solidFill>
                  <a:srgbClr val="161D23"/>
                </a:solidFill>
              </a:rPr>
              <a:t>Student ID :</a:t>
            </a:r>
          </a:p>
        </p:txBody>
      </p:sp>
      <p:sp>
        <p:nvSpPr>
          <p:cNvPr id="27" name="TextBox 26">
            <a:extLst>
              <a:ext uri="{FF2B5EF4-FFF2-40B4-BE49-F238E27FC236}">
                <a16:creationId xmlns:a16="http://schemas.microsoft.com/office/drawing/2014/main" id="{D52A72D2-9BA5-CD7D-B4C1-CFD904CD627D}"/>
              </a:ext>
            </a:extLst>
          </p:cNvPr>
          <p:cNvSpPr txBox="1"/>
          <p:nvPr/>
        </p:nvSpPr>
        <p:spPr>
          <a:xfrm>
            <a:off x="207099" y="4665555"/>
            <a:ext cx="2394277" cy="276999"/>
          </a:xfrm>
          <a:prstGeom prst="rect">
            <a:avLst/>
          </a:prstGeom>
          <a:noFill/>
        </p:spPr>
        <p:txBody>
          <a:bodyPr wrap="square" rtlCol="0" anchor="ctr">
            <a:spAutoFit/>
          </a:bodyPr>
          <a:lstStyle/>
          <a:p>
            <a:r>
              <a:rPr lang="en-US" sz="1200" dirty="0">
                <a:solidFill>
                  <a:srgbClr val="161D23"/>
                </a:solidFill>
              </a:rPr>
              <a:t>STU678f6ea119d721737453217</a:t>
            </a:r>
            <a:endParaRPr lang="en-US" sz="1200" dirty="0">
              <a:solidFill>
                <a:srgbClr val="161D23"/>
              </a:solidFill>
            </a:endParaRPr>
          </a:p>
        </p:txBody>
      </p:sp>
      <p:sp>
        <p:nvSpPr>
          <p:cNvPr id="28" name="TextBox 27">
            <a:extLst>
              <a:ext uri="{FF2B5EF4-FFF2-40B4-BE49-F238E27FC236}">
                <a16:creationId xmlns:a16="http://schemas.microsoft.com/office/drawing/2014/main" id="{84E78094-5E7B-659F-FF09-871190F3DD5A}"/>
              </a:ext>
            </a:extLst>
          </p:cNvPr>
          <p:cNvSpPr txBox="1"/>
          <p:nvPr/>
        </p:nvSpPr>
        <p:spPr>
          <a:xfrm>
            <a:off x="5468585" y="4625223"/>
            <a:ext cx="3006671" cy="276999"/>
          </a:xfrm>
          <a:prstGeom prst="rect">
            <a:avLst/>
          </a:prstGeom>
          <a:noFill/>
        </p:spPr>
        <p:txBody>
          <a:bodyPr wrap="square" rtlCol="0" anchor="ctr">
            <a:spAutoFit/>
          </a:bodyPr>
          <a:lstStyle/>
          <a:p>
            <a:r>
              <a:rPr lang="en-US" sz="1200" dirty="0">
                <a:solidFill>
                  <a:srgbClr val="161D23"/>
                </a:solidFill>
              </a:rPr>
              <a:t>Global Academy </a:t>
            </a:r>
            <a:r>
              <a:rPr lang="en-US" sz="1200">
                <a:solidFill>
                  <a:srgbClr val="161D23"/>
                </a:solidFill>
              </a:rPr>
              <a:t>of Technology</a:t>
            </a:r>
            <a:endParaRPr lang="en-US" sz="1200" dirty="0">
              <a:solidFill>
                <a:srgbClr val="161D2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TextBox 4">
            <a:extLst>
              <a:ext uri="{FF2B5EF4-FFF2-40B4-BE49-F238E27FC236}">
                <a16:creationId xmlns:a16="http://schemas.microsoft.com/office/drawing/2014/main" id="{9D92B2FF-8614-61F9-FFA7-45E78700C2CC}"/>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sp>
        <p:nvSpPr>
          <p:cNvPr id="6" name="Rectangle 5">
            <a:extLst>
              <a:ext uri="{FF2B5EF4-FFF2-40B4-BE49-F238E27FC236}">
                <a16:creationId xmlns:a16="http://schemas.microsoft.com/office/drawing/2014/main" id="{3B7F6AB1-00E0-C56D-4BC6-78BBB15ACC7E}"/>
              </a:ext>
            </a:extLst>
          </p:cNvPr>
          <p:cNvSpPr/>
          <p:nvPr/>
        </p:nvSpPr>
        <p:spPr>
          <a:xfrm>
            <a:off x="1456841" y="1167779"/>
            <a:ext cx="6548034" cy="3483567"/>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Picture 1"/>
          <p:cNvPicPr>
            <a:picLocks noChangeAspect="1"/>
          </p:cNvPicPr>
          <p:nvPr/>
        </p:nvPicPr>
        <p:blipFill>
          <a:blip r:embed="rId3"/>
          <a:stretch>
            <a:fillRect/>
          </a:stretch>
        </p:blipFill>
        <p:spPr>
          <a:xfrm>
            <a:off x="1415458" y="1135153"/>
            <a:ext cx="6661232" cy="3537767"/>
          </a:xfrm>
          <a:prstGeom prst="rect">
            <a:avLst/>
          </a:prstGeom>
        </p:spPr>
      </p:pic>
    </p:spTree>
    <p:extLst>
      <p:ext uri="{BB962C8B-B14F-4D97-AF65-F5344CB8AC3E}">
        <p14:creationId xmlns:p14="http://schemas.microsoft.com/office/powerpoint/2010/main" val="4168856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02C0F50E-3048-BEA6-6962-A48C023C0388}"/>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Conclusion</a:t>
            </a:r>
            <a:endParaRPr lang="en-IN" sz="1600" dirty="0">
              <a:solidFill>
                <a:srgbClr val="213163"/>
              </a:solidFill>
            </a:endParaRPr>
          </a:p>
        </p:txBody>
      </p:sp>
      <p:sp>
        <p:nvSpPr>
          <p:cNvPr id="4" name="TextBox 3">
            <a:extLst>
              <a:ext uri="{FF2B5EF4-FFF2-40B4-BE49-F238E27FC236}">
                <a16:creationId xmlns:a16="http://schemas.microsoft.com/office/drawing/2014/main" id="{EC8B546F-F91E-160B-DC7F-688AFB5A50EA}"/>
              </a:ext>
            </a:extLst>
          </p:cNvPr>
          <p:cNvSpPr txBox="1"/>
          <p:nvPr/>
        </p:nvSpPr>
        <p:spPr>
          <a:xfrm>
            <a:off x="142495" y="1149763"/>
            <a:ext cx="4445003" cy="2462213"/>
          </a:xfrm>
          <a:prstGeom prst="rect">
            <a:avLst/>
          </a:prstGeom>
          <a:noFill/>
        </p:spPr>
        <p:txBody>
          <a:bodyPr wrap="square" rtlCol="0">
            <a:spAutoFit/>
          </a:bodyPr>
          <a:lstStyle/>
          <a:p>
            <a:endParaRPr lang="en-US" b="1" dirty="0"/>
          </a:p>
          <a:p>
            <a:r>
              <a:rPr lang="en-US" dirty="0"/>
              <a:t>The Recipe Sharing Platform aims to provide an engaging and efficient solution for food lovers to share and discover recipes. By incorporating user authentication, interactive recipe management, and community-driven features, the platform fosters an enjoyable and user-friendly experience. The use of the MERN stack ensures a scalable and modern approach to web development, making the platform both robust and accessible.</a:t>
            </a:r>
          </a:p>
          <a:p>
            <a:pPr>
              <a:spcAft>
                <a:spcPts val="800"/>
              </a:spcAft>
            </a:pPr>
            <a:endParaRPr lang="en-US" dirty="0">
              <a:latin typeface="+mn-lt"/>
            </a:endParaRPr>
          </a:p>
        </p:txBody>
      </p:sp>
      <p:pic>
        <p:nvPicPr>
          <p:cNvPr id="2" name="Picture 1" descr="A pen and papers with check marks&#10;&#10;Description automatically generated">
            <a:extLst>
              <a:ext uri="{FF2B5EF4-FFF2-40B4-BE49-F238E27FC236}">
                <a16:creationId xmlns:a16="http://schemas.microsoft.com/office/drawing/2014/main" id="{911873D4-6E45-41A1-3B3A-557C66561EEF}"/>
              </a:ext>
            </a:extLst>
          </p:cNvPr>
          <p:cNvPicPr>
            <a:picLocks noChangeAspect="1"/>
          </p:cNvPicPr>
          <p:nvPr/>
        </p:nvPicPr>
        <p:blipFill rotWithShape="1">
          <a:blip r:embed="rId3"/>
          <a:srcRect t="17" r="7" b="14"/>
          <a:stretch/>
        </p:blipFill>
        <p:spPr>
          <a:xfrm>
            <a:off x="4798082" y="1398625"/>
            <a:ext cx="4104015" cy="2893338"/>
          </a:xfrm>
          <a:prstGeom prst="rect">
            <a:avLst/>
          </a:prstGeom>
        </p:spPr>
      </p:pic>
    </p:spTree>
    <p:extLst>
      <p:ext uri="{BB962C8B-B14F-4D97-AF65-F5344CB8AC3E}">
        <p14:creationId xmlns:p14="http://schemas.microsoft.com/office/powerpoint/2010/main" val="2046321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close-up of a thank you card&#10;&#10;Description automatically generated">
            <a:extLst>
              <a:ext uri="{FF2B5EF4-FFF2-40B4-BE49-F238E27FC236}">
                <a16:creationId xmlns:a16="http://schemas.microsoft.com/office/drawing/2014/main" id="{A93903B1-E7A1-B168-DEC2-0635A4163F59}"/>
              </a:ext>
            </a:extLst>
          </p:cNvPr>
          <p:cNvPicPr>
            <a:picLocks noChangeAspect="1"/>
          </p:cNvPicPr>
          <p:nvPr/>
        </p:nvPicPr>
        <p:blipFill rotWithShape="1">
          <a:blip r:embed="rId3"/>
          <a:srcRect l="9710" t="21904" r="9339"/>
          <a:stretch/>
        </p:blipFill>
        <p:spPr>
          <a:xfrm>
            <a:off x="575375" y="402956"/>
            <a:ext cx="7993251" cy="4337588"/>
          </a:xfrm>
          <a:prstGeom prst="rect">
            <a:avLst/>
          </a:prstGeom>
        </p:spPr>
      </p:pic>
      <p:grpSp>
        <p:nvGrpSpPr>
          <p:cNvPr id="2" name="Group 1">
            <a:extLst>
              <a:ext uri="{FF2B5EF4-FFF2-40B4-BE49-F238E27FC236}">
                <a16:creationId xmlns:a16="http://schemas.microsoft.com/office/drawing/2014/main" id="{CEE0173B-95AD-2DE9-9875-1230DDB2626C}"/>
              </a:ext>
            </a:extLst>
          </p:cNvPr>
          <p:cNvGrpSpPr/>
          <p:nvPr/>
        </p:nvGrpSpPr>
        <p:grpSpPr>
          <a:xfrm>
            <a:off x="3471621" y="3184902"/>
            <a:ext cx="2200759" cy="813661"/>
            <a:chOff x="3246895" y="3184902"/>
            <a:chExt cx="2200759" cy="813661"/>
          </a:xfrm>
        </p:grpSpPr>
        <p:sp>
          <p:nvSpPr>
            <p:cNvPr id="7" name="Rectangle: Rounded Corners 6">
              <a:extLst>
                <a:ext uri="{FF2B5EF4-FFF2-40B4-BE49-F238E27FC236}">
                  <a16:creationId xmlns:a16="http://schemas.microsoft.com/office/drawing/2014/main" id="{7DB8DC4F-8F3C-8864-0B3A-2CEA4109D402}"/>
                </a:ext>
              </a:extLst>
            </p:cNvPr>
            <p:cNvSpPr/>
            <p:nvPr/>
          </p:nvSpPr>
          <p:spPr>
            <a:xfrm>
              <a:off x="3246895" y="3184902"/>
              <a:ext cx="2200759" cy="813661"/>
            </a:xfrm>
            <a:prstGeom prst="roundRect">
              <a:avLst>
                <a:gd name="adj" fmla="val 12730"/>
              </a:avLst>
            </a:prstGeom>
            <a:solidFill>
              <a:schemeClr val="bg1">
                <a:alpha val="44000"/>
              </a:schemeClr>
            </a:solid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6" name="Picture 5" descr="A close up of a logo&#10;&#10;Description automatically generated">
              <a:extLst>
                <a:ext uri="{FF2B5EF4-FFF2-40B4-BE49-F238E27FC236}">
                  <a16:creationId xmlns:a16="http://schemas.microsoft.com/office/drawing/2014/main" id="{D1CBC941-B5EE-0296-38A5-2CB11104E0D2}"/>
                </a:ext>
              </a:extLst>
            </p:cNvPr>
            <p:cNvPicPr>
              <a:picLocks noChangeAspect="1"/>
            </p:cNvPicPr>
            <p:nvPr/>
          </p:nvPicPr>
          <p:blipFill>
            <a:blip r:embed="rId4"/>
            <a:stretch>
              <a:fillRect/>
            </a:stretch>
          </p:blipFill>
          <p:spPr>
            <a:xfrm>
              <a:off x="3551416" y="3332885"/>
              <a:ext cx="1591717" cy="517694"/>
            </a:xfrm>
            <a:prstGeom prst="rect">
              <a:avLst/>
            </a:prstGeom>
          </p:spPr>
        </p:pic>
      </p:grpSp>
    </p:spTree>
    <p:extLst>
      <p:ext uri="{BB962C8B-B14F-4D97-AF65-F5344CB8AC3E}">
        <p14:creationId xmlns:p14="http://schemas.microsoft.com/office/powerpoint/2010/main" val="3544365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grpSp>
        <p:nvGrpSpPr>
          <p:cNvPr id="10" name="Group 9">
            <a:extLst>
              <a:ext uri="{FF2B5EF4-FFF2-40B4-BE49-F238E27FC236}">
                <a16:creationId xmlns:a16="http://schemas.microsoft.com/office/drawing/2014/main" id="{80D2C29E-66A5-D13B-1825-539B2100EB68}"/>
              </a:ext>
            </a:extLst>
          </p:cNvPr>
          <p:cNvGrpSpPr/>
          <p:nvPr/>
        </p:nvGrpSpPr>
        <p:grpSpPr>
          <a:xfrm>
            <a:off x="743919" y="1340601"/>
            <a:ext cx="7656162" cy="3161654"/>
            <a:chOff x="922150" y="1325103"/>
            <a:chExt cx="7656162" cy="3161654"/>
          </a:xfrm>
        </p:grpSpPr>
        <p:sp>
          <p:nvSpPr>
            <p:cNvPr id="3" name="Rectangle 2">
              <a:extLst>
                <a:ext uri="{FF2B5EF4-FFF2-40B4-BE49-F238E27FC236}">
                  <a16:creationId xmlns:a16="http://schemas.microsoft.com/office/drawing/2014/main" id="{FDDCC566-B000-7B3E-F778-C19DE993DFF5}"/>
                </a:ext>
              </a:extLst>
            </p:cNvPr>
            <p:cNvSpPr/>
            <p:nvPr/>
          </p:nvSpPr>
          <p:spPr>
            <a:xfrm>
              <a:off x="1376643" y="1571218"/>
              <a:ext cx="7201669" cy="2623250"/>
            </a:xfrm>
            <a:prstGeom prst="rect">
              <a:avLst/>
            </a:prstGeom>
            <a:solidFill>
              <a:srgbClr val="E8ECF8"/>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Rectangle 1">
              <a:extLst>
                <a:ext uri="{FF2B5EF4-FFF2-40B4-BE49-F238E27FC236}">
                  <a16:creationId xmlns:a16="http://schemas.microsoft.com/office/drawing/2014/main" id="{1640C382-94E9-1DDA-BE8A-521BEB626F59}"/>
                </a:ext>
              </a:extLst>
            </p:cNvPr>
            <p:cNvSpPr/>
            <p:nvPr/>
          </p:nvSpPr>
          <p:spPr>
            <a:xfrm>
              <a:off x="922150" y="1325103"/>
              <a:ext cx="697424" cy="3161654"/>
            </a:xfrm>
            <a:prstGeom prst="rect">
              <a:avLst/>
            </a:prstGeom>
            <a:solidFill>
              <a:srgbClr val="223366"/>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B8B2F1D2-B3CD-47D4-C97B-3CE2F64AFC82}"/>
                </a:ext>
              </a:extLst>
            </p:cNvPr>
            <p:cNvSpPr txBox="1"/>
            <p:nvPr/>
          </p:nvSpPr>
          <p:spPr>
            <a:xfrm>
              <a:off x="2859380" y="1823109"/>
              <a:ext cx="4409149" cy="30777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pPr>
              <a:r>
                <a:rPr lang="en-US" sz="2000" b="1" dirty="0">
                  <a:solidFill>
                    <a:srgbClr val="223366"/>
                  </a:solidFill>
                  <a:latin typeface="Arial"/>
                  <a:cs typeface="Arial"/>
                </a:rPr>
                <a:t>CAPSTONE PROJECT SHOWCASE</a:t>
              </a:r>
            </a:p>
          </p:txBody>
        </p:sp>
        <p:sp>
          <p:nvSpPr>
            <p:cNvPr id="9" name="TextBox 7">
              <a:extLst>
                <a:ext uri="{FF2B5EF4-FFF2-40B4-BE49-F238E27FC236}">
                  <a16:creationId xmlns:a16="http://schemas.microsoft.com/office/drawing/2014/main" id="{9AF297CE-9F11-2600-2058-A27EC2B5D9D4}"/>
                </a:ext>
              </a:extLst>
            </p:cNvPr>
            <p:cNvSpPr txBox="1"/>
            <p:nvPr/>
          </p:nvSpPr>
          <p:spPr>
            <a:xfrm>
              <a:off x="1899598" y="3431892"/>
              <a:ext cx="6328712"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dirty="0">
                  <a:solidFill>
                    <a:schemeClr val="accent2">
                      <a:lumMod val="75000"/>
                    </a:schemeClr>
                  </a:solidFill>
                  <a:latin typeface="+mj-lt"/>
                </a:rPr>
                <a:t>Abstract | Problem Statement | Project Overview |</a:t>
              </a:r>
              <a:r>
                <a:rPr lang="en-US" sz="1600" dirty="0">
                  <a:solidFill>
                    <a:schemeClr val="accent2">
                      <a:lumMod val="75000"/>
                    </a:schemeClr>
                  </a:solidFill>
                  <a:latin typeface="+mj-lt"/>
                  <a:ea typeface="+mn-lt"/>
                  <a:cs typeface="Poppins"/>
                </a:rPr>
                <a:t> Proposed </a:t>
              </a:r>
              <a:r>
                <a:rPr lang="en-US" sz="1600" dirty="0">
                  <a:solidFill>
                    <a:schemeClr val="accent2">
                      <a:lumMod val="75000"/>
                    </a:schemeClr>
                  </a:solidFill>
                  <a:latin typeface="+mj-lt"/>
                  <a:ea typeface="+mn-lt"/>
                  <a:cs typeface="+mn-lt"/>
                </a:rPr>
                <a:t>Solution </a:t>
              </a:r>
              <a:r>
                <a:rPr lang="en-US" sz="1600" dirty="0">
                  <a:solidFill>
                    <a:schemeClr val="accent2">
                      <a:lumMod val="75000"/>
                    </a:schemeClr>
                  </a:solidFill>
                  <a:latin typeface="+mj-lt"/>
                </a:rPr>
                <a:t>| </a:t>
              </a:r>
              <a:r>
                <a:rPr lang="en-US" sz="1600" dirty="0">
                  <a:solidFill>
                    <a:schemeClr val="accent2">
                      <a:lumMod val="75000"/>
                    </a:schemeClr>
                  </a:solidFill>
                  <a:latin typeface="+mj-lt"/>
                  <a:ea typeface="+mn-lt"/>
                  <a:cs typeface="Poppins"/>
                </a:rPr>
                <a:t>Technology Used</a:t>
              </a:r>
              <a:r>
                <a:rPr lang="en-US" sz="1600" dirty="0">
                  <a:solidFill>
                    <a:schemeClr val="accent2">
                      <a:lumMod val="75000"/>
                    </a:schemeClr>
                  </a:solidFill>
                  <a:latin typeface="+mj-lt"/>
                </a:rPr>
                <a:t> | Modelling &amp; Results </a:t>
              </a:r>
              <a:r>
                <a:rPr lang="en-US" sz="1600" dirty="0">
                  <a:solidFill>
                    <a:schemeClr val="accent2">
                      <a:lumMod val="75000"/>
                    </a:schemeClr>
                  </a:solidFill>
                  <a:latin typeface="+mj-lt"/>
                  <a:ea typeface="+mn-lt"/>
                  <a:cs typeface="+mn-lt"/>
                </a:rPr>
                <a:t>| Conclusion | Q&amp;A</a:t>
              </a:r>
              <a:endParaRPr lang="en-US" sz="1600" dirty="0">
                <a:solidFill>
                  <a:schemeClr val="accent2">
                    <a:lumMod val="75000"/>
                  </a:schemeClr>
                </a:solidFill>
                <a:latin typeface="+mj-lt"/>
                <a:cs typeface="Poppins"/>
              </a:endParaRPr>
            </a:p>
          </p:txBody>
        </p:sp>
        <p:sp>
          <p:nvSpPr>
            <p:cNvPr id="8" name="TextBox 10">
              <a:extLst>
                <a:ext uri="{FF2B5EF4-FFF2-40B4-BE49-F238E27FC236}">
                  <a16:creationId xmlns:a16="http://schemas.microsoft.com/office/drawing/2014/main" id="{D4240D32-9BCC-D793-EF34-3F436C714765}"/>
                </a:ext>
              </a:extLst>
            </p:cNvPr>
            <p:cNvSpPr txBox="1"/>
            <p:nvPr/>
          </p:nvSpPr>
          <p:spPr>
            <a:xfrm>
              <a:off x="2402240" y="2534555"/>
              <a:ext cx="5323429" cy="764953"/>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dirty="0">
                  <a:latin typeface="+mj-lt"/>
                </a:rPr>
                <a:t>Project Title</a:t>
              </a:r>
            </a:p>
            <a:p>
              <a:pPr algn="ctr">
                <a:lnSpc>
                  <a:spcPts val="1996"/>
                </a:lnSpc>
                <a:spcBef>
                  <a:spcPct val="0"/>
                </a:spcBef>
              </a:pPr>
              <a:r>
                <a:rPr lang="en-US" sz="1600" b="1" i="0" dirty="0">
                  <a:solidFill>
                    <a:srgbClr val="5C5776"/>
                  </a:solidFill>
                  <a:effectLst/>
                  <a:latin typeface="Nunito" pitchFamily="2" charset="0"/>
                </a:rPr>
                <a:t>Recipe Sharing Platform with React and </a:t>
              </a:r>
              <a:r>
                <a:rPr lang="en-US" sz="1600" b="1" i="0" dirty="0" err="1">
                  <a:solidFill>
                    <a:srgbClr val="5C5776"/>
                  </a:solidFill>
                  <a:effectLst/>
                  <a:latin typeface="Nunito" pitchFamily="2" charset="0"/>
                </a:rPr>
                <a:t>ExpressJS</a:t>
              </a:r>
              <a:r>
                <a:rPr lang="en-US" sz="1600" b="1" i="0" dirty="0">
                  <a:solidFill>
                    <a:srgbClr val="5C5776"/>
                  </a:solidFill>
                  <a:effectLst/>
                  <a:latin typeface="Nunito" pitchFamily="2" charset="0"/>
                </a:rPr>
                <a:t> Framework</a:t>
              </a:r>
              <a:r>
                <a:rPr lang="en-US" sz="1600" b="1" dirty="0">
                  <a:latin typeface="+mj-lt"/>
                </a:rPr>
                <a:t>  </a:t>
              </a:r>
              <a:endParaRPr lang="en-US" sz="1600" b="1" dirty="0">
                <a:latin typeface="+mj-lt"/>
                <a:cs typeface="Poppins"/>
              </a:endParaRPr>
            </a:p>
          </p:txBody>
        </p:sp>
      </p:grpSp>
      <p:sp>
        <p:nvSpPr>
          <p:cNvPr id="4" name="Rectangle 1">
            <a:extLst>
              <a:ext uri="{FF2B5EF4-FFF2-40B4-BE49-F238E27FC236}">
                <a16:creationId xmlns:a16="http://schemas.microsoft.com/office/drawing/2014/main" id="{FED1D39B-99F9-39B3-441B-C8C58CF14E46}"/>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r>
              <a:rPr kumimoji="0" lang="en-US" altLang="en-US" sz="1000" b="0" i="0" u="none" strike="noStrike" cap="none" normalizeH="0" baseline="0">
                <a:ln>
                  <a:noFill/>
                </a:ln>
                <a:solidFill>
                  <a:srgbClr val="5C5776"/>
                </a:solidFill>
                <a:effectLst/>
                <a:latin typeface="Nunito" pitchFamily="2" charset="0"/>
              </a:rPr>
              <a:t> </a:t>
            </a:r>
            <a:r>
              <a:rPr kumimoji="0" lang="en-US" altLang="en-US" sz="600" b="1" i="0" u="none" strike="noStrike" cap="none" normalizeH="0" baseline="0">
                <a:ln>
                  <a:noFill/>
                </a:ln>
                <a:solidFill>
                  <a:schemeClr val="tx1"/>
                </a:solidFill>
                <a:effectLst/>
              </a:rPr>
              <a:t>Recipe Sharing Platform with React and ExpressJS Framework</a:t>
            </a:r>
            <a:r>
              <a:rPr kumimoji="0" lang="en-US" altLang="en-US" sz="1800" b="1" i="0" u="none" strike="noStrike" cap="none" normalizeH="0" baseline="0">
                <a:ln>
                  <a:noFill/>
                </a:ln>
                <a:solidFill>
                  <a:schemeClr val="tx1"/>
                </a:solidFill>
                <a:effectLst/>
                <a:latin typeface="Arial" panose="020B0604020202020204" pitchFamily="34" charset="0"/>
              </a:rPr>
              <a:t> </a:t>
            </a:r>
            <a:r>
              <a:rPr kumimoji="0" lang="en-US" altLang="en-US" sz="1800" b="0" i="0" u="none" strike="noStrike" cap="none" normalizeH="0" baseline="0">
                <a:ln>
                  <a:noFill/>
                </a:ln>
                <a:solidFill>
                  <a:schemeClr val="tx1"/>
                </a:solidFill>
                <a:effectLst/>
                <a:latin typeface="Arial" panose="020B0604020202020204" pitchFamily="34" charset="0"/>
              </a:rPr>
              <a:t> </a:t>
            </a:r>
          </a:p>
        </p:txBody>
      </p:sp>
      <p:sp>
        <p:nvSpPr>
          <p:cNvPr id="5" name="Rectangle 2">
            <a:extLst>
              <a:ext uri="{FF2B5EF4-FFF2-40B4-BE49-F238E27FC236}">
                <a16:creationId xmlns:a16="http://schemas.microsoft.com/office/drawing/2014/main" id="{DBBD528C-43FC-8429-765B-8BAB8C2F95CC}"/>
              </a:ext>
            </a:extLst>
          </p:cNvPr>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r>
              <a:rPr kumimoji="0" lang="en-US" altLang="en-US" sz="1000" b="0" i="0" u="none" strike="noStrike" cap="none" normalizeH="0" baseline="0">
                <a:ln>
                  <a:noFill/>
                </a:ln>
                <a:solidFill>
                  <a:srgbClr val="5C5776"/>
                </a:solidFill>
                <a:effectLst/>
                <a:latin typeface="Nunito" pitchFamily="2" charset="0"/>
              </a:rPr>
              <a:t> </a:t>
            </a:r>
            <a:r>
              <a:rPr kumimoji="0" lang="en-US" altLang="en-US" sz="600" b="1" i="0" u="none" strike="noStrike" cap="none" normalizeH="0" baseline="0">
                <a:ln>
                  <a:noFill/>
                </a:ln>
                <a:solidFill>
                  <a:schemeClr val="tx1"/>
                </a:solidFill>
                <a:effectLst/>
              </a:rPr>
              <a:t>Recipe Sharing Platform with React and ExpressJS Framework</a:t>
            </a:r>
            <a:r>
              <a:rPr kumimoji="0" lang="en-US" altLang="en-US" sz="1800" b="1" i="0" u="none" strike="noStrike" cap="none" normalizeH="0" baseline="0">
                <a:ln>
                  <a:noFill/>
                </a:ln>
                <a:solidFill>
                  <a:schemeClr val="tx1"/>
                </a:solidFill>
                <a:effectLst/>
                <a:latin typeface="Arial" panose="020B0604020202020204" pitchFamily="34" charset="0"/>
              </a:rPr>
              <a:t> </a:t>
            </a:r>
            <a:r>
              <a:rPr kumimoji="0" lang="en-US" altLang="en-US" sz="1800" b="0" i="0" u="none" strike="noStrike" cap="none" normalizeH="0" baseline="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3232110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A4E3A995-569D-073F-9467-C96E076827FA}"/>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Abstract</a:t>
            </a:r>
            <a:endParaRPr lang="en-IN" sz="1600" dirty="0">
              <a:solidFill>
                <a:srgbClr val="213163"/>
              </a:solidFill>
            </a:endParaRPr>
          </a:p>
        </p:txBody>
      </p:sp>
      <p:grpSp>
        <p:nvGrpSpPr>
          <p:cNvPr id="29" name="Group 28">
            <a:extLst>
              <a:ext uri="{FF2B5EF4-FFF2-40B4-BE49-F238E27FC236}">
                <a16:creationId xmlns:a16="http://schemas.microsoft.com/office/drawing/2014/main" id="{A726C2F8-3E16-2C0C-B71C-BDFE7C703F1C}"/>
              </a:ext>
            </a:extLst>
          </p:cNvPr>
          <p:cNvGrpSpPr/>
          <p:nvPr/>
        </p:nvGrpSpPr>
        <p:grpSpPr>
          <a:xfrm>
            <a:off x="735884" y="1338243"/>
            <a:ext cx="7719937" cy="3323608"/>
            <a:chOff x="712031" y="1234880"/>
            <a:chExt cx="7719937" cy="3323608"/>
          </a:xfrm>
        </p:grpSpPr>
        <p:grpSp>
          <p:nvGrpSpPr>
            <p:cNvPr id="28" name="Group 27">
              <a:extLst>
                <a:ext uri="{FF2B5EF4-FFF2-40B4-BE49-F238E27FC236}">
                  <a16:creationId xmlns:a16="http://schemas.microsoft.com/office/drawing/2014/main" id="{465A22E0-5D6D-1B1A-F09A-169A2C2E55D1}"/>
                </a:ext>
              </a:extLst>
            </p:cNvPr>
            <p:cNvGrpSpPr/>
            <p:nvPr/>
          </p:nvGrpSpPr>
          <p:grpSpPr>
            <a:xfrm>
              <a:off x="712031" y="1234880"/>
              <a:ext cx="7719937" cy="643467"/>
              <a:chOff x="712031" y="1234880"/>
              <a:chExt cx="7719937" cy="643467"/>
            </a:xfrm>
          </p:grpSpPr>
          <p:sp>
            <p:nvSpPr>
              <p:cNvPr id="4" name="Rectangle 3">
                <a:extLst>
                  <a:ext uri="{FF2B5EF4-FFF2-40B4-BE49-F238E27FC236}">
                    <a16:creationId xmlns:a16="http://schemas.microsoft.com/office/drawing/2014/main" id="{5992A4C9-DAB8-80D3-B09E-07655DAEBB65}"/>
                  </a:ext>
                </a:extLst>
              </p:cNvPr>
              <p:cNvSpPr/>
              <p:nvPr/>
            </p:nvSpPr>
            <p:spPr>
              <a:xfrm>
                <a:off x="1372430" y="1234880"/>
                <a:ext cx="7059538" cy="643466"/>
              </a:xfrm>
              <a:prstGeom prst="rect">
                <a:avLst/>
              </a:prstGeom>
              <a:solidFill>
                <a:schemeClr val="accent5">
                  <a:lumMod val="20000"/>
                  <a:lumOff val="80000"/>
                </a:schemeClr>
              </a:solidFill>
              <a:ln w="127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endParaRPr lang="en-US" sz="1400" dirty="0">
                  <a:solidFill>
                    <a:schemeClr val="tx1"/>
                  </a:solidFill>
                  <a:latin typeface="+mj-lt"/>
                  <a:cs typeface="Times New Roman" panose="02020603050405020304" pitchFamily="18" charset="0"/>
                </a:endParaRPr>
              </a:p>
            </p:txBody>
          </p:sp>
          <p:sp>
            <p:nvSpPr>
              <p:cNvPr id="5" name="Rectangle: Rounded Corners 4">
                <a:extLst>
                  <a:ext uri="{FF2B5EF4-FFF2-40B4-BE49-F238E27FC236}">
                    <a16:creationId xmlns:a16="http://schemas.microsoft.com/office/drawing/2014/main" id="{37A0F124-FCC7-043A-F32C-33314AB146BD}"/>
                  </a:ext>
                </a:extLst>
              </p:cNvPr>
              <p:cNvSpPr/>
              <p:nvPr/>
            </p:nvSpPr>
            <p:spPr>
              <a:xfrm>
                <a:off x="712031" y="1234880"/>
                <a:ext cx="677333" cy="643467"/>
              </a:xfrm>
              <a:prstGeom prst="roundRect">
                <a:avLst/>
              </a:prstGeom>
              <a:solidFill>
                <a:schemeClr val="accent5">
                  <a:lumMod val="75000"/>
                </a:schemeClr>
              </a:solidFill>
              <a:ln w="12700">
                <a:solidFill>
                  <a:srgbClr val="0071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a:t>1</a:t>
                </a:r>
              </a:p>
            </p:txBody>
          </p:sp>
        </p:grpSp>
        <p:grpSp>
          <p:nvGrpSpPr>
            <p:cNvPr id="27" name="Group 26">
              <a:extLst>
                <a:ext uri="{FF2B5EF4-FFF2-40B4-BE49-F238E27FC236}">
                  <a16:creationId xmlns:a16="http://schemas.microsoft.com/office/drawing/2014/main" id="{437AEA5F-38C7-2EAC-B55A-A52C642C7997}"/>
                </a:ext>
              </a:extLst>
            </p:cNvPr>
            <p:cNvGrpSpPr/>
            <p:nvPr/>
          </p:nvGrpSpPr>
          <p:grpSpPr>
            <a:xfrm>
              <a:off x="712031" y="2128260"/>
              <a:ext cx="7719937" cy="643467"/>
              <a:chOff x="712031" y="1974905"/>
              <a:chExt cx="7719937" cy="643467"/>
            </a:xfrm>
          </p:grpSpPr>
          <p:sp>
            <p:nvSpPr>
              <p:cNvPr id="17" name="Rectangle 16">
                <a:extLst>
                  <a:ext uri="{FF2B5EF4-FFF2-40B4-BE49-F238E27FC236}">
                    <a16:creationId xmlns:a16="http://schemas.microsoft.com/office/drawing/2014/main" id="{F0874972-970E-AB20-28FF-DE51D45409C5}"/>
                  </a:ext>
                </a:extLst>
              </p:cNvPr>
              <p:cNvSpPr/>
              <p:nvPr/>
            </p:nvSpPr>
            <p:spPr>
              <a:xfrm>
                <a:off x="1372430" y="1974905"/>
                <a:ext cx="7059538" cy="643466"/>
              </a:xfrm>
              <a:prstGeom prst="rect">
                <a:avLst/>
              </a:prstGeom>
              <a:solidFill>
                <a:schemeClr val="bg2">
                  <a:lumMod val="20000"/>
                  <a:lumOff val="80000"/>
                </a:schemeClr>
              </a:solidFill>
              <a:ln w="12700">
                <a:solidFill>
                  <a:schemeClr val="bg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endParaRPr lang="en-US" sz="1400" dirty="0">
                  <a:solidFill>
                    <a:schemeClr val="tx1"/>
                  </a:solidFill>
                  <a:latin typeface="+mj-lt"/>
                  <a:cs typeface="Times New Roman" panose="02020603050405020304" pitchFamily="18" charset="0"/>
                </a:endParaRPr>
              </a:p>
            </p:txBody>
          </p:sp>
          <p:sp>
            <p:nvSpPr>
              <p:cNvPr id="18" name="Rectangle: Rounded Corners 17">
                <a:extLst>
                  <a:ext uri="{FF2B5EF4-FFF2-40B4-BE49-F238E27FC236}">
                    <a16:creationId xmlns:a16="http://schemas.microsoft.com/office/drawing/2014/main" id="{A7560D0E-33BB-8564-4F1A-5B42E2343E74}"/>
                  </a:ext>
                </a:extLst>
              </p:cNvPr>
              <p:cNvSpPr/>
              <p:nvPr/>
            </p:nvSpPr>
            <p:spPr>
              <a:xfrm>
                <a:off x="712031" y="1974905"/>
                <a:ext cx="677333" cy="643467"/>
              </a:xfrm>
              <a:prstGeom prst="roundRect">
                <a:avLst/>
              </a:prstGeom>
              <a:solidFill>
                <a:schemeClr val="bg2">
                  <a:lumMod val="75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2</a:t>
                </a:r>
              </a:p>
            </p:txBody>
          </p:sp>
        </p:grpSp>
        <p:grpSp>
          <p:nvGrpSpPr>
            <p:cNvPr id="26" name="Group 25">
              <a:extLst>
                <a:ext uri="{FF2B5EF4-FFF2-40B4-BE49-F238E27FC236}">
                  <a16:creationId xmlns:a16="http://schemas.microsoft.com/office/drawing/2014/main" id="{86049283-7CB4-2083-CE02-53D7ACA583B3}"/>
                </a:ext>
              </a:extLst>
            </p:cNvPr>
            <p:cNvGrpSpPr/>
            <p:nvPr/>
          </p:nvGrpSpPr>
          <p:grpSpPr>
            <a:xfrm>
              <a:off x="712031" y="3021640"/>
              <a:ext cx="7719937" cy="643467"/>
              <a:chOff x="712031" y="2737676"/>
              <a:chExt cx="7719937" cy="643467"/>
            </a:xfrm>
          </p:grpSpPr>
          <p:sp>
            <p:nvSpPr>
              <p:cNvPr id="20" name="Rectangle 19">
                <a:extLst>
                  <a:ext uri="{FF2B5EF4-FFF2-40B4-BE49-F238E27FC236}">
                    <a16:creationId xmlns:a16="http://schemas.microsoft.com/office/drawing/2014/main" id="{789435FA-EFC7-1B3A-6F80-B45135BCF4A8}"/>
                  </a:ext>
                </a:extLst>
              </p:cNvPr>
              <p:cNvSpPr/>
              <p:nvPr/>
            </p:nvSpPr>
            <p:spPr>
              <a:xfrm>
                <a:off x="1372430" y="2737676"/>
                <a:ext cx="7059538" cy="643466"/>
              </a:xfrm>
              <a:prstGeom prst="rect">
                <a:avLst/>
              </a:prstGeom>
              <a:solidFill>
                <a:schemeClr val="accent5">
                  <a:lumMod val="20000"/>
                  <a:lumOff val="80000"/>
                </a:schemeClr>
              </a:solidFill>
              <a:ln w="127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endParaRPr lang="en-US" sz="1400" dirty="0">
                  <a:solidFill>
                    <a:schemeClr val="tx1"/>
                  </a:solidFill>
                  <a:latin typeface="+mj-lt"/>
                  <a:cs typeface="Times New Roman" panose="02020603050405020304" pitchFamily="18" charset="0"/>
                </a:endParaRPr>
              </a:p>
            </p:txBody>
          </p:sp>
          <p:sp>
            <p:nvSpPr>
              <p:cNvPr id="21" name="Rectangle: Rounded Corners 20">
                <a:extLst>
                  <a:ext uri="{FF2B5EF4-FFF2-40B4-BE49-F238E27FC236}">
                    <a16:creationId xmlns:a16="http://schemas.microsoft.com/office/drawing/2014/main" id="{9A3D3CC1-3E19-CE2E-3B8B-3365B8B567CE}"/>
                  </a:ext>
                </a:extLst>
              </p:cNvPr>
              <p:cNvSpPr/>
              <p:nvPr/>
            </p:nvSpPr>
            <p:spPr>
              <a:xfrm>
                <a:off x="712031" y="2737676"/>
                <a:ext cx="677333" cy="643467"/>
              </a:xfrm>
              <a:prstGeom prst="roundRect">
                <a:avLst/>
              </a:prstGeom>
              <a:solidFill>
                <a:schemeClr val="accent5">
                  <a:lumMod val="75000"/>
                </a:schemeClr>
              </a:solidFill>
              <a:ln w="12700">
                <a:solidFill>
                  <a:srgbClr val="0071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3</a:t>
                </a:r>
              </a:p>
            </p:txBody>
          </p:sp>
        </p:grpSp>
        <p:grpSp>
          <p:nvGrpSpPr>
            <p:cNvPr id="25" name="Group 24">
              <a:extLst>
                <a:ext uri="{FF2B5EF4-FFF2-40B4-BE49-F238E27FC236}">
                  <a16:creationId xmlns:a16="http://schemas.microsoft.com/office/drawing/2014/main" id="{C1242A9F-48C4-1D0E-E275-B12238388CD4}"/>
                </a:ext>
              </a:extLst>
            </p:cNvPr>
            <p:cNvGrpSpPr/>
            <p:nvPr/>
          </p:nvGrpSpPr>
          <p:grpSpPr>
            <a:xfrm>
              <a:off x="712031" y="3915021"/>
              <a:ext cx="7719937" cy="643467"/>
              <a:chOff x="712031" y="3477701"/>
              <a:chExt cx="7719937" cy="643467"/>
            </a:xfrm>
          </p:grpSpPr>
          <p:sp>
            <p:nvSpPr>
              <p:cNvPr id="23" name="Rectangle 22">
                <a:extLst>
                  <a:ext uri="{FF2B5EF4-FFF2-40B4-BE49-F238E27FC236}">
                    <a16:creationId xmlns:a16="http://schemas.microsoft.com/office/drawing/2014/main" id="{90E1A962-5B8D-A408-D117-8F43055D9FCC}"/>
                  </a:ext>
                </a:extLst>
              </p:cNvPr>
              <p:cNvSpPr/>
              <p:nvPr/>
            </p:nvSpPr>
            <p:spPr>
              <a:xfrm>
                <a:off x="1372430" y="3477701"/>
                <a:ext cx="7059538" cy="643466"/>
              </a:xfrm>
              <a:prstGeom prst="rect">
                <a:avLst/>
              </a:prstGeom>
              <a:solidFill>
                <a:schemeClr val="bg2">
                  <a:lumMod val="20000"/>
                  <a:lumOff val="80000"/>
                </a:schemeClr>
              </a:solidFill>
              <a:ln w="12700">
                <a:solidFill>
                  <a:schemeClr val="bg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r>
                  <a:rPr lang="en-US" dirty="0">
                    <a:solidFill>
                      <a:schemeClr val="tx1"/>
                    </a:solidFill>
                  </a:rPr>
                  <a:t>Users can rate, comment, and save their favorite recipes, making the platform a dynamic space for food enthusiasts. </a:t>
                </a:r>
                <a:endParaRPr lang="en-US" sz="1400" dirty="0">
                  <a:solidFill>
                    <a:schemeClr val="tx1"/>
                  </a:solidFill>
                  <a:latin typeface="+mj-lt"/>
                  <a:cs typeface="Times New Roman" panose="02020603050405020304" pitchFamily="18" charset="0"/>
                </a:endParaRPr>
              </a:p>
            </p:txBody>
          </p:sp>
          <p:sp>
            <p:nvSpPr>
              <p:cNvPr id="24" name="Rectangle: Rounded Corners 23">
                <a:extLst>
                  <a:ext uri="{FF2B5EF4-FFF2-40B4-BE49-F238E27FC236}">
                    <a16:creationId xmlns:a16="http://schemas.microsoft.com/office/drawing/2014/main" id="{0A3666D9-36DA-372B-D0E2-7F7A22FBF3A6}"/>
                  </a:ext>
                </a:extLst>
              </p:cNvPr>
              <p:cNvSpPr/>
              <p:nvPr/>
            </p:nvSpPr>
            <p:spPr>
              <a:xfrm>
                <a:off x="712031" y="3477701"/>
                <a:ext cx="677333" cy="643467"/>
              </a:xfrm>
              <a:prstGeom prst="roundRect">
                <a:avLst/>
              </a:prstGeom>
              <a:solidFill>
                <a:schemeClr val="bg2">
                  <a:lumMod val="75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4</a:t>
                </a:r>
              </a:p>
            </p:txBody>
          </p:sp>
        </p:grpSp>
      </p:grpSp>
      <p:sp>
        <p:nvSpPr>
          <p:cNvPr id="6" name="TextBox 5">
            <a:extLst>
              <a:ext uri="{FF2B5EF4-FFF2-40B4-BE49-F238E27FC236}">
                <a16:creationId xmlns:a16="http://schemas.microsoft.com/office/drawing/2014/main" id="{47F0CC1C-F1F8-4196-7C99-32F77D6970D7}"/>
              </a:ext>
            </a:extLst>
          </p:cNvPr>
          <p:cNvSpPr txBox="1"/>
          <p:nvPr/>
        </p:nvSpPr>
        <p:spPr>
          <a:xfrm>
            <a:off x="1413217" y="1425844"/>
            <a:ext cx="5481590" cy="523220"/>
          </a:xfrm>
          <a:prstGeom prst="rect">
            <a:avLst/>
          </a:prstGeom>
          <a:noFill/>
        </p:spPr>
        <p:txBody>
          <a:bodyPr wrap="square">
            <a:spAutoFit/>
          </a:bodyPr>
          <a:lstStyle/>
          <a:p>
            <a:r>
              <a:rPr lang="en-US" dirty="0"/>
              <a:t>The Recipe Sharing Platform is a web application that allows users to discover, create, and share recipes within a community. </a:t>
            </a:r>
            <a:endParaRPr lang="en-IN" dirty="0"/>
          </a:p>
        </p:txBody>
      </p:sp>
      <p:sp>
        <p:nvSpPr>
          <p:cNvPr id="8" name="TextBox 7">
            <a:extLst>
              <a:ext uri="{FF2B5EF4-FFF2-40B4-BE49-F238E27FC236}">
                <a16:creationId xmlns:a16="http://schemas.microsoft.com/office/drawing/2014/main" id="{6D21B64D-AD2D-0A02-3C10-EFCA10BB96CD}"/>
              </a:ext>
            </a:extLst>
          </p:cNvPr>
          <p:cNvSpPr txBox="1"/>
          <p:nvPr/>
        </p:nvSpPr>
        <p:spPr>
          <a:xfrm>
            <a:off x="1396283" y="2203386"/>
            <a:ext cx="5802680" cy="523220"/>
          </a:xfrm>
          <a:prstGeom prst="rect">
            <a:avLst/>
          </a:prstGeom>
          <a:noFill/>
        </p:spPr>
        <p:txBody>
          <a:bodyPr wrap="square">
            <a:spAutoFit/>
          </a:bodyPr>
          <a:lstStyle/>
          <a:p>
            <a:r>
              <a:rPr lang="en-US" dirty="0"/>
              <a:t>The platform provides secure user authentication, interactive recipe management, and an engaging user experience. </a:t>
            </a:r>
            <a:endParaRPr lang="en-IN" dirty="0"/>
          </a:p>
        </p:txBody>
      </p:sp>
      <p:sp>
        <p:nvSpPr>
          <p:cNvPr id="10" name="TextBox 9">
            <a:extLst>
              <a:ext uri="{FF2B5EF4-FFF2-40B4-BE49-F238E27FC236}">
                <a16:creationId xmlns:a16="http://schemas.microsoft.com/office/drawing/2014/main" id="{63985163-5D65-447F-26C6-200324B24DEF}"/>
              </a:ext>
            </a:extLst>
          </p:cNvPr>
          <p:cNvSpPr txBox="1"/>
          <p:nvPr/>
        </p:nvSpPr>
        <p:spPr>
          <a:xfrm>
            <a:off x="1487837" y="3125002"/>
            <a:ext cx="6408549" cy="523220"/>
          </a:xfrm>
          <a:prstGeom prst="rect">
            <a:avLst/>
          </a:prstGeom>
          <a:noFill/>
        </p:spPr>
        <p:txBody>
          <a:bodyPr wrap="square">
            <a:spAutoFit/>
          </a:bodyPr>
          <a:lstStyle/>
          <a:p>
            <a:r>
              <a:rPr lang="en-US" dirty="0"/>
              <a:t>Built using the MERN stack (MongoDB, Express.js, React.js, Node.js), the project aims to deliver a responsive, user-friendly, and feature-rich application.</a:t>
            </a:r>
            <a:endParaRPr lang="en-IN" dirty="0"/>
          </a:p>
        </p:txBody>
      </p:sp>
    </p:spTree>
    <p:extLst>
      <p:ext uri="{BB962C8B-B14F-4D97-AF65-F5344CB8AC3E}">
        <p14:creationId xmlns:p14="http://schemas.microsoft.com/office/powerpoint/2010/main" val="1085522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142495" y="1284891"/>
            <a:ext cx="5058525" cy="2031325"/>
          </a:xfrm>
          <a:prstGeom prst="rect">
            <a:avLst/>
          </a:prstGeom>
          <a:noFill/>
        </p:spPr>
        <p:txBody>
          <a:bodyPr wrap="square" rtlCol="0">
            <a:spAutoFit/>
          </a:bodyPr>
          <a:lstStyle/>
          <a:p>
            <a:pPr marL="173736" indent="-173736">
              <a:spcAft>
                <a:spcPts val="800"/>
              </a:spcAft>
              <a:buFont typeface="Arial" panose="020B0604020202020204" pitchFamily="34" charset="0"/>
              <a:buChar char="•"/>
            </a:pPr>
            <a:r>
              <a:rPr lang="en-US" dirty="0"/>
              <a:t>In the digital era, many individuals struggle to find a reliable and interactive platform to share and discover recipes. Existing platforms often lack an engaging community, efficient search features, and seamless user interaction. Additionally, users may face challenges in managing their own recipes or saving their favorites. This project aims to bridge the gap by providing a robust and intuitive platform for users to explore, create, and manage recipes while interacting with a like-minded community.</a:t>
            </a:r>
            <a:endParaRPr lang="en-IN" dirty="0">
              <a:latin typeface="+mn-lt"/>
            </a:endParaRPr>
          </a:p>
        </p:txBody>
      </p:sp>
      <p:sp>
        <p:nvSpPr>
          <p:cNvPr id="2" name="TextBox 1">
            <a:extLst>
              <a:ext uri="{FF2B5EF4-FFF2-40B4-BE49-F238E27FC236}">
                <a16:creationId xmlns:a16="http://schemas.microsoft.com/office/drawing/2014/main" id="{687AFAD5-578C-DC2D-F127-90FF4287354D}"/>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Problem Statement</a:t>
            </a:r>
            <a:endParaRPr lang="en-IN" sz="1600" dirty="0">
              <a:solidFill>
                <a:srgbClr val="213163"/>
              </a:solidFill>
            </a:endParaRPr>
          </a:p>
        </p:txBody>
      </p:sp>
      <p:grpSp>
        <p:nvGrpSpPr>
          <p:cNvPr id="3" name="Group 2">
            <a:extLst>
              <a:ext uri="{FF2B5EF4-FFF2-40B4-BE49-F238E27FC236}">
                <a16:creationId xmlns:a16="http://schemas.microsoft.com/office/drawing/2014/main" id="{328E85CD-DF89-87DD-6181-DCDD73B5625F}"/>
              </a:ext>
            </a:extLst>
          </p:cNvPr>
          <p:cNvGrpSpPr/>
          <p:nvPr/>
        </p:nvGrpSpPr>
        <p:grpSpPr>
          <a:xfrm>
            <a:off x="5699883" y="1288468"/>
            <a:ext cx="3189304" cy="2766856"/>
            <a:chOff x="4578211" y="760307"/>
            <a:chExt cx="4510006" cy="3741355"/>
          </a:xfrm>
        </p:grpSpPr>
        <p:pic>
          <p:nvPicPr>
            <p:cNvPr id="4" name="Picture 3" descr="A purple question mark with gears&#10;&#10;Description automatically generated">
              <a:extLst>
                <a:ext uri="{FF2B5EF4-FFF2-40B4-BE49-F238E27FC236}">
                  <a16:creationId xmlns:a16="http://schemas.microsoft.com/office/drawing/2014/main" id="{044B050F-754C-A956-97C8-EFB6B19ABEAE}"/>
                </a:ext>
              </a:extLst>
            </p:cNvPr>
            <p:cNvPicPr>
              <a:picLocks noChangeAspect="1"/>
            </p:cNvPicPr>
            <p:nvPr/>
          </p:nvPicPr>
          <p:blipFill rotWithShape="1">
            <a:blip r:embed="rId3"/>
            <a:srcRect l="11111" t="10028" r="10940" b="11567"/>
            <a:stretch/>
          </p:blipFill>
          <p:spPr>
            <a:xfrm>
              <a:off x="5486396" y="760307"/>
              <a:ext cx="3601821" cy="3622886"/>
            </a:xfrm>
            <a:prstGeom prst="rect">
              <a:avLst/>
            </a:prstGeom>
          </p:spPr>
        </p:pic>
        <p:pic>
          <p:nvPicPr>
            <p:cNvPr id="5" name="Picture 4" descr="Businessman with clipboard">
              <a:extLst>
                <a:ext uri="{FF2B5EF4-FFF2-40B4-BE49-F238E27FC236}">
                  <a16:creationId xmlns:a16="http://schemas.microsoft.com/office/drawing/2014/main" id="{82A80360-DC75-55F1-A1A2-BDCADC404BD5}"/>
                </a:ext>
              </a:extLst>
            </p:cNvPr>
            <p:cNvPicPr>
              <a:picLocks noChangeAspect="1"/>
            </p:cNvPicPr>
            <p:nvPr/>
          </p:nvPicPr>
          <p:blipFill rotWithShape="1">
            <a:blip r:embed="rId4"/>
            <a:srcRect b="46"/>
            <a:stretch/>
          </p:blipFill>
          <p:spPr>
            <a:xfrm>
              <a:off x="4578211" y="2188308"/>
              <a:ext cx="2340981" cy="2313354"/>
            </a:xfrm>
            <a:prstGeom prst="rect">
              <a:avLst/>
            </a:prstGeom>
          </p:spPr>
        </p:pic>
      </p:grpSp>
    </p:spTree>
    <p:extLst>
      <p:ext uri="{BB962C8B-B14F-4D97-AF65-F5344CB8AC3E}">
        <p14:creationId xmlns:p14="http://schemas.microsoft.com/office/powerpoint/2010/main" val="2746043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F4D5078D-F8F7-912B-4E9C-BED71500ACC2}"/>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Project Overview</a:t>
            </a:r>
            <a:endParaRPr lang="en-IN" sz="1600" dirty="0">
              <a:solidFill>
                <a:srgbClr val="213163"/>
              </a:solidFill>
            </a:endParaRPr>
          </a:p>
        </p:txBody>
      </p:sp>
      <p:sp>
        <p:nvSpPr>
          <p:cNvPr id="3" name="TextBox 2">
            <a:extLst>
              <a:ext uri="{FF2B5EF4-FFF2-40B4-BE49-F238E27FC236}">
                <a16:creationId xmlns:a16="http://schemas.microsoft.com/office/drawing/2014/main" id="{0C511917-B5EE-88C1-A75B-AC3ADE14BEB8}"/>
              </a:ext>
            </a:extLst>
          </p:cNvPr>
          <p:cNvSpPr txBox="1"/>
          <p:nvPr/>
        </p:nvSpPr>
        <p:spPr>
          <a:xfrm>
            <a:off x="143805" y="1142014"/>
            <a:ext cx="5055021" cy="1815882"/>
          </a:xfrm>
          <a:prstGeom prst="rect">
            <a:avLst/>
          </a:prstGeom>
          <a:noFill/>
        </p:spPr>
        <p:txBody>
          <a:bodyPr wrap="square" rtlCol="0">
            <a:spAutoFit/>
          </a:bodyPr>
          <a:lstStyle/>
          <a:p>
            <a:pPr marL="173736" indent="-173736">
              <a:spcAft>
                <a:spcPts val="800"/>
              </a:spcAft>
              <a:buFont typeface="Arial" panose="020B0604020202020204" pitchFamily="34" charset="0"/>
              <a:buChar char="•"/>
            </a:pPr>
            <a:r>
              <a:rPr lang="en-US" dirty="0"/>
              <a:t>The Recipe Sharing Platform is a full-stack web application that enables users to create, browse, and interact with recipes. Users can register and authenticate securely, upload their recipes, and explore a vast collection shared by the community. The platform also allows users to rate recipes, leave comments, and bookmark their favorites. Designed to be fully responsive, the application ensures a seamless experience across various devices.</a:t>
            </a:r>
            <a:endParaRPr lang="en-US" dirty="0">
              <a:latin typeface="+mn-lt"/>
            </a:endParaRPr>
          </a:p>
        </p:txBody>
      </p:sp>
      <p:pic>
        <p:nvPicPr>
          <p:cNvPr id="5" name="Picture 4" descr="Person writing on whiteboard">
            <a:extLst>
              <a:ext uri="{FF2B5EF4-FFF2-40B4-BE49-F238E27FC236}">
                <a16:creationId xmlns:a16="http://schemas.microsoft.com/office/drawing/2014/main" id="{6858EAD1-D312-BBBA-4C50-43B9E76BB53F}"/>
              </a:ext>
            </a:extLst>
          </p:cNvPr>
          <p:cNvPicPr>
            <a:picLocks noChangeAspect="1"/>
          </p:cNvPicPr>
          <p:nvPr/>
        </p:nvPicPr>
        <p:blipFill rotWithShape="1">
          <a:blip r:embed="rId3"/>
          <a:srcRect r="18"/>
          <a:stretch/>
        </p:blipFill>
        <p:spPr>
          <a:xfrm>
            <a:off x="5419077" y="1360299"/>
            <a:ext cx="3453703" cy="2747189"/>
          </a:xfrm>
          <a:prstGeom prst="rect">
            <a:avLst/>
          </a:prstGeom>
        </p:spPr>
      </p:pic>
    </p:spTree>
    <p:extLst>
      <p:ext uri="{BB962C8B-B14F-4D97-AF65-F5344CB8AC3E}">
        <p14:creationId xmlns:p14="http://schemas.microsoft.com/office/powerpoint/2010/main" val="2975191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6F61A928-5A2D-C5DF-2F01-079C34A75432}"/>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Proposed Solution</a:t>
            </a:r>
            <a:endParaRPr lang="en-IN" sz="1600" dirty="0">
              <a:solidFill>
                <a:srgbClr val="213163"/>
              </a:solidFill>
            </a:endParaRPr>
          </a:p>
        </p:txBody>
      </p:sp>
      <p:sp>
        <p:nvSpPr>
          <p:cNvPr id="3" name="TextBox 2">
            <a:extLst>
              <a:ext uri="{FF2B5EF4-FFF2-40B4-BE49-F238E27FC236}">
                <a16:creationId xmlns:a16="http://schemas.microsoft.com/office/drawing/2014/main" id="{796BFA82-8AB0-23BA-909F-C886C3F7A669}"/>
              </a:ext>
            </a:extLst>
          </p:cNvPr>
          <p:cNvSpPr txBox="1"/>
          <p:nvPr/>
        </p:nvSpPr>
        <p:spPr>
          <a:xfrm>
            <a:off x="126996" y="1134562"/>
            <a:ext cx="8466813" cy="2246769"/>
          </a:xfrm>
          <a:prstGeom prst="rect">
            <a:avLst/>
          </a:prstGeom>
          <a:noFill/>
        </p:spPr>
        <p:txBody>
          <a:bodyPr wrap="square" rtlCol="0">
            <a:spAutoFit/>
          </a:bodyPr>
          <a:lstStyle/>
          <a:p>
            <a:r>
              <a:rPr lang="en-US" dirty="0"/>
              <a:t>To address the identified problems, this project will implement the following key features:</a:t>
            </a:r>
          </a:p>
          <a:p>
            <a:pPr>
              <a:buFont typeface="Arial" panose="020B0604020202020204" pitchFamily="34" charset="0"/>
              <a:buChar char="•"/>
            </a:pPr>
            <a:r>
              <a:rPr lang="en-US" b="1" dirty="0"/>
              <a:t>User Authentication</a:t>
            </a:r>
            <a:r>
              <a:rPr lang="en-US" dirty="0"/>
              <a:t>: Secure login and registration system.</a:t>
            </a:r>
          </a:p>
          <a:p>
            <a:pPr>
              <a:buFont typeface="Arial" panose="020B0604020202020204" pitchFamily="34" charset="0"/>
              <a:buChar char="•"/>
            </a:pPr>
            <a:r>
              <a:rPr lang="en-US" b="1" dirty="0"/>
              <a:t>Recipe Management</a:t>
            </a:r>
            <a:r>
              <a:rPr lang="en-US" dirty="0"/>
              <a:t>: Create, edit, and delete personal recipes.</a:t>
            </a:r>
          </a:p>
          <a:p>
            <a:pPr>
              <a:buFont typeface="Arial" panose="020B0604020202020204" pitchFamily="34" charset="0"/>
              <a:buChar char="•"/>
            </a:pPr>
            <a:r>
              <a:rPr lang="en-US" b="1" dirty="0"/>
              <a:t>Recipe Discovery</a:t>
            </a:r>
            <a:r>
              <a:rPr lang="en-US" dirty="0"/>
              <a:t>: Search and browse recipes from other users.</a:t>
            </a:r>
          </a:p>
          <a:p>
            <a:pPr>
              <a:buFont typeface="Arial" panose="020B0604020202020204" pitchFamily="34" charset="0"/>
              <a:buChar char="•"/>
            </a:pPr>
            <a:r>
              <a:rPr lang="en-US" b="1" dirty="0"/>
              <a:t>Comments and Ratings</a:t>
            </a:r>
            <a:r>
              <a:rPr lang="en-US" dirty="0"/>
              <a:t>: Enable user engagement through comments and ratings.</a:t>
            </a:r>
          </a:p>
          <a:p>
            <a:pPr>
              <a:buFont typeface="Arial" panose="020B0604020202020204" pitchFamily="34" charset="0"/>
              <a:buChar char="•"/>
            </a:pPr>
            <a:r>
              <a:rPr lang="en-US" b="1" dirty="0"/>
              <a:t>Favorite Recipes</a:t>
            </a:r>
            <a:r>
              <a:rPr lang="en-US" dirty="0"/>
              <a:t>: Allow users to save and manage favorite recipes.</a:t>
            </a:r>
          </a:p>
          <a:p>
            <a:pPr>
              <a:buFont typeface="Arial" panose="020B0604020202020204" pitchFamily="34" charset="0"/>
              <a:buChar char="•"/>
            </a:pPr>
            <a:r>
              <a:rPr lang="en-US" b="1" dirty="0"/>
              <a:t>Responsive Design</a:t>
            </a:r>
            <a:r>
              <a:rPr lang="en-US" dirty="0"/>
              <a:t>: Ensure usability across desktops and mobile devices.</a:t>
            </a:r>
          </a:p>
          <a:p>
            <a:r>
              <a:rPr lang="en-US" dirty="0"/>
              <a:t>By leveraging the MERN stack, the platform will provide a fast, scalable, and modern web experience with a focus on performance and user interaction.</a:t>
            </a:r>
          </a:p>
          <a:p>
            <a:pPr>
              <a:spcAft>
                <a:spcPts val="800"/>
              </a:spcAft>
            </a:pPr>
            <a:endParaRPr lang="en-US" dirty="0">
              <a:latin typeface="+mn-lt"/>
            </a:endParaRPr>
          </a:p>
        </p:txBody>
      </p:sp>
    </p:spTree>
    <p:extLst>
      <p:ext uri="{BB962C8B-B14F-4D97-AF65-F5344CB8AC3E}">
        <p14:creationId xmlns:p14="http://schemas.microsoft.com/office/powerpoint/2010/main" val="2621200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F96CA3F3-3D59-0BCC-5AFC-FB31E62203CC}"/>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Technology used</a:t>
            </a:r>
            <a:endParaRPr lang="en-IN" sz="1600" dirty="0">
              <a:solidFill>
                <a:srgbClr val="213163"/>
              </a:solidFill>
            </a:endParaRPr>
          </a:p>
        </p:txBody>
      </p:sp>
      <p:sp>
        <p:nvSpPr>
          <p:cNvPr id="3" name="TextBox 2">
            <a:extLst>
              <a:ext uri="{FF2B5EF4-FFF2-40B4-BE49-F238E27FC236}">
                <a16:creationId xmlns:a16="http://schemas.microsoft.com/office/drawing/2014/main" id="{A111D00F-E3D6-896E-4001-492D6D1DC85F}"/>
              </a:ext>
            </a:extLst>
          </p:cNvPr>
          <p:cNvSpPr txBox="1"/>
          <p:nvPr/>
        </p:nvSpPr>
        <p:spPr>
          <a:xfrm>
            <a:off x="406562" y="1083221"/>
            <a:ext cx="4955852" cy="1815882"/>
          </a:xfrm>
          <a:prstGeom prst="rect">
            <a:avLst/>
          </a:prstGeom>
          <a:noFill/>
        </p:spPr>
        <p:txBody>
          <a:bodyPr wrap="square" rtlCol="0">
            <a:spAutoFit/>
          </a:bodyPr>
          <a:lstStyle/>
          <a:p>
            <a:r>
              <a:rPr lang="en-IN" dirty="0"/>
              <a:t>The project is built using the </a:t>
            </a:r>
            <a:r>
              <a:rPr lang="en-IN" b="1" dirty="0"/>
              <a:t>MERN stack</a:t>
            </a:r>
            <a:r>
              <a:rPr lang="en-IN" dirty="0"/>
              <a:t>, which includes:</a:t>
            </a:r>
          </a:p>
          <a:p>
            <a:pPr>
              <a:buFont typeface="Arial" panose="020B0604020202020204" pitchFamily="34" charset="0"/>
              <a:buChar char="•"/>
            </a:pPr>
            <a:r>
              <a:rPr lang="en-IN" b="1" dirty="0"/>
              <a:t>MongoDB</a:t>
            </a:r>
            <a:r>
              <a:rPr lang="en-IN" dirty="0"/>
              <a:t> – NoSQL database for storing user and recipe data.</a:t>
            </a:r>
          </a:p>
          <a:p>
            <a:pPr>
              <a:buFont typeface="Arial" panose="020B0604020202020204" pitchFamily="34" charset="0"/>
              <a:buChar char="•"/>
            </a:pPr>
            <a:r>
              <a:rPr lang="en-IN" b="1" dirty="0"/>
              <a:t>Express.js</a:t>
            </a:r>
            <a:r>
              <a:rPr lang="en-IN" dirty="0"/>
              <a:t> – Backend framework to handle API requests.</a:t>
            </a:r>
          </a:p>
          <a:p>
            <a:pPr>
              <a:buFont typeface="Arial" panose="020B0604020202020204" pitchFamily="34" charset="0"/>
              <a:buChar char="•"/>
            </a:pPr>
            <a:r>
              <a:rPr lang="en-IN" b="1" dirty="0"/>
              <a:t>React.js</a:t>
            </a:r>
            <a:r>
              <a:rPr lang="en-IN" dirty="0"/>
              <a:t> – Frontend library for creating an interactive UI.</a:t>
            </a:r>
          </a:p>
          <a:p>
            <a:pPr>
              <a:buFont typeface="Arial" panose="020B0604020202020204" pitchFamily="34" charset="0"/>
              <a:buChar char="•"/>
            </a:pPr>
            <a:r>
              <a:rPr lang="en-IN" b="1" dirty="0"/>
              <a:t>Node.js</a:t>
            </a:r>
            <a:r>
              <a:rPr lang="en-IN" dirty="0"/>
              <a:t> – Runtime environment for handling server-side logic.</a:t>
            </a:r>
          </a:p>
          <a:p>
            <a:pPr>
              <a:spcAft>
                <a:spcPts val="800"/>
              </a:spcAft>
            </a:pPr>
            <a:r>
              <a:rPr lang="en-US" dirty="0">
                <a:latin typeface="+mn-lt"/>
              </a:rPr>
              <a:t>	</a:t>
            </a:r>
          </a:p>
        </p:txBody>
      </p:sp>
    </p:spTree>
    <p:extLst>
      <p:ext uri="{BB962C8B-B14F-4D97-AF65-F5344CB8AC3E}">
        <p14:creationId xmlns:p14="http://schemas.microsoft.com/office/powerpoint/2010/main" val="4017130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TextBox 4">
            <a:extLst>
              <a:ext uri="{FF2B5EF4-FFF2-40B4-BE49-F238E27FC236}">
                <a16:creationId xmlns:a16="http://schemas.microsoft.com/office/drawing/2014/main" id="{D94080DE-03F5-1FE4-A922-15490146EBB6}"/>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sp>
        <p:nvSpPr>
          <p:cNvPr id="6" name="Rectangle 5">
            <a:extLst>
              <a:ext uri="{FF2B5EF4-FFF2-40B4-BE49-F238E27FC236}">
                <a16:creationId xmlns:a16="http://schemas.microsoft.com/office/drawing/2014/main" id="{7FA9338F-AACC-33B6-0BE4-39F9AFBABE18}"/>
              </a:ext>
            </a:extLst>
          </p:cNvPr>
          <p:cNvSpPr/>
          <p:nvPr/>
        </p:nvSpPr>
        <p:spPr>
          <a:xfrm>
            <a:off x="1456841" y="1243419"/>
            <a:ext cx="6548034" cy="3483567"/>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CA3B26A3-4EED-86FB-D14A-BE01E50D6ECE}"/>
              </a:ext>
            </a:extLst>
          </p:cNvPr>
          <p:cNvPicPr>
            <a:picLocks noChangeAspect="1"/>
          </p:cNvPicPr>
          <p:nvPr/>
        </p:nvPicPr>
        <p:blipFill>
          <a:blip r:embed="rId3"/>
          <a:stretch>
            <a:fillRect/>
          </a:stretch>
        </p:blipFill>
        <p:spPr>
          <a:xfrm>
            <a:off x="1456841" y="1243420"/>
            <a:ext cx="6548034" cy="3483566"/>
          </a:xfrm>
          <a:prstGeom prst="rect">
            <a:avLst/>
          </a:prstGeom>
        </p:spPr>
      </p:pic>
    </p:spTree>
    <p:extLst>
      <p:ext uri="{BB962C8B-B14F-4D97-AF65-F5344CB8AC3E}">
        <p14:creationId xmlns:p14="http://schemas.microsoft.com/office/powerpoint/2010/main" val="3104766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218DFCAA-8D98-0AFB-A760-3AD42E799105}"/>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sp>
        <p:nvSpPr>
          <p:cNvPr id="6" name="Rectangle 5">
            <a:extLst>
              <a:ext uri="{FF2B5EF4-FFF2-40B4-BE49-F238E27FC236}">
                <a16:creationId xmlns:a16="http://schemas.microsoft.com/office/drawing/2014/main" id="{1EB6817C-45F9-AD85-58BC-71A72E68826B}"/>
              </a:ext>
            </a:extLst>
          </p:cNvPr>
          <p:cNvSpPr/>
          <p:nvPr/>
        </p:nvSpPr>
        <p:spPr>
          <a:xfrm>
            <a:off x="1456841" y="1243419"/>
            <a:ext cx="6548034" cy="3483567"/>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p:cNvPicPr>
            <a:picLocks noChangeAspect="1"/>
          </p:cNvPicPr>
          <p:nvPr/>
        </p:nvPicPr>
        <p:blipFill>
          <a:blip r:embed="rId3"/>
          <a:stretch>
            <a:fillRect/>
          </a:stretch>
        </p:blipFill>
        <p:spPr>
          <a:xfrm>
            <a:off x="1456841" y="1243419"/>
            <a:ext cx="6581188" cy="3483567"/>
          </a:xfrm>
          <a:prstGeom prst="rect">
            <a:avLst/>
          </a:prstGeom>
        </p:spPr>
      </p:pic>
    </p:spTree>
    <p:extLst>
      <p:ext uri="{BB962C8B-B14F-4D97-AF65-F5344CB8AC3E}">
        <p14:creationId xmlns:p14="http://schemas.microsoft.com/office/powerpoint/2010/main" val="67783013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c0fa2617-96bd-425d-8578-e93563fe37c5"/>
    <ds:schemaRef ds:uri="http://purl.org/dc/term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9162bd5b-4ed9-4da3-b376-05204580ba3f"/>
    <ds:schemaRef ds:uri="http://www.w3.org/XML/1998/namespace"/>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2753</TotalTime>
  <Words>593</Words>
  <Application>Microsoft Office PowerPoint</Application>
  <PresentationFormat>On-screen Show (16:9)</PresentationFormat>
  <Paragraphs>51</Paragraphs>
  <Slides>12</Slides>
  <Notes>12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12</vt:i4>
      </vt:variant>
    </vt:vector>
  </HeadingPairs>
  <TitlesOfParts>
    <vt:vector size="20" baseType="lpstr">
      <vt:lpstr>Aptos</vt:lpstr>
      <vt:lpstr>Aptos Display</vt:lpstr>
      <vt:lpstr>Arial</vt:lpstr>
      <vt:lpstr>Nunito</vt:lpstr>
      <vt:lpstr>Poppins</vt:lpstr>
      <vt:lpstr>Times New Roman</vt:lpstr>
      <vt:lpstr>Simple Light</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Yashas</cp:lastModifiedBy>
  <cp:revision>57</cp:revision>
  <dcterms:modified xsi:type="dcterms:W3CDTF">2025-03-09T06:14:21Z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NXPowerLiteLastOptimized">
    <vt:lpwstr>1434197</vt:lpwstr>
  </property>
  <property fmtid="{D5CDD505-2E9C-101B-9397-08002B2CF9AE}" pid="4" name="NXPowerLiteSettings">
    <vt:lpwstr>F7000400038000</vt:lpwstr>
  </property>
  <property fmtid="{D5CDD505-2E9C-101B-9397-08002B2CF9AE}" pid="5" name="NXPowerLiteVersion">
    <vt:lpwstr>S10.2.0</vt:lpwstr>
  </property>
</Properties>
</file>