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Lst>
  <p:notesMasterIdLst>
    <p:notesMasterId r:id="rId13"/>
  </p:notesMasterIdLst>
  <p:sldIdLst>
    <p:sldId id="256" r:id="rId2"/>
    <p:sldId id="257" r:id="rId3"/>
    <p:sldId id="264" r:id="rId4"/>
    <p:sldId id="258" r:id="rId5"/>
    <p:sldId id="259" r:id="rId6"/>
    <p:sldId id="260" r:id="rId7"/>
    <p:sldId id="261" r:id="rId8"/>
    <p:sldId id="265" r:id="rId9"/>
    <p:sldId id="262" r:id="rId10"/>
    <p:sldId id="263" r:id="rId11"/>
    <p:sldId id="266" r:id="rId1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1867" autoAdjust="0"/>
  </p:normalViewPr>
  <p:slideViewPr>
    <p:cSldViewPr snapToGrid="0">
      <p:cViewPr varScale="1">
        <p:scale>
          <a:sx n="74" d="100"/>
          <a:sy n="74" d="100"/>
        </p:scale>
        <p:origin x="126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039588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 name="Google Shape;4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4407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8547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 name="Google Shape;5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6402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smtClean="0"/>
              <a:t>Example</a:t>
            </a:r>
            <a:r>
              <a:rPr lang="en-IN" baseline="0" dirty="0" smtClean="0"/>
              <a:t> for point 1, 2 and 3. If you take blood analysis to test some impurity like cancer cells, or any other external impurity then you can’t use litres of blood just to carry out the experiment. You need to you very tiny amount of blood. In addition to this, you can’t take days to perform the experiments. You would expect the result in minutes or hours. Here, microfluidics devices help a lot</a:t>
            </a:r>
          </a:p>
          <a:p>
            <a:pPr marL="0" lvl="0" indent="0" algn="l" rtl="0">
              <a:spcBef>
                <a:spcPts val="0"/>
              </a:spcBef>
              <a:spcAft>
                <a:spcPts val="0"/>
              </a:spcAft>
              <a:buNone/>
            </a:pPr>
            <a:endParaRPr dirty="0"/>
          </a:p>
        </p:txBody>
      </p:sp>
      <p:sp>
        <p:nvSpPr>
          <p:cNvPr id="59" name="Google Shape;5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8752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 name="Google Shape;6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4485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1" name="Google Shape;7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0715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7173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3" name="Google Shape;8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8980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3" name="Google Shape;8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9010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9" name="Google Shape;8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89595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2"/>
          <p:cNvSpPr/>
          <p:nvPr/>
        </p:nvSpPr>
        <p:spPr>
          <a:xfrm>
            <a:off x="0" y="3352800"/>
            <a:ext cx="91440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7" name="Google Shape;17;p2"/>
          <p:cNvSpPr/>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 name="Google Shape;18;p2"/>
          <p:cNvSpPr/>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 name="Google Shape;19;p2"/>
          <p:cNvSpPr/>
          <p:nvPr/>
        </p:nvSpPr>
        <p:spPr>
          <a:xfrm>
            <a:off x="5791200" y="6096000"/>
            <a:ext cx="3352800"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2"/>
          <p:cNvSpPr txBox="1">
            <a:spLocks noGrp="1"/>
          </p:cNvSpPr>
          <p:nvPr>
            <p:ph type="body" idx="1"/>
          </p:nvPr>
        </p:nvSpPr>
        <p:spPr>
          <a:xfrm>
            <a:off x="2514600" y="5410200"/>
            <a:ext cx="6019800" cy="533400"/>
          </a:xfrm>
          <a:prstGeom prst="rect">
            <a:avLst/>
          </a:prstGeom>
          <a:noFill/>
          <a:ln>
            <a:noFill/>
          </a:ln>
        </p:spPr>
        <p:txBody>
          <a:bodyPr spcFirstLastPara="1" wrap="square" lIns="91425" tIns="45700" rIns="91425" bIns="45700" anchor="b" anchorCtr="0">
            <a:noAutofit/>
          </a:bodyPr>
          <a:lstStyle>
            <a:lvl1pPr marL="457200" lvl="0" indent="-228600" algn="r">
              <a:lnSpc>
                <a:spcPct val="100000"/>
              </a:lnSpc>
              <a:spcBef>
                <a:spcPts val="0"/>
              </a:spcBef>
              <a:spcAft>
                <a:spcPts val="0"/>
              </a:spcAft>
              <a:buClr>
                <a:schemeClr val="lt1"/>
              </a:buClr>
              <a:buSzPts val="1800"/>
              <a:buNone/>
              <a:defRPr sz="1800">
                <a:solidFill>
                  <a:schemeClr val="lt1"/>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 name="Google Shape;21;p2"/>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Clr>
                <a:schemeClr val="lt1"/>
              </a:buClr>
              <a:buSzPts val="4400"/>
              <a:buFont typeface="Arial"/>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2" name="Google Shape;22;p2" descr="BITS_university_logo_whitevert.png"/>
          <p:cNvPicPr preferRelativeResize="0"/>
          <p:nvPr/>
        </p:nvPicPr>
        <p:blipFill rotWithShape="1">
          <a:blip r:embed="rId3">
            <a:alphaModFix/>
          </a:blip>
          <a:srcRect t="2" b="28592"/>
          <a:stretch/>
        </p:blipFill>
        <p:spPr>
          <a:xfrm>
            <a:off x="76200" y="3352800"/>
            <a:ext cx="2057400" cy="1980000"/>
          </a:xfrm>
          <a:prstGeom prst="rect">
            <a:avLst/>
          </a:prstGeom>
          <a:noFill/>
          <a:ln>
            <a:noFill/>
          </a:ln>
        </p:spPr>
      </p:pic>
      <p:sp>
        <p:nvSpPr>
          <p:cNvPr id="23" name="Google Shape;23;p2"/>
          <p:cNvSpPr txBox="1"/>
          <p:nvPr/>
        </p:nvSpPr>
        <p:spPr>
          <a:xfrm>
            <a:off x="-76200" y="5257800"/>
            <a:ext cx="2209800" cy="55399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900" b="1" i="0" u="none" strike="noStrike" cap="none">
                <a:solidFill>
                  <a:schemeClr val="lt1"/>
                </a:solidFill>
                <a:latin typeface="Arial"/>
                <a:ea typeface="Arial"/>
                <a:cs typeface="Arial"/>
                <a:sym typeface="Arial"/>
              </a:rPr>
              <a:t>BITS</a:t>
            </a:r>
            <a:r>
              <a:rPr lang="en-US" sz="2900" b="0" i="0" u="none" strike="noStrike" cap="none">
                <a:solidFill>
                  <a:schemeClr val="lt1"/>
                </a:solidFill>
                <a:latin typeface="Arial"/>
                <a:ea typeface="Arial"/>
                <a:cs typeface="Arial"/>
                <a:sym typeface="Arial"/>
              </a:rPr>
              <a:t> Pilani</a:t>
            </a:r>
            <a:endParaRPr/>
          </a:p>
        </p:txBody>
      </p:sp>
      <p:sp>
        <p:nvSpPr>
          <p:cNvPr id="24" name="Google Shape;24;p2"/>
          <p:cNvSpPr txBox="1"/>
          <p:nvPr/>
        </p:nvSpPr>
        <p:spPr>
          <a:xfrm>
            <a:off x="152400" y="5666601"/>
            <a:ext cx="1905000"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0" u="none" strike="noStrike" cap="none">
                <a:solidFill>
                  <a:srgbClr val="FFFFFF"/>
                </a:solidFill>
                <a:latin typeface="Arial"/>
                <a:ea typeface="Arial"/>
                <a:cs typeface="Arial"/>
                <a:sym typeface="Arial"/>
              </a:rPr>
              <a:t>Hyderabad Campus</a:t>
            </a:r>
            <a:endParaRPr sz="12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5"/>
        <p:cNvGrpSpPr/>
        <p:nvPr/>
      </p:nvGrpSpPr>
      <p:grpSpPr>
        <a:xfrm>
          <a:off x="0" y="0"/>
          <a:ext cx="0" cy="0"/>
          <a:chOff x="0" y="0"/>
          <a:chExt cx="0" cy="0"/>
        </a:xfrm>
      </p:grpSpPr>
      <p:sp>
        <p:nvSpPr>
          <p:cNvPr id="26" name="Google Shape;26;p3"/>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 name="Google Shape;27;p3"/>
          <p:cNvSpPr txBox="1"/>
          <p:nvPr/>
        </p:nvSpPr>
        <p:spPr>
          <a:xfrm>
            <a:off x="3276600" y="6596390"/>
            <a:ext cx="5867400" cy="26161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100" b="1">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a:p>
        </p:txBody>
      </p:sp>
      <p:grpSp>
        <p:nvGrpSpPr>
          <p:cNvPr id="28" name="Google Shape;28;p3"/>
          <p:cNvGrpSpPr/>
          <p:nvPr/>
        </p:nvGrpSpPr>
        <p:grpSpPr>
          <a:xfrm>
            <a:off x="2083888" y="6550671"/>
            <a:ext cx="7060112" cy="48665"/>
            <a:chOff x="2083888" y="6550671"/>
            <a:chExt cx="7060112" cy="48665"/>
          </a:xfrm>
        </p:grpSpPr>
        <p:sp>
          <p:nvSpPr>
            <p:cNvPr id="29" name="Google Shape;29;p3"/>
            <p:cNvSpPr/>
            <p:nvPr/>
          </p:nvSpPr>
          <p:spPr>
            <a:xfrm>
              <a:off x="4630476" y="6550672"/>
              <a:ext cx="2328591" cy="48664"/>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 name="Google Shape;30;p3"/>
            <p:cNvSpPr/>
            <p:nvPr/>
          </p:nvSpPr>
          <p:spPr>
            <a:xfrm>
              <a:off x="6907874" y="6550671"/>
              <a:ext cx="2236126" cy="45719"/>
            </a:xfrm>
            <a:prstGeom prst="rect">
              <a:avLst/>
            </a:prstGeom>
            <a:solidFill>
              <a:srgbClr val="E31C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 name="Google Shape;31;p3"/>
            <p:cNvSpPr/>
            <p:nvPr/>
          </p:nvSpPr>
          <p:spPr>
            <a:xfrm>
              <a:off x="2083888" y="6550672"/>
              <a:ext cx="2580680" cy="48664"/>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32" name="Google Shape;32;p3"/>
          <p:cNvGrpSpPr/>
          <p:nvPr/>
        </p:nvGrpSpPr>
        <p:grpSpPr>
          <a:xfrm>
            <a:off x="2133600" y="6553200"/>
            <a:ext cx="7010400" cy="45719"/>
            <a:chOff x="1905000" y="6553200"/>
            <a:chExt cx="7010400" cy="45719"/>
          </a:xfrm>
        </p:grpSpPr>
        <p:sp>
          <p:nvSpPr>
            <p:cNvPr id="33" name="Google Shape;33;p3"/>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 name="Google Shape;34;p3"/>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 name="Google Shape;35;p3"/>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36" name="Google Shape;36;p3"/>
          <p:cNvGrpSpPr/>
          <p:nvPr/>
        </p:nvGrpSpPr>
        <p:grpSpPr>
          <a:xfrm>
            <a:off x="0" y="716281"/>
            <a:ext cx="7010400" cy="45719"/>
            <a:chOff x="1905000" y="6553200"/>
            <a:chExt cx="7010400" cy="45719"/>
          </a:xfrm>
        </p:grpSpPr>
        <p:sp>
          <p:nvSpPr>
            <p:cNvPr id="37" name="Google Shape;37;p3"/>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 name="Google Shape;38;p3"/>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 name="Google Shape;39;p3"/>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0" name="Google Shape;40;p3"/>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 name="Google Shape;41;p3"/>
          <p:cNvSpPr txBox="1"/>
          <p:nvPr/>
        </p:nvSpPr>
        <p:spPr>
          <a:xfrm>
            <a:off x="6096000" y="6659108"/>
            <a:ext cx="685800" cy="161583"/>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fld id="{00000000-1234-1234-1234-123412341234}" type="slidenum">
              <a:rPr lang="en-US" sz="1050" i="0">
                <a:solidFill>
                  <a:srgbClr val="5F497A"/>
                </a:solidFill>
                <a:latin typeface="Arial"/>
                <a:ea typeface="Arial"/>
                <a:cs typeface="Arial"/>
                <a:sym typeface="Arial"/>
              </a:rPr>
              <a:t>‹#›</a:t>
            </a:fld>
            <a:r>
              <a:rPr lang="en-US" sz="1050" i="0">
                <a:solidFill>
                  <a:srgbClr val="5F497A"/>
                </a:solidFill>
                <a:latin typeface="Arial"/>
                <a:ea typeface="Arial"/>
                <a:cs typeface="Arial"/>
                <a:sym typeface="Arial"/>
              </a:rPr>
              <a:t> </a:t>
            </a:r>
            <a:endParaRPr/>
          </a:p>
        </p:txBody>
      </p:sp>
      <p:sp>
        <p:nvSpPr>
          <p:cNvPr id="42" name="Google Shape;42;p3"/>
          <p:cNvSpPr txBox="1"/>
          <p:nvPr/>
        </p:nvSpPr>
        <p:spPr>
          <a:xfrm>
            <a:off x="0" y="6658820"/>
            <a:ext cx="5981700" cy="161583"/>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50" i="0">
                <a:solidFill>
                  <a:srgbClr val="101141"/>
                </a:solidFill>
                <a:latin typeface="Arial"/>
                <a:ea typeface="Arial"/>
                <a:cs typeface="Arial"/>
                <a:sym typeface="Arial"/>
              </a:rPr>
              <a:t>Project Presentation - Title</a:t>
            </a:r>
            <a:endParaRPr sz="1050" i="0">
              <a:solidFill>
                <a:srgbClr val="101141"/>
              </a:solidFill>
              <a:latin typeface="Arial"/>
              <a:ea typeface="Arial"/>
              <a:cs typeface="Arial"/>
              <a:sym typeface="Arial"/>
            </a:endParaRPr>
          </a:p>
        </p:txBody>
      </p:sp>
      <p:grpSp>
        <p:nvGrpSpPr>
          <p:cNvPr id="43" name="Google Shape;43;p3"/>
          <p:cNvGrpSpPr/>
          <p:nvPr/>
        </p:nvGrpSpPr>
        <p:grpSpPr>
          <a:xfrm>
            <a:off x="7701426" y="-3719"/>
            <a:ext cx="1434183" cy="720000"/>
            <a:chOff x="7701426" y="-3719"/>
            <a:chExt cx="1434183" cy="720000"/>
          </a:xfrm>
        </p:grpSpPr>
        <p:pic>
          <p:nvPicPr>
            <p:cNvPr id="44" name="Google Shape;44;p3" descr="Birla Institute of Technology and Science, Pilani - Wikipedia"/>
            <p:cNvPicPr preferRelativeResize="0"/>
            <p:nvPr/>
          </p:nvPicPr>
          <p:blipFill rotWithShape="1">
            <a:blip r:embed="rId2">
              <a:alphaModFix/>
            </a:blip>
            <a:srcRect/>
            <a:stretch/>
          </p:blipFill>
          <p:spPr>
            <a:xfrm>
              <a:off x="7701426" y="-3719"/>
              <a:ext cx="720000" cy="720000"/>
            </a:xfrm>
            <a:prstGeom prst="rect">
              <a:avLst/>
            </a:prstGeom>
            <a:noFill/>
            <a:ln>
              <a:noFill/>
            </a:ln>
          </p:spPr>
        </p:pic>
        <p:pic>
          <p:nvPicPr>
            <p:cNvPr id="45" name="Google Shape;45;p3" descr="Indira Gandhi Centre for Atomic Research - Wikipedia"/>
            <p:cNvPicPr preferRelativeResize="0"/>
            <p:nvPr/>
          </p:nvPicPr>
          <p:blipFill rotWithShape="1">
            <a:blip r:embed="rId3">
              <a:alphaModFix/>
            </a:blip>
            <a:srcRect/>
            <a:stretch/>
          </p:blipFill>
          <p:spPr>
            <a:xfrm>
              <a:off x="8415609" y="-3719"/>
              <a:ext cx="719999" cy="720000"/>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IN" smtClean="0"/>
              <a:t>PS1 Seminar - Microfluidics</a:t>
            </a:r>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4"/>
          <p:cNvSpPr txBox="1">
            <a:spLocks noGrp="1"/>
          </p:cNvSpPr>
          <p:nvPr>
            <p:ph type="title"/>
          </p:nvPr>
        </p:nvSpPr>
        <p:spPr>
          <a:xfrm>
            <a:off x="2514600" y="3810000"/>
            <a:ext cx="6832200" cy="1524000"/>
          </a:xfrm>
          <a:prstGeom prst="rect">
            <a:avLst/>
          </a:prstGeom>
          <a:noFill/>
          <a:ln>
            <a:noFill/>
          </a:ln>
        </p:spPr>
        <p:txBody>
          <a:bodyPr spcFirstLastPara="1" wrap="square" lIns="91425" tIns="45700" rIns="91425" bIns="45700" anchor="ctr" anchorCtr="0">
            <a:noAutofit/>
          </a:bodyPr>
          <a:lstStyle/>
          <a:p>
            <a:pPr marL="0" lvl="0" indent="0" algn="l" rtl="0">
              <a:lnSpc>
                <a:spcPct val="90909"/>
              </a:lnSpc>
              <a:spcBef>
                <a:spcPts val="0"/>
              </a:spcBef>
              <a:spcAft>
                <a:spcPts val="0"/>
              </a:spcAft>
              <a:buClr>
                <a:schemeClr val="lt1"/>
              </a:buClr>
              <a:buSzPts val="4400"/>
              <a:buFont typeface="Arial"/>
              <a:buNone/>
            </a:pPr>
            <a:r>
              <a:rPr lang="en-US"/>
              <a:t>Numerical Analysis of Microfluidic devices for lab-on-chip applications</a:t>
            </a:r>
            <a:endParaRPr/>
          </a:p>
        </p:txBody>
      </p:sp>
      <p:sp>
        <p:nvSpPr>
          <p:cNvPr id="51" name="Google Shape;51;p4"/>
          <p:cNvSpPr txBox="1">
            <a:spLocks noGrp="1"/>
          </p:cNvSpPr>
          <p:nvPr>
            <p:ph type="body" idx="1"/>
          </p:nvPr>
        </p:nvSpPr>
        <p:spPr>
          <a:xfrm>
            <a:off x="3133725" y="5511925"/>
            <a:ext cx="6019800" cy="7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lt1"/>
              </a:buClr>
              <a:buSzPts val="1800"/>
              <a:buNone/>
            </a:pPr>
            <a:r>
              <a:rPr lang="en-US"/>
              <a:t>Vishwas Gautam &amp; Samarth Agarwal</a:t>
            </a:r>
            <a:endParaRPr/>
          </a:p>
          <a:p>
            <a:pPr marL="0" lvl="0" indent="0" algn="r" rtl="0">
              <a:lnSpc>
                <a:spcPct val="100000"/>
              </a:lnSpc>
              <a:spcBef>
                <a:spcPts val="0"/>
              </a:spcBef>
              <a:spcAft>
                <a:spcPts val="0"/>
              </a:spcAft>
              <a:buClr>
                <a:schemeClr val="lt1"/>
              </a:buClr>
              <a:buSzPts val="1800"/>
              <a:buNone/>
            </a:pPr>
            <a:r>
              <a:rPr lang="en-US"/>
              <a:t> </a:t>
            </a:r>
            <a:endParaRPr/>
          </a:p>
        </p:txBody>
      </p:sp>
      <p:grpSp>
        <p:nvGrpSpPr>
          <p:cNvPr id="53" name="Google Shape;53;p4"/>
          <p:cNvGrpSpPr/>
          <p:nvPr/>
        </p:nvGrpSpPr>
        <p:grpSpPr>
          <a:xfrm>
            <a:off x="6515100" y="-1"/>
            <a:ext cx="2628900" cy="1278000"/>
            <a:chOff x="6477000" y="19874"/>
            <a:chExt cx="2628900" cy="1278000"/>
          </a:xfrm>
        </p:grpSpPr>
        <p:pic>
          <p:nvPicPr>
            <p:cNvPr id="54" name="Google Shape;54;p4" descr="Birla Institute of Technology and Science, Pilani - Wikipedia"/>
            <p:cNvPicPr preferRelativeResize="0"/>
            <p:nvPr/>
          </p:nvPicPr>
          <p:blipFill rotWithShape="1">
            <a:blip r:embed="rId3">
              <a:alphaModFix/>
            </a:blip>
            <a:srcRect/>
            <a:stretch/>
          </p:blipFill>
          <p:spPr>
            <a:xfrm>
              <a:off x="6477000" y="19874"/>
              <a:ext cx="1278000" cy="1278000"/>
            </a:xfrm>
            <a:prstGeom prst="rect">
              <a:avLst/>
            </a:prstGeom>
            <a:noFill/>
            <a:ln>
              <a:noFill/>
            </a:ln>
          </p:spPr>
        </p:pic>
        <p:pic>
          <p:nvPicPr>
            <p:cNvPr id="55" name="Google Shape;55;p4" descr="Indira Gandhi Centre for Atomic Research - Wikipedia"/>
            <p:cNvPicPr preferRelativeResize="0"/>
            <p:nvPr/>
          </p:nvPicPr>
          <p:blipFill rotWithShape="1">
            <a:blip r:embed="rId4">
              <a:alphaModFix/>
            </a:blip>
            <a:srcRect/>
            <a:stretch/>
          </p:blipFill>
          <p:spPr>
            <a:xfrm>
              <a:off x="7829550" y="19874"/>
              <a:ext cx="1276350" cy="1276351"/>
            </a:xfrm>
            <a:prstGeom prst="rect">
              <a:avLst/>
            </a:prstGeom>
            <a:noFill/>
            <a:ln>
              <a:noFill/>
            </a:ln>
          </p:spPr>
        </p:pic>
      </p:grpSp>
      <p:sp>
        <p:nvSpPr>
          <p:cNvPr id="56" name="Google Shape;56;p4"/>
          <p:cNvSpPr txBox="1"/>
          <p:nvPr/>
        </p:nvSpPr>
        <p:spPr>
          <a:xfrm>
            <a:off x="3133725" y="6253800"/>
            <a:ext cx="6019800" cy="604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lt1"/>
              </a:buClr>
              <a:buSzPts val="1800"/>
              <a:buFont typeface="Arial"/>
              <a:buNone/>
            </a:pPr>
            <a:r>
              <a:rPr lang="en-US" sz="1800">
                <a:solidFill>
                  <a:schemeClr val="lt1"/>
                </a:solidFill>
              </a:rPr>
              <a:t>Dr. Pankaj Arora</a:t>
            </a:r>
            <a:endParaRPr/>
          </a:p>
          <a:p>
            <a:pPr marL="0" marR="0" lvl="0" indent="0" algn="r" rtl="0">
              <a:lnSpc>
                <a:spcPct val="100000"/>
              </a:lnSpc>
              <a:spcBef>
                <a:spcPts val="0"/>
              </a:spcBef>
              <a:spcAft>
                <a:spcPts val="0"/>
              </a:spcAft>
              <a:buClr>
                <a:schemeClr val="lt1"/>
              </a:buClr>
              <a:buSzPts val="1800"/>
              <a:buFont typeface="Arial"/>
              <a:buNone/>
            </a:pPr>
            <a:r>
              <a:rPr lang="en-US" sz="1800">
                <a:solidFill>
                  <a:schemeClr val="lt1"/>
                </a:solidFill>
              </a:rPr>
              <a:t>Dr. Vijay Chatterjee</a:t>
            </a:r>
            <a:endParaRP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3607" y="0"/>
            <a:ext cx="1300393" cy="127634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1"/>
          <p:cNvSpPr txBox="1">
            <a:spLocks noGrp="1"/>
          </p:cNvSpPr>
          <p:nvPr>
            <p:ph type="body" idx="2"/>
          </p:nvPr>
        </p:nvSpPr>
        <p:spPr>
          <a:xfrm>
            <a:off x="8965" y="0"/>
            <a:ext cx="6324600" cy="762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00CC"/>
              </a:buClr>
              <a:buSzPts val="3600"/>
              <a:buNone/>
            </a:pPr>
            <a:r>
              <a:rPr lang="en-US">
                <a:solidFill>
                  <a:srgbClr val="0000CC"/>
                </a:solidFill>
              </a:rPr>
              <a:t>Future Scope</a:t>
            </a:r>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9493" y="0"/>
            <a:ext cx="714507" cy="701296"/>
          </a:xfrm>
          <a:prstGeom prst="rect">
            <a:avLst/>
          </a:prstGeom>
        </p:spPr>
      </p:pic>
      <p:sp>
        <p:nvSpPr>
          <p:cNvPr id="4" name="Rectangle 3"/>
          <p:cNvSpPr/>
          <p:nvPr/>
        </p:nvSpPr>
        <p:spPr>
          <a:xfrm>
            <a:off x="1323833" y="6677969"/>
            <a:ext cx="1310185" cy="18003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IN" sz="1000" dirty="0" smtClean="0"/>
              <a:t>Microfluidic Devices</a:t>
            </a:r>
            <a:endParaRPr lang="en-IN" sz="1000" dirty="0"/>
          </a:p>
        </p:txBody>
      </p:sp>
      <p:sp>
        <p:nvSpPr>
          <p:cNvPr id="5" name="Google Shape;61;p5"/>
          <p:cNvSpPr txBox="1">
            <a:spLocks noGrp="1"/>
          </p:cNvSpPr>
          <p:nvPr>
            <p:ph type="body" idx="1"/>
          </p:nvPr>
        </p:nvSpPr>
        <p:spPr>
          <a:xfrm>
            <a:off x="372247" y="1606768"/>
            <a:ext cx="8771753" cy="2283307"/>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rgbClr val="101141"/>
              </a:buClr>
              <a:buSzPts val="2400"/>
              <a:buFont typeface="Arial"/>
              <a:buNone/>
            </a:pPr>
            <a:r>
              <a:rPr lang="en-IN" dirty="0" smtClean="0"/>
              <a:t>Modelling and simulation of microfluidic devices for quality control in COMSOL</a:t>
            </a:r>
          </a:p>
          <a:p>
            <a:pPr marL="342900" marR="0" lvl="0" indent="-342900" algn="l" rtl="0">
              <a:lnSpc>
                <a:spcPct val="100000"/>
              </a:lnSpc>
              <a:spcBef>
                <a:spcPts val="0"/>
              </a:spcBef>
              <a:spcAft>
                <a:spcPts val="0"/>
              </a:spcAft>
              <a:buClr>
                <a:srgbClr val="101141"/>
              </a:buClr>
              <a:buSzPts val="2400"/>
              <a:buFont typeface="Arial" panose="020B0604020202020204" pitchFamily="34" charset="0"/>
              <a:buChar char="•"/>
            </a:pPr>
            <a:endParaRPr lang="en-IN" sz="1600" dirty="0"/>
          </a:p>
          <a:p>
            <a:pPr marL="742950" lvl="1" indent="-285750">
              <a:spcBef>
                <a:spcPts val="0"/>
              </a:spcBef>
              <a:buClr>
                <a:srgbClr val="101141"/>
              </a:buClr>
              <a:buSzPts val="2400"/>
              <a:buFont typeface="Arial" panose="020B0604020202020204" pitchFamily="34" charset="0"/>
              <a:buChar char="•"/>
            </a:pPr>
            <a:r>
              <a:rPr lang="en-IN" sz="1800" dirty="0" smtClean="0"/>
              <a:t>As mentioned in the objective slides, the agenda in the end is to simulate a microfluidic device with a micro-pump, micro-channel, micro-chamber for quality control.</a:t>
            </a:r>
            <a:endParaRPr lang="en-IN" sz="1800" dirty="0"/>
          </a:p>
          <a:p>
            <a:pPr marL="342900" marR="0" lvl="0" indent="-342900" algn="l" rtl="0">
              <a:lnSpc>
                <a:spcPct val="100000"/>
              </a:lnSpc>
              <a:spcBef>
                <a:spcPts val="0"/>
              </a:spcBef>
              <a:spcAft>
                <a:spcPts val="0"/>
              </a:spcAft>
              <a:buClr>
                <a:srgbClr val="101141"/>
              </a:buClr>
              <a:buSzPts val="2400"/>
              <a:buFont typeface="Arial"/>
              <a:buNone/>
            </a:pPr>
            <a:endParaRPr lang="en-IN" sz="1800" dirty="0" smtClean="0"/>
          </a:p>
          <a:p>
            <a:pPr marL="342900" marR="0" lvl="0" indent="-342900" algn="l" rtl="0">
              <a:lnSpc>
                <a:spcPct val="100000"/>
              </a:lnSpc>
              <a:spcBef>
                <a:spcPts val="0"/>
              </a:spcBef>
              <a:spcAft>
                <a:spcPts val="0"/>
              </a:spcAft>
              <a:buClr>
                <a:srgbClr val="101141"/>
              </a:buClr>
              <a:buSzPts val="2400"/>
              <a:buFont typeface="Arial"/>
              <a:buNone/>
            </a:pPr>
            <a:endParaRPr lang="en-IN" sz="1800" dirty="0" smtClean="0"/>
          </a:p>
        </p:txBody>
      </p:sp>
      <p:sp>
        <p:nvSpPr>
          <p:cNvPr id="6" name="Google Shape;61;p5"/>
          <p:cNvSpPr txBox="1">
            <a:spLocks/>
          </p:cNvSpPr>
          <p:nvPr/>
        </p:nvSpPr>
        <p:spPr>
          <a:xfrm>
            <a:off x="372246" y="4142368"/>
            <a:ext cx="8523781" cy="80159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228600" algn="l" rtl="0">
              <a:lnSpc>
                <a:spcPct val="100000"/>
              </a:lnSpc>
              <a:spcBef>
                <a:spcPts val="480"/>
              </a:spcBef>
              <a:spcAft>
                <a:spcPts val="0"/>
              </a:spcAft>
              <a:buClr>
                <a:srgbClr val="10114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342900" indent="-342900">
              <a:spcBef>
                <a:spcPts val="0"/>
              </a:spcBef>
            </a:pPr>
            <a:r>
              <a:rPr lang="en-IN" dirty="0" smtClean="0"/>
              <a:t>And more insight into microfluidic devices for quality control…  </a:t>
            </a:r>
            <a:endParaRPr lang="en-IN" sz="1800" dirty="0" smtClean="0"/>
          </a:p>
          <a:p>
            <a:pPr marL="342900" indent="-342900">
              <a:spcBef>
                <a:spcPts val="0"/>
              </a:spcBef>
            </a:pPr>
            <a:endParaRPr lang="en-IN" sz="1800" dirty="0" smtClean="0"/>
          </a:p>
          <a:p>
            <a:pPr marL="342900" indent="-342900">
              <a:spcBef>
                <a:spcPts val="0"/>
              </a:spcBef>
            </a:pPr>
            <a:endParaRPr lang="en-IN" sz="1800" dirty="0" smtClean="0"/>
          </a:p>
        </p:txBody>
      </p:sp>
      <p:sp>
        <p:nvSpPr>
          <p:cNvPr id="7" name="Google Shape;61;p5"/>
          <p:cNvSpPr txBox="1">
            <a:spLocks/>
          </p:cNvSpPr>
          <p:nvPr/>
        </p:nvSpPr>
        <p:spPr>
          <a:xfrm>
            <a:off x="372246" y="5410168"/>
            <a:ext cx="8523781" cy="80159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228600" algn="l" rtl="0">
              <a:lnSpc>
                <a:spcPct val="100000"/>
              </a:lnSpc>
              <a:spcBef>
                <a:spcPts val="480"/>
              </a:spcBef>
              <a:spcAft>
                <a:spcPts val="0"/>
              </a:spcAft>
              <a:buClr>
                <a:srgbClr val="10114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342900" indent="-342900" algn="ctr">
              <a:spcBef>
                <a:spcPts val="0"/>
              </a:spcBef>
            </a:pPr>
            <a:r>
              <a:rPr lang="en-IN" dirty="0" smtClean="0"/>
              <a:t>Thank You!</a:t>
            </a:r>
            <a:endParaRPr lang="en-IN" sz="1800" dirty="0" smtClean="0"/>
          </a:p>
          <a:p>
            <a:pPr marL="342900" indent="-342900">
              <a:spcBef>
                <a:spcPts val="0"/>
              </a:spcBef>
            </a:pPr>
            <a:endParaRPr lang="en-IN" sz="1800" dirty="0" smtClean="0"/>
          </a:p>
          <a:p>
            <a:pPr marL="342900" indent="-342900">
              <a:spcBef>
                <a:spcPts val="0"/>
              </a:spcBef>
            </a:pPr>
            <a:endParaRPr lang="en-IN" sz="18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87478" y="2619214"/>
            <a:ext cx="5718874" cy="1859796"/>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ounded Rectangular Callout 6"/>
          <p:cNvSpPr/>
          <p:nvPr/>
        </p:nvSpPr>
        <p:spPr>
          <a:xfrm>
            <a:off x="2774197" y="2851689"/>
            <a:ext cx="1069383" cy="650928"/>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Chamber</a:t>
            </a:r>
            <a:endParaRPr lang="en-IN" dirty="0"/>
          </a:p>
        </p:txBody>
      </p:sp>
      <p:sp>
        <p:nvSpPr>
          <p:cNvPr id="8" name="Right Arrow 7"/>
          <p:cNvSpPr/>
          <p:nvPr/>
        </p:nvSpPr>
        <p:spPr>
          <a:xfrm>
            <a:off x="1689315" y="3549112"/>
            <a:ext cx="1255363" cy="40295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Pump</a:t>
            </a:r>
            <a:endParaRPr lang="en-IN" dirty="0"/>
          </a:p>
        </p:txBody>
      </p:sp>
      <p:sp>
        <p:nvSpPr>
          <p:cNvPr id="11" name="Can 10"/>
          <p:cNvSpPr/>
          <p:nvPr/>
        </p:nvSpPr>
        <p:spPr>
          <a:xfrm>
            <a:off x="2944678" y="3525865"/>
            <a:ext cx="4804474" cy="387457"/>
          </a:xfrm>
          <a:prstGeom prst="can">
            <a:avLst>
              <a:gd name="adj" fmla="val 100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Channel </a:t>
            </a:r>
            <a:endParaRPr lang="en-IN" dirty="0"/>
          </a:p>
        </p:txBody>
      </p:sp>
      <p:sp>
        <p:nvSpPr>
          <p:cNvPr id="12" name="Rectangle 11"/>
          <p:cNvSpPr/>
          <p:nvPr/>
        </p:nvSpPr>
        <p:spPr>
          <a:xfrm>
            <a:off x="3308888" y="3525865"/>
            <a:ext cx="116237" cy="38745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IN" dirty="0"/>
          </a:p>
        </p:txBody>
      </p:sp>
      <p:sp>
        <p:nvSpPr>
          <p:cNvPr id="13" name="Rectangle 12"/>
          <p:cNvSpPr/>
          <p:nvPr/>
        </p:nvSpPr>
        <p:spPr>
          <a:xfrm>
            <a:off x="7315200" y="3525865"/>
            <a:ext cx="108488" cy="38745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a:t>
            </a:r>
            <a:endParaRPr lang="en-IN" dirty="0"/>
          </a:p>
        </p:txBody>
      </p:sp>
    </p:spTree>
    <p:extLst>
      <p:ext uri="{BB962C8B-B14F-4D97-AF65-F5344CB8AC3E}">
        <p14:creationId xmlns:p14="http://schemas.microsoft.com/office/powerpoint/2010/main" val="706177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5"/>
          <p:cNvSpPr txBox="1">
            <a:spLocks noGrp="1"/>
          </p:cNvSpPr>
          <p:nvPr>
            <p:ph type="body" idx="1"/>
          </p:nvPr>
        </p:nvSpPr>
        <p:spPr>
          <a:xfrm>
            <a:off x="373039" y="1425598"/>
            <a:ext cx="5960526" cy="4525963"/>
          </a:xfrm>
          <a:prstGeom prst="rect">
            <a:avLst/>
          </a:prstGeom>
          <a:noFill/>
          <a:ln>
            <a:noFill/>
          </a:ln>
        </p:spPr>
        <p:txBody>
          <a:bodyPr spcFirstLastPara="1" wrap="square" lIns="91425" tIns="45700" rIns="91425" bIns="45700" anchor="t" anchorCtr="0">
            <a:normAutofit fontScale="92500" lnSpcReduction="10000"/>
          </a:bodyPr>
          <a:lstStyle/>
          <a:p>
            <a:pPr marL="342900" marR="0" lvl="0" indent="-342900" algn="l" rtl="0">
              <a:lnSpc>
                <a:spcPct val="100000"/>
              </a:lnSpc>
              <a:spcBef>
                <a:spcPts val="0"/>
              </a:spcBef>
              <a:spcAft>
                <a:spcPts val="0"/>
              </a:spcAft>
              <a:buClr>
                <a:srgbClr val="101141"/>
              </a:buClr>
              <a:buSzPts val="2400"/>
              <a:buFont typeface="Arial"/>
              <a:buNone/>
            </a:pPr>
            <a:r>
              <a:rPr lang="en-IN" dirty="0" smtClean="0"/>
              <a:t>What is a microfluidic device? </a:t>
            </a:r>
          </a:p>
          <a:p>
            <a:pPr marL="342900" lvl="0" indent="-342900">
              <a:spcBef>
                <a:spcPts val="0"/>
              </a:spcBef>
            </a:pPr>
            <a:r>
              <a:rPr lang="en-IN" sz="1700" dirty="0"/>
              <a:t>	A </a:t>
            </a:r>
            <a:r>
              <a:rPr lang="en-IN" sz="1700"/>
              <a:t>microfluidic </a:t>
            </a:r>
            <a:r>
              <a:rPr lang="en-IN" sz="1700" smtClean="0"/>
              <a:t>device is </a:t>
            </a:r>
            <a:r>
              <a:rPr lang="en-IN" sz="1700" dirty="0"/>
              <a:t>a set of micro-channels etched or </a:t>
            </a:r>
            <a:r>
              <a:rPr lang="en-IN" sz="1700" dirty="0" smtClean="0"/>
              <a:t>moulded </a:t>
            </a:r>
            <a:r>
              <a:rPr lang="en-IN" sz="1700" dirty="0"/>
              <a:t>into a material (glass, silicon or polymer such as </a:t>
            </a:r>
            <a:r>
              <a:rPr lang="en-IN" sz="1700" dirty="0" smtClean="0"/>
              <a:t>PDMS). </a:t>
            </a:r>
            <a:r>
              <a:rPr lang="en-IN" sz="1700" dirty="0"/>
              <a:t>The micro-channels forming the microfluidic chip are connected together in order to achieve the desired features (mix, </a:t>
            </a:r>
            <a:r>
              <a:rPr lang="en-IN" sz="1700" dirty="0" smtClean="0"/>
              <a:t>pump, </a:t>
            </a:r>
            <a:r>
              <a:rPr lang="en-IN" sz="1700" dirty="0"/>
              <a:t>sort, or control the biochemical environment</a:t>
            </a:r>
            <a:r>
              <a:rPr lang="en-IN" sz="1700" dirty="0" smtClean="0"/>
              <a:t>).</a:t>
            </a:r>
          </a:p>
          <a:p>
            <a:pPr marL="342900" marR="0" lvl="0" indent="-342900" algn="l" rtl="0">
              <a:lnSpc>
                <a:spcPct val="100000"/>
              </a:lnSpc>
              <a:spcBef>
                <a:spcPts val="0"/>
              </a:spcBef>
              <a:spcAft>
                <a:spcPts val="0"/>
              </a:spcAft>
              <a:buClr>
                <a:srgbClr val="101141"/>
              </a:buClr>
              <a:buSzPts val="2400"/>
              <a:buFont typeface="Arial"/>
              <a:buNone/>
            </a:pPr>
            <a:endParaRPr lang="en-IN" dirty="0"/>
          </a:p>
          <a:p>
            <a:pPr marL="342900" marR="0" lvl="0" indent="-342900" algn="l" rtl="0">
              <a:lnSpc>
                <a:spcPct val="100000"/>
              </a:lnSpc>
              <a:spcBef>
                <a:spcPts val="0"/>
              </a:spcBef>
              <a:spcAft>
                <a:spcPts val="0"/>
              </a:spcAft>
              <a:buClr>
                <a:srgbClr val="101141"/>
              </a:buClr>
              <a:buSzPts val="2400"/>
              <a:buFont typeface="Arial"/>
              <a:buNone/>
            </a:pPr>
            <a:r>
              <a:rPr lang="en-IN" dirty="0" smtClean="0"/>
              <a:t>Microfluidic devices for Lab-on-chip applications</a:t>
            </a:r>
          </a:p>
          <a:p>
            <a:pPr marL="342900" lvl="0" indent="-342900">
              <a:spcBef>
                <a:spcPts val="0"/>
              </a:spcBef>
            </a:pPr>
            <a:r>
              <a:rPr lang="en-IN" dirty="0"/>
              <a:t>	</a:t>
            </a:r>
            <a:r>
              <a:rPr lang="en-IN" sz="1700" dirty="0"/>
              <a:t>A lab-on-a-chip (LOC) is a device performing on a miniaturized scale one or several analyses commonly carried out in a laboratory. It integrates and automates multiple high-resolution laboratory techniques such as synthesis and analysis of chemicals or fluid testing into a system that fits on a chip</a:t>
            </a:r>
            <a:endParaRPr lang="en-IN" sz="1700" dirty="0" smtClean="0"/>
          </a:p>
          <a:p>
            <a:pPr marL="342900" marR="0" lvl="0" indent="-342900" algn="l" rtl="0">
              <a:lnSpc>
                <a:spcPct val="100000"/>
              </a:lnSpc>
              <a:spcBef>
                <a:spcPts val="0"/>
              </a:spcBef>
              <a:spcAft>
                <a:spcPts val="0"/>
              </a:spcAft>
              <a:buClr>
                <a:srgbClr val="101141"/>
              </a:buClr>
              <a:buSzPts val="2400"/>
              <a:buFont typeface="Arial"/>
              <a:buNone/>
            </a:pPr>
            <a:r>
              <a:rPr lang="en-IN" sz="1700" dirty="0"/>
              <a:t>	</a:t>
            </a:r>
            <a:endParaRPr sz="1700" dirty="0"/>
          </a:p>
        </p:txBody>
      </p:sp>
      <p:sp>
        <p:nvSpPr>
          <p:cNvPr id="62" name="Google Shape;62;p5"/>
          <p:cNvSpPr txBox="1">
            <a:spLocks noGrp="1"/>
          </p:cNvSpPr>
          <p:nvPr>
            <p:ph type="body" idx="2"/>
          </p:nvPr>
        </p:nvSpPr>
        <p:spPr>
          <a:xfrm>
            <a:off x="8965" y="0"/>
            <a:ext cx="6324600" cy="762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00CC"/>
              </a:buClr>
              <a:buSzPts val="3600"/>
              <a:buNone/>
            </a:pPr>
            <a:r>
              <a:rPr lang="en-US" dirty="0">
                <a:solidFill>
                  <a:srgbClr val="0000CC"/>
                </a:solidFill>
              </a:rPr>
              <a:t>Motivation and Background</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9493" y="1"/>
            <a:ext cx="714507" cy="701296"/>
          </a:xfrm>
          <a:prstGeom prst="rect">
            <a:avLst/>
          </a:prstGeom>
        </p:spPr>
      </p:pic>
      <p:sp>
        <p:nvSpPr>
          <p:cNvPr id="3" name="Rectangle 2"/>
          <p:cNvSpPr/>
          <p:nvPr/>
        </p:nvSpPr>
        <p:spPr>
          <a:xfrm>
            <a:off x="1323833" y="6677969"/>
            <a:ext cx="1310185" cy="18003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IN" sz="1000" dirty="0" smtClean="0"/>
              <a:t>Microfluidic Devices</a:t>
            </a:r>
            <a:endParaRPr lang="en-IN" sz="10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4625" y="2284507"/>
            <a:ext cx="2619375" cy="1743075"/>
          </a:xfrm>
          <a:prstGeom prst="rect">
            <a:avLst/>
          </a:prstGeom>
          <a:ln>
            <a:solidFill>
              <a:schemeClr val="tx1"/>
            </a:solidFill>
          </a:ln>
        </p:spPr>
      </p:pic>
      <p:sp>
        <p:nvSpPr>
          <p:cNvPr id="7" name="TextBox 6"/>
          <p:cNvSpPr txBox="1"/>
          <p:nvPr/>
        </p:nvSpPr>
        <p:spPr>
          <a:xfrm>
            <a:off x="7074296" y="4144517"/>
            <a:ext cx="1409360" cy="253916"/>
          </a:xfrm>
          <a:prstGeom prst="rect">
            <a:avLst/>
          </a:prstGeom>
          <a:noFill/>
        </p:spPr>
        <p:txBody>
          <a:bodyPr wrap="none" rtlCol="0">
            <a:spAutoFit/>
          </a:bodyPr>
          <a:lstStyle/>
          <a:p>
            <a:r>
              <a:rPr lang="en-IN" sz="1050" dirty="0" smtClean="0"/>
              <a:t>Lab-On-Chip Device</a:t>
            </a:r>
            <a:endParaRPr lang="en-IN" sz="105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5"/>
          <p:cNvSpPr txBox="1">
            <a:spLocks noGrp="1"/>
          </p:cNvSpPr>
          <p:nvPr>
            <p:ph type="body" idx="1"/>
          </p:nvPr>
        </p:nvSpPr>
        <p:spPr>
          <a:xfrm>
            <a:off x="373039" y="1425598"/>
            <a:ext cx="5826283" cy="4525963"/>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rgbClr val="101141"/>
              </a:buClr>
              <a:buSzPts val="2400"/>
              <a:buFont typeface="Arial"/>
              <a:buNone/>
            </a:pPr>
            <a:r>
              <a:rPr lang="en-IN" dirty="0" smtClean="0"/>
              <a:t>Why we need microfluidic devices?</a:t>
            </a:r>
          </a:p>
          <a:p>
            <a:pPr marL="342900" marR="0" lvl="0" indent="-342900" algn="l" rtl="0">
              <a:lnSpc>
                <a:spcPct val="100000"/>
              </a:lnSpc>
              <a:spcBef>
                <a:spcPts val="0"/>
              </a:spcBef>
              <a:spcAft>
                <a:spcPts val="0"/>
              </a:spcAft>
              <a:buClr>
                <a:srgbClr val="101141"/>
              </a:buClr>
              <a:buSzPts val="2400"/>
              <a:buFont typeface="Arial"/>
              <a:buNone/>
            </a:pPr>
            <a:endParaRPr lang="en-IN" sz="1900" dirty="0"/>
          </a:p>
          <a:p>
            <a:pPr marL="800100" lvl="1" indent="-342900">
              <a:spcBef>
                <a:spcPts val="0"/>
              </a:spcBef>
              <a:buClr>
                <a:srgbClr val="101141"/>
              </a:buClr>
              <a:buSzPts val="2400"/>
              <a:buFont typeface="Arial" panose="020B0604020202020204" pitchFamily="34" charset="0"/>
              <a:buChar char="•"/>
            </a:pPr>
            <a:r>
              <a:rPr lang="en-IN" dirty="0" smtClean="0"/>
              <a:t>Exploit the physical and chemical properties of fluids at a micro scale. This allows the use of less volume of samples, thereby saving costs. </a:t>
            </a:r>
          </a:p>
          <a:p>
            <a:pPr marL="800100" lvl="1" indent="-342900">
              <a:spcBef>
                <a:spcPts val="0"/>
              </a:spcBef>
              <a:buClr>
                <a:srgbClr val="101141"/>
              </a:buClr>
              <a:buSzPts val="2400"/>
              <a:buFont typeface="Arial" panose="020B0604020202020204" pitchFamily="34" charset="0"/>
              <a:buChar char="•"/>
            </a:pPr>
            <a:endParaRPr lang="en-IN" dirty="0"/>
          </a:p>
          <a:p>
            <a:pPr marL="800100" lvl="1" indent="-342900">
              <a:spcBef>
                <a:spcPts val="0"/>
              </a:spcBef>
              <a:buClr>
                <a:srgbClr val="101141"/>
              </a:buClr>
              <a:buSzPts val="2400"/>
              <a:buFont typeface="Arial" panose="020B0604020202020204" pitchFamily="34" charset="0"/>
              <a:buChar char="•"/>
            </a:pPr>
            <a:r>
              <a:rPr lang="en-IN" dirty="0" smtClean="0"/>
              <a:t>The compact size of the devices several operations can take place simultaneously and large experiments can be brought down to a very closely packed unit. That’s why an entire laboratory experiment can be brought down to the size of a chip. </a:t>
            </a:r>
          </a:p>
          <a:p>
            <a:pPr marL="800100" lvl="1" indent="-342900">
              <a:spcBef>
                <a:spcPts val="0"/>
              </a:spcBef>
              <a:buClr>
                <a:srgbClr val="101141"/>
              </a:buClr>
              <a:buSzPts val="2400"/>
              <a:buFont typeface="Arial" panose="020B0604020202020204" pitchFamily="34" charset="0"/>
              <a:buChar char="•"/>
            </a:pPr>
            <a:endParaRPr lang="en-IN" dirty="0"/>
          </a:p>
          <a:p>
            <a:pPr marL="800100" lvl="1" indent="-342900">
              <a:spcBef>
                <a:spcPts val="0"/>
              </a:spcBef>
              <a:buClr>
                <a:srgbClr val="101141"/>
              </a:buClr>
              <a:buSzPts val="2400"/>
              <a:buFont typeface="Arial" panose="020B0604020202020204" pitchFamily="34" charset="0"/>
              <a:buChar char="•"/>
            </a:pPr>
            <a:r>
              <a:rPr lang="en-IN" dirty="0" smtClean="0"/>
              <a:t>Shorten </a:t>
            </a:r>
            <a:r>
              <a:rPr lang="en-IN" dirty="0"/>
              <a:t>the time of </a:t>
            </a:r>
            <a:r>
              <a:rPr lang="en-IN" dirty="0" smtClean="0"/>
              <a:t>experiment. Due to several operations taking place simultaneously the entire duration of the experiment is brought down to a relatively small duration. </a:t>
            </a:r>
          </a:p>
          <a:p>
            <a:pPr marL="800100" lvl="1" indent="-342900">
              <a:spcBef>
                <a:spcPts val="0"/>
              </a:spcBef>
              <a:buClr>
                <a:srgbClr val="101141"/>
              </a:buClr>
              <a:buSzPts val="2400"/>
              <a:buFont typeface="Arial" panose="020B0604020202020204" pitchFamily="34" charset="0"/>
              <a:buChar char="•"/>
            </a:pPr>
            <a:endParaRPr lang="en-IN" dirty="0" smtClean="0"/>
          </a:p>
          <a:p>
            <a:pPr marL="800100" lvl="1" indent="-342900">
              <a:spcBef>
                <a:spcPts val="0"/>
              </a:spcBef>
              <a:buClr>
                <a:srgbClr val="101141"/>
              </a:buClr>
              <a:buSzPts val="2400"/>
              <a:buFont typeface="Arial" panose="020B0604020202020204" pitchFamily="34" charset="0"/>
              <a:buChar char="•"/>
            </a:pPr>
            <a:endParaRPr lang="en-IN" dirty="0"/>
          </a:p>
          <a:p>
            <a:pPr marL="800100" lvl="1" indent="-342900">
              <a:spcBef>
                <a:spcPts val="0"/>
              </a:spcBef>
              <a:buClr>
                <a:srgbClr val="101141"/>
              </a:buClr>
              <a:buSzPts val="2400"/>
              <a:buFont typeface="Arial" panose="020B0604020202020204" pitchFamily="34" charset="0"/>
              <a:buChar char="•"/>
            </a:pPr>
            <a:endParaRPr lang="en-IN" dirty="0" smtClean="0"/>
          </a:p>
          <a:p>
            <a:pPr marL="800100" lvl="1" indent="-342900">
              <a:spcBef>
                <a:spcPts val="0"/>
              </a:spcBef>
              <a:buClr>
                <a:srgbClr val="101141"/>
              </a:buClr>
              <a:buSzPts val="2400"/>
              <a:buFont typeface="Arial" panose="020B0604020202020204" pitchFamily="34" charset="0"/>
              <a:buChar char="•"/>
            </a:pPr>
            <a:endParaRPr lang="en-IN" dirty="0" smtClean="0"/>
          </a:p>
        </p:txBody>
      </p:sp>
      <p:sp>
        <p:nvSpPr>
          <p:cNvPr id="62" name="Google Shape;62;p5"/>
          <p:cNvSpPr txBox="1">
            <a:spLocks noGrp="1"/>
          </p:cNvSpPr>
          <p:nvPr>
            <p:ph type="body" idx="2"/>
          </p:nvPr>
        </p:nvSpPr>
        <p:spPr>
          <a:xfrm>
            <a:off x="8965" y="0"/>
            <a:ext cx="6324600" cy="762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00CC"/>
              </a:buClr>
              <a:buSzPts val="3600"/>
              <a:buNone/>
            </a:pPr>
            <a:r>
              <a:rPr lang="en-US" dirty="0">
                <a:solidFill>
                  <a:srgbClr val="0000CC"/>
                </a:solidFill>
              </a:rPr>
              <a:t>Motivation and Background</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9493" y="1"/>
            <a:ext cx="714507" cy="701296"/>
          </a:xfrm>
          <a:prstGeom prst="rect">
            <a:avLst/>
          </a:prstGeom>
        </p:spPr>
      </p:pic>
      <p:sp>
        <p:nvSpPr>
          <p:cNvPr id="3" name="Rectangle 2"/>
          <p:cNvSpPr/>
          <p:nvPr/>
        </p:nvSpPr>
        <p:spPr>
          <a:xfrm>
            <a:off x="1323833" y="6677969"/>
            <a:ext cx="1310185" cy="18003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IN" sz="1000" dirty="0" smtClean="0"/>
              <a:t>Microfluidic Devices</a:t>
            </a:r>
            <a:endParaRPr lang="en-IN" sz="1000"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5681" y="1425598"/>
            <a:ext cx="2628319" cy="1253506"/>
          </a:xfrm>
          <a:prstGeom prst="rect">
            <a:avLst/>
          </a:prstGeom>
          <a:ln>
            <a:solidFill>
              <a:schemeClr val="tx1"/>
            </a:solid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7475" y="3521909"/>
            <a:ext cx="2676525" cy="1704975"/>
          </a:xfrm>
          <a:prstGeom prst="rect">
            <a:avLst/>
          </a:prstGeom>
          <a:ln>
            <a:solidFill>
              <a:schemeClr val="tx1"/>
            </a:solidFill>
          </a:ln>
        </p:spPr>
      </p:pic>
      <p:sp>
        <p:nvSpPr>
          <p:cNvPr id="8" name="TextBox 7"/>
          <p:cNvSpPr txBox="1"/>
          <p:nvPr/>
        </p:nvSpPr>
        <p:spPr>
          <a:xfrm>
            <a:off x="6634980" y="5455404"/>
            <a:ext cx="2509020" cy="253916"/>
          </a:xfrm>
          <a:prstGeom prst="rect">
            <a:avLst/>
          </a:prstGeom>
          <a:noFill/>
        </p:spPr>
        <p:txBody>
          <a:bodyPr wrap="none" rtlCol="0">
            <a:spAutoFit/>
          </a:bodyPr>
          <a:lstStyle/>
          <a:p>
            <a:r>
              <a:rPr lang="en-IN" sz="1050" dirty="0" smtClean="0"/>
              <a:t>Schematic for PCR microfluidic device </a:t>
            </a:r>
            <a:endParaRPr lang="en-IN" sz="1050" dirty="0"/>
          </a:p>
        </p:txBody>
      </p:sp>
      <p:sp>
        <p:nvSpPr>
          <p:cNvPr id="11" name="TextBox 10"/>
          <p:cNvSpPr txBox="1"/>
          <p:nvPr/>
        </p:nvSpPr>
        <p:spPr>
          <a:xfrm>
            <a:off x="6737976" y="2780666"/>
            <a:ext cx="2135521" cy="253916"/>
          </a:xfrm>
          <a:prstGeom prst="rect">
            <a:avLst/>
          </a:prstGeom>
          <a:noFill/>
        </p:spPr>
        <p:txBody>
          <a:bodyPr wrap="none" rtlCol="0">
            <a:spAutoFit/>
          </a:bodyPr>
          <a:lstStyle/>
          <a:p>
            <a:r>
              <a:rPr lang="en-IN" sz="1050" dirty="0" smtClean="0"/>
              <a:t>Device for diagnosis of Myeloma</a:t>
            </a:r>
            <a:endParaRPr lang="en-IN" sz="1050" dirty="0"/>
          </a:p>
        </p:txBody>
      </p:sp>
    </p:spTree>
    <p:extLst>
      <p:ext uri="{BB962C8B-B14F-4D97-AF65-F5344CB8AC3E}">
        <p14:creationId xmlns:p14="http://schemas.microsoft.com/office/powerpoint/2010/main" val="2945739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6"/>
          <p:cNvSpPr txBox="1">
            <a:spLocks noGrp="1"/>
          </p:cNvSpPr>
          <p:nvPr>
            <p:ph type="body" idx="1"/>
          </p:nvPr>
        </p:nvSpPr>
        <p:spPr>
          <a:xfrm>
            <a:off x="304800" y="1425845"/>
            <a:ext cx="8653220" cy="3626602"/>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rgbClr val="101141"/>
              </a:buClr>
              <a:buSzPts val="2400"/>
              <a:buFont typeface="Arial"/>
              <a:buNone/>
            </a:pPr>
            <a:r>
              <a:rPr lang="en-IN" dirty="0" smtClean="0"/>
              <a:t>To design and simulate a Microfluidic device for quality control</a:t>
            </a:r>
          </a:p>
          <a:p>
            <a:pPr marL="342900" marR="0" lvl="0" indent="-342900" algn="l" rtl="0">
              <a:lnSpc>
                <a:spcPct val="100000"/>
              </a:lnSpc>
              <a:spcBef>
                <a:spcPts val="0"/>
              </a:spcBef>
              <a:spcAft>
                <a:spcPts val="0"/>
              </a:spcAft>
              <a:buClr>
                <a:srgbClr val="101141"/>
              </a:buClr>
              <a:buSzPts val="2400"/>
              <a:buFont typeface="Arial"/>
              <a:buNone/>
            </a:pPr>
            <a:r>
              <a:rPr lang="en-IN" dirty="0"/>
              <a:t>	</a:t>
            </a:r>
            <a:r>
              <a:rPr lang="en-IN" dirty="0" smtClean="0"/>
              <a:t>	</a:t>
            </a:r>
          </a:p>
          <a:p>
            <a:pPr marL="342900" marR="0" lvl="0" indent="-342900" algn="l" rtl="0">
              <a:lnSpc>
                <a:spcPct val="100000"/>
              </a:lnSpc>
              <a:spcBef>
                <a:spcPts val="0"/>
              </a:spcBef>
              <a:spcAft>
                <a:spcPts val="0"/>
              </a:spcAft>
              <a:buClr>
                <a:srgbClr val="101141"/>
              </a:buClr>
              <a:buSzPts val="2400"/>
              <a:buFont typeface="Arial"/>
              <a:buNone/>
            </a:pPr>
            <a:r>
              <a:rPr lang="en-IN" dirty="0"/>
              <a:t>	</a:t>
            </a:r>
            <a:r>
              <a:rPr lang="en-IN" dirty="0" smtClean="0"/>
              <a:t>The device will consist of a micro-pump, micro-chamber and a micro-channel. </a:t>
            </a:r>
          </a:p>
          <a:p>
            <a:pPr marL="342900" marR="0" lvl="0" indent="-342900" algn="l" rtl="0">
              <a:lnSpc>
                <a:spcPct val="100000"/>
              </a:lnSpc>
              <a:spcBef>
                <a:spcPts val="0"/>
              </a:spcBef>
              <a:spcAft>
                <a:spcPts val="0"/>
              </a:spcAft>
              <a:buClr>
                <a:srgbClr val="101141"/>
              </a:buClr>
              <a:buSzPts val="2400"/>
              <a:buFont typeface="Arial"/>
              <a:buNone/>
            </a:pPr>
            <a:r>
              <a:rPr lang="en-IN" dirty="0"/>
              <a:t>	</a:t>
            </a:r>
            <a:endParaRPr lang="en-IN" dirty="0" smtClean="0"/>
          </a:p>
          <a:p>
            <a:pPr marL="342900" marR="0" lvl="0" indent="-342900" algn="l" rtl="0">
              <a:lnSpc>
                <a:spcPct val="100000"/>
              </a:lnSpc>
              <a:spcBef>
                <a:spcPts val="0"/>
              </a:spcBef>
              <a:spcAft>
                <a:spcPts val="0"/>
              </a:spcAft>
              <a:buClr>
                <a:srgbClr val="101141"/>
              </a:buClr>
              <a:buSzPts val="2400"/>
              <a:buFont typeface="Arial"/>
              <a:buNone/>
            </a:pPr>
            <a:r>
              <a:rPr lang="en-IN" dirty="0">
                <a:solidFill>
                  <a:schemeClr val="tx1">
                    <a:lumMod val="50000"/>
                    <a:lumOff val="50000"/>
                  </a:schemeClr>
                </a:solidFill>
              </a:rPr>
              <a:t>	</a:t>
            </a:r>
            <a:r>
              <a:rPr lang="en-IN" dirty="0" smtClean="0">
                <a:solidFill>
                  <a:schemeClr val="tx1">
                    <a:lumMod val="50000"/>
                    <a:lumOff val="50000"/>
                  </a:schemeClr>
                </a:solidFill>
              </a:rPr>
              <a:t>Basic working principle:</a:t>
            </a:r>
          </a:p>
          <a:p>
            <a:pPr marL="342900" marR="0" lvl="0" indent="-342900" algn="l" rtl="0">
              <a:lnSpc>
                <a:spcPct val="100000"/>
              </a:lnSpc>
              <a:spcBef>
                <a:spcPts val="0"/>
              </a:spcBef>
              <a:spcAft>
                <a:spcPts val="0"/>
              </a:spcAft>
              <a:buClr>
                <a:srgbClr val="101141"/>
              </a:buClr>
              <a:buSzPts val="2400"/>
              <a:buFont typeface="Arial"/>
              <a:buNone/>
            </a:pPr>
            <a:r>
              <a:rPr lang="en-IN" dirty="0"/>
              <a:t>	</a:t>
            </a:r>
            <a:r>
              <a:rPr lang="en-IN" sz="1800" dirty="0" smtClean="0"/>
              <a:t>The micro-chamber will contain the fluid for testing and the micro-pump will pump the fluid through the micro-channel. Due the difference in viscosities of the pure and impure fluid, the fluids traverse the micro-channel at two different time periods. This will allow us to differentiate the impurities from the pure fluid</a:t>
            </a:r>
            <a:r>
              <a:rPr lang="en-IN" dirty="0" smtClean="0"/>
              <a:t>. </a:t>
            </a:r>
          </a:p>
        </p:txBody>
      </p:sp>
      <p:sp>
        <p:nvSpPr>
          <p:cNvPr id="68" name="Google Shape;68;p6"/>
          <p:cNvSpPr txBox="1">
            <a:spLocks noGrp="1"/>
          </p:cNvSpPr>
          <p:nvPr>
            <p:ph type="body" idx="2"/>
          </p:nvPr>
        </p:nvSpPr>
        <p:spPr>
          <a:xfrm>
            <a:off x="8965" y="0"/>
            <a:ext cx="6324600" cy="762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00CC"/>
              </a:buClr>
              <a:buSzPts val="3600"/>
              <a:buNone/>
            </a:pPr>
            <a:r>
              <a:rPr lang="en-US" smtClean="0">
                <a:solidFill>
                  <a:srgbClr val="0000CC"/>
                </a:solidFill>
              </a:rPr>
              <a:t>Objectives </a:t>
            </a:r>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9493" y="1"/>
            <a:ext cx="714507" cy="701296"/>
          </a:xfrm>
          <a:prstGeom prst="rect">
            <a:avLst/>
          </a:prstGeom>
        </p:spPr>
      </p:pic>
      <p:sp>
        <p:nvSpPr>
          <p:cNvPr id="8" name="Rectangle 7"/>
          <p:cNvSpPr/>
          <p:nvPr/>
        </p:nvSpPr>
        <p:spPr>
          <a:xfrm>
            <a:off x="1323833" y="6677969"/>
            <a:ext cx="1310185" cy="18003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IN" sz="1000" dirty="0" smtClean="0"/>
              <a:t>Microfluidic Devices</a:t>
            </a:r>
            <a:endParaRPr lang="en-IN" sz="10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9577" y="5052447"/>
            <a:ext cx="2057820" cy="1177876"/>
          </a:xfrm>
          <a:prstGeom prst="rect">
            <a:avLst/>
          </a:prstGeom>
          <a:ln>
            <a:solidFill>
              <a:schemeClr val="tx1"/>
            </a:solidFill>
          </a:ln>
        </p:spPr>
      </p:pic>
      <p:sp>
        <p:nvSpPr>
          <p:cNvPr id="5" name="TextBox 4"/>
          <p:cNvSpPr txBox="1"/>
          <p:nvPr/>
        </p:nvSpPr>
        <p:spPr>
          <a:xfrm>
            <a:off x="3211535" y="6230323"/>
            <a:ext cx="2553904" cy="253916"/>
          </a:xfrm>
          <a:prstGeom prst="rect">
            <a:avLst/>
          </a:prstGeom>
          <a:noFill/>
        </p:spPr>
        <p:txBody>
          <a:bodyPr wrap="none" rtlCol="0">
            <a:spAutoFit/>
          </a:bodyPr>
          <a:lstStyle/>
          <a:p>
            <a:r>
              <a:rPr lang="en-IN" sz="1050" dirty="0" smtClean="0"/>
              <a:t>Low cost device for detection of Malaria</a:t>
            </a:r>
            <a:endParaRPr lang="en-IN" sz="105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4" name="Google Shape;74;p7"/>
          <p:cNvSpPr txBox="1">
            <a:spLocks noGrp="1"/>
          </p:cNvSpPr>
          <p:nvPr>
            <p:ph type="body" idx="2"/>
          </p:nvPr>
        </p:nvSpPr>
        <p:spPr>
          <a:xfrm>
            <a:off x="8965" y="0"/>
            <a:ext cx="6324600" cy="762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00CC"/>
              </a:buClr>
              <a:buSzPts val="3600"/>
              <a:buNone/>
            </a:pPr>
            <a:r>
              <a:rPr lang="en-US" dirty="0">
                <a:solidFill>
                  <a:srgbClr val="0000CC"/>
                </a:solidFill>
              </a:rPr>
              <a:t>Work </a:t>
            </a:r>
            <a:r>
              <a:rPr lang="en-US" dirty="0" smtClean="0">
                <a:solidFill>
                  <a:srgbClr val="0000CC"/>
                </a:solidFill>
              </a:rPr>
              <a:t>done</a:t>
            </a: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9493" y="1"/>
            <a:ext cx="714507" cy="701296"/>
          </a:xfrm>
          <a:prstGeom prst="rect">
            <a:avLst/>
          </a:prstGeom>
        </p:spPr>
      </p:pic>
      <p:sp>
        <p:nvSpPr>
          <p:cNvPr id="5" name="Rectangle 4"/>
          <p:cNvSpPr/>
          <p:nvPr/>
        </p:nvSpPr>
        <p:spPr>
          <a:xfrm>
            <a:off x="1323833" y="6677969"/>
            <a:ext cx="1310185" cy="18003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IN" sz="1000" dirty="0" smtClean="0"/>
              <a:t>Microfluidic Devices</a:t>
            </a:r>
            <a:endParaRPr lang="en-IN" sz="1000" dirty="0"/>
          </a:p>
        </p:txBody>
      </p:sp>
      <p:sp>
        <p:nvSpPr>
          <p:cNvPr id="7" name="Google Shape;61;p5"/>
          <p:cNvSpPr txBox="1">
            <a:spLocks noGrp="1"/>
          </p:cNvSpPr>
          <p:nvPr>
            <p:ph type="body" idx="1"/>
          </p:nvPr>
        </p:nvSpPr>
        <p:spPr>
          <a:xfrm>
            <a:off x="373039" y="919008"/>
            <a:ext cx="8056454" cy="1892739"/>
          </a:xfrm>
          <a:prstGeom prst="rect">
            <a:avLst/>
          </a:prstGeom>
          <a:noFill/>
          <a:ln>
            <a:noFill/>
          </a:ln>
        </p:spPr>
        <p:txBody>
          <a:bodyPr spcFirstLastPara="1" wrap="square" lIns="91425" tIns="45700" rIns="91425" bIns="45700" anchor="t" anchorCtr="0">
            <a:normAutofit fontScale="92500" lnSpcReduction="20000"/>
          </a:bodyPr>
          <a:lstStyle/>
          <a:p>
            <a:pPr marL="342900" marR="0" lvl="0" indent="-342900" algn="l" rtl="0">
              <a:lnSpc>
                <a:spcPct val="100000"/>
              </a:lnSpc>
              <a:spcBef>
                <a:spcPts val="0"/>
              </a:spcBef>
              <a:spcAft>
                <a:spcPts val="0"/>
              </a:spcAft>
              <a:buClr>
                <a:srgbClr val="101141"/>
              </a:buClr>
              <a:buSzPts val="2400"/>
              <a:buFont typeface="Arial"/>
              <a:buNone/>
            </a:pPr>
            <a:r>
              <a:rPr lang="en-IN" dirty="0" smtClean="0"/>
              <a:t>Understanding the problem statement by reading and </a:t>
            </a:r>
          </a:p>
          <a:p>
            <a:pPr marL="342900" marR="0" lvl="0" indent="-342900" algn="l" rtl="0">
              <a:lnSpc>
                <a:spcPct val="100000"/>
              </a:lnSpc>
              <a:spcBef>
                <a:spcPts val="0"/>
              </a:spcBef>
              <a:spcAft>
                <a:spcPts val="0"/>
              </a:spcAft>
              <a:buClr>
                <a:srgbClr val="101141"/>
              </a:buClr>
              <a:buSzPts val="2400"/>
              <a:buFont typeface="Arial"/>
              <a:buNone/>
            </a:pPr>
            <a:r>
              <a:rPr lang="en-IN" dirty="0" smtClean="0"/>
              <a:t>skimming through papers</a:t>
            </a:r>
          </a:p>
          <a:p>
            <a:pPr marL="342900" marR="0" lvl="0" indent="-342900" algn="l" rtl="0">
              <a:lnSpc>
                <a:spcPct val="100000"/>
              </a:lnSpc>
              <a:spcBef>
                <a:spcPts val="0"/>
              </a:spcBef>
              <a:spcAft>
                <a:spcPts val="0"/>
              </a:spcAft>
              <a:buClr>
                <a:srgbClr val="101141"/>
              </a:buClr>
              <a:buSzPts val="2400"/>
              <a:buFont typeface="Arial"/>
              <a:buNone/>
            </a:pPr>
            <a:endParaRPr lang="en-IN" sz="1900" dirty="0"/>
          </a:p>
          <a:p>
            <a:pPr marL="800100" lvl="1" indent="-342900">
              <a:spcBef>
                <a:spcPts val="0"/>
              </a:spcBef>
              <a:buClr>
                <a:srgbClr val="101141"/>
              </a:buClr>
              <a:buSzPts val="2400"/>
              <a:buFont typeface="Arial" panose="020B0604020202020204" pitchFamily="34" charset="0"/>
              <a:buChar char="•"/>
            </a:pPr>
            <a:r>
              <a:rPr lang="en-IN" sz="1700" dirty="0" smtClean="0"/>
              <a:t>Read papers on numerical analysis of microfluidic device components such as micro-mixers, micro-chambers, micro-channels, micro-heaters, etc. These devices were modelled and simulated on COMSOL. The resulting concentration distributions and other relevant results were obtained from this. </a:t>
            </a:r>
          </a:p>
          <a:p>
            <a:pPr marL="457200" lvl="1" indent="0">
              <a:spcBef>
                <a:spcPts val="0"/>
              </a:spcBef>
              <a:buClr>
                <a:srgbClr val="101141"/>
              </a:buClr>
              <a:buSzPts val="2400"/>
              <a:buNone/>
            </a:pPr>
            <a:r>
              <a:rPr lang="en-IN" dirty="0" smtClean="0"/>
              <a:t>For example,</a:t>
            </a:r>
          </a:p>
          <a:p>
            <a:pPr marL="800100" lvl="1" indent="-342900">
              <a:spcBef>
                <a:spcPts val="0"/>
              </a:spcBef>
              <a:buClr>
                <a:srgbClr val="101141"/>
              </a:buClr>
              <a:buSzPts val="2400"/>
              <a:buFont typeface="Arial" panose="020B0604020202020204" pitchFamily="34" charset="0"/>
              <a:buChar char="•"/>
            </a:pPr>
            <a:endParaRPr lang="en-IN" dirty="0" smtClean="0"/>
          </a:p>
          <a:p>
            <a:pPr marL="800100" lvl="1" indent="-342900">
              <a:spcBef>
                <a:spcPts val="0"/>
              </a:spcBef>
              <a:buClr>
                <a:srgbClr val="101141"/>
              </a:buClr>
              <a:buSzPts val="2400"/>
              <a:buFont typeface="Arial" panose="020B0604020202020204" pitchFamily="34" charset="0"/>
              <a:buChar char="•"/>
            </a:pPr>
            <a:endParaRPr lang="en-IN" dirty="0"/>
          </a:p>
          <a:p>
            <a:pPr marL="800100" lvl="1" indent="-342900">
              <a:spcBef>
                <a:spcPts val="0"/>
              </a:spcBef>
              <a:buClr>
                <a:srgbClr val="101141"/>
              </a:buClr>
              <a:buSzPts val="2400"/>
              <a:buFont typeface="Arial" panose="020B0604020202020204" pitchFamily="34" charset="0"/>
              <a:buChar char="•"/>
            </a:pPr>
            <a:endParaRPr lang="en-IN" dirty="0" smtClean="0"/>
          </a:p>
          <a:p>
            <a:pPr marL="800100" lvl="1" indent="-342900">
              <a:spcBef>
                <a:spcPts val="0"/>
              </a:spcBef>
              <a:buClr>
                <a:srgbClr val="101141"/>
              </a:buClr>
              <a:buSzPts val="2400"/>
              <a:buFont typeface="Arial" panose="020B0604020202020204" pitchFamily="34" charset="0"/>
              <a:buChar char="•"/>
            </a:pPr>
            <a:endParaRPr lang="en-IN" dirty="0" smtClea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892" y="2838871"/>
            <a:ext cx="3572374" cy="2048161"/>
          </a:xfrm>
          <a:prstGeom prst="rect">
            <a:avLst/>
          </a:prstGeom>
          <a:ln>
            <a:solidFill>
              <a:schemeClr val="tx1"/>
            </a:solidFill>
          </a:ln>
        </p:spPr>
      </p:pic>
      <p:pic>
        <p:nvPicPr>
          <p:cNvPr id="6" name="Picture 5"/>
          <p:cNvPicPr>
            <a:picLocks noChangeAspect="1"/>
          </p:cNvPicPr>
          <p:nvPr/>
        </p:nvPicPr>
        <p:blipFill>
          <a:blip r:embed="rId5"/>
          <a:stretch>
            <a:fillRect/>
          </a:stretch>
        </p:blipFill>
        <p:spPr>
          <a:xfrm>
            <a:off x="4913573" y="2811747"/>
            <a:ext cx="3995698" cy="2075285"/>
          </a:xfrm>
          <a:prstGeom prst="rect">
            <a:avLst/>
          </a:prstGeom>
        </p:spPr>
      </p:pic>
      <p:sp>
        <p:nvSpPr>
          <p:cNvPr id="10" name="Google Shape;61;p5"/>
          <p:cNvSpPr txBox="1">
            <a:spLocks/>
          </p:cNvSpPr>
          <p:nvPr/>
        </p:nvSpPr>
        <p:spPr>
          <a:xfrm>
            <a:off x="580619" y="5025610"/>
            <a:ext cx="3703842" cy="151378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228600" algn="l" rtl="0">
              <a:lnSpc>
                <a:spcPct val="100000"/>
              </a:lnSpc>
              <a:spcBef>
                <a:spcPts val="480"/>
              </a:spcBef>
              <a:spcAft>
                <a:spcPts val="0"/>
              </a:spcAft>
              <a:buClr>
                <a:srgbClr val="10114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457200" lvl="1" indent="0">
              <a:spcBef>
                <a:spcPts val="0"/>
              </a:spcBef>
              <a:buClr>
                <a:srgbClr val="101141"/>
              </a:buClr>
              <a:buSzPts val="2400"/>
              <a:buNone/>
            </a:pPr>
            <a:r>
              <a:rPr lang="en-IN" dirty="0" smtClean="0"/>
              <a:t>The above a three inlet micro-mixer. </a:t>
            </a:r>
            <a:r>
              <a:rPr lang="en-IN" dirty="0"/>
              <a:t>A </a:t>
            </a:r>
            <a:r>
              <a:rPr lang="en-IN" dirty="0" smtClean="0"/>
              <a:t>micro-mixer </a:t>
            </a:r>
            <a:r>
              <a:rPr lang="en-IN" dirty="0"/>
              <a:t>is a component of a microfluidic device that allows the stabilized mixing of fluids from several inlets</a:t>
            </a:r>
          </a:p>
          <a:p>
            <a:pPr marL="800100" lvl="1" indent="-342900">
              <a:spcBef>
                <a:spcPts val="0"/>
              </a:spcBef>
              <a:buClr>
                <a:srgbClr val="101141"/>
              </a:buClr>
              <a:buSzPts val="2400"/>
              <a:buFont typeface="Arial" panose="020B0604020202020204" pitchFamily="34" charset="0"/>
              <a:buChar char="•"/>
            </a:pPr>
            <a:endParaRPr lang="en-IN" dirty="0"/>
          </a:p>
          <a:p>
            <a:pPr marL="800100" lvl="1" indent="-342900">
              <a:spcBef>
                <a:spcPts val="0"/>
              </a:spcBef>
              <a:buClr>
                <a:srgbClr val="101141"/>
              </a:buClr>
              <a:buSzPts val="2400"/>
              <a:buFont typeface="Arial" panose="020B0604020202020204" pitchFamily="34" charset="0"/>
              <a:buChar char="•"/>
            </a:pPr>
            <a:endParaRPr lang="en-IN" dirty="0" smtClean="0"/>
          </a:p>
          <a:p>
            <a:pPr marL="800100" lvl="1" indent="-342900">
              <a:spcBef>
                <a:spcPts val="0"/>
              </a:spcBef>
              <a:buClr>
                <a:srgbClr val="101141"/>
              </a:buClr>
              <a:buSzPts val="2400"/>
              <a:buFont typeface="Arial" panose="020B0604020202020204" pitchFamily="34" charset="0"/>
              <a:buChar char="•"/>
            </a:pPr>
            <a:endParaRPr lang="en-IN" dirty="0" smtClean="0"/>
          </a:p>
        </p:txBody>
      </p:sp>
      <p:sp>
        <p:nvSpPr>
          <p:cNvPr id="11" name="Google Shape;61;p5"/>
          <p:cNvSpPr txBox="1">
            <a:spLocks/>
          </p:cNvSpPr>
          <p:nvPr/>
        </p:nvSpPr>
        <p:spPr>
          <a:xfrm>
            <a:off x="4913573" y="5025609"/>
            <a:ext cx="3703842" cy="151378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228600" algn="l" rtl="0">
              <a:lnSpc>
                <a:spcPct val="100000"/>
              </a:lnSpc>
              <a:spcBef>
                <a:spcPts val="480"/>
              </a:spcBef>
              <a:spcAft>
                <a:spcPts val="0"/>
              </a:spcAft>
              <a:buClr>
                <a:srgbClr val="10114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457200" lvl="1" indent="0">
              <a:spcBef>
                <a:spcPts val="0"/>
              </a:spcBef>
              <a:buClr>
                <a:srgbClr val="101141"/>
              </a:buClr>
              <a:buSzPts val="2400"/>
              <a:buNone/>
            </a:pPr>
            <a:r>
              <a:rPr lang="en-IN" dirty="0" smtClean="0"/>
              <a:t>The above is a micro-chamber that </a:t>
            </a:r>
            <a:r>
              <a:rPr lang="en-IN" dirty="0"/>
              <a:t>is used for a uniform filling of the fluids.</a:t>
            </a:r>
          </a:p>
          <a:p>
            <a:pPr marL="800100" lvl="1" indent="-342900">
              <a:spcBef>
                <a:spcPts val="0"/>
              </a:spcBef>
              <a:buClr>
                <a:srgbClr val="101141"/>
              </a:buClr>
              <a:buSzPts val="2400"/>
              <a:buFont typeface="Arial" panose="020B0604020202020204" pitchFamily="34" charset="0"/>
              <a:buChar char="•"/>
            </a:pPr>
            <a:endParaRPr lang="en-IN" dirty="0"/>
          </a:p>
          <a:p>
            <a:pPr marL="800100" lvl="1" indent="-342900">
              <a:spcBef>
                <a:spcPts val="0"/>
              </a:spcBef>
              <a:buClr>
                <a:srgbClr val="101141"/>
              </a:buClr>
              <a:buSzPts val="2400"/>
              <a:buFont typeface="Arial" panose="020B0604020202020204" pitchFamily="34" charset="0"/>
              <a:buChar char="•"/>
            </a:pPr>
            <a:endParaRPr lang="en-IN" dirty="0" smtClean="0"/>
          </a:p>
          <a:p>
            <a:pPr marL="800100" lvl="1" indent="-342900">
              <a:spcBef>
                <a:spcPts val="0"/>
              </a:spcBef>
              <a:buClr>
                <a:srgbClr val="101141"/>
              </a:buClr>
              <a:buSzPts val="2400"/>
              <a:buFont typeface="Arial" panose="020B0604020202020204" pitchFamily="34" charset="0"/>
              <a:buChar char="•"/>
            </a:pPr>
            <a:endParaRPr lang="en-I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8"/>
          <p:cNvSpPr txBox="1">
            <a:spLocks noGrp="1"/>
          </p:cNvSpPr>
          <p:nvPr>
            <p:ph type="body" idx="2"/>
          </p:nvPr>
        </p:nvSpPr>
        <p:spPr>
          <a:xfrm>
            <a:off x="8965" y="0"/>
            <a:ext cx="6324600" cy="762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00CC"/>
              </a:buClr>
              <a:buSzPts val="3600"/>
              <a:buNone/>
            </a:pPr>
            <a:r>
              <a:rPr lang="en-US" dirty="0">
                <a:solidFill>
                  <a:srgbClr val="0000CC"/>
                </a:solidFill>
              </a:rPr>
              <a:t>Work </a:t>
            </a:r>
            <a:r>
              <a:rPr lang="en-US" dirty="0" smtClean="0">
                <a:solidFill>
                  <a:srgbClr val="0000CC"/>
                </a:solidFill>
              </a:rPr>
              <a:t>done</a:t>
            </a: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9493" y="1"/>
            <a:ext cx="714507" cy="701296"/>
          </a:xfrm>
          <a:prstGeom prst="rect">
            <a:avLst/>
          </a:prstGeom>
        </p:spPr>
      </p:pic>
      <p:pic>
        <p:nvPicPr>
          <p:cNvPr id="2" name="Picture 1"/>
          <p:cNvPicPr>
            <a:picLocks noChangeAspect="1"/>
          </p:cNvPicPr>
          <p:nvPr/>
        </p:nvPicPr>
        <p:blipFill>
          <a:blip r:embed="rId4"/>
          <a:stretch>
            <a:fillRect/>
          </a:stretch>
        </p:blipFill>
        <p:spPr>
          <a:xfrm>
            <a:off x="447854" y="885987"/>
            <a:ext cx="8183117" cy="2848373"/>
          </a:xfrm>
          <a:prstGeom prst="rect">
            <a:avLst/>
          </a:prstGeom>
          <a:ln>
            <a:solidFill>
              <a:schemeClr val="tx1"/>
            </a:solidFill>
          </a:ln>
        </p:spPr>
      </p:pic>
      <p:sp>
        <p:nvSpPr>
          <p:cNvPr id="3" name="Rectangle 2"/>
          <p:cNvSpPr/>
          <p:nvPr/>
        </p:nvSpPr>
        <p:spPr>
          <a:xfrm>
            <a:off x="2164520" y="3858347"/>
            <a:ext cx="5336659" cy="2308324"/>
          </a:xfrm>
          <a:prstGeom prst="rect">
            <a:avLst/>
          </a:prstGeom>
        </p:spPr>
        <p:txBody>
          <a:bodyPr wrap="square">
            <a:spAutoFit/>
          </a:bodyPr>
          <a:lstStyle/>
          <a:p>
            <a:r>
              <a:rPr lang="en-IN" sz="1600" dirty="0">
                <a:solidFill>
                  <a:schemeClr val="dk1"/>
                </a:solidFill>
              </a:rPr>
              <a:t>A thin film gold/titanium (Au/Ti) </a:t>
            </a:r>
            <a:r>
              <a:rPr lang="en-IN" sz="1600" dirty="0" smtClean="0">
                <a:solidFill>
                  <a:schemeClr val="dk1"/>
                </a:solidFill>
              </a:rPr>
              <a:t>micro-heater </a:t>
            </a:r>
            <a:r>
              <a:rPr lang="en-IN" sz="1600" dirty="0">
                <a:solidFill>
                  <a:schemeClr val="dk1"/>
                </a:solidFill>
              </a:rPr>
              <a:t>is developed for </a:t>
            </a:r>
            <a:r>
              <a:rPr lang="en-IN" sz="1600" dirty="0" smtClean="0">
                <a:solidFill>
                  <a:schemeClr val="dk1"/>
                </a:solidFill>
              </a:rPr>
              <a:t>micro-thruster </a:t>
            </a:r>
            <a:r>
              <a:rPr lang="en-IN" sz="1600" dirty="0">
                <a:solidFill>
                  <a:schemeClr val="dk1"/>
                </a:solidFill>
              </a:rPr>
              <a:t>ignition, micro explosive boiling, and micro sensor applications. The </a:t>
            </a:r>
            <a:r>
              <a:rPr lang="en-IN" sz="1600" dirty="0" smtClean="0">
                <a:solidFill>
                  <a:schemeClr val="dk1"/>
                </a:solidFill>
              </a:rPr>
              <a:t>micro-heater </a:t>
            </a:r>
            <a:r>
              <a:rPr lang="en-IN" sz="1600" dirty="0">
                <a:solidFill>
                  <a:schemeClr val="dk1"/>
                </a:solidFill>
              </a:rPr>
              <a:t>was fabricated onto a Pyrex bulk substrate using a micro-fabrication technology. A finite-element based electro-thermal </a:t>
            </a:r>
            <a:r>
              <a:rPr lang="en-IN" sz="1600" dirty="0" smtClean="0">
                <a:solidFill>
                  <a:schemeClr val="dk1"/>
                </a:solidFill>
              </a:rPr>
              <a:t>modelling </a:t>
            </a:r>
            <a:r>
              <a:rPr lang="en-IN" sz="1600" dirty="0">
                <a:solidFill>
                  <a:schemeClr val="dk1"/>
                </a:solidFill>
              </a:rPr>
              <a:t>was employed to predict the </a:t>
            </a:r>
            <a:r>
              <a:rPr lang="en-IN" sz="1600" dirty="0" smtClean="0">
                <a:solidFill>
                  <a:schemeClr val="dk1"/>
                </a:solidFill>
              </a:rPr>
              <a:t>micro-heater </a:t>
            </a:r>
            <a:r>
              <a:rPr lang="en-IN" sz="1600" dirty="0">
                <a:solidFill>
                  <a:schemeClr val="dk1"/>
                </a:solidFill>
              </a:rPr>
              <a:t>performance. The variations of the </a:t>
            </a:r>
            <a:r>
              <a:rPr lang="en-IN" sz="1600" dirty="0" smtClean="0">
                <a:solidFill>
                  <a:schemeClr val="dk1"/>
                </a:solidFill>
              </a:rPr>
              <a:t>micro-heater </a:t>
            </a:r>
            <a:r>
              <a:rPr lang="en-IN" sz="1600" dirty="0">
                <a:solidFill>
                  <a:schemeClr val="dk1"/>
                </a:solidFill>
              </a:rPr>
              <a:t>temperature with time, space, and power supply are determined from the </a:t>
            </a:r>
            <a:r>
              <a:rPr lang="en-IN" sz="1600" dirty="0" smtClean="0">
                <a:solidFill>
                  <a:schemeClr val="dk1"/>
                </a:solidFill>
              </a:rPr>
              <a:t>modelling.</a:t>
            </a:r>
            <a:endParaRPr lang="en-IN" sz="1600" dirty="0">
              <a:solidFill>
                <a:schemeClr val="dk1"/>
              </a:solidFill>
            </a:endParaRPr>
          </a:p>
        </p:txBody>
      </p:sp>
      <p:sp>
        <p:nvSpPr>
          <p:cNvPr id="7" name="Rectangle 6"/>
          <p:cNvSpPr/>
          <p:nvPr/>
        </p:nvSpPr>
        <p:spPr>
          <a:xfrm>
            <a:off x="1323833" y="6677969"/>
            <a:ext cx="1310185" cy="18003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IN" sz="1000" dirty="0" smtClean="0"/>
              <a:t>Microfluidic Devices</a:t>
            </a:r>
            <a:endParaRPr lang="en-IN" sz="1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9"/>
          <p:cNvSpPr txBox="1">
            <a:spLocks noGrp="1"/>
          </p:cNvSpPr>
          <p:nvPr>
            <p:ph type="body" idx="2"/>
          </p:nvPr>
        </p:nvSpPr>
        <p:spPr>
          <a:xfrm>
            <a:off x="8965" y="0"/>
            <a:ext cx="6324600" cy="762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00CC"/>
              </a:buClr>
              <a:buSzPts val="3600"/>
              <a:buNone/>
            </a:pPr>
            <a:r>
              <a:rPr lang="en-US" dirty="0">
                <a:solidFill>
                  <a:srgbClr val="0000CC"/>
                </a:solidFill>
              </a:rPr>
              <a:t>Work </a:t>
            </a:r>
            <a:r>
              <a:rPr lang="en-US" dirty="0" smtClean="0">
                <a:solidFill>
                  <a:srgbClr val="0000CC"/>
                </a:solidFill>
              </a:rPr>
              <a:t>done</a:t>
            </a:r>
            <a:endParaRPr dirty="0"/>
          </a:p>
        </p:txBody>
      </p:sp>
      <p:sp>
        <p:nvSpPr>
          <p:cNvPr id="4" name="Google Shape;61;p5"/>
          <p:cNvSpPr txBox="1">
            <a:spLocks noGrp="1"/>
          </p:cNvSpPr>
          <p:nvPr>
            <p:ph type="body" idx="1"/>
          </p:nvPr>
        </p:nvSpPr>
        <p:spPr>
          <a:xfrm>
            <a:off x="481528" y="1461448"/>
            <a:ext cx="8056454" cy="1892739"/>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rgbClr val="101141"/>
              </a:buClr>
              <a:buSzPts val="2400"/>
              <a:buFont typeface="Arial"/>
              <a:buNone/>
            </a:pPr>
            <a:r>
              <a:rPr lang="en-IN" dirty="0" smtClean="0"/>
              <a:t>Understanding the various applications of Microfluidic Devices</a:t>
            </a:r>
          </a:p>
          <a:p>
            <a:pPr marL="800100" lvl="1" indent="-342900">
              <a:spcBef>
                <a:spcPts val="0"/>
              </a:spcBef>
              <a:buClr>
                <a:srgbClr val="101141"/>
              </a:buClr>
              <a:buSzPts val="2400"/>
              <a:buFont typeface="Arial" panose="020B0604020202020204" pitchFamily="34" charset="0"/>
              <a:buChar char="•"/>
            </a:pPr>
            <a:endParaRPr lang="en-IN" dirty="0"/>
          </a:p>
          <a:p>
            <a:pPr marL="800100" lvl="1" indent="-342900">
              <a:spcBef>
                <a:spcPts val="0"/>
              </a:spcBef>
              <a:buClr>
                <a:srgbClr val="101141"/>
              </a:buClr>
              <a:buSzPts val="2400"/>
              <a:buFont typeface="Arial" panose="020B0604020202020204" pitchFamily="34" charset="0"/>
              <a:buChar char="•"/>
            </a:pPr>
            <a:r>
              <a:rPr lang="en-IN" dirty="0" smtClean="0"/>
              <a:t>Clinical analysis, Blood sampling, DNA analysis, quality control, food analysis, cellonomics, fluid mixing, petroleum testing, etc.  Microfluidic device have a wide range applications and different devices suite different applications </a:t>
            </a:r>
          </a:p>
          <a:p>
            <a:pPr marL="800100" lvl="1" indent="-342900">
              <a:spcBef>
                <a:spcPts val="0"/>
              </a:spcBef>
              <a:buClr>
                <a:srgbClr val="101141"/>
              </a:buClr>
              <a:buSzPts val="2400"/>
              <a:buFont typeface="Arial" panose="020B0604020202020204" pitchFamily="34" charset="0"/>
              <a:buChar char="•"/>
            </a:pPr>
            <a:endParaRPr lang="en-IN" dirty="0" smtClean="0"/>
          </a:p>
        </p:txBody>
      </p:sp>
      <p:sp>
        <p:nvSpPr>
          <p:cNvPr id="5" name="Google Shape;61;p5"/>
          <p:cNvSpPr txBox="1">
            <a:spLocks/>
          </p:cNvSpPr>
          <p:nvPr/>
        </p:nvSpPr>
        <p:spPr>
          <a:xfrm>
            <a:off x="481528" y="3648654"/>
            <a:ext cx="8056454" cy="189273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228600" algn="l" rtl="0">
              <a:lnSpc>
                <a:spcPct val="100000"/>
              </a:lnSpc>
              <a:spcBef>
                <a:spcPts val="480"/>
              </a:spcBef>
              <a:spcAft>
                <a:spcPts val="0"/>
              </a:spcAft>
              <a:buClr>
                <a:srgbClr val="10114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342900" indent="-342900">
              <a:spcBef>
                <a:spcPts val="0"/>
              </a:spcBef>
            </a:pPr>
            <a:r>
              <a:rPr lang="en-IN" dirty="0" smtClean="0"/>
              <a:t>Numerical analysis techniques </a:t>
            </a:r>
          </a:p>
          <a:p>
            <a:pPr marL="800100" lvl="1" indent="-342900">
              <a:spcBef>
                <a:spcPts val="0"/>
              </a:spcBef>
              <a:buClr>
                <a:srgbClr val="101141"/>
              </a:buClr>
              <a:buSzPts val="2400"/>
              <a:buFont typeface="Arial" panose="020B0604020202020204" pitchFamily="34" charset="0"/>
              <a:buChar char="•"/>
            </a:pPr>
            <a:endParaRPr lang="en-IN" dirty="0" smtClean="0"/>
          </a:p>
          <a:p>
            <a:pPr marL="800100" lvl="1" indent="-342900">
              <a:spcBef>
                <a:spcPts val="0"/>
              </a:spcBef>
              <a:buClr>
                <a:srgbClr val="101141"/>
              </a:buClr>
              <a:buSzPts val="2400"/>
              <a:buFont typeface="Arial" panose="020B0604020202020204" pitchFamily="34" charset="0"/>
              <a:buChar char="•"/>
            </a:pPr>
            <a:r>
              <a:rPr lang="en-IN" dirty="0"/>
              <a:t>General overview of numerical techniques and tools such as finite element (FE), finite volume (FV), boundary element, etc. Techniques for computational analysis can be classified by the particular method by which the governing </a:t>
            </a:r>
            <a:r>
              <a:rPr lang="en-IN" dirty="0" smtClean="0"/>
              <a:t>equations for modelling the device </a:t>
            </a:r>
            <a:r>
              <a:rPr lang="en-IN" dirty="0"/>
              <a:t>are </a:t>
            </a:r>
            <a:r>
              <a:rPr lang="en-IN" dirty="0" smtClean="0"/>
              <a:t>discretized.</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9493" y="1"/>
            <a:ext cx="714507" cy="701296"/>
          </a:xfrm>
          <a:prstGeom prst="rect">
            <a:avLst/>
          </a:prstGeom>
        </p:spPr>
      </p:pic>
      <p:sp>
        <p:nvSpPr>
          <p:cNvPr id="9" name="Rectangle 8"/>
          <p:cNvSpPr/>
          <p:nvPr/>
        </p:nvSpPr>
        <p:spPr>
          <a:xfrm>
            <a:off x="1323833" y="6677969"/>
            <a:ext cx="1310185" cy="18003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IN" sz="1000" dirty="0" smtClean="0"/>
              <a:t>Microfluidic Devices</a:t>
            </a:r>
            <a:endParaRPr lang="en-IN" sz="1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9"/>
          <p:cNvSpPr txBox="1">
            <a:spLocks noGrp="1"/>
          </p:cNvSpPr>
          <p:nvPr>
            <p:ph type="body" idx="2"/>
          </p:nvPr>
        </p:nvSpPr>
        <p:spPr>
          <a:xfrm>
            <a:off x="8965" y="0"/>
            <a:ext cx="6324600" cy="762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00CC"/>
              </a:buClr>
              <a:buSzPts val="3600"/>
              <a:buNone/>
            </a:pPr>
            <a:r>
              <a:rPr lang="en-US" dirty="0">
                <a:solidFill>
                  <a:srgbClr val="0000CC"/>
                </a:solidFill>
              </a:rPr>
              <a:t>Work </a:t>
            </a:r>
            <a:r>
              <a:rPr lang="en-US" dirty="0" smtClean="0">
                <a:solidFill>
                  <a:srgbClr val="0000CC"/>
                </a:solidFill>
              </a:rPr>
              <a:t>done</a:t>
            </a:r>
            <a:endParaRPr dirty="0"/>
          </a:p>
        </p:txBody>
      </p:sp>
      <p:sp>
        <p:nvSpPr>
          <p:cNvPr id="4" name="Google Shape;61;p5"/>
          <p:cNvSpPr txBox="1">
            <a:spLocks noGrp="1"/>
          </p:cNvSpPr>
          <p:nvPr>
            <p:ph type="body" idx="1"/>
          </p:nvPr>
        </p:nvSpPr>
        <p:spPr>
          <a:xfrm>
            <a:off x="156064" y="1554438"/>
            <a:ext cx="8677970" cy="4443406"/>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rgbClr val="101141"/>
              </a:buClr>
              <a:buSzPts val="2400"/>
              <a:buFont typeface="Arial"/>
              <a:buNone/>
            </a:pPr>
            <a:r>
              <a:rPr lang="en-IN" dirty="0" smtClean="0"/>
              <a:t>Introduction to modelling and simulation of microfluidic devices in COMSOL </a:t>
            </a:r>
          </a:p>
          <a:p>
            <a:pPr marL="800100" lvl="1" indent="-342900">
              <a:spcBef>
                <a:spcPts val="0"/>
              </a:spcBef>
              <a:buClr>
                <a:srgbClr val="101141"/>
              </a:buClr>
              <a:buSzPts val="2400"/>
              <a:buFont typeface="Arial" panose="020B0604020202020204" pitchFamily="34" charset="0"/>
              <a:buChar char="•"/>
            </a:pPr>
            <a:endParaRPr lang="en-IN" dirty="0" smtClean="0"/>
          </a:p>
          <a:p>
            <a:pPr marL="800100" lvl="1" indent="-342900">
              <a:spcBef>
                <a:spcPts val="0"/>
              </a:spcBef>
              <a:buClr>
                <a:srgbClr val="101141"/>
              </a:buClr>
              <a:buSzPts val="2400"/>
              <a:buFont typeface="Arial" panose="020B0604020202020204" pitchFamily="34" charset="0"/>
              <a:buChar char="•"/>
            </a:pPr>
            <a:r>
              <a:rPr lang="en-IN" sz="1800" dirty="0"/>
              <a:t>Designed a simple microfluidic device </a:t>
            </a:r>
            <a:r>
              <a:rPr lang="en-IN" sz="1800" dirty="0" smtClean="0"/>
              <a:t>for capillary driven two-phase </a:t>
            </a:r>
            <a:r>
              <a:rPr lang="en-IN" sz="1800" dirty="0"/>
              <a:t>laminar flow of air and water. </a:t>
            </a:r>
            <a:r>
              <a:rPr lang="en-IN" sz="1800" dirty="0" smtClean="0"/>
              <a:t>Included surface tension and adhesive forces. Defined wettability between the fluids and the solid surface by giving an appropriate contact angle.</a:t>
            </a:r>
          </a:p>
          <a:p>
            <a:pPr marL="800100" lvl="1" indent="-342900">
              <a:spcBef>
                <a:spcPts val="0"/>
              </a:spcBef>
              <a:buClr>
                <a:srgbClr val="101141"/>
              </a:buClr>
              <a:buSzPts val="2400"/>
              <a:buFont typeface="Arial" panose="020B0604020202020204" pitchFamily="34" charset="0"/>
              <a:buChar char="•"/>
            </a:pPr>
            <a:r>
              <a:rPr lang="en-IN" sz="1800" dirty="0"/>
              <a:t>It was single-inlet-single-outlet 2D asymmetric model, consisting of two rectangles and a moving boundary. Decided the inlet and outlet lines. </a:t>
            </a:r>
            <a:endParaRPr lang="en-IN" sz="1800" dirty="0" smtClean="0"/>
          </a:p>
          <a:p>
            <a:pPr marL="800100" lvl="1" indent="-342900">
              <a:spcBef>
                <a:spcPts val="0"/>
              </a:spcBef>
              <a:buClr>
                <a:srgbClr val="101141"/>
              </a:buClr>
              <a:buSzPts val="2400"/>
              <a:buFont typeface="Arial" panose="020B0604020202020204" pitchFamily="34" charset="0"/>
              <a:buChar char="•"/>
            </a:pPr>
            <a:r>
              <a:rPr lang="en-IN" sz="1800" dirty="0" smtClean="0"/>
              <a:t>A time dependent simulation </a:t>
            </a:r>
            <a:r>
              <a:rPr lang="en-IN" sz="1800" dirty="0"/>
              <a:t>was done keeping velocity and </a:t>
            </a:r>
            <a:r>
              <a:rPr lang="en-IN" sz="1800" dirty="0" smtClean="0"/>
              <a:t>pressure of the channel in mind. </a:t>
            </a:r>
          </a:p>
          <a:p>
            <a:pPr marL="800100" lvl="1" indent="-342900">
              <a:spcBef>
                <a:spcPts val="0"/>
              </a:spcBef>
              <a:buClr>
                <a:srgbClr val="101141"/>
              </a:buClr>
              <a:buSzPts val="2400"/>
              <a:buFont typeface="Arial" panose="020B0604020202020204" pitchFamily="34" charset="0"/>
              <a:buChar char="•"/>
            </a:pPr>
            <a:endParaRPr lang="en-IN" sz="1800" dirty="0"/>
          </a:p>
          <a:p>
            <a:pPr marL="800100" lvl="1" indent="-342900">
              <a:spcBef>
                <a:spcPts val="0"/>
              </a:spcBef>
              <a:buClr>
                <a:srgbClr val="101141"/>
              </a:buClr>
              <a:buSzPts val="2400"/>
              <a:buFont typeface="Arial" panose="020B0604020202020204" pitchFamily="34" charset="0"/>
              <a:buChar char="•"/>
            </a:pPr>
            <a:r>
              <a:rPr lang="en-IN" sz="1800" dirty="0" smtClean="0"/>
              <a:t>The main agenda was to gain familiarity with COMSOL and it’s interface.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9493" y="0"/>
            <a:ext cx="714507" cy="701296"/>
          </a:xfrm>
          <a:prstGeom prst="rect">
            <a:avLst/>
          </a:prstGeom>
        </p:spPr>
      </p:pic>
      <p:sp>
        <p:nvSpPr>
          <p:cNvPr id="7" name="Rectangle 6"/>
          <p:cNvSpPr/>
          <p:nvPr/>
        </p:nvSpPr>
        <p:spPr>
          <a:xfrm>
            <a:off x="1323833" y="6677969"/>
            <a:ext cx="1310185" cy="18003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IN" sz="1000" dirty="0" smtClean="0"/>
              <a:t>Microfluidic Devices</a:t>
            </a:r>
            <a:endParaRPr lang="en-IN" sz="1000" dirty="0"/>
          </a:p>
        </p:txBody>
      </p:sp>
    </p:spTree>
    <p:extLst>
      <p:ext uri="{BB962C8B-B14F-4D97-AF65-F5344CB8AC3E}">
        <p14:creationId xmlns:p14="http://schemas.microsoft.com/office/powerpoint/2010/main" val="37822514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Google Shape;92;p10"/>
          <p:cNvSpPr txBox="1">
            <a:spLocks noGrp="1"/>
          </p:cNvSpPr>
          <p:nvPr>
            <p:ph type="body" idx="2"/>
          </p:nvPr>
        </p:nvSpPr>
        <p:spPr>
          <a:xfrm>
            <a:off x="8964" y="0"/>
            <a:ext cx="7153835" cy="762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00CC"/>
              </a:buClr>
              <a:buSzPts val="3600"/>
              <a:buNone/>
            </a:pPr>
            <a:r>
              <a:rPr lang="en-US" dirty="0">
                <a:solidFill>
                  <a:srgbClr val="0000CC"/>
                </a:solidFill>
              </a:rPr>
              <a:t>Results and </a:t>
            </a:r>
            <a:r>
              <a:rPr lang="en-US" dirty="0" smtClean="0">
                <a:solidFill>
                  <a:srgbClr val="0000CC"/>
                </a:solidFill>
              </a:rPr>
              <a:t>Discussion</a:t>
            </a:r>
            <a:endParaRPr dirty="0"/>
          </a:p>
        </p:txBody>
      </p:sp>
      <p:pic>
        <p:nvPicPr>
          <p:cNvPr id="1026" name="Picture 2" descr="https://lh3.googleusercontent.com/kvUMsaIa4s51xD4ePRYk9UBE8N9eN1HMSjvVKr2kICq8wEnjqlczLJcRc4T3JaH1i0RiYJREe3pKhgBGuejzdUP6fIeEMIiO6u6I-rg3IP66go5nlsRGzGULCjLW5D09Gl2VGv-65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84081"/>
            <a:ext cx="5036079" cy="287991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9493" y="0"/>
            <a:ext cx="714507" cy="701296"/>
          </a:xfrm>
          <a:prstGeom prst="rect">
            <a:avLst/>
          </a:prstGeom>
        </p:spPr>
      </p:pic>
      <p:sp>
        <p:nvSpPr>
          <p:cNvPr id="6" name="Rectangle 5"/>
          <p:cNvSpPr/>
          <p:nvPr/>
        </p:nvSpPr>
        <p:spPr>
          <a:xfrm>
            <a:off x="1323833" y="6677969"/>
            <a:ext cx="1310185" cy="18003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IN" sz="1000" dirty="0" smtClean="0"/>
              <a:t>Microfluidic Devices</a:t>
            </a:r>
            <a:endParaRPr lang="en-IN" sz="1000" dirty="0"/>
          </a:p>
        </p:txBody>
      </p:sp>
      <p:sp>
        <p:nvSpPr>
          <p:cNvPr id="7" name="Rectangle 6"/>
          <p:cNvSpPr/>
          <p:nvPr/>
        </p:nvSpPr>
        <p:spPr>
          <a:xfrm>
            <a:off x="692181" y="4663995"/>
            <a:ext cx="5336659" cy="338554"/>
          </a:xfrm>
          <a:prstGeom prst="rect">
            <a:avLst/>
          </a:prstGeom>
        </p:spPr>
        <p:txBody>
          <a:bodyPr wrap="square">
            <a:spAutoFit/>
          </a:bodyPr>
          <a:lstStyle/>
          <a:p>
            <a:r>
              <a:rPr lang="en-IN" sz="1600" dirty="0" smtClean="0">
                <a:solidFill>
                  <a:schemeClr val="dk1"/>
                </a:solidFill>
              </a:rPr>
              <a:t>The model of the microfluidic channel </a:t>
            </a:r>
            <a:endParaRPr lang="en-IN" sz="1600" dirty="0">
              <a:solidFill>
                <a:schemeClr val="dk1"/>
              </a:solidFill>
            </a:endParaRPr>
          </a:p>
        </p:txBody>
      </p:sp>
      <p:pic>
        <p:nvPicPr>
          <p:cNvPr id="1028" name="Picture 4" descr="https://lh3.googleusercontent.com/C89-8HBjUdy99FwegjsoHpnM09kcA4TklNiMfaQ_YlJmGW5B2Rrb7i51fVfoRYiRT_e01BzHfiWNs5x2TcGwE7G7jFYhjZbeYGghiR4hmFIc0PgzLiQnAwaXwSvtXPng2vxksdFp-r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4311" y="1074151"/>
            <a:ext cx="3736975" cy="214988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9" name="Rectangle 8"/>
          <p:cNvSpPr/>
          <p:nvPr/>
        </p:nvSpPr>
        <p:spPr>
          <a:xfrm>
            <a:off x="5294311" y="3224038"/>
            <a:ext cx="3849689" cy="584775"/>
          </a:xfrm>
          <a:prstGeom prst="rect">
            <a:avLst/>
          </a:prstGeom>
        </p:spPr>
        <p:txBody>
          <a:bodyPr wrap="square">
            <a:spAutoFit/>
          </a:bodyPr>
          <a:lstStyle/>
          <a:p>
            <a:pPr algn="ctr"/>
            <a:r>
              <a:rPr lang="en-IN" sz="1600" dirty="0" smtClean="0">
                <a:solidFill>
                  <a:schemeClr val="dk1"/>
                </a:solidFill>
              </a:rPr>
              <a:t>The velocity profile after the time dependent study</a:t>
            </a:r>
            <a:endParaRPr lang="en-IN" sz="1600" dirty="0">
              <a:solidFill>
                <a:schemeClr val="dk1"/>
              </a:solidFill>
            </a:endParaRPr>
          </a:p>
        </p:txBody>
      </p:sp>
      <p:pic>
        <p:nvPicPr>
          <p:cNvPr id="1030" name="Picture 6" descr="https://lh5.googleusercontent.com/rQjL2JYrYbDXIl1JGmXNOviRsX1TBagQUHvj4UkmdBBbViEHIiAOqCmRI-tbwck53WvCHIZggznm9x491ka0iblY13ExIgKO4Oo6AvyDfoOI9TQfgpS8L06hYVeReITOdZM8aykneMI"/>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4311" y="3867403"/>
            <a:ext cx="3702710" cy="207441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1" name="Rectangle 10"/>
          <p:cNvSpPr/>
          <p:nvPr/>
        </p:nvSpPr>
        <p:spPr>
          <a:xfrm>
            <a:off x="5237953" y="5950138"/>
            <a:ext cx="3849689" cy="338554"/>
          </a:xfrm>
          <a:prstGeom prst="rect">
            <a:avLst/>
          </a:prstGeom>
        </p:spPr>
        <p:txBody>
          <a:bodyPr wrap="square">
            <a:spAutoFit/>
          </a:bodyPr>
          <a:lstStyle/>
          <a:p>
            <a:pPr algn="ctr"/>
            <a:r>
              <a:rPr lang="en-IN" sz="1600" dirty="0" smtClean="0">
                <a:solidFill>
                  <a:schemeClr val="dk1"/>
                </a:solidFill>
              </a:rPr>
              <a:t>The pressure profile</a:t>
            </a:r>
            <a:endParaRPr lang="en-IN" sz="1600" dirty="0">
              <a:solidFill>
                <a:schemeClr val="dk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1060</TotalTime>
  <Words>720</Words>
  <Application>Microsoft Office PowerPoint</Application>
  <PresentationFormat>On-screen Show (4:3)</PresentationFormat>
  <Paragraphs>87</Paragraphs>
  <Slides>11</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Numerical Analysis of Microfluidic devices for lab-on-chip applications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Numerical Analysis of Microfluidic devices for lab-on-chip applications</dc:title>
  <cp:lastModifiedBy>vishwas gautam</cp:lastModifiedBy>
  <cp:revision>28</cp:revision>
  <dcterms:modified xsi:type="dcterms:W3CDTF">2021-06-23T16:23:20Z</dcterms:modified>
</cp:coreProperties>
</file>