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6" r:id="rId3"/>
    <p:sldId id="259" r:id="rId4"/>
    <p:sldId id="260" r:id="rId5"/>
    <p:sldId id="263" r:id="rId6"/>
    <p:sldId id="264" r:id="rId7"/>
    <p:sldId id="269" r:id="rId8"/>
    <p:sldId id="266" r:id="rId9"/>
    <p:sldId id="267" r:id="rId10"/>
    <p:sldId id="268" r:id="rId11"/>
    <p:sldId id="261" r:id="rId12"/>
    <p:sldId id="26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8C304-1293-45CE-BF6D-63D6FE78EDC2}"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601D3-EAA2-4407-B324-1D66437FD120}" type="slidenum">
              <a:rPr lang="en-US" smtClean="0"/>
              <a:t>‹#›</a:t>
            </a:fld>
            <a:endParaRPr lang="en-US"/>
          </a:p>
        </p:txBody>
      </p:sp>
    </p:spTree>
    <p:extLst>
      <p:ext uri="{BB962C8B-B14F-4D97-AF65-F5344CB8AC3E}">
        <p14:creationId xmlns:p14="http://schemas.microsoft.com/office/powerpoint/2010/main" val="55325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F9308C1E-9316-487D-AE9D-2A324BFD1D74}"/>
              </a:ext>
            </a:extLst>
          </p:cNvPr>
          <p:cNvSpPr txBox="1">
            <a:spLocks noGrp="1"/>
          </p:cNvSpPr>
          <p:nvPr>
            <p:ph type="sldNum" sz="quarter" idx="5"/>
          </p:nvPr>
        </p:nvSpPr>
        <p:spPr>
          <a:ln/>
        </p:spPr>
        <p:txBody>
          <a:bodyPr vert="horz" lIns="0" tIns="0" rIns="0" bIns="0" anchor="b" anchorCtr="0">
            <a:noAutofit/>
          </a:bodyPr>
          <a:lstStyle/>
          <a:p>
            <a:pPr lvl="0"/>
            <a:fld id="{9FC8F1E0-B22D-476D-AEA2-33DDC98F194B}" type="slidenum">
              <a:t>8</a:t>
            </a:fld>
            <a:endParaRPr lang="en-IN"/>
          </a:p>
        </p:txBody>
      </p:sp>
      <p:sp>
        <p:nvSpPr>
          <p:cNvPr id="2" name="Slide Image Placeholder 1">
            <a:extLst>
              <a:ext uri="{FF2B5EF4-FFF2-40B4-BE49-F238E27FC236}">
                <a16:creationId xmlns:a16="http://schemas.microsoft.com/office/drawing/2014/main" id="{395C4374-C48F-457E-830B-0B3058BDD99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84AE0504-80FB-4AC4-9D45-8E181573148A}"/>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18080D3A-342A-4B31-88C7-2D4684F96779}"/>
              </a:ext>
            </a:extLst>
          </p:cNvPr>
          <p:cNvSpPr txBox="1">
            <a:spLocks noGrp="1"/>
          </p:cNvSpPr>
          <p:nvPr>
            <p:ph type="sldNum" sz="quarter" idx="5"/>
          </p:nvPr>
        </p:nvSpPr>
        <p:spPr>
          <a:ln/>
        </p:spPr>
        <p:txBody>
          <a:bodyPr vert="horz" lIns="0" tIns="0" rIns="0" bIns="0" anchor="b" anchorCtr="0">
            <a:noAutofit/>
          </a:bodyPr>
          <a:lstStyle/>
          <a:p>
            <a:pPr lvl="0"/>
            <a:fld id="{0D9CB164-D530-4AC5-8621-47A7F1B2ED60}" type="slidenum">
              <a:t>9</a:t>
            </a:fld>
            <a:endParaRPr lang="en-IN"/>
          </a:p>
        </p:txBody>
      </p:sp>
      <p:sp>
        <p:nvSpPr>
          <p:cNvPr id="2" name="Slide Image Placeholder 1">
            <a:extLst>
              <a:ext uri="{FF2B5EF4-FFF2-40B4-BE49-F238E27FC236}">
                <a16:creationId xmlns:a16="http://schemas.microsoft.com/office/drawing/2014/main" id="{FF0776D9-EE93-4FA1-8753-2801CA2A091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7E289C33-C38A-4B48-A59B-B0FF44279CFC}"/>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0539144A-5DEF-4642-BE10-DAAB9FAF5D6B}"/>
              </a:ext>
            </a:extLst>
          </p:cNvPr>
          <p:cNvSpPr txBox="1">
            <a:spLocks noGrp="1"/>
          </p:cNvSpPr>
          <p:nvPr>
            <p:ph type="sldNum" sz="quarter" idx="5"/>
          </p:nvPr>
        </p:nvSpPr>
        <p:spPr>
          <a:ln/>
        </p:spPr>
        <p:txBody>
          <a:bodyPr vert="horz" lIns="0" tIns="0" rIns="0" bIns="0" anchor="b" anchorCtr="0">
            <a:noAutofit/>
          </a:bodyPr>
          <a:lstStyle/>
          <a:p>
            <a:pPr lvl="0"/>
            <a:fld id="{12B14760-21DC-4D18-94DA-2876D2631BD0}" type="slidenum">
              <a:t>10</a:t>
            </a:fld>
            <a:endParaRPr lang="en-IN"/>
          </a:p>
        </p:txBody>
      </p:sp>
      <p:sp>
        <p:nvSpPr>
          <p:cNvPr id="2" name="Slide Image Placeholder 1">
            <a:extLst>
              <a:ext uri="{FF2B5EF4-FFF2-40B4-BE49-F238E27FC236}">
                <a16:creationId xmlns:a16="http://schemas.microsoft.com/office/drawing/2014/main" id="{09AF21F7-12FF-4FCF-BD64-598F75F32C48}"/>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50B1B322-2067-46A4-9790-A0B279097DA3}"/>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63300B68-0284-4FE7-90F7-BD9EC989AD19}"/>
              </a:ext>
            </a:extLst>
          </p:cNvPr>
          <p:cNvSpPr txBox="1">
            <a:spLocks noGrp="1"/>
          </p:cNvSpPr>
          <p:nvPr>
            <p:ph type="sldNum" sz="quarter" idx="5"/>
          </p:nvPr>
        </p:nvSpPr>
        <p:spPr>
          <a:ln/>
        </p:spPr>
        <p:txBody>
          <a:bodyPr vert="horz" lIns="0" tIns="0" rIns="0" bIns="0" anchor="b" anchorCtr="0">
            <a:noAutofit/>
          </a:bodyPr>
          <a:lstStyle/>
          <a:p>
            <a:pPr lvl="0"/>
            <a:fld id="{67B1DB17-A575-4079-AA92-93445AED52E9}" type="slidenum">
              <a:t>11</a:t>
            </a:fld>
            <a:endParaRPr lang="en-US"/>
          </a:p>
        </p:txBody>
      </p:sp>
      <p:sp>
        <p:nvSpPr>
          <p:cNvPr id="2" name="Slide Image Placeholder 1">
            <a:extLst>
              <a:ext uri="{FF2B5EF4-FFF2-40B4-BE49-F238E27FC236}">
                <a16:creationId xmlns:a16="http://schemas.microsoft.com/office/drawing/2014/main" id="{5B66376F-5456-4A7D-9383-194ADC9BFA29}"/>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20A2110F-0F2B-47DB-AABC-7D8170FC44EB}"/>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DECAAAA8-BB9B-4DA5-BEA6-6873D619731D}"/>
              </a:ext>
            </a:extLst>
          </p:cNvPr>
          <p:cNvSpPr txBox="1">
            <a:spLocks noGrp="1"/>
          </p:cNvSpPr>
          <p:nvPr>
            <p:ph type="sldNum" sz="quarter" idx="5"/>
          </p:nvPr>
        </p:nvSpPr>
        <p:spPr>
          <a:ln/>
        </p:spPr>
        <p:txBody>
          <a:bodyPr vert="horz" lIns="0" tIns="0" rIns="0" bIns="0" anchor="b" anchorCtr="0">
            <a:noAutofit/>
          </a:bodyPr>
          <a:lstStyle/>
          <a:p>
            <a:pPr lvl="0"/>
            <a:fld id="{CD7D1C40-0577-4182-840F-6201E02B935B}" type="slidenum">
              <a:t>12</a:t>
            </a:fld>
            <a:endParaRPr lang="en-US"/>
          </a:p>
        </p:txBody>
      </p:sp>
      <p:sp>
        <p:nvSpPr>
          <p:cNvPr id="2" name="Slide Image Placeholder 1">
            <a:extLst>
              <a:ext uri="{FF2B5EF4-FFF2-40B4-BE49-F238E27FC236}">
                <a16:creationId xmlns:a16="http://schemas.microsoft.com/office/drawing/2014/main" id="{BE73FF0A-1505-4FEE-935E-46A3D86F82F0}"/>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6C2857A4-9250-4777-B02A-CC63756D0989}"/>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6C1E-DDB2-4B59-9E13-D6F453A11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04A281-EE43-4993-BC5C-46DE5091FF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E6D365-A8D7-43F0-83C8-28FFF0636B39}"/>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5" name="Footer Placeholder 4">
            <a:extLst>
              <a:ext uri="{FF2B5EF4-FFF2-40B4-BE49-F238E27FC236}">
                <a16:creationId xmlns:a16="http://schemas.microsoft.com/office/drawing/2014/main" id="{23DB2310-26F4-4ABF-B55D-1D1C0F7D3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AD18D-E038-49E5-AEBC-7D857F2895CF}"/>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243283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AF05-19B3-4411-BE84-83CFDD010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C5CE9D-F85B-4D19-B716-4FAA33E598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FFAA6-06DA-490F-BFA9-0FDB8744D544}"/>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5" name="Footer Placeholder 4">
            <a:extLst>
              <a:ext uri="{FF2B5EF4-FFF2-40B4-BE49-F238E27FC236}">
                <a16:creationId xmlns:a16="http://schemas.microsoft.com/office/drawing/2014/main" id="{F245CDDA-2241-44DE-926C-EEDC20A06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DD9EE-A230-4653-AA8D-D3B6941E3FCF}"/>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11423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AECAFD-8ECC-4BC1-BE7D-41B37433E0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538F74-FBA6-4C91-BEEA-E9EFCB514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8EEBA-5799-45D3-820B-E36B6D83DDBE}"/>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5" name="Footer Placeholder 4">
            <a:extLst>
              <a:ext uri="{FF2B5EF4-FFF2-40B4-BE49-F238E27FC236}">
                <a16:creationId xmlns:a16="http://schemas.microsoft.com/office/drawing/2014/main" id="{2C753836-2062-45E2-95CC-350DDBCE1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E0033-E319-4F65-A49C-753702612EAB}"/>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95813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CA7A-A800-4326-A4D8-CBEB33033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39E1C-7DC6-4073-9242-86D986B3B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D6D71-D08B-4256-804E-7C69093DCBAE}"/>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5" name="Footer Placeholder 4">
            <a:extLst>
              <a:ext uri="{FF2B5EF4-FFF2-40B4-BE49-F238E27FC236}">
                <a16:creationId xmlns:a16="http://schemas.microsoft.com/office/drawing/2014/main" id="{0B00ED47-A696-433C-B433-6180A9A94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C689A-BAF2-4FEB-95B2-6C6E9873F1BD}"/>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388859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72A5-6DB0-47BD-9056-52C674BF0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683D0B-2FF8-4CE5-A92E-85C120665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85DDA-E378-491A-A385-585B84E28122}"/>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5" name="Footer Placeholder 4">
            <a:extLst>
              <a:ext uri="{FF2B5EF4-FFF2-40B4-BE49-F238E27FC236}">
                <a16:creationId xmlns:a16="http://schemas.microsoft.com/office/drawing/2014/main" id="{83B733C9-C066-4119-94B5-D927131BB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0F0DD-3DDD-4C02-84E2-501E94FC779C}"/>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37244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2E87-C2EC-4981-AEA4-ACDE43213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B9D0-674C-4620-B979-04AAA0A7E1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7E5357-A2A7-4B42-8B56-323A58A979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DFCE61-F11B-408E-9E37-2935694B48BD}"/>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6" name="Footer Placeholder 5">
            <a:extLst>
              <a:ext uri="{FF2B5EF4-FFF2-40B4-BE49-F238E27FC236}">
                <a16:creationId xmlns:a16="http://schemas.microsoft.com/office/drawing/2014/main" id="{D1B44E48-4B95-4AFB-BC9C-CD77DB95B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E25F4-CC40-415A-8CBB-B47B4254CF81}"/>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3306811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5B65-58A0-4F56-9245-054EBC40C2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50F2C2-3747-41F1-9059-EED504D28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F6BB5-10A1-4A96-AF1B-D966887A8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C1E749-1921-45B7-A1E3-DDCA0D8A5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B671E-7454-4B49-9D4E-5704F25795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CE899E-E48E-45A0-BD6D-B4A4D5A33346}"/>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8" name="Footer Placeholder 7">
            <a:extLst>
              <a:ext uri="{FF2B5EF4-FFF2-40B4-BE49-F238E27FC236}">
                <a16:creationId xmlns:a16="http://schemas.microsoft.com/office/drawing/2014/main" id="{A0D564DF-325F-4EAF-B91F-A1C2FF1637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680FFD-2B90-4276-A3AB-5D64AF6E9954}"/>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10107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1C25-3687-43CE-A03A-D74F89F10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A73338-050E-417C-A9F8-B35A43749C90}"/>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4" name="Footer Placeholder 3">
            <a:extLst>
              <a:ext uri="{FF2B5EF4-FFF2-40B4-BE49-F238E27FC236}">
                <a16:creationId xmlns:a16="http://schemas.microsoft.com/office/drawing/2014/main" id="{3577B2F3-DD88-4EC7-9E9F-36A2A62C12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B081B-1076-4959-8EC9-3C73B9FD2C3A}"/>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98754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50908-467A-46BE-8E7D-5F5F66B2C8C8}"/>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3" name="Footer Placeholder 2">
            <a:extLst>
              <a:ext uri="{FF2B5EF4-FFF2-40B4-BE49-F238E27FC236}">
                <a16:creationId xmlns:a16="http://schemas.microsoft.com/office/drawing/2014/main" id="{44DBB68A-D582-4FE5-875F-8F98A4B20F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C8CBE8-F947-4E21-9717-4993DFF0112C}"/>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33030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86BC-5440-4D12-9771-0CEE5F9B9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992C31-3B3D-470A-AE10-3A84C3E01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A115E-1659-4E9E-B603-311195834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EEE3D-B5F9-49F2-A728-A6C7E009220F}"/>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6" name="Footer Placeholder 5">
            <a:extLst>
              <a:ext uri="{FF2B5EF4-FFF2-40B4-BE49-F238E27FC236}">
                <a16:creationId xmlns:a16="http://schemas.microsoft.com/office/drawing/2014/main" id="{C2AB3E73-39A3-4EAA-9BF1-35F65EAE4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8304D-6652-478D-9B50-A163BB864CC3}"/>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135132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D78E-B2BF-4119-A33C-975146CBF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D5834A-D932-459A-9A30-28F2CE68B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AF2FC6-0735-449B-B939-FFFC8C3A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970D6-6369-4083-B5D4-2FDDB835E7CD}"/>
              </a:ext>
            </a:extLst>
          </p:cNvPr>
          <p:cNvSpPr>
            <a:spLocks noGrp="1"/>
          </p:cNvSpPr>
          <p:nvPr>
            <p:ph type="dt" sz="half" idx="10"/>
          </p:nvPr>
        </p:nvSpPr>
        <p:spPr/>
        <p:txBody>
          <a:bodyPr/>
          <a:lstStyle/>
          <a:p>
            <a:fld id="{37F910C9-573E-4A39-AE3C-4F7B32D631C4}" type="datetimeFigureOut">
              <a:rPr lang="en-US" smtClean="0"/>
              <a:t>9/3/2021</a:t>
            </a:fld>
            <a:endParaRPr lang="en-US"/>
          </a:p>
        </p:txBody>
      </p:sp>
      <p:sp>
        <p:nvSpPr>
          <p:cNvPr id="6" name="Footer Placeholder 5">
            <a:extLst>
              <a:ext uri="{FF2B5EF4-FFF2-40B4-BE49-F238E27FC236}">
                <a16:creationId xmlns:a16="http://schemas.microsoft.com/office/drawing/2014/main" id="{89BD52B7-77A3-4806-9877-0C59C5842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C2DF5-4CF6-4E99-B85A-09704EBD40F8}"/>
              </a:ext>
            </a:extLst>
          </p:cNvPr>
          <p:cNvSpPr>
            <a:spLocks noGrp="1"/>
          </p:cNvSpPr>
          <p:nvPr>
            <p:ph type="sldNum" sz="quarter" idx="12"/>
          </p:nvPr>
        </p:nvSpPr>
        <p:spPr/>
        <p:txBody>
          <a:bodyPr/>
          <a:lstStyle/>
          <a:p>
            <a:fld id="{9F90D10E-483B-4826-9AD0-96E17893C354}" type="slidenum">
              <a:rPr lang="en-US" smtClean="0"/>
              <a:t>‹#›</a:t>
            </a:fld>
            <a:endParaRPr lang="en-US"/>
          </a:p>
        </p:txBody>
      </p:sp>
    </p:spTree>
    <p:extLst>
      <p:ext uri="{BB962C8B-B14F-4D97-AF65-F5344CB8AC3E}">
        <p14:creationId xmlns:p14="http://schemas.microsoft.com/office/powerpoint/2010/main" val="4182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17FFB0-0B64-457A-B0E5-C4817F8A0B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AF9754-6D69-400C-9C01-1286CCF78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68F5A-2C63-4CC0-822C-99E287F90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910C9-573E-4A39-AE3C-4F7B32D631C4}" type="datetimeFigureOut">
              <a:rPr lang="en-US" smtClean="0"/>
              <a:t>9/3/2021</a:t>
            </a:fld>
            <a:endParaRPr lang="en-US"/>
          </a:p>
        </p:txBody>
      </p:sp>
      <p:sp>
        <p:nvSpPr>
          <p:cNvPr id="5" name="Footer Placeholder 4">
            <a:extLst>
              <a:ext uri="{FF2B5EF4-FFF2-40B4-BE49-F238E27FC236}">
                <a16:creationId xmlns:a16="http://schemas.microsoft.com/office/drawing/2014/main" id="{FC513212-F642-4C8A-84C0-6F172411F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38DFC6-886B-4882-84DC-DE68FFC7F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0D10E-483B-4826-9AD0-96E17893C354}" type="slidenum">
              <a:rPr lang="en-US" smtClean="0"/>
              <a:t>‹#›</a:t>
            </a:fld>
            <a:endParaRPr lang="en-US"/>
          </a:p>
        </p:txBody>
      </p:sp>
    </p:spTree>
    <p:extLst>
      <p:ext uri="{BB962C8B-B14F-4D97-AF65-F5344CB8AC3E}">
        <p14:creationId xmlns:p14="http://schemas.microsoft.com/office/powerpoint/2010/main" val="292730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openlogic.com/blog/why-move-kubernetes-orchestration" TargetMode="External"/><Relationship Id="rId2" Type="http://schemas.openxmlformats.org/officeDocument/2006/relationships/hyperlink" Target="https://www.openlogic.com/blog/docker-ce-moby-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51E-4566-4057-A7FD-C7B3A2E4CC29}"/>
              </a:ext>
            </a:extLst>
          </p:cNvPr>
          <p:cNvSpPr>
            <a:spLocks noGrp="1"/>
          </p:cNvSpPr>
          <p:nvPr>
            <p:ph type="ctrTitle"/>
          </p:nvPr>
        </p:nvSpPr>
        <p:spPr>
          <a:xfrm>
            <a:off x="1524000" y="212548"/>
            <a:ext cx="9144000" cy="834496"/>
          </a:xfrm>
        </p:spPr>
        <p:txBody>
          <a:bodyPr>
            <a:normAutofit fontScale="90000"/>
          </a:bodyPr>
          <a:lstStyle/>
          <a:p>
            <a:r>
              <a:rPr lang="en-IN" dirty="0"/>
              <a:t>Continuous Integration</a:t>
            </a:r>
            <a:endParaRPr lang="en-US" dirty="0"/>
          </a:p>
        </p:txBody>
      </p:sp>
      <p:sp>
        <p:nvSpPr>
          <p:cNvPr id="3" name="Subtitle 2">
            <a:extLst>
              <a:ext uri="{FF2B5EF4-FFF2-40B4-BE49-F238E27FC236}">
                <a16:creationId xmlns:a16="http://schemas.microsoft.com/office/drawing/2014/main" id="{8FD7B819-8654-4982-9D48-AC54D2C5B522}"/>
              </a:ext>
            </a:extLst>
          </p:cNvPr>
          <p:cNvSpPr>
            <a:spLocks noGrp="1"/>
          </p:cNvSpPr>
          <p:nvPr>
            <p:ph type="subTitle" idx="1"/>
          </p:nvPr>
        </p:nvSpPr>
        <p:spPr>
          <a:xfrm>
            <a:off x="487140" y="1749801"/>
            <a:ext cx="11217720" cy="3564321"/>
          </a:xfrm>
        </p:spPr>
        <p:txBody>
          <a:bodyPr>
            <a:normAutofit/>
          </a:bodyPr>
          <a:lstStyle/>
          <a:p>
            <a:pPr algn="l"/>
            <a:r>
              <a:rPr lang="en-US" b="0" i="0" dirty="0">
                <a:solidFill>
                  <a:srgbClr val="202124"/>
                </a:solidFill>
                <a:effectLst/>
                <a:latin typeface="arial" panose="020B0604020202020204" pitchFamily="34" charset="0"/>
              </a:rPr>
              <a:t>Continuous integration (CI) is </a:t>
            </a:r>
            <a:r>
              <a:rPr lang="en-US" b="1" i="0" dirty="0">
                <a:solidFill>
                  <a:srgbClr val="202124"/>
                </a:solidFill>
                <a:effectLst/>
                <a:latin typeface="arial" panose="020B0604020202020204" pitchFamily="34" charset="0"/>
              </a:rPr>
              <a:t>the practice of automating the integration of code changes from multiple contributors into a single software project</a:t>
            </a:r>
            <a:r>
              <a:rPr lang="en-US" b="0" i="0" dirty="0">
                <a:solidFill>
                  <a:srgbClr val="202124"/>
                </a:solidFill>
                <a:effectLst/>
                <a:latin typeface="arial" panose="020B0604020202020204" pitchFamily="34" charset="0"/>
              </a:rPr>
              <a:t>. It's a primary DevOps best practice, allowing developers to frequently merge code changes into a central repository where builds and tests then run.</a:t>
            </a:r>
          </a:p>
          <a:p>
            <a:pPr algn="l"/>
            <a:endParaRPr lang="en-US" b="0" i="0" dirty="0">
              <a:solidFill>
                <a:srgbClr val="202124"/>
              </a:solidFill>
              <a:effectLst/>
              <a:latin typeface="arial" panose="020B0604020202020204" pitchFamily="34" charset="0"/>
            </a:endParaRPr>
          </a:p>
          <a:p>
            <a:pPr algn="l"/>
            <a:r>
              <a:rPr lang="en-US" b="0" i="0" dirty="0">
                <a:solidFill>
                  <a:srgbClr val="202124"/>
                </a:solidFill>
                <a:effectLst/>
                <a:latin typeface="arial" panose="020B0604020202020204" pitchFamily="34" charset="0"/>
              </a:rPr>
              <a:t>Example for Continuous Integration</a:t>
            </a:r>
          </a:p>
          <a:p>
            <a:pPr algn="l"/>
            <a:r>
              <a:rPr lang="en-US" b="1" i="0" dirty="0">
                <a:solidFill>
                  <a:srgbClr val="202124"/>
                </a:solidFill>
                <a:effectLst/>
                <a:latin typeface="arial" panose="020B0604020202020204" pitchFamily="34" charset="0"/>
              </a:rPr>
              <a:t>committing all your application code in a single repository!</a:t>
            </a:r>
            <a:endParaRPr lang="en-US" dirty="0"/>
          </a:p>
        </p:txBody>
      </p:sp>
    </p:spTree>
    <p:extLst>
      <p:ext uri="{BB962C8B-B14F-4D97-AF65-F5344CB8AC3E}">
        <p14:creationId xmlns:p14="http://schemas.microsoft.com/office/powerpoint/2010/main" val="345173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B361FF-5EB7-4DC6-9555-0CFE3685CD88}"/>
              </a:ext>
            </a:extLst>
          </p:cNvPr>
          <p:cNvSpPr txBox="1"/>
          <p:nvPr/>
        </p:nvSpPr>
        <p:spPr>
          <a:xfrm>
            <a:off x="662609" y="543338"/>
            <a:ext cx="10800521" cy="2369880"/>
          </a:xfrm>
          <a:prstGeom prst="rect">
            <a:avLst/>
          </a:prstGeom>
          <a:noFill/>
        </p:spPr>
        <p:txBody>
          <a:bodyPr wrap="square">
            <a:spAutoFit/>
          </a:bodyPr>
          <a:lstStyle/>
          <a:p>
            <a:pPr hangingPunct="0"/>
            <a:r>
              <a:rPr lang="en-IN" sz="2400" dirty="0">
                <a:latin typeface="Liberation Sans" pitchFamily="18"/>
                <a:ea typeface="Microsoft YaHei" pitchFamily="2"/>
                <a:cs typeface="Arial" pitchFamily="2"/>
              </a:rPr>
              <a:t>To reach the holy grail of continuous delivery (CD), these UAT tests can be automated as well using a tool like Selenium, where if those tests pass, the code can be merged into the master </a:t>
            </a:r>
            <a:r>
              <a:rPr lang="en-IN" sz="2800" dirty="0">
                <a:latin typeface="Liberation Sans" pitchFamily="18"/>
                <a:ea typeface="Microsoft YaHei" pitchFamily="2"/>
                <a:cs typeface="Arial" pitchFamily="2"/>
              </a:rPr>
              <a:t>branch</a:t>
            </a:r>
            <a:r>
              <a:rPr lang="en-IN" sz="2400" dirty="0">
                <a:latin typeface="Liberation Sans" pitchFamily="18"/>
                <a:ea typeface="Microsoft YaHei" pitchFamily="2"/>
                <a:cs typeface="Arial" pitchFamily="2"/>
              </a:rPr>
              <a:t> were a “golden” build can be created and deployed directly into production without manual intervention. Companies that have reached the continuous delivery milestone can deploy to production many times a day, such as Amazon, Facebook, and Google.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F3F90A14-4A11-42E8-AF1A-055A4577AA63}"/>
              </a:ext>
            </a:extLst>
          </p:cNvPr>
          <p:cNvSpPr txBox="1">
            <a:spLocks noGrp="1"/>
          </p:cNvSpPr>
          <p:nvPr>
            <p:ph type="title" idx="4294967295"/>
          </p:nvPr>
        </p:nvSpPr>
        <p:spPr/>
        <p:txBody>
          <a:bodyPr vert="horz"/>
          <a:lstStyle/>
          <a:p>
            <a:pPr lvl="0" algn="l"/>
            <a:r>
              <a:rPr lang="en-US"/>
              <a:t>BEFORE JENKINS</a:t>
            </a:r>
          </a:p>
        </p:txBody>
      </p:sp>
      <p:pic>
        <p:nvPicPr>
          <p:cNvPr id="3" name="Picture 2">
            <a:extLst>
              <a:ext uri="{FF2B5EF4-FFF2-40B4-BE49-F238E27FC236}">
                <a16:creationId xmlns:a16="http://schemas.microsoft.com/office/drawing/2014/main" id="{07A71819-0494-4659-9E2D-CE847C3DB875}"/>
              </a:ext>
            </a:extLst>
          </p:cNvPr>
          <p:cNvPicPr>
            <a:picLocks noChangeAspect="1"/>
          </p:cNvPicPr>
          <p:nvPr/>
        </p:nvPicPr>
        <p:blipFill rotWithShape="1">
          <a:blip r:embed="rId3">
            <a:lum/>
            <a:alphaModFix/>
          </a:blip>
          <a:srcRect t="15590"/>
          <a:stretch/>
        </p:blipFill>
        <p:spPr>
          <a:xfrm>
            <a:off x="675875" y="1438895"/>
            <a:ext cx="10840249" cy="48340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470B2698-D644-45E4-A9FD-BE455B405580}"/>
              </a:ext>
            </a:extLst>
          </p:cNvPr>
          <p:cNvSpPr txBox="1">
            <a:spLocks noGrp="1"/>
          </p:cNvSpPr>
          <p:nvPr>
            <p:ph type="title" idx="4294967295"/>
          </p:nvPr>
        </p:nvSpPr>
        <p:spPr/>
        <p:txBody>
          <a:bodyPr vert="horz"/>
          <a:lstStyle/>
          <a:p>
            <a:pPr lvl="0"/>
            <a:r>
              <a:rPr lang="en-US"/>
              <a:t>AFTER JENKINS</a:t>
            </a:r>
          </a:p>
        </p:txBody>
      </p:sp>
      <p:sp>
        <p:nvSpPr>
          <p:cNvPr id="3" name=" 2">
            <a:extLst>
              <a:ext uri="{FF2B5EF4-FFF2-40B4-BE49-F238E27FC236}">
                <a16:creationId xmlns:a16="http://schemas.microsoft.com/office/drawing/2014/main" id="{E1EE24AD-C102-49B4-ACCA-3337B2EEFB2E}"/>
              </a:ext>
            </a:extLst>
          </p:cNvPr>
          <p:cNvSpPr txBox="1">
            <a:spLocks noGrp="1"/>
          </p:cNvSpPr>
          <p:nvPr>
            <p:ph type="body" idx="4294967295"/>
          </p:nvPr>
        </p:nvSpPr>
        <p:spPr/>
        <p:txBody>
          <a:bodyPr vert="horz"/>
          <a:lstStyle/>
          <a:p>
            <a:pPr lvl="0">
              <a:buSzPct val="45000"/>
              <a:buFont typeface="StarSymbol"/>
              <a:buChar char="●"/>
            </a:pPr>
            <a:r>
              <a:rPr lang="en-US" sz="3386"/>
              <a:t>The code is built and test as soon as Developer commits code.</a:t>
            </a:r>
          </a:p>
          <a:p>
            <a:pPr lvl="0">
              <a:buSzPct val="45000"/>
              <a:buFont typeface="StarSymbol"/>
              <a:buChar char="●"/>
            </a:pPr>
            <a:r>
              <a:rPr lang="en-US" sz="3386"/>
              <a:t>The code is built immediately after any of the Developer commits.</a:t>
            </a:r>
          </a:p>
          <a:p>
            <a:pPr lvl="0">
              <a:buSzPct val="45000"/>
              <a:buFont typeface="StarSymbol"/>
              <a:buChar char="●"/>
            </a:pPr>
            <a:r>
              <a:rPr lang="en-US" sz="3386"/>
              <a:t>Easy to detect whose code caused the built to fail.</a:t>
            </a:r>
          </a:p>
          <a:p>
            <a:pPr lvl="0">
              <a:buSzPct val="45000"/>
              <a:buFont typeface="StarSymbol"/>
              <a:buChar char="●"/>
            </a:pPr>
            <a:r>
              <a:rPr lang="en-US" sz="3386"/>
              <a:t>The development cycle is fast.</a:t>
            </a:r>
          </a:p>
          <a:p>
            <a:pPr lvl="0">
              <a:buSzPct val="45000"/>
              <a:buFont typeface="StarSymbol"/>
              <a:buChar char="●"/>
            </a:pPr>
            <a:r>
              <a:rPr lang="en-US" sz="3386"/>
              <a:t>New features are more readily available to users.</a:t>
            </a:r>
          </a:p>
          <a:p>
            <a:pPr lvl="0">
              <a:buSzPct val="45000"/>
              <a:buFont typeface="StarSymbol"/>
              <a:buChar cha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7D69-572D-49E3-9388-C397C460A4F5}"/>
              </a:ext>
            </a:extLst>
          </p:cNvPr>
          <p:cNvSpPr>
            <a:spLocks noGrp="1"/>
          </p:cNvSpPr>
          <p:nvPr>
            <p:ph type="title"/>
          </p:nvPr>
        </p:nvSpPr>
        <p:spPr/>
        <p:txBody>
          <a:bodyPr/>
          <a:lstStyle/>
          <a:p>
            <a:pPr algn="ctr"/>
            <a:r>
              <a:rPr lang="en-IN" b="1" dirty="0"/>
              <a:t>Moving Forward With Jenkins</a:t>
            </a:r>
            <a:endParaRPr lang="en-US" b="1" dirty="0"/>
          </a:p>
        </p:txBody>
      </p:sp>
      <p:sp>
        <p:nvSpPr>
          <p:cNvPr id="3" name="Content Placeholder 2">
            <a:extLst>
              <a:ext uri="{FF2B5EF4-FFF2-40B4-BE49-F238E27FC236}">
                <a16:creationId xmlns:a16="http://schemas.microsoft.com/office/drawing/2014/main" id="{5441E220-C5B0-4A53-AE1B-D650462EA690}"/>
              </a:ext>
            </a:extLst>
          </p:cNvPr>
          <p:cNvSpPr>
            <a:spLocks noGrp="1"/>
          </p:cNvSpPr>
          <p:nvPr>
            <p:ph idx="1"/>
          </p:nvPr>
        </p:nvSpPr>
        <p:spPr>
          <a:xfrm>
            <a:off x="371062" y="1825625"/>
            <a:ext cx="11449878" cy="4351338"/>
          </a:xfrm>
        </p:spPr>
        <p:txBody>
          <a:bodyPr>
            <a:normAutofit/>
          </a:bodyPr>
          <a:lstStyle/>
          <a:p>
            <a:pPr marL="0" indent="0">
              <a:lnSpc>
                <a:spcPct val="100000"/>
              </a:lnSpc>
              <a:spcAft>
                <a:spcPts val="600"/>
              </a:spcAft>
              <a:buNone/>
            </a:pPr>
            <a:r>
              <a:rPr lang="en-US" b="0" i="0" dirty="0">
                <a:effectLst/>
                <a:latin typeface="canada-type-gibson"/>
              </a:rPr>
              <a:t>Looking towards the future, Jenkins has found a sweet spot in many DevOps environments. Some have even called it “the engine of DevOps”. Jenkins can run in the cloud (AWS, Google, Azure, IBM, etc.), and leveraging technologies like </a:t>
            </a:r>
            <a:r>
              <a:rPr lang="en-US" b="0" i="0" u="none" strike="noStrike" dirty="0">
                <a:effectLst/>
                <a:latin typeface="canada-type-gibson"/>
                <a:hlinkClick r:id="rId2">
                  <a:extLst>
                    <a:ext uri="{A12FA001-AC4F-418D-AE19-62706E023703}">
                      <ahyp:hlinkClr xmlns:ahyp="http://schemas.microsoft.com/office/drawing/2018/hyperlinkcolor" val="tx"/>
                    </a:ext>
                  </a:extLst>
                </a:hlinkClick>
              </a:rPr>
              <a:t>Docker</a:t>
            </a:r>
            <a:r>
              <a:rPr lang="en-US" b="0" i="0" dirty="0">
                <a:effectLst/>
                <a:latin typeface="canada-type-gibson"/>
              </a:rPr>
              <a:t> and </a:t>
            </a:r>
            <a:r>
              <a:rPr lang="en-US" b="0" i="0" u="none" strike="noStrike" dirty="0">
                <a:effectLst/>
                <a:latin typeface="canada-type-gibson"/>
                <a:hlinkClick r:id="rId3">
                  <a:extLst>
                    <a:ext uri="{A12FA001-AC4F-418D-AE19-62706E023703}">
                      <ahyp:hlinkClr xmlns:ahyp="http://schemas.microsoft.com/office/drawing/2018/hyperlinkcolor" val="tx"/>
                    </a:ext>
                  </a:extLst>
                </a:hlinkClick>
              </a:rPr>
              <a:t>Kubernetes</a:t>
            </a:r>
            <a:r>
              <a:rPr lang="en-US" b="0" i="0" dirty="0">
                <a:effectLst/>
                <a:latin typeface="canada-type-gibson"/>
              </a:rPr>
              <a:t> give Jenkins additional flexibility, speed, and reliability to meet the demands of today’s modern cloud-native, microservices-based applications. The future looks very bright for Jenkins as a key enabling technology for CI/CD pipelines for companies around the world.</a:t>
            </a:r>
            <a:endParaRPr lang="en-US" dirty="0"/>
          </a:p>
        </p:txBody>
      </p:sp>
    </p:spTree>
    <p:extLst>
      <p:ext uri="{BB962C8B-B14F-4D97-AF65-F5344CB8AC3E}">
        <p14:creationId xmlns:p14="http://schemas.microsoft.com/office/powerpoint/2010/main" val="55268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6DE958-AEE1-4A71-8B25-866B6E508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571" y="436126"/>
            <a:ext cx="6894215" cy="4971252"/>
          </a:xfrm>
          <a:prstGeom prst="rect">
            <a:avLst/>
          </a:prstGeom>
        </p:spPr>
      </p:pic>
      <p:sp>
        <p:nvSpPr>
          <p:cNvPr id="6" name="TextBox 5">
            <a:extLst>
              <a:ext uri="{FF2B5EF4-FFF2-40B4-BE49-F238E27FC236}">
                <a16:creationId xmlns:a16="http://schemas.microsoft.com/office/drawing/2014/main" id="{7B2BF736-41A0-4F3B-ABB5-1CB1E14FB09D}"/>
              </a:ext>
            </a:extLst>
          </p:cNvPr>
          <p:cNvSpPr txBox="1"/>
          <p:nvPr/>
        </p:nvSpPr>
        <p:spPr>
          <a:xfrm>
            <a:off x="2606040" y="25146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EFFD235F-C09D-47B3-8034-9E24B1048402}"/>
              </a:ext>
            </a:extLst>
          </p:cNvPr>
          <p:cNvSpPr txBox="1"/>
          <p:nvPr/>
        </p:nvSpPr>
        <p:spPr>
          <a:xfrm>
            <a:off x="3453319" y="-40928"/>
            <a:ext cx="6269345" cy="584775"/>
          </a:xfrm>
          <a:prstGeom prst="rect">
            <a:avLst/>
          </a:prstGeom>
          <a:noFill/>
        </p:spPr>
        <p:txBody>
          <a:bodyPr wrap="none" rtlCol="0">
            <a:spAutoFit/>
          </a:bodyPr>
          <a:lstStyle/>
          <a:p>
            <a:r>
              <a:rPr lang="en-IN" sz="3200" b="1" dirty="0"/>
              <a:t>Overview of Continuous Integration</a:t>
            </a:r>
            <a:endParaRPr lang="en-US" b="1" dirty="0"/>
          </a:p>
        </p:txBody>
      </p:sp>
      <p:sp>
        <p:nvSpPr>
          <p:cNvPr id="8" name="TextBox 7">
            <a:extLst>
              <a:ext uri="{FF2B5EF4-FFF2-40B4-BE49-F238E27FC236}">
                <a16:creationId xmlns:a16="http://schemas.microsoft.com/office/drawing/2014/main" id="{10BB8511-945D-4485-B837-73F863BE7689}"/>
              </a:ext>
            </a:extLst>
          </p:cNvPr>
          <p:cNvSpPr txBox="1"/>
          <p:nvPr/>
        </p:nvSpPr>
        <p:spPr>
          <a:xfrm>
            <a:off x="645430" y="436126"/>
            <a:ext cx="4628444" cy="6858288"/>
          </a:xfrm>
          <a:prstGeom prst="rect">
            <a:avLst/>
          </a:prstGeom>
          <a:noFill/>
        </p:spPr>
        <p:txBody>
          <a:bodyPr wrap="square" rtlCol="0">
            <a:spAutoFit/>
          </a:bodyPr>
          <a:lstStyle/>
          <a:p>
            <a:pPr marL="342900" indent="-342900">
              <a:spcBef>
                <a:spcPts val="600"/>
              </a:spcBef>
              <a:buFont typeface="+mj-lt"/>
              <a:buAutoNum type="arabicPeriod"/>
            </a:pPr>
            <a:r>
              <a:rPr lang="en-IN" sz="2400" dirty="0"/>
              <a:t>Source code can be provided to the source control repository(e.g. GitHub)</a:t>
            </a:r>
          </a:p>
          <a:p>
            <a:pPr marL="342900" indent="-342900">
              <a:spcBef>
                <a:spcPts val="600"/>
              </a:spcBef>
              <a:buFont typeface="+mj-lt"/>
              <a:buAutoNum type="arabicPeriod"/>
            </a:pPr>
            <a:r>
              <a:rPr lang="en-IN" sz="2400" dirty="0"/>
              <a:t>Then the program is provided to CI server.</a:t>
            </a:r>
          </a:p>
          <a:p>
            <a:pPr marL="342900" indent="-342900">
              <a:spcBef>
                <a:spcPts val="600"/>
              </a:spcBef>
              <a:buFont typeface="+mj-lt"/>
              <a:buAutoNum type="arabicPeriod"/>
            </a:pPr>
            <a:r>
              <a:rPr lang="en-IN" sz="2400" dirty="0"/>
              <a:t>In CI server the program is built and deployed as per project configuration.</a:t>
            </a:r>
          </a:p>
          <a:p>
            <a:pPr marL="342900" indent="-342900">
              <a:spcBef>
                <a:spcPts val="600"/>
              </a:spcBef>
              <a:spcAft>
                <a:spcPts val="200"/>
              </a:spcAft>
              <a:buFont typeface="+mj-lt"/>
              <a:buAutoNum type="arabicPeriod"/>
            </a:pPr>
            <a:r>
              <a:rPr lang="en-IN" sz="2400" dirty="0"/>
              <a:t>In the built and deployment of each program the status have been reported and notified.</a:t>
            </a:r>
          </a:p>
          <a:p>
            <a:pPr marL="342900" indent="-342900">
              <a:spcBef>
                <a:spcPts val="600"/>
              </a:spcBef>
              <a:buFont typeface="+mj-lt"/>
              <a:buAutoNum type="arabicPeriod"/>
            </a:pPr>
            <a:r>
              <a:rPr lang="en-IN" sz="2400" dirty="0"/>
              <a:t>The server console examines the report, retrieve deliverables, request builds.</a:t>
            </a:r>
          </a:p>
          <a:p>
            <a:pPr marL="342900" indent="-342900">
              <a:spcBef>
                <a:spcPts val="600"/>
              </a:spcBef>
              <a:buFont typeface="+mj-lt"/>
              <a:buAutoNum type="arabicPeriod"/>
            </a:pPr>
            <a:r>
              <a:rPr lang="en-IN" sz="2400" dirty="0"/>
              <a:t>The deliverable target is stored in database of CI server.</a:t>
            </a:r>
          </a:p>
          <a:p>
            <a:pPr marL="342900" indent="-342900">
              <a:spcBef>
                <a:spcPts val="600"/>
              </a:spcBef>
              <a:buFont typeface="+mj-lt"/>
              <a:buAutoNum type="arabicPeriod"/>
            </a:pPr>
            <a:endParaRPr lang="en-US" sz="2400" dirty="0"/>
          </a:p>
        </p:txBody>
      </p:sp>
    </p:spTree>
    <p:extLst>
      <p:ext uri="{BB962C8B-B14F-4D97-AF65-F5344CB8AC3E}">
        <p14:creationId xmlns:p14="http://schemas.microsoft.com/office/powerpoint/2010/main" val="139479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966600" y="959760"/>
            <a:ext cx="9571680" cy="106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7500"/>
          </a:bodyPr>
          <a:lstStyle/>
          <a:p>
            <a:pPr>
              <a:lnSpc>
                <a:spcPct val="100000"/>
              </a:lnSpc>
            </a:pPr>
            <a:r>
              <a:rPr lang="en-US" sz="4000" b="1" strike="noStrike" spc="-1">
                <a:solidFill>
                  <a:srgbClr val="431C30"/>
                </a:solidFill>
                <a:latin typeface="Times New Roman"/>
              </a:rPr>
              <a:t>Why do we need CI(Continuous Integration)?</a:t>
            </a:r>
            <a:endParaRPr lang="en-IN" sz="4000" b="0" strike="noStrike" spc="-1">
              <a:latin typeface="Arial"/>
            </a:endParaRPr>
          </a:p>
        </p:txBody>
      </p:sp>
      <p:pic>
        <p:nvPicPr>
          <p:cNvPr id="44" name="Picture 4" descr="Diagram&#10;&#10;Description automatically generated"/>
          <p:cNvPicPr/>
          <p:nvPr/>
        </p:nvPicPr>
        <p:blipFill>
          <a:blip r:embed="rId2"/>
          <a:srcRect l="10703" r="10243"/>
          <a:stretch/>
        </p:blipFill>
        <p:spPr>
          <a:xfrm>
            <a:off x="963720" y="2159280"/>
            <a:ext cx="10206000" cy="45255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966600" y="959760"/>
            <a:ext cx="9075600" cy="106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431C30"/>
                </a:solidFill>
                <a:latin typeface="Times New Roman"/>
              </a:rPr>
              <a:t>Continuous Integration?</a:t>
            </a:r>
            <a:endParaRPr lang="en-IN" sz="4000" b="0" strike="noStrike" spc="-1">
              <a:latin typeface="Arial"/>
            </a:endParaRPr>
          </a:p>
        </p:txBody>
      </p:sp>
      <p:sp>
        <p:nvSpPr>
          <p:cNvPr id="46" name="CustomShape 2"/>
          <p:cNvSpPr/>
          <p:nvPr/>
        </p:nvSpPr>
        <p:spPr>
          <a:xfrm>
            <a:off x="966600" y="2248200"/>
            <a:ext cx="10490760" cy="4447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10000"/>
              </a:lnSpc>
              <a:spcBef>
                <a:spcPts val="1001"/>
              </a:spcBef>
              <a:tabLst>
                <a:tab pos="0" algn="l"/>
              </a:tabLst>
            </a:pPr>
            <a:r>
              <a:rPr lang="en-US" sz="2400" b="0" strike="noStrike" spc="-1">
                <a:solidFill>
                  <a:srgbClr val="431C30"/>
                </a:solidFill>
                <a:latin typeface="Times New Roman"/>
              </a:rPr>
              <a:t>CI is one of the key components of DevOps automation.</a:t>
            </a:r>
            <a:endParaRPr lang="en-IN" sz="2400" b="0" strike="noStrike" spc="-1">
              <a:latin typeface="Arial"/>
            </a:endParaRPr>
          </a:p>
          <a:p>
            <a:pPr>
              <a:lnSpc>
                <a:spcPct val="110000"/>
              </a:lnSpc>
              <a:spcBef>
                <a:spcPts val="1001"/>
              </a:spcBef>
              <a:tabLst>
                <a:tab pos="0" algn="l"/>
              </a:tabLst>
            </a:pPr>
            <a:r>
              <a:rPr lang="en-US" sz="4000" b="1" strike="noStrike" spc="-1">
                <a:solidFill>
                  <a:srgbClr val="431C30"/>
                </a:solidFill>
                <a:latin typeface="Times New Roman"/>
              </a:rPr>
              <a:t>Benefits of CI are:</a:t>
            </a:r>
            <a:endParaRPr lang="en-IN" sz="4000" b="0" strike="noStrike" spc="-1">
              <a:latin typeface="Arial"/>
            </a:endParaRPr>
          </a:p>
          <a:p>
            <a:pPr marL="228600" indent="-227880">
              <a:lnSpc>
                <a:spcPct val="110000"/>
              </a:lnSpc>
              <a:spcBef>
                <a:spcPts val="1001"/>
              </a:spcBef>
              <a:buClr>
                <a:srgbClr val="431C30"/>
              </a:buClr>
              <a:buSzPct val="150000"/>
              <a:buFont typeface="Arial"/>
              <a:buChar char="•"/>
              <a:tabLst>
                <a:tab pos="0" algn="l"/>
              </a:tabLst>
            </a:pPr>
            <a:r>
              <a:rPr lang="en-US" sz="2400" b="0" strike="noStrike" spc="-1">
                <a:solidFill>
                  <a:srgbClr val="431C30"/>
                </a:solidFill>
                <a:latin typeface="Times New Roman"/>
              </a:rPr>
              <a:t>Making it easier to fix Bugs</a:t>
            </a:r>
            <a:endParaRPr lang="en-IN" sz="2400" b="0" strike="noStrike" spc="-1">
              <a:latin typeface="Arial"/>
            </a:endParaRPr>
          </a:p>
          <a:p>
            <a:pPr marL="228600" indent="-227880">
              <a:lnSpc>
                <a:spcPct val="110000"/>
              </a:lnSpc>
              <a:spcBef>
                <a:spcPts val="1001"/>
              </a:spcBef>
              <a:buClr>
                <a:srgbClr val="431C30"/>
              </a:buClr>
              <a:buSzPct val="150000"/>
              <a:buFont typeface="Arial"/>
              <a:buChar char="•"/>
              <a:tabLst>
                <a:tab pos="0" algn="l"/>
              </a:tabLst>
            </a:pPr>
            <a:r>
              <a:rPr lang="en-US" sz="2400" b="0" strike="noStrike" spc="-1">
                <a:solidFill>
                  <a:srgbClr val="431C30"/>
                </a:solidFill>
                <a:latin typeface="Times New Roman"/>
              </a:rPr>
              <a:t>Reducing Project Risk</a:t>
            </a:r>
            <a:endParaRPr lang="en-IN" sz="2400" b="0" strike="noStrike" spc="-1">
              <a:latin typeface="Arial"/>
            </a:endParaRPr>
          </a:p>
          <a:p>
            <a:pPr marL="228600" indent="-227880">
              <a:lnSpc>
                <a:spcPct val="110000"/>
              </a:lnSpc>
              <a:spcBef>
                <a:spcPts val="1001"/>
              </a:spcBef>
              <a:buClr>
                <a:srgbClr val="431C30"/>
              </a:buClr>
              <a:buSzPct val="150000"/>
              <a:buFont typeface="Arial"/>
              <a:buChar char="•"/>
              <a:tabLst>
                <a:tab pos="0" algn="l"/>
              </a:tabLst>
            </a:pPr>
            <a:r>
              <a:rPr lang="en-US" sz="2400" b="0" strike="noStrike" spc="-1">
                <a:solidFill>
                  <a:srgbClr val="431C30"/>
                </a:solidFill>
                <a:latin typeface="Times New Roman"/>
              </a:rPr>
              <a:t>Improving Software Quality</a:t>
            </a:r>
            <a:endParaRPr lang="en-IN" sz="2400" b="0" strike="noStrike" spc="-1">
              <a:latin typeface="Arial"/>
            </a:endParaRPr>
          </a:p>
          <a:p>
            <a:pPr marL="228600" indent="-227880">
              <a:lnSpc>
                <a:spcPct val="110000"/>
              </a:lnSpc>
              <a:spcBef>
                <a:spcPts val="1001"/>
              </a:spcBef>
              <a:buClr>
                <a:srgbClr val="431C30"/>
              </a:buClr>
              <a:buSzPct val="150000"/>
              <a:buFont typeface="Arial"/>
              <a:buChar char="•"/>
              <a:tabLst>
                <a:tab pos="0" algn="l"/>
              </a:tabLst>
            </a:pPr>
            <a:r>
              <a:rPr lang="en-US" sz="2400" b="0" strike="noStrike" spc="-1">
                <a:solidFill>
                  <a:srgbClr val="431C30"/>
                </a:solidFill>
                <a:latin typeface="Times New Roman"/>
              </a:rPr>
              <a:t>Increasing Productivity</a:t>
            </a:r>
            <a:endParaRPr lang="en-IN" sz="2400" b="0" strike="noStrike" spc="-1">
              <a:latin typeface="Arial"/>
            </a:endParaRPr>
          </a:p>
          <a:p>
            <a:pPr>
              <a:lnSpc>
                <a:spcPct val="110000"/>
              </a:lnSpc>
              <a:spcBef>
                <a:spcPts val="1001"/>
              </a:spcBef>
              <a:tabLst>
                <a:tab pos="0" algn="l"/>
              </a:tabLst>
            </a:pPr>
            <a:r>
              <a:rPr lang="en-US" sz="4000" b="1" strike="noStrike" spc="-1">
                <a:solidFill>
                  <a:srgbClr val="431C30"/>
                </a:solidFill>
                <a:latin typeface="Times New Roman"/>
              </a:rPr>
              <a:t>Difference between CI and CD?</a:t>
            </a:r>
            <a:endParaRPr lang="en-IN" sz="4000" b="0" strike="noStrike" spc="-1">
              <a:latin typeface="Arial"/>
            </a:endParaRPr>
          </a:p>
          <a:p>
            <a:pPr>
              <a:lnSpc>
                <a:spcPct val="110000"/>
              </a:lnSpc>
              <a:spcBef>
                <a:spcPts val="1001"/>
              </a:spcBef>
              <a:tabLst>
                <a:tab pos="0" algn="l"/>
              </a:tabLst>
            </a:pPr>
            <a:endParaRPr lang="en-IN" sz="4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7E92C-3034-425A-8EEF-221818D58EA4}"/>
              </a:ext>
            </a:extLst>
          </p:cNvPr>
          <p:cNvSpPr txBox="1"/>
          <p:nvPr/>
        </p:nvSpPr>
        <p:spPr>
          <a:xfrm>
            <a:off x="594360" y="411481"/>
            <a:ext cx="11132820" cy="6740307"/>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WHAT IS JENKINS:</a:t>
            </a:r>
          </a:p>
          <a:p>
            <a:pPr algn="l"/>
            <a:r>
              <a:rPr lang="en-US" sz="2400" b="0" i="0" dirty="0">
                <a:solidFill>
                  <a:srgbClr val="000000"/>
                </a:solidFill>
                <a:effectLst/>
                <a:latin typeface="Times New Roman" panose="02020603050405020304" pitchFamily="18" charset="0"/>
              </a:rPr>
              <a:t>Jenkins is an open source continuous integration/continuous delivery and deployment (CI/CD) automation software </a:t>
            </a:r>
            <a:r>
              <a:rPr lang="en-US" sz="2400" dirty="0">
                <a:solidFill>
                  <a:srgbClr val="000000"/>
                </a:solidFill>
                <a:latin typeface="Times New Roman" panose="02020603050405020304" pitchFamily="18" charset="0"/>
              </a:rPr>
              <a:t>D</a:t>
            </a:r>
            <a:r>
              <a:rPr lang="en-US" sz="2400" b="0" i="0" dirty="0">
                <a:solidFill>
                  <a:srgbClr val="000000"/>
                </a:solidFill>
                <a:effectLst/>
                <a:latin typeface="Times New Roman" panose="02020603050405020304" pitchFamily="18" charset="0"/>
              </a:rPr>
              <a:t>evOps tool written in the java programming language. It is used to implement CI/CD workflows, called pipelines.</a:t>
            </a:r>
          </a:p>
          <a:p>
            <a:pPr algn="l"/>
            <a:r>
              <a:rPr lang="en-US" sz="2400" b="0" i="0" dirty="0">
                <a:solidFill>
                  <a:srgbClr val="000000"/>
                </a:solidFill>
                <a:effectLst/>
                <a:latin typeface="Times New Roman" panose="02020603050405020304" pitchFamily="18" charset="0"/>
              </a:rPr>
              <a:t>Pipelines automate testing and reporting on isolated changes in a larger code base in real time and facilitates the integration of disparate branches of the code into a main branch. They also rapidly detect defects in a code base, build the software, automate testing of their builds, prepare the code base for deployment (delivery), and ultimately deploy code to containers and virtual machines, as well as bare metal and cloud servers. There are several commercial versions of Jenkins. This definition only describes the upstream open source project.</a:t>
            </a:r>
          </a:p>
          <a:p>
            <a:pPr algn="l"/>
            <a:endParaRPr lang="en-US" sz="2400" b="0" i="0" dirty="0">
              <a:solidFill>
                <a:srgbClr val="000000"/>
              </a:solidFill>
              <a:effectLst/>
              <a:latin typeface="Times New Roman" panose="02020603050405020304" pitchFamily="18" charset="0"/>
            </a:endParaRPr>
          </a:p>
          <a:p>
            <a:pPr algn="l"/>
            <a:r>
              <a:rPr lang="en-US" sz="2400" b="1" i="0" dirty="0">
                <a:solidFill>
                  <a:srgbClr val="000000"/>
                </a:solidFill>
                <a:effectLst/>
                <a:latin typeface="Times New Roman" panose="02020603050405020304" pitchFamily="18" charset="0"/>
              </a:rPr>
              <a:t>HISTORY OF JENKINS:</a:t>
            </a:r>
          </a:p>
          <a:p>
            <a:pPr algn="l"/>
            <a:r>
              <a:rPr lang="en-US" sz="2400" b="0" i="0" dirty="0">
                <a:solidFill>
                  <a:srgbClr val="000000"/>
                </a:solidFill>
                <a:effectLst/>
                <a:latin typeface="Times New Roman" panose="02020603050405020304" pitchFamily="18" charset="0"/>
              </a:rPr>
              <a:t>Jenkins is a fork of a project called Hudson, which was trademarked by Oracle. Hudson was eventually donated to the Eclipse Foundation and is no longer under development. Jenkins development is now managed as an open source project under the governance of the CD Foundation, an organization within the Linux Foundation.</a:t>
            </a:r>
          </a:p>
          <a:p>
            <a:pPr algn="l"/>
            <a:endParaRPr lang="en-US" sz="2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82964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2065F-C24A-48D7-9E09-0F3F0F3EE51F}"/>
              </a:ext>
            </a:extLst>
          </p:cNvPr>
          <p:cNvSpPr txBox="1"/>
          <p:nvPr/>
        </p:nvSpPr>
        <p:spPr>
          <a:xfrm>
            <a:off x="777240" y="731520"/>
            <a:ext cx="8778240" cy="6001643"/>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PLUGINS:</a:t>
            </a:r>
          </a:p>
          <a:p>
            <a:pPr algn="l"/>
            <a:r>
              <a:rPr lang="en-US" sz="2400" b="0" i="0" dirty="0">
                <a:solidFill>
                  <a:srgbClr val="000000"/>
                </a:solidFill>
                <a:effectLst/>
                <a:latin typeface="Times New Roman" panose="02020603050405020304" pitchFamily="18" charset="0"/>
              </a:rPr>
              <a:t>A Plugin is an enhancement to the Jenkins system. They help extend Jenkins capabilities and integrated Jenkins with other software. Plugins can be downloaded from the online Jenkins Plugin repository and loaded using the Jenkins Web UI or CLI. Currently, the Jenkins community claims over 1500 plugins available for a wide range of uses.</a:t>
            </a:r>
          </a:p>
          <a:p>
            <a:pPr algn="l"/>
            <a:endParaRPr lang="en-US" sz="2400" b="0" i="0" dirty="0">
              <a:solidFill>
                <a:srgbClr val="000000"/>
              </a:solidFill>
              <a:effectLst/>
              <a:latin typeface="Times New Roman" panose="02020603050405020304" pitchFamily="18" charset="0"/>
            </a:endParaRPr>
          </a:p>
          <a:p>
            <a:pPr algn="l"/>
            <a:r>
              <a:rPr lang="en-US" sz="2400" b="1" i="0" dirty="0">
                <a:solidFill>
                  <a:srgbClr val="000000"/>
                </a:solidFill>
                <a:effectLst/>
                <a:latin typeface="Times New Roman" panose="02020603050405020304" pitchFamily="18" charset="0"/>
              </a:rPr>
              <a:t>WHAT IS JENKINS USED FOR:</a:t>
            </a:r>
          </a:p>
          <a:p>
            <a:pPr algn="l"/>
            <a:r>
              <a:rPr lang="en-US" sz="2400" b="0" i="0" dirty="0">
                <a:solidFill>
                  <a:srgbClr val="000000"/>
                </a:solidFill>
                <a:effectLst/>
                <a:latin typeface="Times New Roman" panose="02020603050405020304" pitchFamily="18" charset="0"/>
              </a:rPr>
              <a:t>Automation, including CI/CD and test automation, is one of the key practices that allow DevOps teams to deliver “faster, better, cheaper” technology solutions.</a:t>
            </a:r>
          </a:p>
          <a:p>
            <a:pPr algn="l"/>
            <a:r>
              <a:rPr lang="en-US" sz="2400" b="0" i="0" dirty="0">
                <a:solidFill>
                  <a:srgbClr val="000000"/>
                </a:solidFill>
                <a:effectLst/>
                <a:latin typeface="Times New Roman" panose="02020603050405020304" pitchFamily="18" charset="0"/>
              </a:rPr>
              <a:t>So, Jenkins has become an indispensable tool in helping them achieve those goals. Jenkins has been a key enabling technology that is increasingly helping</a:t>
            </a:r>
          </a:p>
          <a:p>
            <a:pPr algn="l"/>
            <a:endParaRPr lang="en-US" sz="2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69493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D131C-47DA-4D79-AAD8-BF11D46DA555}"/>
              </a:ext>
            </a:extLst>
          </p:cNvPr>
          <p:cNvSpPr txBox="1"/>
          <p:nvPr/>
        </p:nvSpPr>
        <p:spPr>
          <a:xfrm>
            <a:off x="887896" y="503583"/>
            <a:ext cx="8256104" cy="4524315"/>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rPr>
              <a:t>DevOps practices gain widespread adoption in many organizations around the world.</a:t>
            </a:r>
          </a:p>
          <a:p>
            <a:pPr algn="l"/>
            <a:r>
              <a:rPr lang="en-US" sz="2400" b="0" i="0" dirty="0">
                <a:solidFill>
                  <a:srgbClr val="000000"/>
                </a:solidFill>
                <a:effectLst/>
                <a:latin typeface="Times New Roman" panose="02020603050405020304" pitchFamily="18" charset="0"/>
              </a:rPr>
              <a:t>1. Jenkins lowers the Effort of repeated coding.</a:t>
            </a:r>
          </a:p>
          <a:p>
            <a:pPr algn="l"/>
            <a:r>
              <a:rPr lang="en-US" sz="2400" b="0" i="0" dirty="0">
                <a:solidFill>
                  <a:srgbClr val="000000"/>
                </a:solidFill>
                <a:effectLst/>
                <a:latin typeface="Times New Roman" panose="02020603050405020304" pitchFamily="18" charset="0"/>
              </a:rPr>
              <a:t>2. Integration of Individual Jobs.</a:t>
            </a:r>
          </a:p>
          <a:p>
            <a:pPr algn="l"/>
            <a:r>
              <a:rPr lang="en-US" sz="2400" b="0" i="0" dirty="0">
                <a:solidFill>
                  <a:srgbClr val="000000"/>
                </a:solidFill>
                <a:effectLst/>
                <a:latin typeface="Times New Roman" panose="02020603050405020304" pitchFamily="18" charset="0"/>
              </a:rPr>
              <a:t>3. Synchronization with Slack.</a:t>
            </a:r>
          </a:p>
          <a:p>
            <a:pPr algn="l"/>
            <a:r>
              <a:rPr lang="en-US" sz="2400" b="0" i="0" dirty="0">
                <a:solidFill>
                  <a:srgbClr val="000000"/>
                </a:solidFill>
                <a:effectLst/>
                <a:latin typeface="Times New Roman" panose="02020603050405020304" pitchFamily="18" charset="0"/>
              </a:rPr>
              <a:t>4. Effortless Auditing.</a:t>
            </a:r>
          </a:p>
          <a:p>
            <a:pPr algn="l"/>
            <a:r>
              <a:rPr lang="en-US" sz="2400" b="0" i="0" dirty="0">
                <a:solidFill>
                  <a:srgbClr val="000000"/>
                </a:solidFill>
                <a:effectLst/>
                <a:latin typeface="Times New Roman" panose="02020603050405020304" pitchFamily="18" charset="0"/>
              </a:rPr>
              <a:t>5. Greater data support for project management.</a:t>
            </a:r>
          </a:p>
          <a:p>
            <a:pPr algn="l"/>
            <a:r>
              <a:rPr lang="en-US" sz="2400" b="0" i="0" dirty="0">
                <a:solidFill>
                  <a:srgbClr val="000000"/>
                </a:solidFill>
                <a:effectLst/>
                <a:latin typeface="Times New Roman" panose="02020603050405020304" pitchFamily="18" charset="0"/>
              </a:rPr>
              <a:t>6. Manual Tests option.</a:t>
            </a:r>
          </a:p>
          <a:p>
            <a:pPr algn="l"/>
            <a:r>
              <a:rPr lang="en-US" sz="2400" b="0" i="0" dirty="0">
                <a:solidFill>
                  <a:srgbClr val="000000"/>
                </a:solidFill>
                <a:effectLst/>
                <a:latin typeface="Times New Roman" panose="02020603050405020304" pitchFamily="18" charset="0"/>
              </a:rPr>
              <a:t>7. Increased Code Coverage.</a:t>
            </a:r>
          </a:p>
          <a:p>
            <a:pPr algn="l"/>
            <a:r>
              <a:rPr lang="en-US" sz="2400" b="0" i="0" dirty="0">
                <a:solidFill>
                  <a:srgbClr val="000000"/>
                </a:solidFill>
                <a:effectLst/>
                <a:latin typeface="Times New Roman" panose="02020603050405020304" pitchFamily="18" charset="0"/>
              </a:rPr>
              <a:t>8. Code deployment to Production.</a:t>
            </a:r>
          </a:p>
          <a:p>
            <a:pPr algn="l"/>
            <a:r>
              <a:rPr lang="en-US" sz="2400" b="0" i="0" dirty="0">
                <a:solidFill>
                  <a:srgbClr val="000000"/>
                </a:solidFill>
                <a:effectLst/>
                <a:latin typeface="Times New Roman" panose="02020603050405020304" pitchFamily="18" charset="0"/>
              </a:rPr>
              <a:t>9. Avoid Broken Code during shipping.</a:t>
            </a:r>
          </a:p>
          <a:p>
            <a:pPr algn="l"/>
            <a:r>
              <a:rPr lang="en-US" sz="2400" b="0" i="0" dirty="0">
                <a:solidFill>
                  <a:srgbClr val="000000"/>
                </a:solidFill>
                <a:effectLst/>
                <a:latin typeface="Times New Roman" panose="02020603050405020304" pitchFamily="18" charset="0"/>
              </a:rPr>
              <a:t>10. Decrease Code Review Time.</a:t>
            </a:r>
          </a:p>
        </p:txBody>
      </p:sp>
    </p:spTree>
    <p:extLst>
      <p:ext uri="{BB962C8B-B14F-4D97-AF65-F5344CB8AC3E}">
        <p14:creationId xmlns:p14="http://schemas.microsoft.com/office/powerpoint/2010/main" val="272134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1867A0B6-1489-471D-8FD7-9753AB35C854}"/>
              </a:ext>
            </a:extLst>
          </p:cNvPr>
          <p:cNvSpPr txBox="1">
            <a:spLocks noGrp="1"/>
          </p:cNvSpPr>
          <p:nvPr>
            <p:ph type="title" idx="4294967295"/>
          </p:nvPr>
        </p:nvSpPr>
        <p:spPr/>
        <p:txBody>
          <a:bodyPr vert="horz"/>
          <a:lstStyle/>
          <a:p>
            <a:pPr lvl="0"/>
            <a:r>
              <a:rPr lang="en-IN"/>
              <a:t>How Does Jenkins Work?</a:t>
            </a:r>
          </a:p>
        </p:txBody>
      </p:sp>
      <p:sp>
        <p:nvSpPr>
          <p:cNvPr id="3" name=" 2">
            <a:extLst>
              <a:ext uri="{FF2B5EF4-FFF2-40B4-BE49-F238E27FC236}">
                <a16:creationId xmlns:a16="http://schemas.microsoft.com/office/drawing/2014/main" id="{5D3251A8-D8B3-4B06-9E8C-EF0687B23F57}"/>
              </a:ext>
            </a:extLst>
          </p:cNvPr>
          <p:cNvSpPr txBox="1">
            <a:spLocks noGrp="1"/>
          </p:cNvSpPr>
          <p:nvPr>
            <p:ph type="subTitle" idx="4294967295"/>
          </p:nvPr>
        </p:nvSpPr>
        <p:spPr>
          <a:xfrm>
            <a:off x="609754" y="1741545"/>
            <a:ext cx="10971300" cy="3839672"/>
          </a:xfrm>
        </p:spPr>
        <p:txBody>
          <a:bodyPr vert="horz" anchor="ctr"/>
          <a:lstStyle/>
          <a:p>
            <a:pPr lvl="0" algn="ctr"/>
            <a:r>
              <a:rPr lang="en-IN"/>
              <a:t>Jenkins triggers a build upon every commit to the source code repository, typically to a development branch.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274F4D4C-5569-42A0-BB3C-021E968C2B86}"/>
              </a:ext>
            </a:extLst>
          </p:cNvPr>
          <p:cNvSpPr txBox="1">
            <a:spLocks noGrp="1"/>
          </p:cNvSpPr>
          <p:nvPr>
            <p:ph type="body" idx="4294967295"/>
          </p:nvPr>
        </p:nvSpPr>
        <p:spPr>
          <a:xfrm>
            <a:off x="609754" y="435386"/>
            <a:ext cx="10971300" cy="5145831"/>
          </a:xfrm>
        </p:spPr>
        <p:txBody>
          <a:bodyPr vert="horz">
            <a:normAutofit lnSpcReduction="10000"/>
          </a:bodyPr>
          <a:lstStyle/>
          <a:p>
            <a:pPr lvl="0">
              <a:buSzPct val="45000"/>
              <a:buFont typeface="StarSymbol"/>
              <a:buChar char="●"/>
            </a:pPr>
            <a:r>
              <a:rPr lang="en-IN"/>
              <a:t>Jenkins can be configured to run an initial suite of unit tests to ensure that the commit did not “break the build”. If the tests do not pass, the developer can be immediately notified to take corrective action. This puts to rest the question of “Who broke to build?” as it is easy to determine which commit caused the build to fail. If all the unit tests pass, then the build pipeline can proceed to the next phase with integration tests which typically take longer to run.</a:t>
            </a:r>
          </a:p>
          <a:p>
            <a:pPr lvl="0">
              <a:buSzPct val="45000"/>
              <a:buFont typeface="StarSymbol"/>
              <a:buChar char="●"/>
            </a:pPr>
            <a:endParaRPr lang="en-IN"/>
          </a:p>
          <a:p>
            <a:pPr lvl="0">
              <a:buSzPct val="45000"/>
              <a:buFont typeface="StarSymbol"/>
              <a:buChar char="●"/>
            </a:pPr>
            <a:r>
              <a:rPr lang="en-IN"/>
              <a:t>Jenkins provides the ability to run a build in parallel across multiple machines to minimize the total amount of time it takes to complete many of these activities. Finally, Jenkins can deploy the build to an environment that allows for any needed user acceptance testing (UAT) before releasing it into production. These simplified steps encompass the spirit of a continuous integration (CI)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1041</Words>
  <Application>Microsoft Office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vt:lpstr>
      <vt:lpstr>Calibri</vt:lpstr>
      <vt:lpstr>Calibri Light</vt:lpstr>
      <vt:lpstr>canada-type-gibson</vt:lpstr>
      <vt:lpstr>Liberation Sans</vt:lpstr>
      <vt:lpstr>StarSymbol</vt:lpstr>
      <vt:lpstr>Times New Roman</vt:lpstr>
      <vt:lpstr>Office Theme</vt:lpstr>
      <vt:lpstr>Continuous Integration</vt:lpstr>
      <vt:lpstr>PowerPoint Presentation</vt:lpstr>
      <vt:lpstr>PowerPoint Presentation</vt:lpstr>
      <vt:lpstr>PowerPoint Presentation</vt:lpstr>
      <vt:lpstr>PowerPoint Presentation</vt:lpstr>
      <vt:lpstr>PowerPoint Presentation</vt:lpstr>
      <vt:lpstr>PowerPoint Presentation</vt:lpstr>
      <vt:lpstr>How Does Jenkins Work?</vt:lpstr>
      <vt:lpstr>PowerPoint Presentation</vt:lpstr>
      <vt:lpstr>PowerPoint Presentation</vt:lpstr>
      <vt:lpstr>BEFORE JENKINS</vt:lpstr>
      <vt:lpstr>AFTER JENKINS</vt:lpstr>
      <vt:lpstr>Moving Forward With Jenkins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Vedhaviyasan V</dc:creator>
  <cp:lastModifiedBy>Vedhaviyasan V</cp:lastModifiedBy>
  <cp:revision>4</cp:revision>
  <dcterms:created xsi:type="dcterms:W3CDTF">2021-09-02T18:42:06Z</dcterms:created>
  <dcterms:modified xsi:type="dcterms:W3CDTF">2021-09-03T02:30:11Z</dcterms:modified>
</cp:coreProperties>
</file>