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1"/>
  </p:notesMasterIdLst>
  <p:sldIdLst>
    <p:sldId id="257" r:id="rId2"/>
    <p:sldId id="305" r:id="rId3"/>
    <p:sldId id="317" r:id="rId4"/>
    <p:sldId id="318" r:id="rId5"/>
    <p:sldId id="307" r:id="rId6"/>
    <p:sldId id="308" r:id="rId7"/>
    <p:sldId id="306" r:id="rId8"/>
    <p:sldId id="330" r:id="rId9"/>
    <p:sldId id="322" r:id="rId10"/>
    <p:sldId id="325" r:id="rId11"/>
    <p:sldId id="326" r:id="rId12"/>
    <p:sldId id="327" r:id="rId13"/>
    <p:sldId id="328" r:id="rId14"/>
    <p:sldId id="331" r:id="rId15"/>
    <p:sldId id="329" r:id="rId16"/>
    <p:sldId id="310" r:id="rId17"/>
    <p:sldId id="311" r:id="rId18"/>
    <p:sldId id="313" r:id="rId19"/>
    <p:sldId id="31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33" autoAdjust="0"/>
  </p:normalViewPr>
  <p:slideViewPr>
    <p:cSldViewPr>
      <p:cViewPr varScale="1">
        <p:scale>
          <a:sx n="87" d="100"/>
          <a:sy n="87" d="100"/>
        </p:scale>
        <p:origin x="133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pPr/>
              <a:t>5/18/2022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pPr/>
              <a:t>‹#›</a:t>
            </a:fld>
            <a:endParaRPr lang="en-US"/>
          </a:p>
        </p:txBody>
      </p:sp>
    </p:spTree>
    <p:extLst>
      <p:ext uri="{BB962C8B-B14F-4D97-AF65-F5344CB8AC3E}">
        <p14:creationId xmlns:p14="http://schemas.microsoft.com/office/powerpoint/2010/main" val="287038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56628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A1B3278-5A15-4CA0-ADB8-270756502065}"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28AC-9483-49D0-B464-19B23ACD714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859CBE9-1935-4AC3-AD29-72E920B69A8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47ADEA-53C4-41BE-9B03-6852034679EB}"/>
              </a:ext>
            </a:extLst>
          </p:cNvPr>
          <p:cNvSpPr>
            <a:spLocks noGrp="1"/>
          </p:cNvSpPr>
          <p:nvPr>
            <p:ph type="dt" sz="half" idx="10"/>
          </p:nvPr>
        </p:nvSpPr>
        <p:spPr/>
        <p:txBody>
          <a:bodyPr/>
          <a:lstStyle/>
          <a:p>
            <a:fld id="{552EA120-B145-43BE-8D74-5320000CCCEB}" type="datetime1">
              <a:rPr lang="en-US" smtClean="0"/>
              <a:pPr/>
              <a:t>5/18/2022</a:t>
            </a:fld>
            <a:endParaRPr lang="en-US"/>
          </a:p>
        </p:txBody>
      </p:sp>
      <p:sp>
        <p:nvSpPr>
          <p:cNvPr id="5" name="Footer Placeholder 4">
            <a:extLst>
              <a:ext uri="{FF2B5EF4-FFF2-40B4-BE49-F238E27FC236}">
                <a16:creationId xmlns:a16="http://schemas.microsoft.com/office/drawing/2014/main" id="{F19B7412-24F0-484D-8A05-CED8427A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48AEC-13B2-4FEB-9EF4-D72819771C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90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3C2E-D41A-4E45-9BAE-56D21E3F4D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C3D6C-74C6-4CC8-8D92-C24E709F1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7D051-302C-49DE-82D2-3B7685B2D76E}"/>
              </a:ext>
            </a:extLst>
          </p:cNvPr>
          <p:cNvSpPr>
            <a:spLocks noGrp="1"/>
          </p:cNvSpPr>
          <p:nvPr>
            <p:ph type="dt" sz="half" idx="10"/>
          </p:nvPr>
        </p:nvSpPr>
        <p:spPr/>
        <p:txBody>
          <a:bodyPr/>
          <a:lstStyle/>
          <a:p>
            <a:fld id="{A5581E6D-7722-478D-8759-881751234019}" type="datetime1">
              <a:rPr lang="en-US" smtClean="0"/>
              <a:pPr/>
              <a:t>5/18/2022</a:t>
            </a:fld>
            <a:endParaRPr lang="en-US"/>
          </a:p>
        </p:txBody>
      </p:sp>
      <p:sp>
        <p:nvSpPr>
          <p:cNvPr id="5" name="Footer Placeholder 4">
            <a:extLst>
              <a:ext uri="{FF2B5EF4-FFF2-40B4-BE49-F238E27FC236}">
                <a16:creationId xmlns:a16="http://schemas.microsoft.com/office/drawing/2014/main" id="{8AC41BEC-C480-4B60-9750-FD0FB1242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AA9FE-F925-487D-982C-24B1C91EE7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926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5A097-6272-446B-8949-4F87D44BD0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A2410-11A9-4269-96BF-7600A58B9D8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29AA4-BED4-49D0-B1C4-434C4297BB2C}"/>
              </a:ext>
            </a:extLst>
          </p:cNvPr>
          <p:cNvSpPr>
            <a:spLocks noGrp="1"/>
          </p:cNvSpPr>
          <p:nvPr>
            <p:ph type="dt" sz="half" idx="10"/>
          </p:nvPr>
        </p:nvSpPr>
        <p:spPr/>
        <p:txBody>
          <a:bodyPr/>
          <a:lstStyle/>
          <a:p>
            <a:fld id="{42AED63E-9073-4A14-A29B-D0994B84A4A3}" type="datetime1">
              <a:rPr lang="en-US" smtClean="0"/>
              <a:pPr/>
              <a:t>5/18/2022</a:t>
            </a:fld>
            <a:endParaRPr lang="en-US"/>
          </a:p>
        </p:txBody>
      </p:sp>
      <p:sp>
        <p:nvSpPr>
          <p:cNvPr id="5" name="Footer Placeholder 4">
            <a:extLst>
              <a:ext uri="{FF2B5EF4-FFF2-40B4-BE49-F238E27FC236}">
                <a16:creationId xmlns:a16="http://schemas.microsoft.com/office/drawing/2014/main" id="{FE65A728-4289-40D3-8108-AFF41DB75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FB64-A1ED-4539-9392-36F1362F979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387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149CEF-C9D0-4978-AC37-459F9FCDF856}" type="datetime1">
              <a:rPr lang="en-US" smtClean="0"/>
              <a:pPr/>
              <a:t>5/18/2022</a:t>
            </a:fld>
            <a:endParaRPr lang="en-US"/>
          </a:p>
        </p:txBody>
      </p:sp>
      <p:sp>
        <p:nvSpPr>
          <p:cNvPr id="5" name="Footer Placeholder 4"/>
          <p:cNvSpPr>
            <a:spLocks noGrp="1"/>
          </p:cNvSpPr>
          <p:nvPr>
            <p:ph type="ftr" sz="quarter" idx="11"/>
          </p:nvPr>
        </p:nvSpPr>
        <p:spPr/>
        <p:txBody>
          <a:bodyPr/>
          <a:lstStyle/>
          <a:p>
            <a:r>
              <a:rPr lang="en-US"/>
              <a:t>Mini Project- 2019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42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74FF-13E6-4CBC-A65B-765FE8E8A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3CEA0-DC87-49FC-AADD-98B32F3BC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9DC1D-1C75-457C-96B2-EF9A9A7AD391}"/>
              </a:ext>
            </a:extLst>
          </p:cNvPr>
          <p:cNvSpPr>
            <a:spLocks noGrp="1"/>
          </p:cNvSpPr>
          <p:nvPr>
            <p:ph type="dt" sz="half" idx="10"/>
          </p:nvPr>
        </p:nvSpPr>
        <p:spPr/>
        <p:txBody>
          <a:bodyPr/>
          <a:lstStyle/>
          <a:p>
            <a:fld id="{D240EAC3-545E-432D-A3A5-8EC1F317680F}" type="datetime1">
              <a:rPr lang="en-US" smtClean="0"/>
              <a:pPr/>
              <a:t>5/18/2022</a:t>
            </a:fld>
            <a:endParaRPr lang="en-US"/>
          </a:p>
        </p:txBody>
      </p:sp>
      <p:sp>
        <p:nvSpPr>
          <p:cNvPr id="5" name="Footer Placeholder 4">
            <a:extLst>
              <a:ext uri="{FF2B5EF4-FFF2-40B4-BE49-F238E27FC236}">
                <a16:creationId xmlns:a16="http://schemas.microsoft.com/office/drawing/2014/main" id="{EF49949C-49B7-4F1A-BE91-34E26ED1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8C95C-794D-49A4-ABAB-BAB5E9E0131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3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F83-D31A-4B27-834E-CA496182FE4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F9E6E9-B3B1-4BDF-A5FB-A529BD20A22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039FB-5BFF-4D3A-9C80-BC50424EAA0A}"/>
              </a:ext>
            </a:extLst>
          </p:cNvPr>
          <p:cNvSpPr>
            <a:spLocks noGrp="1"/>
          </p:cNvSpPr>
          <p:nvPr>
            <p:ph type="dt" sz="half" idx="10"/>
          </p:nvPr>
        </p:nvSpPr>
        <p:spPr/>
        <p:txBody>
          <a:bodyPr/>
          <a:lstStyle/>
          <a:p>
            <a:fld id="{33F4595A-C27E-4B86-8367-8FC61E8ACD16}" type="datetime1">
              <a:rPr lang="en-US" smtClean="0"/>
              <a:pPr/>
              <a:t>5/18/2022</a:t>
            </a:fld>
            <a:endParaRPr lang="en-US"/>
          </a:p>
        </p:txBody>
      </p:sp>
      <p:sp>
        <p:nvSpPr>
          <p:cNvPr id="5" name="Footer Placeholder 4">
            <a:extLst>
              <a:ext uri="{FF2B5EF4-FFF2-40B4-BE49-F238E27FC236}">
                <a16:creationId xmlns:a16="http://schemas.microsoft.com/office/drawing/2014/main" id="{E943DBDC-FF9F-4506-95D5-C12C7B699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22E1-58F8-4275-ACE9-D1746CBCE68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796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FE7-1D42-44C5-83C3-19E287411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6A3A7-79E2-46FE-98D6-6DD10B5A2E1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FE64B6-56AE-4652-8080-AECE6EA4D95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F7F4A8-8795-45C4-86E6-2C340267B377}"/>
              </a:ext>
            </a:extLst>
          </p:cNvPr>
          <p:cNvSpPr>
            <a:spLocks noGrp="1"/>
          </p:cNvSpPr>
          <p:nvPr>
            <p:ph type="dt" sz="half" idx="10"/>
          </p:nvPr>
        </p:nvSpPr>
        <p:spPr/>
        <p:txBody>
          <a:bodyPr/>
          <a:lstStyle/>
          <a:p>
            <a:fld id="{1D45699E-1B7B-486D-9E8D-719C8402D487}" type="datetime1">
              <a:rPr lang="en-US" smtClean="0"/>
              <a:pPr/>
              <a:t>5/18/2022</a:t>
            </a:fld>
            <a:endParaRPr lang="en-US"/>
          </a:p>
        </p:txBody>
      </p:sp>
      <p:sp>
        <p:nvSpPr>
          <p:cNvPr id="6" name="Footer Placeholder 5">
            <a:extLst>
              <a:ext uri="{FF2B5EF4-FFF2-40B4-BE49-F238E27FC236}">
                <a16:creationId xmlns:a16="http://schemas.microsoft.com/office/drawing/2014/main" id="{5EE36BBB-E0D7-4BE2-BE10-CAE06A582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DE8EB-0900-494B-B744-938CC7F5E3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288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118D-A3D4-4A3D-8E42-9401150ADFC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550C56-0195-4E67-A349-77BA805F6D6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ED4E9-4B69-4868-BC41-816E9F267E1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D62D2A-80FE-4D41-B5FA-0FCC8E6FF45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CF0E7-F0FF-44D3-88D2-88AFD443C2A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AA5956-259B-47A2-91C9-A4E2A98D1FBE}"/>
              </a:ext>
            </a:extLst>
          </p:cNvPr>
          <p:cNvSpPr>
            <a:spLocks noGrp="1"/>
          </p:cNvSpPr>
          <p:nvPr>
            <p:ph type="dt" sz="half" idx="10"/>
          </p:nvPr>
        </p:nvSpPr>
        <p:spPr/>
        <p:txBody>
          <a:bodyPr/>
          <a:lstStyle/>
          <a:p>
            <a:fld id="{D8244835-549C-4A1D-8E9A-AE20BFB04D5F}" type="datetime1">
              <a:rPr lang="en-US" smtClean="0"/>
              <a:pPr/>
              <a:t>5/18/2022</a:t>
            </a:fld>
            <a:endParaRPr lang="en-US"/>
          </a:p>
        </p:txBody>
      </p:sp>
      <p:sp>
        <p:nvSpPr>
          <p:cNvPr id="8" name="Footer Placeholder 7">
            <a:extLst>
              <a:ext uri="{FF2B5EF4-FFF2-40B4-BE49-F238E27FC236}">
                <a16:creationId xmlns:a16="http://schemas.microsoft.com/office/drawing/2014/main" id="{65E0241D-7DA4-4145-92C9-3C4EB4D94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4F3EC-B4BA-42D8-93F7-8365B41F03A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7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1C59-1C5D-4729-8724-8111C49EA3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8EAC13-70A5-4199-B485-05A11351BAF5}"/>
              </a:ext>
            </a:extLst>
          </p:cNvPr>
          <p:cNvSpPr>
            <a:spLocks noGrp="1"/>
          </p:cNvSpPr>
          <p:nvPr>
            <p:ph type="dt" sz="half" idx="10"/>
          </p:nvPr>
        </p:nvSpPr>
        <p:spPr/>
        <p:txBody>
          <a:bodyPr/>
          <a:lstStyle/>
          <a:p>
            <a:fld id="{CDD067DD-3FDB-4CFD-BE6C-12799055D32D}" type="datetime1">
              <a:rPr lang="en-US" smtClean="0"/>
              <a:pPr/>
              <a:t>5/18/2022</a:t>
            </a:fld>
            <a:endParaRPr lang="en-US"/>
          </a:p>
        </p:txBody>
      </p:sp>
      <p:sp>
        <p:nvSpPr>
          <p:cNvPr id="4" name="Footer Placeholder 3">
            <a:extLst>
              <a:ext uri="{FF2B5EF4-FFF2-40B4-BE49-F238E27FC236}">
                <a16:creationId xmlns:a16="http://schemas.microsoft.com/office/drawing/2014/main" id="{8081B706-D85A-469B-8626-23B7174ED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7201BD-9110-4EAA-A9DD-61A2B947BC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514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3158D-66DE-41C1-941E-5F36ED894BE7}"/>
              </a:ext>
            </a:extLst>
          </p:cNvPr>
          <p:cNvSpPr>
            <a:spLocks noGrp="1"/>
          </p:cNvSpPr>
          <p:nvPr>
            <p:ph type="dt" sz="half" idx="10"/>
          </p:nvPr>
        </p:nvSpPr>
        <p:spPr/>
        <p:txBody>
          <a:bodyPr/>
          <a:lstStyle/>
          <a:p>
            <a:fld id="{7B1428F4-0927-4813-963F-FB6A864E3F2A}" type="datetime1">
              <a:rPr lang="en-US" smtClean="0"/>
              <a:pPr/>
              <a:t>5/18/2022</a:t>
            </a:fld>
            <a:endParaRPr lang="en-US"/>
          </a:p>
        </p:txBody>
      </p:sp>
      <p:sp>
        <p:nvSpPr>
          <p:cNvPr id="3" name="Footer Placeholder 2">
            <a:extLst>
              <a:ext uri="{FF2B5EF4-FFF2-40B4-BE49-F238E27FC236}">
                <a16:creationId xmlns:a16="http://schemas.microsoft.com/office/drawing/2014/main" id="{9A0D6024-8E6D-487F-B86E-3EDA3A2F9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8CB4A-630A-4383-B03F-E252003A63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8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B38A-B13A-4C12-884E-071DF9EAC0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E4682D-D3BE-4E17-BC0D-7DB73199F5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C1B36D-FA43-400B-8262-C20D159B7C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CD62454-B15E-42EC-BB9B-7542D53E5037}"/>
              </a:ext>
            </a:extLst>
          </p:cNvPr>
          <p:cNvSpPr>
            <a:spLocks noGrp="1"/>
          </p:cNvSpPr>
          <p:nvPr>
            <p:ph type="dt" sz="half" idx="10"/>
          </p:nvPr>
        </p:nvSpPr>
        <p:spPr/>
        <p:txBody>
          <a:bodyPr/>
          <a:lstStyle/>
          <a:p>
            <a:fld id="{62DC5283-7ED5-4EF4-A7F7-9FF08531DE23}" type="datetime1">
              <a:rPr lang="en-US" smtClean="0"/>
              <a:pPr/>
              <a:t>5/18/2022</a:t>
            </a:fld>
            <a:endParaRPr lang="en-US"/>
          </a:p>
        </p:txBody>
      </p:sp>
      <p:sp>
        <p:nvSpPr>
          <p:cNvPr id="6" name="Footer Placeholder 5">
            <a:extLst>
              <a:ext uri="{FF2B5EF4-FFF2-40B4-BE49-F238E27FC236}">
                <a16:creationId xmlns:a16="http://schemas.microsoft.com/office/drawing/2014/main" id="{94E32A5F-ADB8-4564-BA07-E86C7732D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BC6DB-1EC5-4EB4-B6B1-5BA379A3CC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699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3CEB-9604-460E-97DB-C7F320EC00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0098FA-0E28-4DBE-9D66-8B6B019E303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502B2C5-6814-4DCC-A150-99DA972609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2A4626A-44D9-4703-AFEF-C3EF76646DE3}"/>
              </a:ext>
            </a:extLst>
          </p:cNvPr>
          <p:cNvSpPr>
            <a:spLocks noGrp="1"/>
          </p:cNvSpPr>
          <p:nvPr>
            <p:ph type="dt" sz="half" idx="10"/>
          </p:nvPr>
        </p:nvSpPr>
        <p:spPr/>
        <p:txBody>
          <a:bodyPr/>
          <a:lstStyle/>
          <a:p>
            <a:fld id="{723E50B0-4616-446F-A881-D5155FEE3824}" type="datetime1">
              <a:rPr lang="en-US" smtClean="0"/>
              <a:pPr/>
              <a:t>5/18/2022</a:t>
            </a:fld>
            <a:endParaRPr lang="en-US"/>
          </a:p>
        </p:txBody>
      </p:sp>
      <p:sp>
        <p:nvSpPr>
          <p:cNvPr id="6" name="Footer Placeholder 5">
            <a:extLst>
              <a:ext uri="{FF2B5EF4-FFF2-40B4-BE49-F238E27FC236}">
                <a16:creationId xmlns:a16="http://schemas.microsoft.com/office/drawing/2014/main" id="{F8AA3A72-58BB-4B07-BBE7-B844CF38F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B523C-5CE7-4C97-BC8F-37EBEA4F226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75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ADC87-806C-4B8D-BCCB-D81C43FECB7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4F271F-1A77-4386-9B26-6778D40BF5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3A2EFD-0F60-47B9-ADC3-46F25E982F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8913E4-616A-4433-A708-818E85FE6781}" type="datetime1">
              <a:rPr lang="en-US" smtClean="0"/>
              <a:pPr/>
              <a:t>5/18/2022</a:t>
            </a:fld>
            <a:endParaRPr lang="en-US"/>
          </a:p>
        </p:txBody>
      </p:sp>
      <p:sp>
        <p:nvSpPr>
          <p:cNvPr id="5" name="Footer Placeholder 4">
            <a:extLst>
              <a:ext uri="{FF2B5EF4-FFF2-40B4-BE49-F238E27FC236}">
                <a16:creationId xmlns:a16="http://schemas.microsoft.com/office/drawing/2014/main" id="{FEC46E79-E1FE-4A96-80E7-D241E8B3C11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F775A-6EF2-4226-B664-3409D29539B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38997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ideo" Target="file:///C:\Users\acer\Downloads\WhatsApp%20Video%202022-04-18%20at%202.10.40%20PM%20(1).mp4"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5" name="Picture 4" descr="kle tech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04800"/>
            <a:ext cx="2590800" cy="685800"/>
          </a:xfrm>
          <a:prstGeom prst="rect">
            <a:avLst/>
          </a:prstGeom>
          <a:noFill/>
          <a:ln>
            <a:noFill/>
          </a:ln>
        </p:spPr>
      </p:pic>
      <p:sp>
        <p:nvSpPr>
          <p:cNvPr id="6" name="Text Box 2"/>
          <p:cNvSpPr txBox="1">
            <a:spLocks noChangeArrowheads="1"/>
          </p:cNvSpPr>
          <p:nvPr/>
        </p:nvSpPr>
        <p:spPr bwMode="auto">
          <a:xfrm>
            <a:off x="4800600" y="290454"/>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r>
              <a:rPr lang="en-US" sz="1100" dirty="0">
                <a:solidFill>
                  <a:srgbClr val="C00000"/>
                </a:solidFill>
                <a:effectLst/>
                <a:latin typeface="Calibri Light"/>
                <a:ea typeface="Calibri"/>
                <a:cs typeface="Lato Light"/>
              </a:rPr>
              <a:t> </a:t>
            </a:r>
            <a:endParaRPr lang="en-US" sz="1100" dirty="0">
              <a:effectLst/>
              <a:latin typeface="Calibri"/>
              <a:ea typeface="Calibri"/>
              <a:cs typeface="Times New Roman"/>
            </a:endParaRPr>
          </a:p>
        </p:txBody>
      </p:sp>
      <p:sp>
        <p:nvSpPr>
          <p:cNvPr id="9" name="TextBox 8"/>
          <p:cNvSpPr txBox="1"/>
          <p:nvPr/>
        </p:nvSpPr>
        <p:spPr>
          <a:xfrm>
            <a:off x="172547" y="5352703"/>
            <a:ext cx="6019800" cy="1785104"/>
          </a:xfrm>
          <a:prstGeom prst="rect">
            <a:avLst/>
          </a:prstGeom>
          <a:noFill/>
        </p:spPr>
        <p:txBody>
          <a:bodyPr wrap="square" rtlCol="0">
            <a:spAutoFit/>
          </a:bodyPr>
          <a:lstStyle/>
          <a:p>
            <a:r>
              <a:rPr lang="en-US" sz="2000" b="1" dirty="0"/>
              <a:t>Students Details:</a:t>
            </a:r>
          </a:p>
          <a:p>
            <a:r>
              <a:rPr lang="en-US" dirty="0"/>
              <a:t>1.</a:t>
            </a:r>
            <a:r>
              <a:rPr lang="en-IN" dirty="0">
                <a:latin typeface="Times New Roman" panose="02020603050405020304" pitchFamily="18" charset="0"/>
                <a:cs typeface="Times New Roman" panose="02020603050405020304" pitchFamily="18" charset="0"/>
              </a:rPr>
              <a:t> Rajendra G Kanbargi           USN:01FE19BEC246</a:t>
            </a:r>
          </a:p>
          <a:p>
            <a:r>
              <a:rPr lang="en-IN" dirty="0">
                <a:latin typeface="Times New Roman" panose="02020603050405020304" pitchFamily="18" charset="0"/>
                <a:cs typeface="Times New Roman" panose="02020603050405020304" pitchFamily="18" charset="0"/>
              </a:rPr>
              <a:t>2. Prajwal </a:t>
            </a:r>
            <a:r>
              <a:rPr lang="en-IN" dirty="0" err="1">
                <a:latin typeface="Times New Roman" panose="02020603050405020304" pitchFamily="18" charset="0"/>
                <a:cs typeface="Times New Roman" panose="02020603050405020304" pitchFamily="18" charset="0"/>
              </a:rPr>
              <a:t>Vakkund</a:t>
            </a:r>
            <a:r>
              <a:rPr lang="en-IN" dirty="0">
                <a:latin typeface="Times New Roman" panose="02020603050405020304" pitchFamily="18" charset="0"/>
                <a:cs typeface="Times New Roman" panose="02020603050405020304" pitchFamily="18" charset="0"/>
              </a:rPr>
              <a:t>                  USN:01FE19BEC250</a:t>
            </a:r>
          </a:p>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Tejaswini</a:t>
            </a:r>
            <a:r>
              <a:rPr lang="en-IN" dirty="0">
                <a:latin typeface="Times New Roman" panose="02020603050405020304" pitchFamily="18" charset="0"/>
                <a:cs typeface="Times New Roman" panose="02020603050405020304" pitchFamily="18" charset="0"/>
              </a:rPr>
              <a:t> N                          USN:01FE19BEC256</a:t>
            </a:r>
          </a:p>
          <a:p>
            <a:r>
              <a:rPr lang="en-IN" dirty="0">
                <a:latin typeface="Times New Roman" panose="02020603050405020304" pitchFamily="18" charset="0"/>
                <a:cs typeface="Times New Roman" panose="02020603050405020304" pitchFamily="18" charset="0"/>
              </a:rPr>
              <a:t>4. Vishwas Raju </a:t>
            </a:r>
            <a:r>
              <a:rPr lang="en-IN" dirty="0" err="1">
                <a:latin typeface="Times New Roman" panose="02020603050405020304" pitchFamily="18" charset="0"/>
                <a:cs typeface="Times New Roman" panose="02020603050405020304" pitchFamily="18" charset="0"/>
              </a:rPr>
              <a:t>Banagar</a:t>
            </a:r>
            <a:r>
              <a:rPr lang="en-IN" dirty="0">
                <a:latin typeface="Times New Roman" panose="02020603050405020304" pitchFamily="18" charset="0"/>
                <a:cs typeface="Times New Roman" panose="02020603050405020304" pitchFamily="18" charset="0"/>
              </a:rPr>
              <a:t>         USN:01FE19BEC258</a:t>
            </a:r>
            <a:endParaRPr lang="en-US" dirty="0"/>
          </a:p>
          <a:p>
            <a:endParaRPr lang="en-US" dirty="0"/>
          </a:p>
        </p:txBody>
      </p:sp>
      <p:sp>
        <p:nvSpPr>
          <p:cNvPr id="13" name="TextBox 12"/>
          <p:cNvSpPr txBox="1"/>
          <p:nvPr/>
        </p:nvSpPr>
        <p:spPr>
          <a:xfrm>
            <a:off x="6318973" y="5491202"/>
            <a:ext cx="2743200" cy="1231106"/>
          </a:xfrm>
          <a:prstGeom prst="rect">
            <a:avLst/>
          </a:prstGeom>
          <a:noFill/>
        </p:spPr>
        <p:txBody>
          <a:bodyPr wrap="square" rtlCol="0">
            <a:spAutoFit/>
          </a:bodyPr>
          <a:lstStyle/>
          <a:p>
            <a:r>
              <a:rPr lang="en-US" sz="2000" b="1" dirty="0"/>
              <a:t>Guide Details:</a:t>
            </a:r>
          </a:p>
          <a:p>
            <a:r>
              <a:rPr lang="en-IN" u="sng" dirty="0">
                <a:latin typeface="Times New Roman" panose="02020603050405020304" pitchFamily="18" charset="0"/>
                <a:cs typeface="Times New Roman" panose="02020603050405020304" pitchFamily="18" charset="0"/>
              </a:rPr>
              <a:t>Prof. RM </a:t>
            </a:r>
            <a:r>
              <a:rPr lang="en-IN" u="sng" dirty="0" err="1">
                <a:latin typeface="Times New Roman" panose="02020603050405020304" pitchFamily="18" charset="0"/>
                <a:cs typeface="Times New Roman" panose="02020603050405020304" pitchFamily="18" charset="0"/>
              </a:rPr>
              <a:t>Shet</a:t>
            </a:r>
            <a:endParaRPr lang="en-US" dirty="0"/>
          </a:p>
          <a:p>
            <a:endParaRPr lang="en-US" dirty="0"/>
          </a:p>
          <a:p>
            <a:endParaRPr lang="en-US" dirty="0"/>
          </a:p>
        </p:txBody>
      </p:sp>
      <p:sp>
        <p:nvSpPr>
          <p:cNvPr id="15" name="Rectangle 14"/>
          <p:cNvSpPr/>
          <p:nvPr/>
        </p:nvSpPr>
        <p:spPr>
          <a:xfrm>
            <a:off x="928662" y="1000109"/>
            <a:ext cx="6786610" cy="954107"/>
          </a:xfrm>
          <a:prstGeom prst="rect">
            <a:avLst/>
          </a:prstGeom>
          <a:noFill/>
        </p:spPr>
        <p:txBody>
          <a:bodyPr wrap="square" lIns="91440" tIns="45720" rIns="91440" bIns="45720">
            <a:spAutoFit/>
            <a:scene3d>
              <a:camera prst="orthographicFront"/>
              <a:lightRig rig="soft" dir="tl">
                <a:rot lat="0" lon="0" rev="0"/>
              </a:lightRig>
            </a:scene3d>
            <a:sp3d extrusionH="57150" contourW="25400" prstMaterial="matte">
              <a:bevelT w="25400" h="55880"/>
              <a:contourClr>
                <a:schemeClr val="accent2">
                  <a:tint val="20000"/>
                </a:schemeClr>
              </a:contourClr>
            </a:sp3d>
          </a:bodyPr>
          <a:lstStyle/>
          <a:p>
            <a:pPr algn="ctr"/>
            <a:r>
              <a:rPr lang="en-US" sz="2800" b="1" spc="50" dirty="0">
                <a:ln w="11430"/>
                <a:solidFill>
                  <a:srgbClr val="002060"/>
                </a:solidFill>
                <a:effectLst>
                  <a:outerShdw blurRad="76200" dist="50800" dir="5400000" algn="tl" rotWithShape="0">
                    <a:srgbClr val="000000">
                      <a:alpha val="65000"/>
                    </a:srgbClr>
                  </a:outerShdw>
                </a:effectLst>
              </a:rPr>
              <a:t>Lane Detection with Steer Assist</a:t>
            </a:r>
          </a:p>
          <a:p>
            <a:pPr algn="ctr"/>
            <a:endParaRPr lang="en-US" sz="2800" b="1" spc="50" dirty="0">
              <a:ln w="11430"/>
              <a:solidFill>
                <a:srgbClr val="002060"/>
              </a:solidFill>
              <a:effectLst>
                <a:outerShdw blurRad="76200" dist="50800" dir="5400000" algn="tl" rotWithShape="0">
                  <a:srgbClr val="000000">
                    <a:alpha val="65000"/>
                  </a:srgbClr>
                </a:outerShdw>
              </a:effectLst>
            </a:endParaRPr>
          </a:p>
        </p:txBody>
      </p:sp>
      <p:sp>
        <p:nvSpPr>
          <p:cNvPr id="21" name="TextBox 20"/>
          <p:cNvSpPr txBox="1"/>
          <p:nvPr/>
        </p:nvSpPr>
        <p:spPr>
          <a:xfrm>
            <a:off x="3657600" y="1928802"/>
            <a:ext cx="1605827" cy="369332"/>
          </a:xfrm>
          <a:prstGeom prst="rect">
            <a:avLst/>
          </a:prstGeom>
          <a:noFill/>
        </p:spPr>
        <p:txBody>
          <a:bodyPr wrap="square" rtlCol="0">
            <a:spAutoFit/>
          </a:bodyPr>
          <a:lstStyle/>
          <a:p>
            <a:r>
              <a:rPr lang="en-US" b="1" u="sng" dirty="0">
                <a:latin typeface="Times New Roman" pitchFamily="18" charset="0"/>
                <a:cs typeface="Times New Roman" pitchFamily="18" charset="0"/>
              </a:rPr>
              <a:t>AV Team 16</a:t>
            </a:r>
          </a:p>
        </p:txBody>
      </p:sp>
    </p:spTree>
    <p:extLst>
      <p:ext uri="{BB962C8B-B14F-4D97-AF65-F5344CB8AC3E}">
        <p14:creationId xmlns:p14="http://schemas.microsoft.com/office/powerpoint/2010/main" val="246221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1560" y="908720"/>
            <a:ext cx="8028384" cy="424731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p:cNvSpPr txBox="1"/>
          <p:nvPr/>
        </p:nvSpPr>
        <p:spPr>
          <a:xfrm>
            <a:off x="467544" y="836713"/>
            <a:ext cx="8280920" cy="4247317"/>
          </a:xfrm>
          <a:prstGeom prst="rect">
            <a:avLst/>
          </a:prstGeom>
          <a:noFill/>
        </p:spPr>
        <p:txBody>
          <a:bodyPr wrap="square" rtlCol="0">
            <a:spAutoFit/>
          </a:bodyPr>
          <a:lstStyle/>
          <a:p>
            <a:r>
              <a:rPr lang="en-US" b="1" u="sng" dirty="0">
                <a:latin typeface="Times New Roman" pitchFamily="18" charset="0"/>
                <a:cs typeface="Times New Roman" pitchFamily="18" charset="0"/>
              </a:rPr>
              <a:t>Image Processing:</a:t>
            </a:r>
          </a:p>
          <a:p>
            <a:endParaRPr lang="en-US" dirty="0"/>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readVideo(): </a:t>
            </a:r>
            <a:r>
              <a:rPr lang="en-US" dirty="0">
                <a:latin typeface="Times New Roman" pitchFamily="18" charset="0"/>
                <a:cs typeface="Times New Roman" pitchFamily="18" charset="0"/>
              </a:rPr>
              <a:t>The readVideo() function is used to access the video file, which is placed in the same directory.</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processImage(): </a:t>
            </a:r>
            <a:r>
              <a:rPr lang="en-US" dirty="0">
                <a:latin typeface="Times New Roman" pitchFamily="18" charset="0"/>
                <a:cs typeface="Times New Roman" pitchFamily="18" charset="0"/>
              </a:rPr>
              <a:t>This function uses some processing techniques to extract white lane lines and prepare them for analysis by subsequent procedures.</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perspectiveWarp():  </a:t>
            </a:r>
            <a:r>
              <a:rPr lang="en-US" dirty="0">
                <a:latin typeface="Times New Roman" pitchFamily="18" charset="0"/>
                <a:cs typeface="Times New Roman" pitchFamily="18" charset="0"/>
              </a:rPr>
              <a:t>After we get the image we desire, we apply a perspective warp. Four points are set on the frame in such a way that they only surround the area where lanes are present , and the data is then mapped into another matrix to generate a birds eye view of the lanes. </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pic>
        <p:nvPicPr>
          <p:cNvPr id="9" name="Picture 8" descr="warping.jpg"/>
          <p:cNvPicPr>
            <a:picLocks noChangeAspect="1"/>
          </p:cNvPicPr>
          <p:nvPr/>
        </p:nvPicPr>
        <p:blipFill>
          <a:blip r:embed="rId3" cstate="print"/>
          <a:stretch>
            <a:fillRect/>
          </a:stretch>
        </p:blipFill>
        <p:spPr>
          <a:xfrm>
            <a:off x="251520" y="4221088"/>
            <a:ext cx="8640960" cy="2520280"/>
          </a:xfrm>
          <a:prstGeom prst="rect">
            <a:avLst/>
          </a:prstGeom>
        </p:spPr>
      </p:pic>
    </p:spTree>
    <p:extLst>
      <p:ext uri="{BB962C8B-B14F-4D97-AF65-F5344CB8AC3E}">
        <p14:creationId xmlns:p14="http://schemas.microsoft.com/office/powerpoint/2010/main" val="48732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251520" y="764704"/>
            <a:ext cx="5472609" cy="369332"/>
          </a:xfrm>
          <a:prstGeom prst="rect">
            <a:avLst/>
          </a:prstGeom>
        </p:spPr>
        <p:txBody>
          <a:bodyPr wrap="square">
            <a:spAutoFit/>
          </a:bodyPr>
          <a:lstStyle/>
          <a:p>
            <a:r>
              <a:rPr lang="en-US" b="1" u="sng" dirty="0">
                <a:latin typeface="Times New Roman" pitchFamily="18" charset="0"/>
                <a:cs typeface="Times New Roman" pitchFamily="18" charset="0"/>
              </a:rPr>
              <a:t>Lane Detection, Curve Fitting &amp; Calculations :</a:t>
            </a:r>
          </a:p>
        </p:txBody>
      </p:sp>
      <p:sp>
        <p:nvSpPr>
          <p:cNvPr id="12" name="TextBox 11"/>
          <p:cNvSpPr txBox="1"/>
          <p:nvPr/>
        </p:nvSpPr>
        <p:spPr>
          <a:xfrm>
            <a:off x="179512" y="1052736"/>
            <a:ext cx="8784976" cy="784830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slide_window_search(): </a:t>
            </a:r>
            <a:r>
              <a:rPr lang="en-US" dirty="0">
                <a:latin typeface="Times New Roman" pitchFamily="18" charset="0"/>
                <a:cs typeface="Times New Roman" pitchFamily="18" charset="0"/>
              </a:rPr>
              <a:t>To recognize lanes and their curvature, a sliding window technique is employed. It takes the data from the preceding histogram function and creates a box with a lane in the middle.</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general_search() : </a:t>
            </a:r>
            <a:r>
              <a:rPr lang="en-US" dirty="0">
                <a:latin typeface="Times New Roman" pitchFamily="18" charset="0"/>
                <a:cs typeface="Times New Roman" pitchFamily="18" charset="0"/>
              </a:rPr>
              <a:t>Following the slide window search() function, the general search() method may now fill in an area around the detected lanes. This will be used to calculate the radius of curvature, which is necessary for calculating steering angles.</a:t>
            </a:r>
          </a:p>
          <a:p>
            <a:pPr algn="just"/>
            <a:endParaRPr lang="en-US" dirty="0">
              <a:latin typeface="Times New Roman" pitchFamily="18" charset="0"/>
              <a:cs typeface="Times New Roman" pitchFamily="18" charset="0"/>
            </a:endParaRPr>
          </a:p>
          <a:p>
            <a:pPr algn="just">
              <a:buFont typeface="Arial" pitchFamily="34" charset="0"/>
              <a:buChar char="•"/>
            </a:pPr>
            <a:r>
              <a:rPr lang="en-US" b="1" u="sng" dirty="0">
                <a:latin typeface="Times New Roman" pitchFamily="18" charset="0"/>
                <a:cs typeface="Times New Roman" pitchFamily="18" charset="0"/>
              </a:rPr>
              <a:t>measure_lane_curvature() </a:t>
            </a:r>
            <a:r>
              <a:rPr lang="en-US" dirty="0">
                <a:latin typeface="Times New Roman" pitchFamily="18" charset="0"/>
                <a:cs typeface="Times New Roman" pitchFamily="18" charset="0"/>
              </a:rPr>
              <a:t>: With information provided by the previous two functions, np.polyfit() function is used again but with the values multiplied by xm_per_pix and ym_per_pix variables to convert them from pixel space to meter space.</a:t>
            </a:r>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endParaRPr lang="en-US" dirty="0"/>
          </a:p>
        </p:txBody>
      </p:sp>
      <p:pic>
        <p:nvPicPr>
          <p:cNvPr id="1026" name="Picture 2" descr="C:\Users\acer\OneDrive\Desktop\lane-detection-with-steer-and-departure-master\Images\search.jpg"/>
          <p:cNvPicPr>
            <a:picLocks noChangeAspect="1" noChangeArrowheads="1"/>
          </p:cNvPicPr>
          <p:nvPr/>
        </p:nvPicPr>
        <p:blipFill>
          <a:blip r:embed="rId3" cstate="print"/>
          <a:srcRect/>
          <a:stretch>
            <a:fillRect/>
          </a:stretch>
        </p:blipFill>
        <p:spPr bwMode="auto">
          <a:xfrm>
            <a:off x="467544" y="2204864"/>
            <a:ext cx="8424936" cy="2362002"/>
          </a:xfrm>
          <a:prstGeom prst="rect">
            <a:avLst/>
          </a:prstGeom>
          <a:noFill/>
        </p:spPr>
      </p:pic>
    </p:spTree>
    <p:extLst>
      <p:ext uri="{BB962C8B-B14F-4D97-AF65-F5344CB8AC3E}">
        <p14:creationId xmlns:p14="http://schemas.microsoft.com/office/powerpoint/2010/main" val="48732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0" y="884829"/>
            <a:ext cx="4788024" cy="646331"/>
          </a:xfrm>
          <a:prstGeom prst="rect">
            <a:avLst/>
          </a:prstGeom>
        </p:spPr>
        <p:txBody>
          <a:bodyPr wrap="square">
            <a:spAutoFit/>
          </a:bodyPr>
          <a:lstStyle/>
          <a:p>
            <a:pPr algn="ctr"/>
            <a:r>
              <a:rPr lang="en-US" b="1" u="sng" dirty="0">
                <a:latin typeface="Times New Roman" pitchFamily="18" charset="0"/>
                <a:cs typeface="Times New Roman" pitchFamily="18" charset="0"/>
              </a:rPr>
              <a:t>Visualization and Main Function :</a:t>
            </a:r>
          </a:p>
          <a:p>
            <a:pPr algn="ctr"/>
            <a:endParaRPr lang="en-US" u="sng" dirty="0">
              <a:latin typeface="Times New Roman" pitchFamily="18" charset="0"/>
              <a:cs typeface="Times New Roman" pitchFamily="18" charset="0"/>
            </a:endParaRPr>
          </a:p>
        </p:txBody>
      </p:sp>
      <p:sp>
        <p:nvSpPr>
          <p:cNvPr id="6" name="TextBox 5"/>
          <p:cNvSpPr txBox="1"/>
          <p:nvPr/>
        </p:nvSpPr>
        <p:spPr>
          <a:xfrm>
            <a:off x="395536" y="1628799"/>
            <a:ext cx="8352928" cy="5355312"/>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draw_lane_lines() </a:t>
            </a:r>
            <a:r>
              <a:rPr lang="en-US" dirty="0">
                <a:latin typeface="Times New Roman" pitchFamily="18" charset="0"/>
                <a:cs typeface="Times New Roman" pitchFamily="18" charset="0"/>
              </a:rPr>
              <a:t>: Following that, certain approaches are used to visualize the detected lanes as well as other data that will be displayed in the final image. This programme uses recognized lanes to fill the space within them with a green hue. It also depicts the lane's centre by saving the mean of the left_fitx and right_fitx lists in the pts mean variable, which is subsequently represented by a yellowish tint. This variable is also used to determine whether the car is displaced to one side or centered in the lane. </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u="sng" dirty="0">
                <a:latin typeface="Times New Roman" pitchFamily="18" charset="0"/>
                <a:cs typeface="Times New Roman" pitchFamily="18" charset="0"/>
              </a:rPr>
              <a:t>offCenter() </a:t>
            </a:r>
            <a:r>
              <a:rPr lang="en-US" dirty="0">
                <a:latin typeface="Times New Roman" pitchFamily="18" charset="0"/>
                <a:cs typeface="Times New Roman" pitchFamily="18" charset="0"/>
              </a:rPr>
              <a:t>: offCenter() function uses pts_mean variable to calculate the offset value and show it in meter space.</a:t>
            </a:r>
          </a:p>
          <a:p>
            <a:pPr algn="just"/>
            <a:endParaRPr lang="en-US" dirty="0"/>
          </a:p>
          <a:p>
            <a:pPr algn="just">
              <a:buFont typeface="Arial" pitchFamily="34" charset="0"/>
              <a:buChar char="•"/>
            </a:pPr>
            <a:r>
              <a:rPr lang="en-US" b="1" u="sng" dirty="0">
                <a:latin typeface="Times New Roman" pitchFamily="18" charset="0"/>
                <a:cs typeface="Times New Roman" pitchFamily="18" charset="0"/>
              </a:rPr>
              <a:t>addText() </a:t>
            </a:r>
            <a:r>
              <a:rPr lang="en-US" dirty="0">
                <a:latin typeface="Times New Roman" pitchFamily="18" charset="0"/>
                <a:cs typeface="Times New Roman" pitchFamily="18" charset="0"/>
              </a:rPr>
              <a:t>: Finally by adding text on the final image would complete the process and the information displayed</a:t>
            </a:r>
            <a:r>
              <a:rPr lang="en-US" dirty="0"/>
              <a:t>.</a:t>
            </a:r>
          </a:p>
          <a:p>
            <a:pPr algn="just"/>
            <a:endParaRPr lang="en-US" b="1" u="sng" dirty="0"/>
          </a:p>
          <a:p>
            <a:pPr algn="just">
              <a:buFont typeface="Arial" pitchFamily="34" charset="0"/>
              <a:buChar char="•"/>
            </a:pPr>
            <a:r>
              <a:rPr lang="en-US" b="1" u="sng" dirty="0">
                <a:latin typeface="Times New Roman" pitchFamily="18" charset="0"/>
                <a:cs typeface="Times New Roman" pitchFamily="18" charset="0"/>
              </a:rPr>
              <a:t>main() </a:t>
            </a:r>
            <a:r>
              <a:rPr lang="en-US" dirty="0">
                <a:latin typeface="Times New Roman" pitchFamily="18" charset="0"/>
                <a:cs typeface="Times New Roman" pitchFamily="18" charset="0"/>
              </a:rPr>
              <a:t>: Main function is where all these functions are called in the correct order and contains the loop to play video.</a:t>
            </a:r>
          </a:p>
          <a:p>
            <a:pPr algn="just">
              <a:buFont typeface="Arial" pitchFamily="34" charset="0"/>
              <a:buChar char="•"/>
            </a:pPr>
            <a:endParaRPr lang="en-US" dirty="0"/>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8732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2267744" y="980728"/>
            <a:ext cx="5760640" cy="23762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a:t>
            </a:r>
          </a:p>
        </p:txBody>
      </p:sp>
      <p:sp>
        <p:nvSpPr>
          <p:cNvPr id="8" name="Rectangle 7"/>
          <p:cNvSpPr/>
          <p:nvPr/>
        </p:nvSpPr>
        <p:spPr>
          <a:xfrm>
            <a:off x="2627784" y="1484784"/>
            <a:ext cx="115212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Access the video</a:t>
            </a:r>
          </a:p>
        </p:txBody>
      </p:sp>
      <p:sp>
        <p:nvSpPr>
          <p:cNvPr id="9" name="Rectangle 8"/>
          <p:cNvSpPr/>
          <p:nvPr/>
        </p:nvSpPr>
        <p:spPr>
          <a:xfrm>
            <a:off x="4572000" y="1484784"/>
            <a:ext cx="108012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Extract the white lanes</a:t>
            </a:r>
          </a:p>
        </p:txBody>
      </p:sp>
      <p:sp>
        <p:nvSpPr>
          <p:cNvPr id="10" name="Rectangle 9"/>
          <p:cNvSpPr/>
          <p:nvPr/>
        </p:nvSpPr>
        <p:spPr>
          <a:xfrm>
            <a:off x="6300192" y="1484784"/>
            <a:ext cx="129614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Perspective Warping</a:t>
            </a:r>
          </a:p>
        </p:txBody>
      </p:sp>
      <p:sp>
        <p:nvSpPr>
          <p:cNvPr id="11" name="TextBox 10"/>
          <p:cNvSpPr txBox="1"/>
          <p:nvPr/>
        </p:nvSpPr>
        <p:spPr>
          <a:xfrm>
            <a:off x="4211960" y="2636912"/>
            <a:ext cx="2232248" cy="400110"/>
          </a:xfrm>
          <a:prstGeom prst="rect">
            <a:avLst/>
          </a:prstGeom>
          <a:noFill/>
        </p:spPr>
        <p:txBody>
          <a:bodyPr wrap="square" rtlCol="0">
            <a:spAutoFit/>
          </a:bodyPr>
          <a:lstStyle/>
          <a:p>
            <a:r>
              <a:rPr lang="en-US" sz="2000" dirty="0">
                <a:latin typeface="Times New Roman" pitchFamily="18" charset="0"/>
                <a:cs typeface="Times New Roman" pitchFamily="18" charset="0"/>
              </a:rPr>
              <a:t>Image processing</a:t>
            </a:r>
          </a:p>
        </p:txBody>
      </p:sp>
      <p:sp>
        <p:nvSpPr>
          <p:cNvPr id="12" name="Rectangle 11"/>
          <p:cNvSpPr/>
          <p:nvPr/>
        </p:nvSpPr>
        <p:spPr>
          <a:xfrm>
            <a:off x="6804248" y="4581128"/>
            <a:ext cx="1224136" cy="10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Histogram</a:t>
            </a:r>
          </a:p>
        </p:txBody>
      </p:sp>
      <p:sp>
        <p:nvSpPr>
          <p:cNvPr id="13" name="Rectangle 12"/>
          <p:cNvSpPr/>
          <p:nvPr/>
        </p:nvSpPr>
        <p:spPr>
          <a:xfrm>
            <a:off x="5004048" y="4581128"/>
            <a:ext cx="1224136" cy="10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Lane Detected</a:t>
            </a:r>
          </a:p>
        </p:txBody>
      </p:sp>
      <p:sp>
        <p:nvSpPr>
          <p:cNvPr id="14" name="Rectangle 13"/>
          <p:cNvSpPr/>
          <p:nvPr/>
        </p:nvSpPr>
        <p:spPr>
          <a:xfrm>
            <a:off x="3131840" y="4581128"/>
            <a:ext cx="1296144" cy="10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Radius of curvature Calculation</a:t>
            </a:r>
          </a:p>
        </p:txBody>
      </p:sp>
      <p:sp>
        <p:nvSpPr>
          <p:cNvPr id="15" name="Rectangle 14"/>
          <p:cNvSpPr/>
          <p:nvPr/>
        </p:nvSpPr>
        <p:spPr>
          <a:xfrm>
            <a:off x="1259632" y="4581128"/>
            <a:ext cx="1224136" cy="10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Output Steering Angles</a:t>
            </a:r>
          </a:p>
        </p:txBody>
      </p:sp>
      <p:sp>
        <p:nvSpPr>
          <p:cNvPr id="29" name="Rectangle 28"/>
          <p:cNvSpPr/>
          <p:nvPr/>
        </p:nvSpPr>
        <p:spPr>
          <a:xfrm>
            <a:off x="683568" y="1484784"/>
            <a:ext cx="91440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itchFamily="18" charset="0"/>
                <a:cs typeface="Times New Roman" pitchFamily="18" charset="0"/>
              </a:rPr>
              <a:t>Input Video</a:t>
            </a:r>
          </a:p>
        </p:txBody>
      </p:sp>
      <p:cxnSp>
        <p:nvCxnSpPr>
          <p:cNvPr id="31" name="Straight Arrow Connector 30"/>
          <p:cNvCxnSpPr>
            <a:stCxn id="8" idx="3"/>
            <a:endCxn id="9" idx="1"/>
          </p:cNvCxnSpPr>
          <p:nvPr/>
        </p:nvCxnSpPr>
        <p:spPr>
          <a:xfrm>
            <a:off x="3779912" y="1952836"/>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3"/>
            <a:endCxn id="10" idx="1"/>
          </p:cNvCxnSpPr>
          <p:nvPr/>
        </p:nvCxnSpPr>
        <p:spPr>
          <a:xfrm>
            <a:off x="5652120" y="1952836"/>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3"/>
            <a:endCxn id="8" idx="1"/>
          </p:cNvCxnSpPr>
          <p:nvPr/>
        </p:nvCxnSpPr>
        <p:spPr>
          <a:xfrm>
            <a:off x="1597968" y="1952836"/>
            <a:ext cx="10298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0" idx="3"/>
            <a:endCxn id="12" idx="3"/>
          </p:cNvCxnSpPr>
          <p:nvPr/>
        </p:nvCxnSpPr>
        <p:spPr>
          <a:xfrm>
            <a:off x="7596336" y="1952836"/>
            <a:ext cx="432048" cy="3157500"/>
          </a:xfrm>
          <a:prstGeom prst="bentConnector3">
            <a:avLst>
              <a:gd name="adj1" fmla="val 15291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1"/>
            <a:endCxn id="13" idx="3"/>
          </p:cNvCxnSpPr>
          <p:nvPr/>
        </p:nvCxnSpPr>
        <p:spPr>
          <a:xfrm flipH="1">
            <a:off x="6228184" y="5110336"/>
            <a:ext cx="5760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1"/>
            <a:endCxn id="14" idx="3"/>
          </p:cNvCxnSpPr>
          <p:nvPr/>
        </p:nvCxnSpPr>
        <p:spPr>
          <a:xfrm flipH="1">
            <a:off x="4427984" y="5110336"/>
            <a:ext cx="5760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1"/>
            <a:endCxn id="15" idx="3"/>
          </p:cNvCxnSpPr>
          <p:nvPr/>
        </p:nvCxnSpPr>
        <p:spPr>
          <a:xfrm flipH="1">
            <a:off x="2483768" y="5110336"/>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 y="830239"/>
            <a:ext cx="2483767" cy="369332"/>
          </a:xfrm>
          <a:prstGeom prst="rect">
            <a:avLst/>
          </a:prstGeom>
        </p:spPr>
        <p:txBody>
          <a:bodyPr wrap="square">
            <a:spAutoFit/>
          </a:bodyPr>
          <a:lstStyle/>
          <a:p>
            <a:pPr algn="ctr"/>
            <a:r>
              <a:rPr lang="en-IN" b="1" u="sng" dirty="0">
                <a:latin typeface="Times New Roman" pitchFamily="18" charset="0"/>
                <a:cs typeface="Times New Roman" pitchFamily="18" charset="0"/>
              </a:rPr>
              <a:t>Block Diagram:</a:t>
            </a:r>
            <a:endParaRPr lang="en-US" sz="2600" u="sng"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27585" y="1124744"/>
            <a:ext cx="2952328"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Mathematical  Modeling:</a:t>
            </a:r>
          </a:p>
        </p:txBody>
      </p:sp>
      <p:sp>
        <p:nvSpPr>
          <p:cNvPr id="7" name="TextBox 6"/>
          <p:cNvSpPr txBox="1"/>
          <p:nvPr/>
        </p:nvSpPr>
        <p:spPr>
          <a:xfrm>
            <a:off x="827584" y="1844824"/>
            <a:ext cx="7344816" cy="4247317"/>
          </a:xfrm>
          <a:prstGeom prst="rect">
            <a:avLst/>
          </a:prstGeom>
          <a:noFill/>
        </p:spPr>
        <p:txBody>
          <a:bodyPr wrap="square" rtlCol="0">
            <a:spAutoFit/>
          </a:bodyPr>
          <a:lstStyle/>
          <a:p>
            <a:r>
              <a:rPr lang="en-US" dirty="0">
                <a:latin typeface="Times New Roman" pitchFamily="18" charset="0"/>
                <a:cs typeface="Times New Roman" pitchFamily="18" charset="0"/>
              </a:rPr>
              <a:t>Based on Brewnog’s idea,</a:t>
            </a:r>
          </a:p>
          <a:p>
            <a:r>
              <a:rPr lang="en-US" dirty="0">
                <a:latin typeface="Times New Roman" pitchFamily="18" charset="0"/>
                <a:cs typeface="Times New Roman" pitchFamily="18" charset="0"/>
              </a:rPr>
              <a:t> s = wheel base</a:t>
            </a:r>
          </a:p>
          <a:p>
            <a:r>
              <a:rPr lang="en-US" dirty="0">
                <a:latin typeface="Times New Roman" pitchFamily="18" charset="0"/>
                <a:cs typeface="Times New Roman" pitchFamily="18" charset="0"/>
              </a:rPr>
              <a:t> a = steering wheel angle</a:t>
            </a:r>
          </a:p>
          <a:p>
            <a:r>
              <a:rPr lang="en-US" dirty="0">
                <a:latin typeface="Times New Roman" pitchFamily="18" charset="0"/>
                <a:cs typeface="Times New Roman" pitchFamily="18" charset="0"/>
              </a:rPr>
              <a:t> n = steering ratio (e.g. for 16:1, n = 16)</a:t>
            </a:r>
          </a:p>
          <a:p>
            <a:r>
              <a:rPr lang="en-US" dirty="0">
                <a:latin typeface="Times New Roman" pitchFamily="18" charset="0"/>
                <a:cs typeface="Times New Roman" pitchFamily="18" charset="0"/>
              </a:rPr>
              <a:t> r = radius of curvature, in the same units as the wheel base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So:</a:t>
            </a:r>
          </a:p>
          <a:p>
            <a:r>
              <a:rPr lang="en-US" dirty="0">
                <a:latin typeface="Times New Roman" pitchFamily="18" charset="0"/>
                <a:cs typeface="Times New Roman" pitchFamily="18" charset="0"/>
              </a:rPr>
              <a:t> r = s / (sqrt(2 - 2 * cos(2*a/n))</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For one complete turn of steering i.e., 360 degree wheel turn by 24 degree.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a=n/2*cos^-1(1-(s^2/2r^2)</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 y="908720"/>
            <a:ext cx="3563887"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Specifications of components:</a:t>
            </a:r>
          </a:p>
        </p:txBody>
      </p:sp>
      <p:sp>
        <p:nvSpPr>
          <p:cNvPr id="7" name="TextBox 6"/>
          <p:cNvSpPr txBox="1"/>
          <p:nvPr/>
        </p:nvSpPr>
        <p:spPr>
          <a:xfrm>
            <a:off x="179512" y="1340768"/>
            <a:ext cx="8496944" cy="5078313"/>
          </a:xfrm>
          <a:prstGeom prst="rect">
            <a:avLst/>
          </a:prstGeom>
          <a:noFill/>
        </p:spPr>
        <p:txBody>
          <a:bodyPr wrap="square" rtlCol="0">
            <a:spAutoFit/>
          </a:bodyPr>
          <a:lstStyle/>
          <a:p>
            <a:pPr marL="342900" indent="-342900" algn="just">
              <a:buAutoNum type="arabicPeriod"/>
            </a:pPr>
            <a:r>
              <a:rPr lang="en-US" u="sng" dirty="0">
                <a:latin typeface="Times New Roman" pitchFamily="18" charset="0"/>
                <a:cs typeface="Times New Roman" pitchFamily="18" charset="0"/>
              </a:rPr>
              <a:t>Raspberry pi 3 B+ model :</a:t>
            </a:r>
          </a:p>
          <a:p>
            <a:pPr marL="342900" indent="-342900"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Processor : Broadcom BCM2837B0, Cortex-A53</a:t>
            </a:r>
          </a:p>
          <a:p>
            <a:pPr marL="342900" indent="-342900" algn="just">
              <a:buFont typeface="Arial" pitchFamily="34" charset="0"/>
              <a:buChar char="•"/>
            </a:pPr>
            <a:r>
              <a:rPr lang="en-US" dirty="0">
                <a:latin typeface="Times New Roman" pitchFamily="18" charset="0"/>
                <a:cs typeface="Times New Roman" pitchFamily="18" charset="0"/>
              </a:rPr>
              <a:t>Memory : 1GB LPDDR2 SDRAM</a:t>
            </a:r>
          </a:p>
          <a:p>
            <a:pPr marL="342900" indent="-342900" algn="just">
              <a:buFont typeface="Arial" pitchFamily="34" charset="0"/>
              <a:buChar char="•"/>
            </a:pPr>
            <a:r>
              <a:rPr lang="en-US" dirty="0">
                <a:latin typeface="Times New Roman" pitchFamily="18" charset="0"/>
                <a:cs typeface="Times New Roman" pitchFamily="18" charset="0"/>
              </a:rPr>
              <a:t>Connectivity : 2.4 GHz and 5 GHz Wireless LAN , Bluetooth 4.2, BLE, and Gigabit Ethernet over USB 2.0</a:t>
            </a:r>
          </a:p>
          <a:p>
            <a:pPr marL="342900" indent="-342900" algn="just">
              <a:buFont typeface="Arial" pitchFamily="34" charset="0"/>
              <a:buChar char="•"/>
            </a:pPr>
            <a:r>
              <a:rPr lang="en-US" dirty="0">
                <a:latin typeface="Times New Roman" pitchFamily="18" charset="0"/>
                <a:cs typeface="Times New Roman" pitchFamily="18" charset="0"/>
              </a:rPr>
              <a:t>Access : Extended 40-pin GPIO header.</a:t>
            </a:r>
          </a:p>
          <a:p>
            <a:pPr marL="342900" indent="-342900" algn="just">
              <a:buFont typeface="Arial" pitchFamily="34" charset="0"/>
              <a:buChar char="•"/>
            </a:pPr>
            <a:r>
              <a:rPr lang="en-US" dirty="0">
                <a:latin typeface="Times New Roman" pitchFamily="18" charset="0"/>
                <a:cs typeface="Times New Roman" pitchFamily="18" charset="0"/>
              </a:rPr>
              <a:t>SD Card support :  Micro SD format for loading operating system and data storage.</a:t>
            </a:r>
          </a:p>
          <a:p>
            <a:pPr marL="342900" indent="-342900" algn="just">
              <a:buFont typeface="Arial" pitchFamily="34" charset="0"/>
              <a:buChar char="•"/>
            </a:pPr>
            <a:r>
              <a:rPr lang="en-US" dirty="0">
                <a:latin typeface="Times New Roman" pitchFamily="18" charset="0"/>
                <a:cs typeface="Times New Roman" pitchFamily="18" charset="0"/>
              </a:rPr>
              <a:t>Environment : Operating temperature, 0-50 degree Celsius. </a:t>
            </a:r>
          </a:p>
          <a:p>
            <a:pPr marL="342900" indent="-342900" algn="just"/>
            <a:endParaRPr lang="en-US" dirty="0">
              <a:latin typeface="Times New Roman" pitchFamily="18" charset="0"/>
              <a:cs typeface="Times New Roman" pitchFamily="18" charset="0"/>
            </a:endParaRPr>
          </a:p>
          <a:p>
            <a:pPr marL="342900" indent="-342900" algn="just">
              <a:buAutoNum type="arabicPeriod" startAt="2"/>
            </a:pPr>
            <a:r>
              <a:rPr lang="en-US" u="sng" dirty="0">
                <a:latin typeface="Times New Roman" pitchFamily="18" charset="0"/>
                <a:cs typeface="Times New Roman" pitchFamily="18" charset="0"/>
              </a:rPr>
              <a:t>LN298 Motor Driver:</a:t>
            </a:r>
          </a:p>
          <a:p>
            <a:pPr marL="342900" indent="-342900"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Motor Supply Voltage (Maximum) : 46 V</a:t>
            </a:r>
          </a:p>
          <a:p>
            <a:pPr marL="342900" indent="-342900" algn="just">
              <a:buFont typeface="Arial" pitchFamily="34" charset="0"/>
              <a:buChar char="•"/>
            </a:pPr>
            <a:r>
              <a:rPr lang="en-US" dirty="0">
                <a:latin typeface="Times New Roman" pitchFamily="18" charset="0"/>
                <a:cs typeface="Times New Roman" pitchFamily="18" charset="0"/>
              </a:rPr>
              <a:t>Motor Supply Current (Maximum) : 2A</a:t>
            </a:r>
          </a:p>
          <a:p>
            <a:pPr marL="342900" indent="-342900" algn="just">
              <a:buFont typeface="Arial" pitchFamily="34" charset="0"/>
              <a:buChar char="•"/>
            </a:pPr>
            <a:r>
              <a:rPr lang="en-US" dirty="0">
                <a:latin typeface="Times New Roman" pitchFamily="18" charset="0"/>
                <a:cs typeface="Times New Roman" pitchFamily="18" charset="0"/>
              </a:rPr>
              <a:t>Driver Voltage : 5-35V</a:t>
            </a:r>
          </a:p>
          <a:p>
            <a:pPr marL="342900" indent="-342900" algn="just">
              <a:buFont typeface="Arial" pitchFamily="34" charset="0"/>
              <a:buChar char="•"/>
            </a:pPr>
            <a:r>
              <a:rPr lang="en-US" dirty="0">
                <a:latin typeface="Times New Roman" pitchFamily="18" charset="0"/>
                <a:cs typeface="Times New Roman" pitchFamily="18" charset="0"/>
              </a:rPr>
              <a:t>Driver Current : 2A</a:t>
            </a:r>
          </a:p>
          <a:p>
            <a:pPr marL="342900" indent="-342900" algn="just">
              <a:buFont typeface="Arial" pitchFamily="34" charset="0"/>
              <a:buChar char="•"/>
            </a:pPr>
            <a:r>
              <a:rPr lang="en-US" dirty="0">
                <a:latin typeface="Times New Roman" pitchFamily="18" charset="0"/>
                <a:cs typeface="Times New Roman" pitchFamily="18" charset="0"/>
              </a:rPr>
              <a:t>Maximum Power : 25W</a:t>
            </a:r>
          </a:p>
          <a:p>
            <a:pPr marL="342900" indent="-342900" algn="just">
              <a:buFont typeface="Arial" pitchFamily="34" charset="0"/>
              <a:buChar char="•"/>
            </a:pPr>
            <a:r>
              <a:rPr lang="en-US" dirty="0">
                <a:latin typeface="Times New Roman" pitchFamily="18" charset="0"/>
                <a:cs typeface="Times New Roman" pitchFamily="18" charset="0"/>
              </a:rPr>
              <a:t>Heat sink for better performance.                            </a:t>
            </a:r>
          </a:p>
        </p:txBody>
      </p:sp>
      <p:sp>
        <p:nvSpPr>
          <p:cNvPr id="8" name="TextBox 7"/>
          <p:cNvSpPr txBox="1"/>
          <p:nvPr/>
        </p:nvSpPr>
        <p:spPr>
          <a:xfrm>
            <a:off x="5292080" y="4077072"/>
            <a:ext cx="3456384" cy="2862322"/>
          </a:xfrm>
          <a:prstGeom prst="rect">
            <a:avLst/>
          </a:prstGeom>
          <a:noFill/>
        </p:spPr>
        <p:txBody>
          <a:bodyPr wrap="square" rtlCol="0">
            <a:spAutoFit/>
          </a:bodyPr>
          <a:lstStyle/>
          <a:p>
            <a:pPr algn="just"/>
            <a:r>
              <a:rPr lang="en-US" dirty="0">
                <a:latin typeface="Times New Roman" pitchFamily="18" charset="0"/>
                <a:cs typeface="Times New Roman" pitchFamily="18" charset="0"/>
              </a:rPr>
              <a:t>3</a:t>
            </a:r>
            <a:r>
              <a:rPr lang="en-US" u="sng" dirty="0">
                <a:latin typeface="Times New Roman" pitchFamily="18" charset="0"/>
                <a:cs typeface="Times New Roman" pitchFamily="18" charset="0"/>
              </a:rPr>
              <a:t>.Servo Motor : Futaba S3003</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Rotational Range : 60 degree</a:t>
            </a:r>
          </a:p>
          <a:p>
            <a:pPr algn="just">
              <a:buFont typeface="Arial" pitchFamily="34" charset="0"/>
              <a:buChar char="•"/>
            </a:pPr>
            <a:r>
              <a:rPr lang="en-US" dirty="0">
                <a:latin typeface="Times New Roman" pitchFamily="18" charset="0"/>
                <a:cs typeface="Times New Roman" pitchFamily="18" charset="0"/>
              </a:rPr>
              <a:t>  Weight : 37 g</a:t>
            </a:r>
          </a:p>
          <a:p>
            <a:pPr algn="just">
              <a:buFont typeface="Arial" pitchFamily="34" charset="0"/>
              <a:buChar char="•"/>
            </a:pPr>
            <a:r>
              <a:rPr lang="en-US" dirty="0">
                <a:latin typeface="Times New Roman" pitchFamily="18" charset="0"/>
                <a:cs typeface="Times New Roman" pitchFamily="18" charset="0"/>
              </a:rPr>
              <a:t>  Speed :  4.8 V : 0.23 sec/ 60 degree</a:t>
            </a:r>
          </a:p>
          <a:p>
            <a:pPr algn="just">
              <a:buFont typeface="Arial" pitchFamily="34" charset="0"/>
              <a:buChar char="•"/>
            </a:pPr>
            <a:r>
              <a:rPr lang="en-US" dirty="0">
                <a:latin typeface="Times New Roman" pitchFamily="18" charset="0"/>
                <a:cs typeface="Times New Roman" pitchFamily="18" charset="0"/>
              </a:rPr>
              <a:t>  Pulse Cycle : 30 ms</a:t>
            </a:r>
          </a:p>
          <a:p>
            <a:pPr algn="just">
              <a:buFont typeface="Arial" pitchFamily="34" charset="0"/>
              <a:buChar char="•"/>
            </a:pPr>
            <a:r>
              <a:rPr lang="en-US" dirty="0">
                <a:latin typeface="Times New Roman" pitchFamily="18" charset="0"/>
                <a:cs typeface="Times New Roman" pitchFamily="18" charset="0"/>
              </a:rPr>
              <a:t>  Pulse Width : 500-3000 microsecs</a:t>
            </a:r>
          </a:p>
          <a:p>
            <a:pPr algn="just">
              <a:buFont typeface="Arial" pitchFamily="34" charset="0"/>
              <a:buChar char="•"/>
            </a:pPr>
            <a:r>
              <a:rPr lang="en-US" dirty="0">
                <a:latin typeface="Times New Roman" pitchFamily="18" charset="0"/>
                <a:cs typeface="Times New Roman" pitchFamily="18" charset="0"/>
              </a:rPr>
              <a:t>  Gear type : Plastic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740189" y="830239"/>
            <a:ext cx="2573141" cy="492443"/>
          </a:xfrm>
          <a:prstGeom prst="rect">
            <a:avLst/>
          </a:prstGeom>
        </p:spPr>
        <p:txBody>
          <a:bodyPr wrap="none">
            <a:spAutoFit/>
          </a:bodyPr>
          <a:lstStyle/>
          <a:p>
            <a:pPr algn="ctr"/>
            <a:r>
              <a:rPr lang="en-IN" sz="2600" b="1" u="sng" dirty="0">
                <a:latin typeface="Times New Roman" pitchFamily="18" charset="0"/>
                <a:cs typeface="Times New Roman" pitchFamily="18" charset="0"/>
              </a:rPr>
              <a:t>Implementation:</a:t>
            </a:r>
            <a:endParaRPr lang="en-US" sz="2600" u="sng" dirty="0">
              <a:latin typeface="Times New Roman" pitchFamily="18" charset="0"/>
              <a:cs typeface="Times New Roman" pitchFamily="18" charset="0"/>
            </a:endParaRPr>
          </a:p>
        </p:txBody>
      </p:sp>
      <p:pic>
        <p:nvPicPr>
          <p:cNvPr id="12" name="WhatsApp Video 2022-04-18 at 2.10.40 PM (1).mp4">
            <a:hlinkClick r:id="" action="ppaction://media"/>
          </p:cNvPr>
          <p:cNvPicPr>
            <a:picLocks noRot="1" noChangeAspect="1"/>
          </p:cNvPicPr>
          <p:nvPr>
            <a:videoFile r:link="rId1"/>
          </p:nvPr>
        </p:nvPicPr>
        <p:blipFill>
          <a:blip r:embed="rId4" cstate="print"/>
          <a:stretch>
            <a:fillRect/>
          </a:stretch>
        </p:blipFill>
        <p:spPr>
          <a:xfrm>
            <a:off x="611560" y="1700808"/>
            <a:ext cx="7776864" cy="4608512"/>
          </a:xfrm>
          <a:prstGeom prst="rect">
            <a:avLst/>
          </a:prstGeom>
        </p:spPr>
      </p:pic>
    </p:spTree>
    <p:extLst>
      <p:ext uri="{BB962C8B-B14F-4D97-AF65-F5344CB8AC3E}">
        <p14:creationId xmlns:p14="http://schemas.microsoft.com/office/powerpoint/2010/main" val="3290806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2"/>
                                        </p:tgtEl>
                                      </p:cBhvr>
                                    </p:cmd>
                                  </p:childTnLst>
                                </p:cTn>
                              </p:par>
                            </p:childTnLst>
                          </p:cTn>
                        </p:par>
                      </p:childTnLst>
                    </p:cTn>
                  </p:par>
                </p:childTnLst>
              </p:cTn>
              <p:nextCondLst>
                <p:cond evt="onClick" delay="0">
                  <p:tgtEl>
                    <p:spTgt spid="12"/>
                  </p:tgtEl>
                </p:cond>
              </p:nextCondLst>
            </p:seq>
            <p:video>
              <p:cMediaNode>
                <p:cTn id="7" fill="hold" display="0">
                  <p:stCondLst>
                    <p:cond delay="indefinite"/>
                  </p:stCondLst>
                  <p:endCondLst>
                    <p:cond evt="onNext" delay="0">
                      <p:tgtEl>
                        <p:sldTgt/>
                      </p:tgtEl>
                    </p:cond>
                    <p:cond evt="onPrev" delay="0">
                      <p:tgtEl>
                        <p:sldTgt/>
                      </p:tgtEl>
                    </p:cond>
                  </p:endCondLst>
                </p:cTn>
                <p:tgtEl>
                  <p:spTgt spid="1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438823" y="830239"/>
            <a:ext cx="1332417" cy="492443"/>
          </a:xfrm>
          <a:prstGeom prst="rect">
            <a:avLst/>
          </a:prstGeom>
        </p:spPr>
        <p:txBody>
          <a:bodyPr wrap="none">
            <a:spAutoFit/>
          </a:bodyPr>
          <a:lstStyle/>
          <a:p>
            <a:pPr algn="ctr"/>
            <a:r>
              <a:rPr lang="en-IN" sz="2600" b="1" u="sng" dirty="0">
                <a:latin typeface="Times New Roman" pitchFamily="18" charset="0"/>
                <a:cs typeface="Times New Roman" pitchFamily="18" charset="0"/>
              </a:rPr>
              <a:t>Results:</a:t>
            </a:r>
            <a:endParaRPr lang="en-US" sz="2600" u="sng" dirty="0">
              <a:latin typeface="Times New Roman" pitchFamily="18" charset="0"/>
              <a:cs typeface="Times New Roman" pitchFamily="18" charset="0"/>
            </a:endParaRPr>
          </a:p>
        </p:txBody>
      </p:sp>
      <p:pic>
        <p:nvPicPr>
          <p:cNvPr id="9" name="Picture 8" descr="result.jpg"/>
          <p:cNvPicPr>
            <a:picLocks noChangeAspect="1"/>
          </p:cNvPicPr>
          <p:nvPr/>
        </p:nvPicPr>
        <p:blipFill>
          <a:blip r:embed="rId3" cstate="print"/>
          <a:stretch>
            <a:fillRect/>
          </a:stretch>
        </p:blipFill>
        <p:spPr>
          <a:xfrm>
            <a:off x="971600" y="1714500"/>
            <a:ext cx="7200800" cy="4234780"/>
          </a:xfrm>
          <a:prstGeom prst="rect">
            <a:avLst/>
          </a:prstGeom>
        </p:spPr>
      </p:pic>
    </p:spTree>
    <p:extLst>
      <p:ext uri="{BB962C8B-B14F-4D97-AF65-F5344CB8AC3E}">
        <p14:creationId xmlns:p14="http://schemas.microsoft.com/office/powerpoint/2010/main" val="387824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itle 5"/>
          <p:cNvSpPr>
            <a:spLocks noGrp="1"/>
          </p:cNvSpPr>
          <p:nvPr>
            <p:ph type="title"/>
          </p:nvPr>
        </p:nvSpPr>
        <p:spPr>
          <a:xfrm>
            <a:off x="628650" y="1308964"/>
            <a:ext cx="7886700" cy="1133476"/>
          </a:xfrm>
        </p:spPr>
        <p:txBody>
          <a:bodyPr>
            <a:normAutofit/>
          </a:bodyPr>
          <a:lstStyle/>
          <a:p>
            <a:pPr algn="just"/>
            <a:r>
              <a:rPr lang="en-IN" sz="2000" dirty="0">
                <a:latin typeface="Times New Roman" pitchFamily="18" charset="0"/>
                <a:cs typeface="Times New Roman" pitchFamily="18" charset="0"/>
              </a:rPr>
              <a:t>[1] M. T. </a:t>
            </a:r>
            <a:r>
              <a:rPr lang="en-IN" sz="2000" dirty="0" err="1">
                <a:latin typeface="Times New Roman" pitchFamily="18" charset="0"/>
                <a:cs typeface="Times New Roman" pitchFamily="18" charset="0"/>
              </a:rPr>
              <a:t>Kimour</a:t>
            </a:r>
            <a:r>
              <a:rPr lang="en-IN" sz="2000" dirty="0">
                <a:latin typeface="Times New Roman" pitchFamily="18" charset="0"/>
                <a:cs typeface="Times New Roman" pitchFamily="18" charset="0"/>
              </a:rPr>
              <a:t> and D. </a:t>
            </a:r>
            <a:r>
              <a:rPr lang="en-IN" sz="2000" dirty="0" err="1">
                <a:latin typeface="Times New Roman" pitchFamily="18" charset="0"/>
                <a:cs typeface="Times New Roman" pitchFamily="18" charset="0"/>
              </a:rPr>
              <a:t>Meslati</a:t>
            </a:r>
            <a:r>
              <a:rPr lang="en-IN" sz="2000" dirty="0">
                <a:latin typeface="Times New Roman" pitchFamily="18" charset="0"/>
                <a:cs typeface="Times New Roman" pitchFamily="18" charset="0"/>
              </a:rPr>
              <a:t>, “Deriving objects from use cases in real-time embedded systems,” Information and Software Technology, vol. 47, p. 533-545, June 2005.</a:t>
            </a:r>
          </a:p>
        </p:txBody>
      </p:sp>
      <p:sp>
        <p:nvSpPr>
          <p:cNvPr id="5" name="Rectangle 4"/>
          <p:cNvSpPr/>
          <p:nvPr/>
        </p:nvSpPr>
        <p:spPr>
          <a:xfrm>
            <a:off x="475116" y="830239"/>
            <a:ext cx="1730345" cy="492443"/>
          </a:xfrm>
          <a:prstGeom prst="rect">
            <a:avLst/>
          </a:prstGeom>
        </p:spPr>
        <p:txBody>
          <a:bodyPr wrap="none">
            <a:spAutoFit/>
          </a:bodyPr>
          <a:lstStyle/>
          <a:p>
            <a:pPr algn="ctr"/>
            <a:r>
              <a:rPr lang="en-IN" sz="2600" b="1" dirty="0">
                <a:latin typeface="Times New Roman" pitchFamily="18" charset="0"/>
                <a:cs typeface="Times New Roman" pitchFamily="18" charset="0"/>
              </a:rPr>
              <a:t>References</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860506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2362200" y="2664065"/>
            <a:ext cx="3810000" cy="707886"/>
          </a:xfrm>
          <a:prstGeom prst="rect">
            <a:avLst/>
          </a:prstGeom>
        </p:spPr>
        <p:txBody>
          <a:bodyPr wrap="square">
            <a:spAutoFit/>
          </a:bodyPr>
          <a:lstStyle/>
          <a:p>
            <a:pPr algn="ctr"/>
            <a:r>
              <a:rPr lang="en-IN" sz="4000" b="1" dirty="0">
                <a:latin typeface="Times New Roman" pitchFamily="18" charset="0"/>
                <a:cs typeface="Times New Roman" pitchFamily="18" charset="0"/>
              </a:rPr>
              <a:t>Thank You</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71155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85310" y="914400"/>
            <a:ext cx="1462260" cy="492443"/>
          </a:xfrm>
          <a:prstGeom prst="rect">
            <a:avLst/>
          </a:prstGeom>
        </p:spPr>
        <p:txBody>
          <a:bodyPr wrap="none">
            <a:spAutoFit/>
          </a:bodyPr>
          <a:lstStyle/>
          <a:p>
            <a:pPr algn="ctr"/>
            <a:r>
              <a:rPr lang="en-IN" sz="2600" b="1" dirty="0">
                <a:latin typeface="Times New Roman" panose="02020603050405020304" pitchFamily="18" charset="0"/>
                <a:cs typeface="Times New Roman" panose="02020603050405020304" pitchFamily="18" charset="0"/>
              </a:rPr>
              <a:t>Contents</a:t>
            </a:r>
            <a:endParaRPr lang="en-US" sz="2600" dirty="0"/>
          </a:p>
        </p:txBody>
      </p:sp>
      <p:sp>
        <p:nvSpPr>
          <p:cNvPr id="10" name="TextBox 9"/>
          <p:cNvSpPr txBox="1"/>
          <p:nvPr/>
        </p:nvSpPr>
        <p:spPr>
          <a:xfrm>
            <a:off x="714348" y="1857364"/>
            <a:ext cx="5143536" cy="2585323"/>
          </a:xfrm>
          <a:prstGeom prst="rect">
            <a:avLst/>
          </a:prstGeom>
          <a:noFill/>
        </p:spPr>
        <p:txBody>
          <a:bodyPr wrap="square" rtlCol="0">
            <a:spAutoFit/>
          </a:bodyPr>
          <a:lstStyle/>
          <a:p>
            <a:r>
              <a:rPr lang="en-IN" dirty="0">
                <a:latin typeface="Times New Roman" pitchFamily="18" charset="0"/>
                <a:cs typeface="Times New Roman" pitchFamily="18" charset="0"/>
              </a:rPr>
              <a:t>1.   Introduction</a:t>
            </a:r>
          </a:p>
          <a:p>
            <a:r>
              <a:rPr lang="en-IN" dirty="0">
                <a:latin typeface="Times New Roman" pitchFamily="18" charset="0"/>
                <a:cs typeface="Times New Roman" pitchFamily="18" charset="0"/>
              </a:rPr>
              <a:t>2.   Need  Statement</a:t>
            </a:r>
          </a:p>
          <a:p>
            <a:r>
              <a:rPr lang="en-IN" dirty="0">
                <a:latin typeface="Times New Roman" pitchFamily="18" charset="0"/>
                <a:cs typeface="Times New Roman" pitchFamily="18" charset="0"/>
              </a:rPr>
              <a:t>3.   Problem Statement</a:t>
            </a:r>
          </a:p>
          <a:p>
            <a:pPr marL="342900" indent="-342900">
              <a:buAutoNum type="arabicPeriod" startAt="4"/>
            </a:pPr>
            <a:r>
              <a:rPr lang="en-IN" dirty="0">
                <a:latin typeface="Times New Roman" pitchFamily="18" charset="0"/>
                <a:cs typeface="Times New Roman" pitchFamily="18" charset="0"/>
              </a:rPr>
              <a:t>Literature survey</a:t>
            </a:r>
          </a:p>
          <a:p>
            <a:pPr marL="342900" indent="-342900">
              <a:buAutoNum type="arabicPeriod" startAt="4"/>
            </a:pPr>
            <a:r>
              <a:rPr lang="en-IN">
                <a:latin typeface="Times New Roman" pitchFamily="18" charset="0"/>
                <a:cs typeface="Times New Roman" pitchFamily="18" charset="0"/>
              </a:rPr>
              <a:t>Objectives </a:t>
            </a:r>
            <a:endParaRPr lang="en-IN" dirty="0">
              <a:latin typeface="Times New Roman" pitchFamily="18" charset="0"/>
              <a:cs typeface="Times New Roman" pitchFamily="18" charset="0"/>
            </a:endParaRPr>
          </a:p>
          <a:p>
            <a:pPr marL="342900" indent="-342900">
              <a:buAutoNum type="arabicPeriod" startAt="4"/>
            </a:pPr>
            <a:r>
              <a:rPr lang="en-IN" dirty="0">
                <a:latin typeface="Times New Roman" pitchFamily="18" charset="0"/>
                <a:cs typeface="Times New Roman" pitchFamily="18" charset="0"/>
              </a:rPr>
              <a:t>Lane Detection with real time videos</a:t>
            </a:r>
          </a:p>
          <a:p>
            <a:pPr marL="342900" indent="-342900">
              <a:buAutoNum type="arabicPeriod" startAt="4"/>
            </a:pPr>
            <a:r>
              <a:rPr lang="en-IN" dirty="0">
                <a:latin typeface="Times New Roman" pitchFamily="18" charset="0"/>
                <a:cs typeface="Times New Roman" pitchFamily="18" charset="0"/>
              </a:rPr>
              <a:t>Block Diagram</a:t>
            </a:r>
          </a:p>
          <a:p>
            <a:pPr marL="342900" indent="-342900">
              <a:buAutoNum type="arabicPeriod" startAt="4"/>
            </a:pPr>
            <a:r>
              <a:rPr lang="en-IN" dirty="0">
                <a:latin typeface="Times New Roman" pitchFamily="18" charset="0"/>
                <a:cs typeface="Times New Roman" pitchFamily="18" charset="0"/>
              </a:rPr>
              <a:t>Implementation</a:t>
            </a:r>
          </a:p>
          <a:p>
            <a:pPr marL="342900" indent="-342900">
              <a:buAutoNum type="arabicPeriod" startAt="4"/>
            </a:pPr>
            <a:r>
              <a:rPr lang="en-IN" dirty="0">
                <a:latin typeface="Times New Roman" pitchFamily="18" charset="0"/>
                <a:cs typeface="Times New Roman" pitchFamily="18" charset="0"/>
              </a:rPr>
              <a:t>Results</a:t>
            </a:r>
          </a:p>
        </p:txBody>
      </p:sp>
    </p:spTree>
    <p:extLst>
      <p:ext uri="{BB962C8B-B14F-4D97-AF65-F5344CB8AC3E}">
        <p14:creationId xmlns:p14="http://schemas.microsoft.com/office/powerpoint/2010/main" val="247187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5"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6" name="Straight Connector 5"/>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42910" y="1357298"/>
            <a:ext cx="1143008" cy="461665"/>
          </a:xfrm>
          <a:prstGeom prst="rect">
            <a:avLst/>
          </a:prstGeom>
          <a:noFill/>
        </p:spPr>
        <p:txBody>
          <a:bodyPr wrap="square" rtlCol="0">
            <a:spAutoFit/>
          </a:bodyPr>
          <a:lstStyle/>
          <a:p>
            <a:r>
              <a:rPr lang="en-IN" sz="2400" b="1" u="sng" dirty="0">
                <a:latin typeface="Times New Roman" pitchFamily="18" charset="0"/>
                <a:cs typeface="Times New Roman" pitchFamily="18" charset="0"/>
              </a:rPr>
              <a:t>ADAS:</a:t>
            </a:r>
          </a:p>
        </p:txBody>
      </p:sp>
      <p:sp>
        <p:nvSpPr>
          <p:cNvPr id="8" name="TextBox 7"/>
          <p:cNvSpPr txBox="1"/>
          <p:nvPr/>
        </p:nvSpPr>
        <p:spPr>
          <a:xfrm>
            <a:off x="642910" y="5000636"/>
            <a:ext cx="8072494" cy="1631216"/>
          </a:xfrm>
          <a:prstGeom prst="rect">
            <a:avLst/>
          </a:prstGeom>
          <a:noFill/>
        </p:spPr>
        <p:txBody>
          <a:bodyPr wrap="square" rtlCol="0">
            <a:spAutoFit/>
          </a:bodyPr>
          <a:lstStyle/>
          <a:p>
            <a:pPr algn="just">
              <a:buFont typeface="Arial" pitchFamily="34" charset="0"/>
              <a:buChar char="•"/>
            </a:pPr>
            <a:r>
              <a:rPr lang="en-IN" sz="2000" dirty="0">
                <a:latin typeface="Times New Roman" pitchFamily="18" charset="0"/>
                <a:cs typeface="Times New Roman" pitchFamily="18" charset="0"/>
              </a:rPr>
              <a:t>Advanced driver-assistance systems (ADAS) are groups of electronic technologies that assist drivers in driving and parking functions. Through a safe human-machine interface, ADAS increase car and road safety. ADAS use automated technology, such as sensors and cameras, to detect nearby obstacles or driver errors, and respond accordingly.</a:t>
            </a:r>
          </a:p>
        </p:txBody>
      </p:sp>
      <p:sp>
        <p:nvSpPr>
          <p:cNvPr id="9" name="Rectangle 8"/>
          <p:cNvSpPr/>
          <p:nvPr/>
        </p:nvSpPr>
        <p:spPr>
          <a:xfrm>
            <a:off x="463894" y="785794"/>
            <a:ext cx="1994841" cy="492443"/>
          </a:xfrm>
          <a:prstGeom prst="rect">
            <a:avLst/>
          </a:prstGeom>
        </p:spPr>
        <p:txBody>
          <a:bodyPr wrap="square">
            <a:spAutoFit/>
          </a:bodyPr>
          <a:lstStyle/>
          <a:p>
            <a:pPr algn="ctr"/>
            <a:r>
              <a:rPr lang="en-IN" sz="2600" b="1" dirty="0">
                <a:latin typeface="Times New Roman" panose="02020603050405020304" pitchFamily="18" charset="0"/>
                <a:cs typeface="Times New Roman" panose="02020603050405020304" pitchFamily="18" charset="0"/>
              </a:rPr>
              <a:t>Introduction</a:t>
            </a:r>
            <a:endParaRPr lang="en-US" sz="2600" dirty="0"/>
          </a:p>
        </p:txBody>
      </p:sp>
      <p:pic>
        <p:nvPicPr>
          <p:cNvPr id="11" name="Picture 10" descr="WhatsApp Image 2022-02-13 at 9.26.40 PM.jpeg"/>
          <p:cNvPicPr>
            <a:picLocks noChangeAspect="1"/>
          </p:cNvPicPr>
          <p:nvPr/>
        </p:nvPicPr>
        <p:blipFill>
          <a:blip r:embed="rId3" cstate="print"/>
          <a:stretch>
            <a:fillRect/>
          </a:stretch>
        </p:blipFill>
        <p:spPr>
          <a:xfrm>
            <a:off x="928662" y="1928802"/>
            <a:ext cx="7072362" cy="2928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1472" y="1071546"/>
            <a:ext cx="7929618" cy="2031325"/>
          </a:xfrm>
          <a:prstGeom prst="rect">
            <a:avLst/>
          </a:prstGeom>
        </p:spPr>
        <p:txBody>
          <a:bodyPr wrap="square">
            <a:spAutoFit/>
          </a:bodyPr>
          <a:lstStyle/>
          <a:p>
            <a:pPr algn="just">
              <a:buFont typeface="Arial" pitchFamily="34" charset="0"/>
              <a:buChar char="•"/>
            </a:pPr>
            <a:r>
              <a:rPr lang="en-IN" dirty="0">
                <a:latin typeface="Times New Roman" pitchFamily="18" charset="0"/>
                <a:cs typeface="Times New Roman" pitchFamily="18" charset="0"/>
              </a:rPr>
              <a:t>Advanced Driver Assistance Systems (ADAS) are systems intended to help the driver in his driving activities. Technological solutions are many, like Adaptive Cruise Control (ACC), Intelligent Speed Adaptation (ISA) or Collision Warning Systems (CWS). </a:t>
            </a:r>
          </a:p>
          <a:p>
            <a:pPr algn="just">
              <a:buFont typeface="Arial" pitchFamily="34" charset="0"/>
              <a:buChar char="•"/>
            </a:pPr>
            <a:r>
              <a:rPr lang="en-IN" dirty="0">
                <a:latin typeface="Times New Roman" pitchFamily="18" charset="0"/>
                <a:cs typeface="Times New Roman" pitchFamily="18" charset="0"/>
              </a:rPr>
              <a:t>ADAS functions can be split in two groups: comfort functions and safety functions. The aim of the comfort functions is to warn the driver by triggering a warning, like a flashing light, sound, vibration or even a gentle steering suggestion. </a:t>
            </a:r>
          </a:p>
        </p:txBody>
      </p:sp>
      <p:pic>
        <p:nvPicPr>
          <p:cNvPr id="4" name="Picture 3"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5"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6" name="Straight Connector 5"/>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7" name="Picture 6" descr="levels-of-driving-automation.jpg.imgw.850.x.jpg"/>
          <p:cNvPicPr>
            <a:picLocks noChangeAspect="1"/>
          </p:cNvPicPr>
          <p:nvPr/>
        </p:nvPicPr>
        <p:blipFill>
          <a:blip r:embed="rId3" cstate="print"/>
          <a:stretch>
            <a:fillRect/>
          </a:stretch>
        </p:blipFill>
        <p:spPr>
          <a:xfrm>
            <a:off x="571472" y="3286124"/>
            <a:ext cx="7929618" cy="3143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398600" y="838200"/>
            <a:ext cx="2598788" cy="492443"/>
          </a:xfrm>
          <a:prstGeom prst="rect">
            <a:avLst/>
          </a:prstGeom>
        </p:spPr>
        <p:txBody>
          <a:bodyPr wrap="none">
            <a:spAutoFit/>
          </a:bodyPr>
          <a:lstStyle/>
          <a:p>
            <a:pPr algn="ctr"/>
            <a:r>
              <a:rPr lang="en-IN" sz="2600" b="1" dirty="0">
                <a:latin typeface="Times New Roman" pitchFamily="18" charset="0"/>
                <a:cs typeface="Times New Roman" pitchFamily="18" charset="0"/>
              </a:rPr>
              <a:t>Need Statement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a:t>
            </a:r>
          </a:p>
        </p:txBody>
      </p:sp>
      <p:sp>
        <p:nvSpPr>
          <p:cNvPr id="10" name="TextBox 9"/>
          <p:cNvSpPr txBox="1"/>
          <p:nvPr/>
        </p:nvSpPr>
        <p:spPr>
          <a:xfrm>
            <a:off x="500034" y="1428736"/>
            <a:ext cx="8001056" cy="707886"/>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To increase the driver road safety by introducing active safety / ADAS in autonomous vehicles.</a:t>
            </a:r>
          </a:p>
        </p:txBody>
      </p:sp>
      <p:pic>
        <p:nvPicPr>
          <p:cNvPr id="12" name="Picture 11" descr="ADAS.png"/>
          <p:cNvPicPr>
            <a:picLocks noChangeAspect="1"/>
          </p:cNvPicPr>
          <p:nvPr/>
        </p:nvPicPr>
        <p:blipFill>
          <a:blip r:embed="rId3" cstate="print"/>
          <a:stretch>
            <a:fillRect/>
          </a:stretch>
        </p:blipFill>
        <p:spPr>
          <a:xfrm>
            <a:off x="428596" y="2571744"/>
            <a:ext cx="8215370" cy="4071966"/>
          </a:xfrm>
          <a:prstGeom prst="rect">
            <a:avLst/>
          </a:prstGeom>
        </p:spPr>
      </p:pic>
    </p:spTree>
    <p:extLst>
      <p:ext uri="{BB962C8B-B14F-4D97-AF65-F5344CB8AC3E}">
        <p14:creationId xmlns:p14="http://schemas.microsoft.com/office/powerpoint/2010/main" val="61602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34750" y="830239"/>
            <a:ext cx="3092899" cy="492443"/>
          </a:xfrm>
          <a:prstGeom prst="rect">
            <a:avLst/>
          </a:prstGeom>
        </p:spPr>
        <p:txBody>
          <a:bodyPr wrap="none">
            <a:spAutoFit/>
          </a:bodyPr>
          <a:lstStyle/>
          <a:p>
            <a:pPr algn="ctr"/>
            <a:r>
              <a:rPr lang="en-IN" sz="2600" b="1" dirty="0">
                <a:latin typeface="Times New Roman" pitchFamily="18" charset="0"/>
                <a:cs typeface="Times New Roman" pitchFamily="18" charset="0"/>
              </a:rPr>
              <a:t>Problem Statement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a:t>
            </a:r>
          </a:p>
        </p:txBody>
      </p:sp>
      <p:sp>
        <p:nvSpPr>
          <p:cNvPr id="10" name="TextBox 9"/>
          <p:cNvSpPr txBox="1"/>
          <p:nvPr/>
        </p:nvSpPr>
        <p:spPr>
          <a:xfrm>
            <a:off x="500034" y="1571612"/>
            <a:ext cx="8286808" cy="707886"/>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To design and implement lane detection with steer assist for an autonomous vehicle.</a:t>
            </a:r>
          </a:p>
        </p:txBody>
      </p:sp>
      <p:pic>
        <p:nvPicPr>
          <p:cNvPr id="13" name="Picture 12" descr="Volvo-lane-keeping-assist.jpg"/>
          <p:cNvPicPr>
            <a:picLocks noChangeAspect="1"/>
          </p:cNvPicPr>
          <p:nvPr/>
        </p:nvPicPr>
        <p:blipFill>
          <a:blip r:embed="rId3" cstate="print"/>
          <a:stretch>
            <a:fillRect/>
          </a:stretch>
        </p:blipFill>
        <p:spPr>
          <a:xfrm>
            <a:off x="428596" y="2571744"/>
            <a:ext cx="8358189" cy="3929090"/>
          </a:xfrm>
          <a:prstGeom prst="rect">
            <a:avLst/>
          </a:prstGeom>
        </p:spPr>
      </p:pic>
    </p:spTree>
    <p:extLst>
      <p:ext uri="{BB962C8B-B14F-4D97-AF65-F5344CB8AC3E}">
        <p14:creationId xmlns:p14="http://schemas.microsoft.com/office/powerpoint/2010/main" val="61602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443857" y="714356"/>
            <a:ext cx="2741841" cy="492443"/>
          </a:xfrm>
          <a:prstGeom prst="rect">
            <a:avLst/>
          </a:prstGeom>
        </p:spPr>
        <p:txBody>
          <a:bodyPr wrap="square">
            <a:spAutoFit/>
          </a:bodyPr>
          <a:lstStyle/>
          <a:p>
            <a:pPr algn="ctr"/>
            <a:r>
              <a:rPr lang="en-IN" sz="2600" b="1" dirty="0">
                <a:latin typeface="Times New Roman" pitchFamily="18" charset="0"/>
                <a:cs typeface="Times New Roman" pitchFamily="18" charset="0"/>
              </a:rPr>
              <a:t>Literature Survey</a:t>
            </a:r>
            <a:endParaRPr lang="en-US" sz="2600" dirty="0">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214282" y="1214422"/>
          <a:ext cx="8858312" cy="5171845"/>
        </p:xfrm>
        <a:graphic>
          <a:graphicData uri="http://schemas.openxmlformats.org/drawingml/2006/table">
            <a:tbl>
              <a:tblPr firstRow="1" bandRow="1">
                <a:tableStyleId>{21E4AEA4-8DFA-4A89-87EB-49C32662AFE0}</a:tableStyleId>
              </a:tblPr>
              <a:tblGrid>
                <a:gridCol w="714380">
                  <a:extLst>
                    <a:ext uri="{9D8B030D-6E8A-4147-A177-3AD203B41FA5}">
                      <a16:colId xmlns:a16="http://schemas.microsoft.com/office/drawing/2014/main" val="20000"/>
                    </a:ext>
                  </a:extLst>
                </a:gridCol>
                <a:gridCol w="2714644">
                  <a:extLst>
                    <a:ext uri="{9D8B030D-6E8A-4147-A177-3AD203B41FA5}">
                      <a16:colId xmlns:a16="http://schemas.microsoft.com/office/drawing/2014/main" val="20001"/>
                    </a:ext>
                  </a:extLst>
                </a:gridCol>
                <a:gridCol w="2928958">
                  <a:extLst>
                    <a:ext uri="{9D8B030D-6E8A-4147-A177-3AD203B41FA5}">
                      <a16:colId xmlns:a16="http://schemas.microsoft.com/office/drawing/2014/main" val="20002"/>
                    </a:ext>
                  </a:extLst>
                </a:gridCol>
                <a:gridCol w="2500330">
                  <a:extLst>
                    <a:ext uri="{9D8B030D-6E8A-4147-A177-3AD203B41FA5}">
                      <a16:colId xmlns:a16="http://schemas.microsoft.com/office/drawing/2014/main" val="20003"/>
                    </a:ext>
                  </a:extLst>
                </a:gridCol>
              </a:tblGrid>
              <a:tr h="571503">
                <a:tc>
                  <a:txBody>
                    <a:bodyPr/>
                    <a:lstStyle/>
                    <a:p>
                      <a:r>
                        <a:rPr lang="en-IN" sz="1800" dirty="0" err="1">
                          <a:solidFill>
                            <a:schemeClr val="tx1"/>
                          </a:solidFill>
                          <a:latin typeface="Times New Roman" pitchFamily="18" charset="0"/>
                          <a:cs typeface="Times New Roman" pitchFamily="18" charset="0"/>
                        </a:rPr>
                        <a:t>Sl.No</a:t>
                      </a:r>
                      <a:endParaRPr lang="en-IN" sz="1800" dirty="0">
                        <a:solidFill>
                          <a:schemeClr val="tx1"/>
                        </a:solidFill>
                        <a:latin typeface="Times New Roman" pitchFamily="18" charset="0"/>
                        <a:cs typeface="Times New Roman" pitchFamily="18" charset="0"/>
                      </a:endParaRPr>
                    </a:p>
                  </a:txBody>
                  <a:tcPr/>
                </a:tc>
                <a:tc>
                  <a:txBody>
                    <a:bodyPr/>
                    <a:lstStyle/>
                    <a:p>
                      <a:r>
                        <a:rPr lang="en-IN" sz="1800" dirty="0">
                          <a:solidFill>
                            <a:schemeClr val="tx1"/>
                          </a:solidFill>
                          <a:latin typeface="Times New Roman" pitchFamily="18" charset="0"/>
                          <a:cs typeface="Times New Roman" pitchFamily="18" charset="0"/>
                        </a:rPr>
                        <a:t>Titl</a:t>
                      </a:r>
                      <a:r>
                        <a:rPr lang="en-IN" sz="1800" baseline="0" dirty="0">
                          <a:solidFill>
                            <a:schemeClr val="tx1"/>
                          </a:solidFill>
                          <a:latin typeface="Times New Roman" pitchFamily="18" charset="0"/>
                          <a:cs typeface="Times New Roman" pitchFamily="18" charset="0"/>
                        </a:rPr>
                        <a:t>e and Date of publication</a:t>
                      </a:r>
                      <a:endParaRPr lang="en-IN" sz="1800" dirty="0">
                        <a:solidFill>
                          <a:schemeClr val="tx1"/>
                        </a:solidFill>
                        <a:latin typeface="Times New Roman" pitchFamily="18" charset="0"/>
                        <a:cs typeface="Times New Roman" pitchFamily="18" charset="0"/>
                      </a:endParaRPr>
                    </a:p>
                  </a:txBody>
                  <a:tcPr/>
                </a:tc>
                <a:tc>
                  <a:txBody>
                    <a:bodyPr/>
                    <a:lstStyle/>
                    <a:p>
                      <a:r>
                        <a:rPr lang="en-IN" sz="1800" dirty="0">
                          <a:solidFill>
                            <a:schemeClr val="tx1"/>
                          </a:solidFill>
                          <a:latin typeface="Times New Roman" pitchFamily="18" charset="0"/>
                          <a:cs typeface="Times New Roman" pitchFamily="18" charset="0"/>
                        </a:rPr>
                        <a:t>Authors</a:t>
                      </a:r>
                    </a:p>
                  </a:txBody>
                  <a:tcPr/>
                </a:tc>
                <a:tc>
                  <a:txBody>
                    <a:bodyPr/>
                    <a:lstStyle/>
                    <a:p>
                      <a:r>
                        <a:rPr lang="en-IN" sz="1800" dirty="0">
                          <a:solidFill>
                            <a:schemeClr val="tx1"/>
                          </a:solidFill>
                          <a:latin typeface="Times New Roman" pitchFamily="18" charset="0"/>
                          <a:cs typeface="Times New Roman" pitchFamily="18" charset="0"/>
                        </a:rPr>
                        <a:t>Learning</a:t>
                      </a:r>
                    </a:p>
                  </a:txBody>
                  <a:tcPr/>
                </a:tc>
                <a:extLst>
                  <a:ext uri="{0D108BD9-81ED-4DB2-BD59-A6C34878D82A}">
                    <a16:rowId xmlns:a16="http://schemas.microsoft.com/office/drawing/2014/main" val="10000"/>
                  </a:ext>
                </a:extLst>
              </a:tr>
              <a:tr h="1459931">
                <a:tc>
                  <a:txBody>
                    <a:bodyPr/>
                    <a:lstStyle/>
                    <a:p>
                      <a:r>
                        <a:rPr lang="en-IN" sz="1800" dirty="0">
                          <a:latin typeface="Times New Roman" pitchFamily="18" charset="0"/>
                          <a:cs typeface="Times New Roman" pitchFamily="18" charset="0"/>
                        </a:rPr>
                        <a:t>1.</a:t>
                      </a:r>
                    </a:p>
                  </a:txBody>
                  <a:tcPr/>
                </a:tc>
                <a:tc>
                  <a:txBody>
                    <a:bodyPr/>
                    <a:lstStyle/>
                    <a:p>
                      <a:pPr algn="just"/>
                      <a:r>
                        <a:rPr lang="en-IN" sz="1400" dirty="0">
                          <a:latin typeface="Times New Roman" pitchFamily="18" charset="0"/>
                          <a:cs typeface="Times New Roman" pitchFamily="18" charset="0"/>
                        </a:rPr>
                        <a:t>On the Image Sensor Processing for Lane Detection and Control in Vehicle Lane Keeping Systems</a:t>
                      </a:r>
                    </a:p>
                  </a:txBody>
                  <a:tcPr/>
                </a:tc>
                <a:tc>
                  <a:txBody>
                    <a:bodyPr/>
                    <a:lstStyle/>
                    <a:p>
                      <a:pPr algn="just"/>
                      <a:r>
                        <a:rPr lang="en-IN" sz="1400" dirty="0">
                          <a:latin typeface="Times New Roman" pitchFamily="18" charset="0"/>
                          <a:cs typeface="Times New Roman" pitchFamily="18" charset="0"/>
                        </a:rPr>
                        <a:t>C.Y. </a:t>
                      </a:r>
                      <a:r>
                        <a:rPr lang="en-IN" sz="1400" dirty="0" err="1">
                          <a:latin typeface="Times New Roman" pitchFamily="18" charset="0"/>
                          <a:cs typeface="Times New Roman" pitchFamily="18" charset="0"/>
                        </a:rPr>
                        <a:t>Kuo</a:t>
                      </a:r>
                      <a:r>
                        <a:rPr lang="en-IN" sz="1400" dirty="0">
                          <a:latin typeface="Times New Roman" pitchFamily="18" charset="0"/>
                          <a:cs typeface="Times New Roman" pitchFamily="18" charset="0"/>
                        </a:rPr>
                        <a:t>, Y.R. Lu and S.M. Yang </a:t>
                      </a:r>
                      <a:r>
                        <a:rPr lang="en-IN" sz="1200" dirty="0">
                          <a:latin typeface="Times New Roman" pitchFamily="18" charset="0"/>
                          <a:cs typeface="Times New Roman" pitchFamily="18" charset="0"/>
                        </a:rPr>
                        <a:t>*</a:t>
                      </a:r>
                    </a:p>
                  </a:txBody>
                  <a:tcPr/>
                </a:tc>
                <a:tc>
                  <a:txBody>
                    <a:bodyPr/>
                    <a:lstStyle/>
                    <a:p>
                      <a:pPr algn="just"/>
                      <a:r>
                        <a:rPr lang="en-IN" sz="1400" dirty="0">
                          <a:latin typeface="Times New Roman" pitchFamily="18" charset="0"/>
                          <a:cs typeface="Times New Roman" pitchFamily="18" charset="0"/>
                        </a:rPr>
                        <a:t>It presents a cost-effective image sensor with efficient processing algorithm for lane detection and lane control applications to autonomous delivery systems</a:t>
                      </a:r>
                      <a:r>
                        <a:rPr lang="en-IN" sz="1400" dirty="0"/>
                        <a:t>. </a:t>
                      </a:r>
                    </a:p>
                  </a:txBody>
                  <a:tcPr/>
                </a:tc>
                <a:extLst>
                  <a:ext uri="{0D108BD9-81ED-4DB2-BD59-A6C34878D82A}">
                    <a16:rowId xmlns:a16="http://schemas.microsoft.com/office/drawing/2014/main" val="10001"/>
                  </a:ext>
                </a:extLst>
              </a:tr>
              <a:tr h="1705937">
                <a:tc>
                  <a:txBody>
                    <a:bodyPr/>
                    <a:lstStyle/>
                    <a:p>
                      <a:r>
                        <a:rPr lang="en-IN" dirty="0"/>
                        <a:t>2.</a:t>
                      </a:r>
                    </a:p>
                  </a:txBody>
                  <a:tcPr/>
                </a:tc>
                <a:tc>
                  <a:txBody>
                    <a:bodyPr/>
                    <a:lstStyle/>
                    <a:p>
                      <a:pPr algn="just"/>
                      <a:r>
                        <a:rPr lang="en-IN" sz="1400" dirty="0">
                          <a:latin typeface="Times New Roman" pitchFamily="18" charset="0"/>
                          <a:cs typeface="Times New Roman" pitchFamily="18" charset="0"/>
                        </a:rPr>
                        <a:t>Steering Wheel Control in Lane Departure Warning System</a:t>
                      </a:r>
                    </a:p>
                  </a:txBody>
                  <a:tcPr/>
                </a:tc>
                <a:tc>
                  <a:txBody>
                    <a:bodyPr/>
                    <a:lstStyle/>
                    <a:p>
                      <a:pPr algn="just"/>
                      <a:r>
                        <a:rPr lang="en-IN" sz="1400" dirty="0" err="1">
                          <a:latin typeface="Times New Roman" pitchFamily="18" charset="0"/>
                          <a:cs typeface="Times New Roman" pitchFamily="18" charset="0"/>
                        </a:rPr>
                        <a:t>Maximiliano</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Hernández</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García</a:t>
                      </a:r>
                      <a:r>
                        <a:rPr lang="en-IN" sz="1400" dirty="0">
                          <a:latin typeface="Times New Roman" pitchFamily="18" charset="0"/>
                          <a:cs typeface="Times New Roman" pitchFamily="18" charset="0"/>
                        </a:rPr>
                        <a:t> Rojas1 , </a:t>
                      </a:r>
                      <a:r>
                        <a:rPr lang="en-IN" sz="1400" dirty="0" err="1">
                          <a:latin typeface="Times New Roman" pitchFamily="18" charset="0"/>
                          <a:cs typeface="Times New Roman" pitchFamily="18" charset="0"/>
                        </a:rPr>
                        <a:t>Humberto</a:t>
                      </a:r>
                      <a:r>
                        <a:rPr lang="en-IN" sz="1400" dirty="0">
                          <a:latin typeface="Times New Roman" pitchFamily="18" charset="0"/>
                          <a:cs typeface="Times New Roman" pitchFamily="18" charset="0"/>
                        </a:rPr>
                        <a:t> Velasco Arellano1 , David </a:t>
                      </a:r>
                      <a:r>
                        <a:rPr lang="en-IN" sz="1400" dirty="0" err="1">
                          <a:latin typeface="Times New Roman" pitchFamily="18" charset="0"/>
                          <a:cs typeface="Times New Roman" pitchFamily="18" charset="0"/>
                        </a:rPr>
                        <a:t>Ubach</a:t>
                      </a:r>
                      <a:r>
                        <a:rPr lang="en-IN" sz="1400" dirty="0">
                          <a:latin typeface="Times New Roman" pitchFamily="18" charset="0"/>
                          <a:cs typeface="Times New Roman" pitchFamily="18" charset="0"/>
                        </a:rPr>
                        <a:t> González2 , </a:t>
                      </a:r>
                      <a:r>
                        <a:rPr lang="en-IN" sz="1400" dirty="0" err="1">
                          <a:latin typeface="Times New Roman" pitchFamily="18" charset="0"/>
                          <a:cs typeface="Times New Roman" pitchFamily="18" charset="0"/>
                        </a:rPr>
                        <a:t>Martín</a:t>
                      </a:r>
                      <a:r>
                        <a:rPr lang="en-IN" sz="1400" dirty="0">
                          <a:latin typeface="Times New Roman" pitchFamily="18" charset="0"/>
                          <a:cs typeface="Times New Roman" pitchFamily="18" charset="0"/>
                        </a:rPr>
                        <a:t> Montes Rivera1 , </a:t>
                      </a:r>
                      <a:r>
                        <a:rPr lang="en-IN" sz="1400" dirty="0" err="1">
                          <a:latin typeface="Times New Roman" pitchFamily="18" charset="0"/>
                          <a:cs typeface="Times New Roman" pitchFamily="18" charset="0"/>
                        </a:rPr>
                        <a:t>Marving</a:t>
                      </a:r>
                      <a:r>
                        <a:rPr lang="en-IN" sz="1400" dirty="0">
                          <a:latin typeface="Times New Roman" pitchFamily="18" charset="0"/>
                          <a:cs typeface="Times New Roman" pitchFamily="18" charset="0"/>
                        </a:rPr>
                        <a:t> Omar Aguilar Justo3</a:t>
                      </a:r>
                    </a:p>
                  </a:txBody>
                  <a:tcPr/>
                </a:tc>
                <a:tc>
                  <a:txBody>
                    <a:bodyPr/>
                    <a:lstStyle/>
                    <a:p>
                      <a:pPr algn="just"/>
                      <a:r>
                        <a:rPr lang="en-IN" sz="1400" dirty="0">
                          <a:latin typeface="Times New Roman" pitchFamily="18" charset="0"/>
                          <a:cs typeface="Times New Roman" pitchFamily="18" charset="0"/>
                        </a:rPr>
                        <a:t>It presents</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a position steering wheel control (SWC) in a lane detection prototype designed for its implementation in cars that do not have installed this system</a:t>
                      </a:r>
                    </a:p>
                  </a:txBody>
                  <a:tcPr/>
                </a:tc>
                <a:extLst>
                  <a:ext uri="{0D108BD9-81ED-4DB2-BD59-A6C34878D82A}">
                    <a16:rowId xmlns:a16="http://schemas.microsoft.com/office/drawing/2014/main" val="10002"/>
                  </a:ext>
                </a:extLst>
              </a:tr>
              <a:tr h="1365897">
                <a:tc>
                  <a:txBody>
                    <a:bodyPr/>
                    <a:lstStyle/>
                    <a:p>
                      <a:r>
                        <a:rPr lang="en-IN" dirty="0"/>
                        <a:t>3.</a:t>
                      </a:r>
                    </a:p>
                  </a:txBody>
                  <a:tcPr/>
                </a:tc>
                <a:tc>
                  <a:txBody>
                    <a:bodyPr/>
                    <a:lstStyle/>
                    <a:p>
                      <a:pPr algn="just"/>
                      <a:r>
                        <a:rPr lang="en-IN" sz="1400" dirty="0">
                          <a:latin typeface="Times New Roman" pitchFamily="18" charset="0"/>
                          <a:cs typeface="Times New Roman" pitchFamily="18" charset="0"/>
                        </a:rPr>
                        <a:t>Real Time Lane Detection for Autonomous Vehicles</a:t>
                      </a:r>
                    </a:p>
                  </a:txBody>
                  <a:tcPr/>
                </a:tc>
                <a:tc>
                  <a:txBody>
                    <a:bodyPr/>
                    <a:lstStyle/>
                    <a:p>
                      <a:pPr algn="just"/>
                      <a:r>
                        <a:rPr lang="en-IN" sz="1400" dirty="0" err="1">
                          <a:latin typeface="Times New Roman" pitchFamily="18" charset="0"/>
                          <a:cs typeface="Times New Roman" pitchFamily="18" charset="0"/>
                        </a:rPr>
                        <a:t>Abdulhakam.AM.Assidiq</a:t>
                      </a:r>
                      <a:r>
                        <a:rPr lang="en-IN" sz="1400" dirty="0">
                          <a:latin typeface="Times New Roman" pitchFamily="18" charset="0"/>
                          <a:cs typeface="Times New Roman" pitchFamily="18" charset="0"/>
                        </a:rPr>
                        <a:t>, Othman O. </a:t>
                      </a:r>
                      <a:r>
                        <a:rPr lang="en-IN" sz="1400" dirty="0" err="1">
                          <a:latin typeface="Times New Roman" pitchFamily="18" charset="0"/>
                          <a:cs typeface="Times New Roman" pitchFamily="18" charset="0"/>
                        </a:rPr>
                        <a:t>Khalifa</a:t>
                      </a:r>
                      <a:r>
                        <a:rPr lang="en-IN" sz="1400" dirty="0">
                          <a:latin typeface="Times New Roman" pitchFamily="18" charset="0"/>
                          <a:cs typeface="Times New Roman" pitchFamily="18" charset="0"/>
                        </a:rPr>
                        <a:t>, Md. </a:t>
                      </a:r>
                      <a:r>
                        <a:rPr lang="en-IN" sz="1400" dirty="0" err="1">
                          <a:latin typeface="Times New Roman" pitchFamily="18" charset="0"/>
                          <a:cs typeface="Times New Roman" pitchFamily="18" charset="0"/>
                        </a:rPr>
                        <a:t>Rafiqul</a:t>
                      </a:r>
                      <a:r>
                        <a:rPr lang="en-IN" sz="1400" dirty="0">
                          <a:latin typeface="Times New Roman" pitchFamily="18" charset="0"/>
                          <a:cs typeface="Times New Roman" pitchFamily="18" charset="0"/>
                        </a:rPr>
                        <a:t> Islam, </a:t>
                      </a:r>
                      <a:r>
                        <a:rPr lang="en-IN" sz="1400" dirty="0" err="1">
                          <a:latin typeface="Times New Roman" pitchFamily="18" charset="0"/>
                          <a:cs typeface="Times New Roman" pitchFamily="18" charset="0"/>
                        </a:rPr>
                        <a:t>Sheroz</a:t>
                      </a:r>
                      <a:r>
                        <a:rPr lang="en-IN" sz="1400" dirty="0">
                          <a:latin typeface="Times New Roman" pitchFamily="18" charset="0"/>
                          <a:cs typeface="Times New Roman" pitchFamily="18" charset="0"/>
                        </a:rPr>
                        <a:t> Khan</a:t>
                      </a:r>
                    </a:p>
                  </a:txBody>
                  <a:tcPr/>
                </a:tc>
                <a:tc>
                  <a:txBody>
                    <a:bodyPr/>
                    <a:lstStyle/>
                    <a:p>
                      <a:pPr algn="just"/>
                      <a:r>
                        <a:rPr lang="en-IN" sz="1400" dirty="0">
                          <a:latin typeface="Times New Roman" pitchFamily="18" charset="0"/>
                          <a:cs typeface="Times New Roman" pitchFamily="18" charset="0"/>
                        </a:rPr>
                        <a:t>It is based on lane detection which includes the localization of the road, the determination of the relative position between vehicle and road.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602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0"/>
            <a:ext cx="2628900" cy="556846"/>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5" name="Straight Connector 4"/>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43857" y="1268760"/>
            <a:ext cx="2741841" cy="492443"/>
          </a:xfrm>
          <a:prstGeom prst="rect">
            <a:avLst/>
          </a:prstGeom>
        </p:spPr>
        <p:txBody>
          <a:bodyPr wrap="square">
            <a:spAutoFit/>
          </a:bodyPr>
          <a:lstStyle/>
          <a:p>
            <a:pPr algn="ctr"/>
            <a:r>
              <a:rPr lang="en-IN" sz="2600" b="1" u="sng" dirty="0">
                <a:latin typeface="Times New Roman" pitchFamily="18" charset="0"/>
                <a:cs typeface="Times New Roman" pitchFamily="18" charset="0"/>
              </a:rPr>
              <a:t>Objectives:</a:t>
            </a:r>
            <a:endParaRPr lang="en-US" sz="2600" u="sng" dirty="0">
              <a:latin typeface="Times New Roman" pitchFamily="18" charset="0"/>
              <a:cs typeface="Times New Roman" pitchFamily="18" charset="0"/>
            </a:endParaRPr>
          </a:p>
        </p:txBody>
      </p:sp>
      <p:sp>
        <p:nvSpPr>
          <p:cNvPr id="7" name="TextBox 6"/>
          <p:cNvSpPr txBox="1"/>
          <p:nvPr/>
        </p:nvSpPr>
        <p:spPr>
          <a:xfrm>
            <a:off x="971600" y="2564904"/>
            <a:ext cx="7416824" cy="2585323"/>
          </a:xfrm>
          <a:prstGeom prst="rect">
            <a:avLst/>
          </a:prstGeom>
          <a:noFill/>
        </p:spPr>
        <p:txBody>
          <a:bodyPr wrap="square" rtlCol="0">
            <a:spAutoFit/>
          </a:bodyPr>
          <a:lstStyle/>
          <a:p>
            <a:pPr marL="342900" indent="-342900" algn="just">
              <a:buFont typeface="+mj-lt"/>
              <a:buAutoNum type="arabicPeriod"/>
            </a:pPr>
            <a:r>
              <a:rPr lang="en-US" dirty="0">
                <a:latin typeface="Times New Roman" pitchFamily="18" charset="0"/>
                <a:cs typeface="Times New Roman" pitchFamily="18" charset="0"/>
              </a:rPr>
              <a:t>To significantly improves safety by making sure the vehicle is centered inside the lane lines.</a:t>
            </a:r>
          </a:p>
          <a:p>
            <a:pPr marL="342900" indent="-342900" algn="just">
              <a:buFont typeface="+mj-lt"/>
              <a:buAutoNum type="arabicPeriod"/>
            </a:pPr>
            <a:r>
              <a:rPr lang="en-US" dirty="0">
                <a:latin typeface="Times New Roman" pitchFamily="18" charset="0"/>
                <a:cs typeface="Times New Roman" pitchFamily="18" charset="0"/>
              </a:rPr>
              <a:t>To control the steering wheel to take gentle curves on highways without any driver input.</a:t>
            </a:r>
          </a:p>
          <a:p>
            <a:pPr marL="342900" indent="-342900" algn="just">
              <a:buFont typeface="+mj-lt"/>
              <a:buAutoNum type="arabicPeriod"/>
            </a:pPr>
            <a:r>
              <a:rPr lang="en-US" dirty="0">
                <a:latin typeface="Times New Roman" pitchFamily="18" charset="0"/>
                <a:cs typeface="Times New Roman" pitchFamily="18" charset="0"/>
              </a:rPr>
              <a:t>Lane Detection involves determining the location of the lane boundaries in a single image without strong prior knowledge regarding the lane position.</a:t>
            </a:r>
          </a:p>
          <a:p>
            <a:pPr marL="342900" indent="-342900" algn="just">
              <a:buFont typeface="+mj-lt"/>
              <a:buAutoNum type="arabicPeriod"/>
            </a:pPr>
            <a:r>
              <a:rPr lang="en-US" dirty="0">
                <a:latin typeface="Times New Roman" pitchFamily="18" charset="0"/>
                <a:cs typeface="Times New Roman" pitchFamily="18" charset="0"/>
              </a:rPr>
              <a:t>To describe the path for self-driving cars and to avoid the risk of getting in another lane.</a:t>
            </a: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0" y="884829"/>
            <a:ext cx="8748464" cy="892552"/>
          </a:xfrm>
          <a:prstGeom prst="rect">
            <a:avLst/>
          </a:prstGeom>
        </p:spPr>
        <p:txBody>
          <a:bodyPr wrap="square">
            <a:spAutoFit/>
          </a:bodyPr>
          <a:lstStyle/>
          <a:p>
            <a:pPr algn="ctr"/>
            <a:r>
              <a:rPr lang="en-US" sz="2600" b="1" u="sng" dirty="0">
                <a:latin typeface="Times New Roman" pitchFamily="18" charset="0"/>
                <a:cs typeface="Times New Roman" pitchFamily="18" charset="0"/>
              </a:rPr>
              <a:t>Lane Detection with Real Time Videos</a:t>
            </a:r>
          </a:p>
          <a:p>
            <a:pPr algn="ctr"/>
            <a:endParaRPr lang="en-US" sz="2600" dirty="0">
              <a:latin typeface="Times New Roman" pitchFamily="18" charset="0"/>
              <a:cs typeface="Times New Roman" pitchFamily="18" charset="0"/>
            </a:endParaRPr>
          </a:p>
        </p:txBody>
      </p:sp>
      <p:sp>
        <p:nvSpPr>
          <p:cNvPr id="10" name="TextBox 9"/>
          <p:cNvSpPr txBox="1"/>
          <p:nvPr/>
        </p:nvSpPr>
        <p:spPr>
          <a:xfrm>
            <a:off x="467544" y="1556792"/>
            <a:ext cx="8208912" cy="4524315"/>
          </a:xfrm>
          <a:prstGeom prst="rect">
            <a:avLst/>
          </a:prstGeom>
          <a:noFill/>
        </p:spPr>
        <p:txBody>
          <a:bodyPr wrap="square" rtlCol="0">
            <a:spAutoFit/>
          </a:bodyPr>
          <a:lstStyle/>
          <a:p>
            <a:pPr algn="just">
              <a:buFont typeface="Arial" pitchFamily="34" charset="0"/>
              <a:buChar char="•"/>
            </a:pPr>
            <a:r>
              <a:rPr lang="en-US" dirty="0"/>
              <a:t>    </a:t>
            </a:r>
            <a:r>
              <a:rPr lang="en-US" dirty="0">
                <a:latin typeface="Times New Roman" pitchFamily="18" charset="0"/>
                <a:cs typeface="Times New Roman" pitchFamily="18" charset="0"/>
              </a:rPr>
              <a:t>The project was made to show how a lane detection system works in cars that have</a:t>
            </a:r>
          </a:p>
          <a:p>
            <a:pPr algn="just"/>
            <a:r>
              <a:rPr lang="en-US" dirty="0">
                <a:latin typeface="Times New Roman" pitchFamily="18" charset="0"/>
                <a:cs typeface="Times New Roman" pitchFamily="18" charset="0"/>
              </a:rPr>
              <a:t>      a front-facing camera.</a:t>
            </a:r>
          </a:p>
          <a:p>
            <a:pPr algn="just">
              <a:buFont typeface="Arial" pitchFamily="34" charset="0"/>
              <a:buChar char="•"/>
            </a:pPr>
            <a:r>
              <a:rPr lang="en-US" dirty="0">
                <a:latin typeface="Times New Roman" pitchFamily="18" charset="0"/>
                <a:cs typeface="Times New Roman" pitchFamily="18" charset="0"/>
              </a:rPr>
              <a:t>    This feature is responsible for detecting lanes, measuring curve radius (tightness of</a:t>
            </a:r>
          </a:p>
          <a:p>
            <a:pPr algn="just"/>
            <a:r>
              <a:rPr lang="en-US" dirty="0">
                <a:latin typeface="Times New Roman" pitchFamily="18" charset="0"/>
                <a:cs typeface="Times New Roman" pitchFamily="18" charset="0"/>
              </a:rPr>
              <a:t>      a curve) and monitors the offset from center.</a:t>
            </a:r>
          </a:p>
          <a:p>
            <a:pPr algn="just">
              <a:buFont typeface="Arial" pitchFamily="34" charset="0"/>
              <a:buChar char="•"/>
            </a:pPr>
            <a:r>
              <a:rPr lang="en-US" dirty="0">
                <a:latin typeface="Times New Roman" pitchFamily="18" charset="0"/>
                <a:cs typeface="Times New Roman" pitchFamily="18" charset="0"/>
              </a:rPr>
              <a:t>    With this information, the system significantly improves safety by making sure the</a:t>
            </a:r>
          </a:p>
          <a:p>
            <a:pPr algn="just"/>
            <a:r>
              <a:rPr lang="en-US" dirty="0">
                <a:latin typeface="Times New Roman" pitchFamily="18" charset="0"/>
                <a:cs typeface="Times New Roman" pitchFamily="18" charset="0"/>
              </a:rPr>
              <a:t>      vehicle is centered inside the lane lines, as well as adds comfort if it is also</a:t>
            </a:r>
          </a:p>
          <a:p>
            <a:pPr algn="just"/>
            <a:r>
              <a:rPr lang="en-US" dirty="0">
                <a:latin typeface="Times New Roman" pitchFamily="18" charset="0"/>
                <a:cs typeface="Times New Roman" pitchFamily="18" charset="0"/>
              </a:rPr>
              <a:t>      configured to control the steering wheel to take gentle curves on highways without  </a:t>
            </a:r>
          </a:p>
          <a:p>
            <a:pPr algn="just"/>
            <a:r>
              <a:rPr lang="en-US" dirty="0">
                <a:latin typeface="Times New Roman" pitchFamily="18" charset="0"/>
                <a:cs typeface="Times New Roman" pitchFamily="18" charset="0"/>
              </a:rPr>
              <a:t>     any driver input.</a:t>
            </a:r>
          </a:p>
          <a:p>
            <a:pPr algn="just">
              <a:buFont typeface="Arial" pitchFamily="34" charset="0"/>
              <a:buChar char="•"/>
            </a:pPr>
            <a:endParaRPr lang="en-US" dirty="0">
              <a:latin typeface="Times New Roman" pitchFamily="18" charset="0"/>
              <a:cs typeface="Times New Roman" pitchFamily="18" charset="0"/>
            </a:endParaRPr>
          </a:p>
          <a:p>
            <a:pPr algn="just"/>
            <a:r>
              <a:rPr lang="en-US" u="sng" dirty="0">
                <a:latin typeface="Times New Roman" pitchFamily="18" charset="0"/>
                <a:cs typeface="Times New Roman" pitchFamily="18" charset="0"/>
              </a:rPr>
              <a:t>        </a:t>
            </a:r>
          </a:p>
          <a:p>
            <a:pPr algn="just"/>
            <a:endParaRPr lang="en-US" u="sng" dirty="0">
              <a:latin typeface="Times New Roman" pitchFamily="18" charset="0"/>
              <a:cs typeface="Times New Roman" pitchFamily="18" charset="0"/>
            </a:endParaRPr>
          </a:p>
          <a:p>
            <a:pPr algn="just">
              <a:buFont typeface="Arial" pitchFamily="34" charset="0"/>
              <a:buChar char="•"/>
            </a:pPr>
            <a:endParaRPr lang="en-US" dirty="0"/>
          </a:p>
          <a:p>
            <a:pPr algn="just"/>
            <a:endParaRPr lang="en-US" dirty="0"/>
          </a:p>
          <a:p>
            <a:pPr algn="just"/>
            <a:endParaRPr lang="en-US" dirty="0"/>
          </a:p>
          <a:p>
            <a:pPr algn="just">
              <a:buFont typeface="Arial" pitchFamily="34" charset="0"/>
              <a:buChar char="•"/>
            </a:pPr>
            <a:endParaRPr lang="en-US" dirty="0"/>
          </a:p>
          <a:p>
            <a:endParaRPr lang="en-US" dirty="0"/>
          </a:p>
        </p:txBody>
      </p:sp>
      <p:pic>
        <p:nvPicPr>
          <p:cNvPr id="14" name="Picture 13" descr="lanedetection.jpg"/>
          <p:cNvPicPr>
            <a:picLocks noChangeAspect="1"/>
          </p:cNvPicPr>
          <p:nvPr/>
        </p:nvPicPr>
        <p:blipFill>
          <a:blip r:embed="rId3" cstate="print"/>
          <a:stretch>
            <a:fillRect/>
          </a:stretch>
        </p:blipFill>
        <p:spPr>
          <a:xfrm>
            <a:off x="1331640" y="4005064"/>
            <a:ext cx="6480720" cy="2592288"/>
          </a:xfrm>
          <a:prstGeom prst="rect">
            <a:avLst/>
          </a:prstGeom>
        </p:spPr>
      </p:pic>
    </p:spTree>
    <p:extLst>
      <p:ext uri="{BB962C8B-B14F-4D97-AF65-F5344CB8AC3E}">
        <p14:creationId xmlns:p14="http://schemas.microsoft.com/office/powerpoint/2010/main" val="487327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4123</TotalTime>
  <Words>1529</Words>
  <Application>Microsoft Office PowerPoint</Application>
  <PresentationFormat>On-screen Show (4:3)</PresentationFormat>
  <Paragraphs>231</Paragraphs>
  <Slides>19</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M. T. Kimour and D. Meslati, “Deriving objects from use cases in real-time embedded systems,” Information and Software Technology, vol. 47, p. 533-545, June 2005.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Rajendra Kanbargi</cp:lastModifiedBy>
  <cp:revision>175</cp:revision>
  <dcterms:created xsi:type="dcterms:W3CDTF">2006-08-16T00:00:00Z</dcterms:created>
  <dcterms:modified xsi:type="dcterms:W3CDTF">2022-05-18T10:40:30Z</dcterms:modified>
</cp:coreProperties>
</file>