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varScale="1">
        <p:scale>
          <a:sx n="42" d="100"/>
          <a:sy n="42" d="100"/>
        </p:scale>
        <p:origin x="1483" y="38"/>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5/17/2022</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5/17/2022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5/17/2022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5/17/2022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5/17/2022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5/17/2022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5/17/2022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5/17/2022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5/17/2022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5/17/2022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5/17/2022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5/17/2022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5/17/2022</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jendra612001@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9153"/>
            <a:ext cx="21396325" cy="28088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a:r>
              <a:rPr lang="en-US" sz="4000" b="1" spc="50" dirty="0">
                <a:ln w="11430"/>
                <a:solidFill>
                  <a:srgbClr val="C00000"/>
                </a:solidFill>
                <a:latin typeface="Bookman Old Style" panose="02050604050505020204" pitchFamily="18" charset="0"/>
              </a:rPr>
              <a:t>Lane Detection with Steer Assist</a:t>
            </a:r>
          </a:p>
          <a:p>
            <a:pPr algn="ctr" defTabSz="2077928" fontAlgn="auto">
              <a:spcBef>
                <a:spcPts val="0"/>
              </a:spcBef>
              <a:spcAft>
                <a:spcPts val="0"/>
              </a:spcAft>
              <a:defRPr/>
            </a:pPr>
            <a:r>
              <a:rPr lang="en-US" sz="3200" dirty="0">
                <a:solidFill>
                  <a:srgbClr val="C00000"/>
                </a:solidFill>
                <a:latin typeface="Bookman Old Style" pitchFamily="18" charset="0"/>
              </a:rPr>
              <a:t>Rajendra G Kanbargi</a:t>
            </a:r>
            <a:r>
              <a:rPr lang="en-GB" sz="3200" dirty="0">
                <a:solidFill>
                  <a:srgbClr val="C00000"/>
                </a:solidFill>
                <a:latin typeface="Bookman Old Style" panose="02050604050505020204" pitchFamily="18" charset="0"/>
              </a:rPr>
              <a:t>, </a:t>
            </a:r>
            <a:r>
              <a:rPr lang="en-IN" sz="3200" dirty="0">
                <a:solidFill>
                  <a:srgbClr val="C00000"/>
                </a:solidFill>
                <a:latin typeface="Bookman Old Style" panose="02050604050505020204" pitchFamily="18" charset="0"/>
              </a:rPr>
              <a:t>Prajwal </a:t>
            </a:r>
            <a:r>
              <a:rPr lang="en-IN" sz="3200" dirty="0" err="1">
                <a:solidFill>
                  <a:srgbClr val="C00000"/>
                </a:solidFill>
                <a:latin typeface="Bookman Old Style" panose="02050604050505020204" pitchFamily="18" charset="0"/>
              </a:rPr>
              <a:t>Vakkund</a:t>
            </a:r>
            <a:r>
              <a:rPr lang="en-IN" sz="3200" dirty="0">
                <a:solidFill>
                  <a:srgbClr val="C00000"/>
                </a:solidFill>
                <a:latin typeface="Bookman Old Style" panose="02050604050505020204" pitchFamily="18" charset="0"/>
              </a:rPr>
              <a:t>,</a:t>
            </a:r>
            <a:r>
              <a:rPr lang="en-IN" sz="1200" dirty="0"/>
              <a:t> </a:t>
            </a:r>
            <a:r>
              <a:rPr lang="en-IN" sz="3200" dirty="0" err="1">
                <a:solidFill>
                  <a:srgbClr val="C00000"/>
                </a:solidFill>
                <a:latin typeface="Bookman Old Style" panose="02050604050505020204" pitchFamily="18" charset="0"/>
              </a:rPr>
              <a:t>Tejaswini</a:t>
            </a:r>
            <a:r>
              <a:rPr lang="en-IN" sz="3200" dirty="0">
                <a:solidFill>
                  <a:srgbClr val="C00000"/>
                </a:solidFill>
                <a:latin typeface="Bookman Old Style" panose="02050604050505020204" pitchFamily="18" charset="0"/>
              </a:rPr>
              <a:t> N,</a:t>
            </a:r>
            <a:r>
              <a:rPr lang="en-IN" sz="1200" dirty="0"/>
              <a:t> </a:t>
            </a:r>
            <a:r>
              <a:rPr lang="en-IN" sz="3200" dirty="0">
                <a:solidFill>
                  <a:srgbClr val="C00000"/>
                </a:solidFill>
                <a:latin typeface="Bookman Old Style" panose="02050604050505020204" pitchFamily="18" charset="0"/>
              </a:rPr>
              <a:t>Vishwas Raju </a:t>
            </a:r>
            <a:r>
              <a:rPr lang="en-IN" sz="3200" dirty="0" err="1">
                <a:solidFill>
                  <a:srgbClr val="C00000"/>
                </a:solidFill>
                <a:latin typeface="Bookman Old Style" panose="02050604050505020204" pitchFamily="18" charset="0"/>
              </a:rPr>
              <a:t>Banagar</a:t>
            </a:r>
            <a:endParaRPr lang="en-GB" sz="3200" dirty="0">
              <a:solidFill>
                <a:srgbClr val="C00000"/>
              </a:solidFill>
              <a:latin typeface="Bookman Old Style" panose="02050604050505020204" pitchFamily="18" charset="0"/>
            </a:endParaRPr>
          </a:p>
          <a:p>
            <a:pPr algn="ctr" defTabSz="2077928" fontAlgn="auto">
              <a:spcBef>
                <a:spcPts val="0"/>
              </a:spcBef>
              <a:spcAft>
                <a:spcPts val="0"/>
              </a:spcAft>
              <a:defRPr/>
            </a:pPr>
            <a:r>
              <a:rPr lang="en-GB" sz="3200" dirty="0">
                <a:solidFill>
                  <a:srgbClr val="C00000"/>
                </a:solidFill>
                <a:latin typeface="Bookman Old Style" panose="02050604050505020204" pitchFamily="18" charset="0"/>
              </a:rPr>
              <a:t>Under the </a:t>
            </a:r>
            <a:r>
              <a:rPr lang="en-US" sz="3200" dirty="0">
                <a:solidFill>
                  <a:srgbClr val="C00000"/>
                </a:solidFill>
                <a:latin typeface="Bookman Old Style" pitchFamily="18" charset="0"/>
              </a:rPr>
              <a:t>guidance</a:t>
            </a:r>
            <a:r>
              <a:rPr lang="en-GB" sz="3200" dirty="0">
                <a:solidFill>
                  <a:srgbClr val="C00000"/>
                </a:solidFill>
                <a:latin typeface="Bookman Old Style" pitchFamily="18" charset="0"/>
              </a:rPr>
              <a:t> of Prof. R M </a:t>
            </a:r>
            <a:r>
              <a:rPr lang="en-GB" sz="3200" dirty="0" err="1">
                <a:solidFill>
                  <a:srgbClr val="C00000"/>
                </a:solidFill>
                <a:latin typeface="Bookman Old Style" pitchFamily="18" charset="0"/>
              </a:rPr>
              <a:t>Shett</a:t>
            </a:r>
            <a:r>
              <a:rPr lang="en-GB" sz="3200" dirty="0">
                <a:solidFill>
                  <a:srgbClr val="C00000"/>
                </a:solidFill>
                <a:latin typeface="Bookman Old Style" pitchFamily="18" charset="0"/>
              </a:rPr>
              <a:t>.</a:t>
            </a:r>
          </a:p>
          <a:p>
            <a:pPr algn="ctr" defTabSz="2077928" fontAlgn="auto">
              <a:spcBef>
                <a:spcPts val="0"/>
              </a:spcBef>
              <a:spcAft>
                <a:spcPts val="0"/>
              </a:spcAft>
              <a:defRPr/>
            </a:pPr>
            <a:r>
              <a:rPr lang="en-GB" sz="3200" dirty="0">
                <a:solidFill>
                  <a:srgbClr val="C00000"/>
                </a:solidFill>
                <a:latin typeface="Bookman Old Style" pitchFamily="18" charset="0"/>
              </a:rPr>
              <a:t>School of </a:t>
            </a:r>
            <a:r>
              <a:rPr lang="en-US" sz="3200" dirty="0">
                <a:solidFill>
                  <a:srgbClr val="C00000"/>
                </a:solidFill>
                <a:latin typeface="Bookman Old Style" pitchFamily="18" charset="0"/>
              </a:rPr>
              <a:t>Electronics and Communication Engineering</a:t>
            </a:r>
            <a:endParaRPr lang="en-GB" sz="3200" dirty="0">
              <a:solidFill>
                <a:srgbClr val="C00000"/>
              </a:solidFill>
              <a:latin typeface="Bookman Old Style" pitchFamily="18" charset="0"/>
            </a:endParaRPr>
          </a:p>
          <a:p>
            <a:pPr algn="ctr" defTabSz="2077928" fontAlgn="auto">
              <a:spcBef>
                <a:spcPts val="0"/>
              </a:spcBef>
              <a:spcAft>
                <a:spcPts val="0"/>
              </a:spcAft>
              <a:defRPr/>
            </a:pPr>
            <a:r>
              <a:rPr lang="en-US" sz="2800" dirty="0">
                <a:solidFill>
                  <a:srgbClr val="C00000"/>
                </a:solidFill>
                <a:latin typeface="Bookman Old Style" pitchFamily="18" charset="0"/>
                <a:hlinkClick r:id="rId3">
                  <a:extLst>
                    <a:ext uri="{A12FA001-AC4F-418D-AE19-62706E023703}">
                      <ahyp:hlinkClr xmlns:ahyp="http://schemas.microsoft.com/office/drawing/2018/hyperlinkcolor" val="tx"/>
                    </a:ext>
                  </a:extLst>
                </a:hlinkClick>
              </a:rPr>
              <a:t>   rajendragkanbargi@gmail.com</a:t>
            </a:r>
            <a:r>
              <a:rPr lang="en-US" sz="2800" dirty="0">
                <a:solidFill>
                  <a:srgbClr val="C00000"/>
                </a:solidFill>
                <a:latin typeface="Bookman Old Style" pitchFamily="18" charset="0"/>
              </a:rPr>
              <a:t> , prajwalvakkund1906@gmail.com</a:t>
            </a:r>
            <a:endParaRPr lang="en-GB" sz="2800" dirty="0">
              <a:solidFill>
                <a:srgbClr val="C00000"/>
              </a:solidFill>
              <a:latin typeface="Bookman Old Style" pitchFamily="18" charset="0"/>
            </a:endParaRP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0" name="Text Box 25"/>
          <p:cNvSpPr txBox="1">
            <a:spLocks noChangeArrowheads="1"/>
          </p:cNvSpPr>
          <p:nvPr/>
        </p:nvSpPr>
        <p:spPr bwMode="auto">
          <a:xfrm>
            <a:off x="268174" y="4290599"/>
            <a:ext cx="7662949"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2" name="Text Box 25"/>
          <p:cNvSpPr txBox="1">
            <a:spLocks noChangeArrowheads="1"/>
          </p:cNvSpPr>
          <p:nvPr/>
        </p:nvSpPr>
        <p:spPr bwMode="auto">
          <a:xfrm>
            <a:off x="14414368" y="2595056"/>
            <a:ext cx="6658815" cy="6463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a:t>
            </a:r>
            <a:endParaRPr lang="en-US" sz="3600" b="1" dirty="0">
              <a:solidFill>
                <a:srgbClr val="C00000"/>
              </a:solidFill>
              <a:latin typeface="Bookman Old Style" pitchFamily="18" charset="0"/>
              <a:cs typeface="Arial" pitchFamily="34" charset="0"/>
            </a:endParaRPr>
          </a:p>
        </p:txBody>
      </p:sp>
      <p:sp>
        <p:nvSpPr>
          <p:cNvPr id="137" name="Content Placeholder 2"/>
          <p:cNvSpPr txBox="1">
            <a:spLocks/>
          </p:cNvSpPr>
          <p:nvPr/>
        </p:nvSpPr>
        <p:spPr bwMode="auto">
          <a:xfrm>
            <a:off x="2697106" y="3186082"/>
            <a:ext cx="6786610" cy="4457785"/>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250" name="Rectangle 249"/>
          <p:cNvSpPr/>
          <p:nvPr/>
        </p:nvSpPr>
        <p:spPr>
          <a:xfrm>
            <a:off x="450742" y="11090532"/>
            <a:ext cx="748753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336860" y="8976908"/>
            <a:ext cx="756373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210" name="Rectangle 209"/>
          <p:cNvSpPr/>
          <p:nvPr/>
        </p:nvSpPr>
        <p:spPr>
          <a:xfrm>
            <a:off x="8183562" y="2595056"/>
            <a:ext cx="5857916" cy="1172628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Methodology</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222661" y="2684308"/>
            <a:ext cx="7676031"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44" name="Rectangle 43"/>
          <p:cNvSpPr/>
          <p:nvPr/>
        </p:nvSpPr>
        <p:spPr>
          <a:xfrm>
            <a:off x="14280354" y="8752193"/>
            <a:ext cx="6713361"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Methods </a:t>
            </a:r>
            <a:endParaRPr lang="en-US" sz="3600" dirty="0">
              <a:solidFill>
                <a:srgbClr val="C00000"/>
              </a:solidFill>
              <a:latin typeface="Bookman Old Style" pitchFamily="18" charset="0"/>
            </a:endParaRPr>
          </a:p>
        </p:txBody>
      </p:sp>
      <p:sp>
        <p:nvSpPr>
          <p:cNvPr id="32" name="Rectangle 31"/>
          <p:cNvSpPr/>
          <p:nvPr/>
        </p:nvSpPr>
        <p:spPr>
          <a:xfrm>
            <a:off x="14161928" y="10780058"/>
            <a:ext cx="6649331"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4557530"/>
            <a:ext cx="21396325" cy="53007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itchFamily="18" charset="0"/>
              </a:rPr>
              <a:t>Minor Project-2021-22</a:t>
            </a:r>
          </a:p>
        </p:txBody>
      </p:sp>
      <p:pic>
        <p:nvPicPr>
          <p:cNvPr id="20" name="Picture 19" descr="C:\Documents and Settings\Ramesh\Desktop\UAS\Documents\images.png">
            <a:extLst>
              <a:ext uri="{FF2B5EF4-FFF2-40B4-BE49-F238E27FC236}">
                <a16:creationId xmlns:a16="http://schemas.microsoft.com/office/drawing/2014/main" id="{E42FAEF3-D96E-4D4F-A562-D32D057509D6}"/>
              </a:ext>
            </a:extLst>
          </p:cNvPr>
          <p:cNvPicPr>
            <a:picLocks noChangeAspect="1" noChangeArrowheads="1"/>
          </p:cNvPicPr>
          <p:nvPr/>
        </p:nvPicPr>
        <p:blipFill>
          <a:blip r:embed="rId4"/>
          <a:srcRect/>
          <a:stretch>
            <a:fillRect/>
          </a:stretch>
        </p:blipFill>
        <p:spPr bwMode="auto">
          <a:xfrm>
            <a:off x="304583" y="1342505"/>
            <a:ext cx="4876800" cy="1139771"/>
          </a:xfrm>
          <a:prstGeom prst="rect">
            <a:avLst/>
          </a:prstGeom>
          <a:noFill/>
        </p:spPr>
      </p:pic>
      <p:sp>
        <p:nvSpPr>
          <p:cNvPr id="3" name="TextBox 2">
            <a:extLst>
              <a:ext uri="{FF2B5EF4-FFF2-40B4-BE49-F238E27FC236}">
                <a16:creationId xmlns:a16="http://schemas.microsoft.com/office/drawing/2014/main" id="{CB7CBB92-5FD5-4369-8B73-9CE14EB107C7}"/>
              </a:ext>
            </a:extLst>
          </p:cNvPr>
          <p:cNvSpPr txBox="1"/>
          <p:nvPr/>
        </p:nvSpPr>
        <p:spPr>
          <a:xfrm>
            <a:off x="334962" y="3366132"/>
            <a:ext cx="7563730" cy="954107"/>
          </a:xfrm>
          <a:prstGeom prst="rect">
            <a:avLst/>
          </a:prstGeom>
          <a:noFill/>
        </p:spPr>
        <p:txBody>
          <a:bodyPr wrap="square" rtlCol="0">
            <a:spAutoFit/>
          </a:bodyPr>
          <a:lstStyle/>
          <a:p>
            <a:pPr algn="just"/>
            <a:r>
              <a:rPr lang="en-IN" sz="2800" dirty="0">
                <a:latin typeface="Times New Roman" pitchFamily="18" charset="0"/>
                <a:cs typeface="Times New Roman" pitchFamily="18" charset="0"/>
              </a:rPr>
              <a:t>To design and i</a:t>
            </a:r>
            <a:r>
              <a:rPr lang="en-IN" sz="2800" dirty="0">
                <a:latin typeface="+mj-lt"/>
                <a:cs typeface="Times New Roman" pitchFamily="18" charset="0"/>
              </a:rPr>
              <a:t>mple</a:t>
            </a:r>
            <a:r>
              <a:rPr lang="en-IN" sz="2800" dirty="0">
                <a:latin typeface="Times New Roman" pitchFamily="18" charset="0"/>
                <a:cs typeface="Times New Roman" pitchFamily="18" charset="0"/>
              </a:rPr>
              <a:t>ment lane detection with steer assist for an autonomous vehicle.</a:t>
            </a:r>
          </a:p>
        </p:txBody>
      </p:sp>
      <p:sp>
        <p:nvSpPr>
          <p:cNvPr id="4" name="TextBox 3">
            <a:extLst>
              <a:ext uri="{FF2B5EF4-FFF2-40B4-BE49-F238E27FC236}">
                <a16:creationId xmlns:a16="http://schemas.microsoft.com/office/drawing/2014/main" id="{8000FA06-1390-49AA-A836-DF8966E0F8DF}"/>
              </a:ext>
            </a:extLst>
          </p:cNvPr>
          <p:cNvSpPr txBox="1"/>
          <p:nvPr/>
        </p:nvSpPr>
        <p:spPr>
          <a:xfrm>
            <a:off x="235743" y="5038330"/>
            <a:ext cx="7662949" cy="3970318"/>
          </a:xfrm>
          <a:prstGeom prst="rect">
            <a:avLst/>
          </a:prstGeom>
          <a:noFill/>
        </p:spPr>
        <p:txBody>
          <a:bodyPr wrap="square" rtlCol="0">
            <a:spAutoFit/>
          </a:bodyPr>
          <a:lstStyle/>
          <a:p>
            <a:r>
              <a:rPr lang="en-IN" sz="2800" dirty="0">
                <a:latin typeface="+mj-lt"/>
              </a:rPr>
              <a:t>● </a:t>
            </a:r>
            <a:r>
              <a:rPr lang="en-US" sz="2800" dirty="0">
                <a:latin typeface="+mj-lt"/>
              </a:rPr>
              <a:t>To significantly improves safety by making sure the vehicle is centered inside the lane lines. </a:t>
            </a:r>
          </a:p>
          <a:p>
            <a:r>
              <a:rPr lang="en-IN" sz="2800" dirty="0">
                <a:latin typeface="+mj-lt"/>
              </a:rPr>
              <a:t>● </a:t>
            </a:r>
            <a:r>
              <a:rPr lang="en-US" sz="2800" dirty="0">
                <a:latin typeface="+mj-lt"/>
              </a:rPr>
              <a:t>To control the steering wheel to take gentle curves on highways without any driver input.</a:t>
            </a:r>
          </a:p>
          <a:p>
            <a:r>
              <a:rPr lang="en-IN" sz="2800" dirty="0">
                <a:latin typeface="+mj-lt"/>
              </a:rPr>
              <a:t>●</a:t>
            </a:r>
            <a:r>
              <a:rPr lang="en-US" sz="2800" dirty="0">
                <a:latin typeface="+mj-lt"/>
              </a:rPr>
              <a:t> Lane detection involves determining the location of the lane boundaries in a single image without strong prior knowledge regarding the lane position. </a:t>
            </a:r>
            <a:r>
              <a:rPr lang="en-IN" sz="2800" dirty="0">
                <a:latin typeface="+mj-lt"/>
              </a:rPr>
              <a:t>● </a:t>
            </a:r>
            <a:r>
              <a:rPr lang="en-US" sz="2800" dirty="0">
                <a:latin typeface="+mj-lt"/>
              </a:rPr>
              <a:t>To describe the path for self-driving cars and to avoid the risk of getting in another lane.</a:t>
            </a:r>
            <a:endParaRPr lang="en-IN" sz="2800" dirty="0">
              <a:latin typeface="+mj-lt"/>
            </a:endParaRPr>
          </a:p>
        </p:txBody>
      </p:sp>
      <p:sp>
        <p:nvSpPr>
          <p:cNvPr id="6" name="TextBox 5">
            <a:extLst>
              <a:ext uri="{FF2B5EF4-FFF2-40B4-BE49-F238E27FC236}">
                <a16:creationId xmlns:a16="http://schemas.microsoft.com/office/drawing/2014/main" id="{01C34916-4BF4-43E8-8939-B299C17DFFA6}"/>
              </a:ext>
            </a:extLst>
          </p:cNvPr>
          <p:cNvSpPr txBox="1"/>
          <p:nvPr/>
        </p:nvSpPr>
        <p:spPr>
          <a:xfrm>
            <a:off x="8228832" y="3311191"/>
            <a:ext cx="5848432" cy="11295400"/>
          </a:xfrm>
          <a:prstGeom prst="rect">
            <a:avLst/>
          </a:prstGeom>
          <a:noFill/>
        </p:spPr>
        <p:txBody>
          <a:bodyPr wrap="square" rtlCol="0">
            <a:spAutoFit/>
          </a:bodyPr>
          <a:lstStyle/>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pPr marL="514350" indent="-514350" algn="just">
              <a:buAutoNum type="arabicPeriod"/>
            </a:pPr>
            <a:r>
              <a:rPr lang="en-US" sz="2800" dirty="0">
                <a:latin typeface="+mj-lt"/>
              </a:rPr>
              <a:t>Access the video of road with lane.</a:t>
            </a:r>
          </a:p>
          <a:p>
            <a:pPr algn="just"/>
            <a:endParaRPr lang="en-US" sz="2800" dirty="0">
              <a:latin typeface="+mj-lt"/>
            </a:endParaRPr>
          </a:p>
          <a:p>
            <a:pPr algn="just"/>
            <a:r>
              <a:rPr lang="en-US" sz="2800" dirty="0">
                <a:latin typeface="+mj-lt"/>
              </a:rPr>
              <a:t> 2.  Image processing is performed on input video.</a:t>
            </a:r>
          </a:p>
          <a:p>
            <a:endParaRPr lang="en-US" sz="2800" dirty="0">
              <a:latin typeface="+mj-lt"/>
            </a:endParaRPr>
          </a:p>
          <a:p>
            <a:pPr algn="just"/>
            <a:r>
              <a:rPr lang="en-US" sz="2800" dirty="0">
                <a:latin typeface="+mj-lt"/>
              </a:rPr>
              <a:t>3.Perspective Warp is performed to get Bird’s view </a:t>
            </a:r>
          </a:p>
          <a:p>
            <a:endParaRPr lang="en-US" sz="2800" dirty="0">
              <a:latin typeface="+mj-lt"/>
            </a:endParaRPr>
          </a:p>
          <a:p>
            <a:pPr algn="just"/>
            <a:r>
              <a:rPr lang="en-US" sz="2800" dirty="0">
                <a:latin typeface="+mj-lt"/>
              </a:rPr>
              <a:t>4. Sliding window approach is used to detect lanes and their curvature.</a:t>
            </a:r>
          </a:p>
          <a:p>
            <a:endParaRPr lang="en-US" sz="2800" dirty="0">
              <a:latin typeface="+mj-lt"/>
            </a:endParaRPr>
          </a:p>
          <a:p>
            <a:pPr algn="just"/>
            <a:r>
              <a:rPr lang="en-US" sz="2800" dirty="0">
                <a:latin typeface="+mj-lt"/>
              </a:rPr>
              <a:t>5. Radius curvature of lane and steering angle is calculated.</a:t>
            </a:r>
          </a:p>
          <a:p>
            <a:endParaRPr lang="en-US" sz="2800" dirty="0">
              <a:latin typeface="+mj-lt"/>
            </a:endParaRPr>
          </a:p>
          <a:p>
            <a:pPr algn="just"/>
            <a:r>
              <a:rPr lang="en-US" sz="2800" dirty="0">
                <a:latin typeface="+mj-lt"/>
              </a:rPr>
              <a:t> 6. Steering angle is feed to the prototype , to steer the steering of prototype for given steering angle.</a:t>
            </a:r>
            <a:endParaRPr lang="en-IN" sz="2800" dirty="0">
              <a:latin typeface="+mj-lt"/>
            </a:endParaRPr>
          </a:p>
        </p:txBody>
      </p:sp>
      <p:sp>
        <p:nvSpPr>
          <p:cNvPr id="7" name="TextBox 6">
            <a:extLst>
              <a:ext uri="{FF2B5EF4-FFF2-40B4-BE49-F238E27FC236}">
                <a16:creationId xmlns:a16="http://schemas.microsoft.com/office/drawing/2014/main" id="{5F43D4F4-ABB5-4012-BB3D-B15B57755A9A}"/>
              </a:ext>
            </a:extLst>
          </p:cNvPr>
          <p:cNvSpPr txBox="1"/>
          <p:nvPr/>
        </p:nvSpPr>
        <p:spPr>
          <a:xfrm>
            <a:off x="14293917" y="9420106"/>
            <a:ext cx="6649331" cy="1384995"/>
          </a:xfrm>
          <a:prstGeom prst="rect">
            <a:avLst/>
          </a:prstGeom>
          <a:noFill/>
        </p:spPr>
        <p:txBody>
          <a:bodyPr wrap="square" rtlCol="0">
            <a:spAutoFit/>
          </a:bodyPr>
          <a:lstStyle/>
          <a:p>
            <a:r>
              <a:rPr lang="en-US" sz="2800" dirty="0">
                <a:latin typeface="+mj-lt"/>
              </a:rPr>
              <a:t>1.Image processing using open cv simulating with raspberry pi </a:t>
            </a:r>
          </a:p>
          <a:p>
            <a:r>
              <a:rPr lang="en-US" sz="2800" dirty="0">
                <a:latin typeface="+mj-lt"/>
              </a:rPr>
              <a:t>2.Increase the safety of the driver . </a:t>
            </a:r>
            <a:endParaRPr lang="en-IN" sz="2800" dirty="0">
              <a:latin typeface="+mj-lt"/>
            </a:endParaRPr>
          </a:p>
        </p:txBody>
      </p:sp>
      <p:sp>
        <p:nvSpPr>
          <p:cNvPr id="8" name="TextBox 7">
            <a:extLst>
              <a:ext uri="{FF2B5EF4-FFF2-40B4-BE49-F238E27FC236}">
                <a16:creationId xmlns:a16="http://schemas.microsoft.com/office/drawing/2014/main" id="{72206827-4FD1-413B-85D4-69C8621DC902}"/>
              </a:ext>
            </a:extLst>
          </p:cNvPr>
          <p:cNvSpPr txBox="1"/>
          <p:nvPr/>
        </p:nvSpPr>
        <p:spPr>
          <a:xfrm>
            <a:off x="222660" y="11638477"/>
            <a:ext cx="7731509" cy="2677656"/>
          </a:xfrm>
          <a:prstGeom prst="rect">
            <a:avLst/>
          </a:prstGeom>
          <a:noFill/>
        </p:spPr>
        <p:txBody>
          <a:bodyPr wrap="square" rtlCol="0">
            <a:spAutoFit/>
          </a:bodyPr>
          <a:lstStyle/>
          <a:p>
            <a:pPr algn="just"/>
            <a:r>
              <a:rPr lang="en-IN" sz="2800" dirty="0">
                <a:latin typeface="+mj-lt"/>
              </a:rPr>
              <a:t>● </a:t>
            </a:r>
            <a:r>
              <a:rPr lang="en-US" sz="2800" dirty="0">
                <a:latin typeface="+mj-lt"/>
              </a:rPr>
              <a:t>Real Time Lane Detection for Autonomous Vehicles ”</a:t>
            </a:r>
            <a:r>
              <a:rPr lang="en-US" sz="2800" dirty="0" err="1">
                <a:latin typeface="+mj-lt"/>
              </a:rPr>
              <a:t>Abdulhakam.AM.Assidiq</a:t>
            </a:r>
            <a:r>
              <a:rPr lang="en-US" sz="2800" dirty="0">
                <a:latin typeface="+mj-lt"/>
              </a:rPr>
              <a:t>, Othman O. Khalifa, Md. Rafiqul Islam, </a:t>
            </a:r>
            <a:r>
              <a:rPr lang="en-US" sz="2800" dirty="0" err="1">
                <a:latin typeface="+mj-lt"/>
              </a:rPr>
              <a:t>Sheroz</a:t>
            </a:r>
            <a:r>
              <a:rPr lang="en-US" sz="2800" dirty="0">
                <a:latin typeface="+mj-lt"/>
              </a:rPr>
              <a:t> Khan.</a:t>
            </a:r>
          </a:p>
          <a:p>
            <a:pPr algn="just"/>
            <a:r>
              <a:rPr lang="en-IN" sz="2800" dirty="0">
                <a:latin typeface="+mj-lt"/>
              </a:rPr>
              <a:t>●</a:t>
            </a:r>
            <a:r>
              <a:rPr lang="en-US" sz="2800" dirty="0">
                <a:latin typeface="+mj-lt"/>
              </a:rPr>
              <a:t> “ Autonomous Vehicle And Real Time Road Lanes Detection And Tracking ”,Vincent Lapointe, Herve </a:t>
            </a:r>
            <a:r>
              <a:rPr lang="en-US" sz="2800" dirty="0" err="1">
                <a:latin typeface="+mj-lt"/>
              </a:rPr>
              <a:t>Pollart</a:t>
            </a:r>
            <a:r>
              <a:rPr lang="en-US" sz="2800" dirty="0">
                <a:latin typeface="+mj-lt"/>
              </a:rPr>
              <a:t> Opal-RT Technologies Inc, Montreal, Canada</a:t>
            </a:r>
            <a:endParaRPr lang="en-IN" sz="2800" dirty="0">
              <a:latin typeface="+mj-lt"/>
            </a:endParaRPr>
          </a:p>
        </p:txBody>
      </p:sp>
      <p:sp>
        <p:nvSpPr>
          <p:cNvPr id="9" name="TextBox 8">
            <a:extLst>
              <a:ext uri="{FF2B5EF4-FFF2-40B4-BE49-F238E27FC236}">
                <a16:creationId xmlns:a16="http://schemas.microsoft.com/office/drawing/2014/main" id="{6787FFA7-D2C5-42CE-B1D2-A0B2AB2FEAF6}"/>
              </a:ext>
            </a:extLst>
          </p:cNvPr>
          <p:cNvSpPr txBox="1"/>
          <p:nvPr/>
        </p:nvSpPr>
        <p:spPr>
          <a:xfrm>
            <a:off x="13994603" y="11413697"/>
            <a:ext cx="7463185" cy="3108543"/>
          </a:xfrm>
          <a:prstGeom prst="rect">
            <a:avLst/>
          </a:prstGeom>
          <a:noFill/>
        </p:spPr>
        <p:txBody>
          <a:bodyPr wrap="square" rtlCol="0">
            <a:spAutoFit/>
          </a:bodyPr>
          <a:lstStyle/>
          <a:p>
            <a:pPr algn="just"/>
            <a:r>
              <a:rPr lang="en-US" sz="2800" dirty="0">
                <a:latin typeface="+mj-lt"/>
              </a:rPr>
              <a:t>In Intelligent Transportation Systems, lane detection has proven to be an effective strategy for preventing accidents. It is possible to determine an optimal driving direction for the smart car based on the driving lane, these capabilities contribute greatly to enhancing driving safety of autonomous driving.</a:t>
            </a:r>
            <a:endParaRPr lang="en-IN" sz="2800" dirty="0">
              <a:latin typeface="+mj-lt"/>
            </a:endParaRPr>
          </a:p>
        </p:txBody>
      </p:sp>
      <p:sp>
        <p:nvSpPr>
          <p:cNvPr id="14" name="TextBox 13">
            <a:extLst>
              <a:ext uri="{FF2B5EF4-FFF2-40B4-BE49-F238E27FC236}">
                <a16:creationId xmlns:a16="http://schemas.microsoft.com/office/drawing/2014/main" id="{A92F5AB8-A9A9-459F-B9A6-3E870C1EFEF9}"/>
              </a:ext>
            </a:extLst>
          </p:cNvPr>
          <p:cNvSpPr txBox="1"/>
          <p:nvPr/>
        </p:nvSpPr>
        <p:spPr>
          <a:xfrm>
            <a:off x="14414368" y="4817677"/>
            <a:ext cx="6625340" cy="723275"/>
          </a:xfrm>
          <a:prstGeom prst="rect">
            <a:avLst/>
          </a:prstGeom>
          <a:noFill/>
        </p:spPr>
        <p:txBody>
          <a:bodyPr wrap="square" rtlCol="0">
            <a:spAutoFit/>
          </a:bodyPr>
          <a:lstStyle/>
          <a:p>
            <a:endParaRPr lang="en-IN" dirty="0"/>
          </a:p>
        </p:txBody>
      </p:sp>
      <p:sp>
        <p:nvSpPr>
          <p:cNvPr id="24" name="TextBox 23">
            <a:extLst>
              <a:ext uri="{FF2B5EF4-FFF2-40B4-BE49-F238E27FC236}">
                <a16:creationId xmlns:a16="http://schemas.microsoft.com/office/drawing/2014/main" id="{5EEE9DF3-A6EB-43D3-9B48-447D81248312}"/>
              </a:ext>
            </a:extLst>
          </p:cNvPr>
          <p:cNvSpPr txBox="1"/>
          <p:nvPr/>
        </p:nvSpPr>
        <p:spPr>
          <a:xfrm>
            <a:off x="17158598" y="7505314"/>
            <a:ext cx="3824176" cy="1200329"/>
          </a:xfrm>
          <a:prstGeom prst="rect">
            <a:avLst/>
          </a:prstGeom>
          <a:noFill/>
        </p:spPr>
        <p:txBody>
          <a:bodyPr wrap="square" rtlCol="0">
            <a:spAutoFit/>
          </a:bodyPr>
          <a:lstStyle/>
          <a:p>
            <a:r>
              <a:rPr lang="en-US" sz="2400" dirty="0">
                <a:latin typeface="+mj-lt"/>
              </a:rPr>
              <a:t>Fig2: Car steering is steered to the detected curve direction(Left/Right)</a:t>
            </a:r>
            <a:endParaRPr lang="en-IN" sz="2400" dirty="0">
              <a:latin typeface="+mj-lt"/>
            </a:endParaRPr>
          </a:p>
        </p:txBody>
      </p:sp>
      <p:sp>
        <p:nvSpPr>
          <p:cNvPr id="25" name="TextBox 24">
            <a:extLst>
              <a:ext uri="{FF2B5EF4-FFF2-40B4-BE49-F238E27FC236}">
                <a16:creationId xmlns:a16="http://schemas.microsoft.com/office/drawing/2014/main" id="{69350A7A-07D1-4D22-B258-24F69B51901B}"/>
              </a:ext>
            </a:extLst>
          </p:cNvPr>
          <p:cNvSpPr txBox="1"/>
          <p:nvPr/>
        </p:nvSpPr>
        <p:spPr>
          <a:xfrm>
            <a:off x="14491423" y="7551864"/>
            <a:ext cx="3252910" cy="830997"/>
          </a:xfrm>
          <a:prstGeom prst="rect">
            <a:avLst/>
          </a:prstGeom>
          <a:noFill/>
        </p:spPr>
        <p:txBody>
          <a:bodyPr wrap="square" rtlCol="0">
            <a:spAutoFit/>
          </a:bodyPr>
          <a:lstStyle/>
          <a:p>
            <a:r>
              <a:rPr lang="en-IN" sz="2400" dirty="0">
                <a:latin typeface="+mj-lt"/>
              </a:rPr>
              <a:t>Fig 1: Lane Detected with Curve direction </a:t>
            </a:r>
          </a:p>
        </p:txBody>
      </p:sp>
      <p:sp>
        <p:nvSpPr>
          <p:cNvPr id="28" name="TextBox 27">
            <a:extLst>
              <a:ext uri="{FF2B5EF4-FFF2-40B4-BE49-F238E27FC236}">
                <a16:creationId xmlns:a16="http://schemas.microsoft.com/office/drawing/2014/main" id="{0A1CC4C9-DAF8-4BF4-8AEA-E6EFFB7DAED0}"/>
              </a:ext>
            </a:extLst>
          </p:cNvPr>
          <p:cNvSpPr txBox="1"/>
          <p:nvPr/>
        </p:nvSpPr>
        <p:spPr>
          <a:xfrm>
            <a:off x="634569" y="9771388"/>
            <a:ext cx="7487530" cy="1384995"/>
          </a:xfrm>
          <a:prstGeom prst="rect">
            <a:avLst/>
          </a:prstGeom>
          <a:noFill/>
        </p:spPr>
        <p:txBody>
          <a:bodyPr wrap="square" rtlCol="0">
            <a:spAutoFit/>
          </a:bodyPr>
          <a:lstStyle/>
          <a:p>
            <a:r>
              <a:rPr lang="en-US" sz="2800" dirty="0">
                <a:latin typeface="+mj-lt"/>
              </a:rPr>
              <a:t>To ensure road safety and to have better control over an autonomous car, we have designed lane detection with steer assist.</a:t>
            </a:r>
            <a:endParaRPr lang="en-IN" sz="2800" dirty="0">
              <a:latin typeface="+mj-lt"/>
            </a:endParaRPr>
          </a:p>
        </p:txBody>
      </p:sp>
      <p:pic>
        <p:nvPicPr>
          <p:cNvPr id="2" name="Picture 1">
            <a:extLst>
              <a:ext uri="{FF2B5EF4-FFF2-40B4-BE49-F238E27FC236}">
                <a16:creationId xmlns:a16="http://schemas.microsoft.com/office/drawing/2014/main" id="{D087246C-5179-EA8C-DE66-32EBFDEBA9F4}"/>
              </a:ext>
            </a:extLst>
          </p:cNvPr>
          <p:cNvPicPr>
            <a:picLocks noChangeAspect="1"/>
          </p:cNvPicPr>
          <p:nvPr/>
        </p:nvPicPr>
        <p:blipFill>
          <a:blip r:embed="rId5"/>
          <a:stretch>
            <a:fillRect/>
          </a:stretch>
        </p:blipFill>
        <p:spPr>
          <a:xfrm>
            <a:off x="14461491" y="3243524"/>
            <a:ext cx="6236043" cy="4316342"/>
          </a:xfrm>
          <a:prstGeom prst="rect">
            <a:avLst/>
          </a:prstGeom>
        </p:spPr>
      </p:pic>
      <p:pic>
        <p:nvPicPr>
          <p:cNvPr id="11" name="Picture 10">
            <a:extLst>
              <a:ext uri="{FF2B5EF4-FFF2-40B4-BE49-F238E27FC236}">
                <a16:creationId xmlns:a16="http://schemas.microsoft.com/office/drawing/2014/main" id="{3F54588B-A75D-663E-2771-E8283FDE54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8832" y="3330639"/>
            <a:ext cx="5765772" cy="3451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2637</TotalTime>
  <Words>403</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Rajendra Kanbargi</cp:lastModifiedBy>
  <cp:revision>204</cp:revision>
  <dcterms:created xsi:type="dcterms:W3CDTF">2009-07-23T11:11:30Z</dcterms:created>
  <dcterms:modified xsi:type="dcterms:W3CDTF">2022-05-17T10:26:33Z</dcterms:modified>
</cp:coreProperties>
</file>