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56" r:id="rId4"/>
    <p:sldId id="260" r:id="rId5"/>
    <p:sldId id="262" r:id="rId6"/>
    <p:sldId id="265" r:id="rId7"/>
    <p:sldId id="259" r:id="rId8"/>
    <p:sldId id="267" r:id="rId9"/>
    <p:sldId id="266" r:id="rId10"/>
    <p:sldId id="261" r:id="rId11"/>
    <p:sldId id="263"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2C868-375F-4DC8-A636-473E1705335B}" v="703" dt="2023-09-29T17:41:31.713"/>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098" y="-3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63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3600" dirty="0">
                <a:latin typeface="Bookman Old Style" panose="02050604050505020204" pitchFamily="18" charset="0"/>
              </a:rPr>
              <a:t>HYBRID CRYPTOGRAPHY</a:t>
            </a:r>
          </a:p>
        </p:txBody>
      </p:sp>
      <p:sp>
        <p:nvSpPr>
          <p:cNvPr id="3" name="TextBox 2"/>
          <p:cNvSpPr txBox="1"/>
          <p:nvPr/>
        </p:nvSpPr>
        <p:spPr>
          <a:xfrm>
            <a:off x="267767" y="3265616"/>
            <a:ext cx="3405602"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G Vishwas (20eg105411)</a:t>
            </a:r>
          </a:p>
          <a:p>
            <a:pPr marL="342900" indent="-342900">
              <a:buFont typeface="+mj-lt"/>
              <a:buAutoNum type="arabicPeriod"/>
            </a:pPr>
            <a:r>
              <a:rPr lang="en-US" dirty="0">
                <a:latin typeface="Bookman Old Style" panose="02050604050505020204" pitchFamily="18" charset="0"/>
              </a:rPr>
              <a:t>M Abhinav (20eg105426)</a:t>
            </a:r>
          </a:p>
          <a:p>
            <a:pPr marL="342900" indent="-342900">
              <a:buFont typeface="+mj-lt"/>
              <a:buAutoNum type="arabicPeriod"/>
            </a:pPr>
            <a:r>
              <a:rPr lang="en-US" dirty="0">
                <a:latin typeface="Bookman Old Style" panose="02050604050505020204" pitchFamily="18" charset="0"/>
              </a:rPr>
              <a:t>R Sai Chaitanya (20eg105437)</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B Ravinder Reddy</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83009" y="65108"/>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42948DDF-E6E2-F6C1-A672-FD9F006F0603}"/>
              </a:ext>
            </a:extLst>
          </p:cNvPr>
          <p:cNvSpPr txBox="1"/>
          <p:nvPr/>
        </p:nvSpPr>
        <p:spPr>
          <a:xfrm>
            <a:off x="645650" y="836450"/>
            <a:ext cx="7595886"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b="1" dirty="0"/>
              <a:t>Security</a:t>
            </a:r>
            <a:r>
              <a:rPr lang="en-GB" dirty="0">
                <a:solidFill>
                  <a:srgbClr val="374151"/>
                </a:solidFill>
              </a:rPr>
              <a:t>: </a:t>
            </a:r>
            <a:r>
              <a:rPr lang="en-GB" dirty="0">
                <a:solidFill>
                  <a:schemeClr val="tx1"/>
                </a:solidFill>
              </a:rPr>
              <a:t>ECC provides a high level of security with smaller key sizes compared to traditional algorithms like RSA. This enhances the overall security of the key generation and exchange process. The Diffie-Hellman key exchange ensures that even if an attacker intercepts the public keys exchanged during the key exchange, it is computationally infeasible for them to derive the private keys.  </a:t>
            </a:r>
          </a:p>
          <a:p>
            <a:pPr marL="285750" indent="-285750">
              <a:buChar char="•"/>
            </a:pPr>
            <a:r>
              <a:rPr lang="en-GB" b="1" dirty="0">
                <a:solidFill>
                  <a:schemeClr val="tx1"/>
                </a:solidFill>
              </a:rPr>
              <a:t>Efficiency</a:t>
            </a:r>
            <a:r>
              <a:rPr lang="en-GB" dirty="0">
                <a:solidFill>
                  <a:srgbClr val="374151"/>
                </a:solidFill>
              </a:rPr>
              <a:t>: </a:t>
            </a:r>
            <a:r>
              <a:rPr lang="en-GB" dirty="0">
                <a:solidFill>
                  <a:schemeClr val="tx1"/>
                </a:solidFill>
              </a:rPr>
              <a:t>ECC allows for smaller key sizes while maintaining a high level of security. This results in faster key generation and exchange compared to algorithms with larger key sizes. The use of ECC and efficient key exchange algorithms like Diffie-Hellman minimizes computational overhead, making it more efficient for devices with limited resources.</a:t>
            </a:r>
          </a:p>
          <a:p>
            <a:pPr marL="285750" indent="-285750">
              <a:buChar char="•"/>
            </a:pPr>
            <a:r>
              <a:rPr lang="en-GB" b="1" dirty="0">
                <a:solidFill>
                  <a:schemeClr val="tx1"/>
                </a:solidFill>
              </a:rPr>
              <a:t>Secure Communication</a:t>
            </a:r>
            <a:r>
              <a:rPr lang="en-GB" dirty="0">
                <a:solidFill>
                  <a:srgbClr val="374151"/>
                </a:solidFill>
              </a:rPr>
              <a:t>:</a:t>
            </a:r>
            <a:r>
              <a:rPr lang="en-GB" dirty="0">
                <a:solidFill>
                  <a:schemeClr val="tx1"/>
                </a:solidFill>
              </a:rPr>
              <a:t> The derived shared secret can be used for subsequent symmetric encryption, enabling secure communication between parties. The encrypted data can only be decrypted by the intended recipient possessing the appropriate private key.</a:t>
            </a:r>
            <a:endParaRPr lang="en-GB">
              <a:solidFill>
                <a:schemeClr val="tx1"/>
              </a:solidFill>
            </a:endParaRPr>
          </a:p>
          <a:p>
            <a:pPr marL="285750" indent="-285750">
              <a:buChar char="•"/>
            </a:pPr>
            <a:r>
              <a:rPr lang="en-GB" b="1" dirty="0">
                <a:solidFill>
                  <a:schemeClr val="tx1"/>
                </a:solidFill>
              </a:rPr>
              <a:t>Ease of Integration</a:t>
            </a:r>
            <a:r>
              <a:rPr lang="en-GB" dirty="0">
                <a:solidFill>
                  <a:srgbClr val="374151"/>
                </a:solidFill>
              </a:rPr>
              <a:t>: </a:t>
            </a:r>
            <a:r>
              <a:rPr lang="en-GB" dirty="0">
                <a:solidFill>
                  <a:schemeClr val="tx1"/>
                </a:solidFill>
              </a:rPr>
              <a:t>The project provides a clear and structured demonstration of implementing ECC, Diffie-Hellman key exchange. This can be used as a basis for integrating these cryptographic processes into real-world applications.</a:t>
            </a:r>
            <a:endParaRPr lang="en-GB">
              <a:solidFill>
                <a:schemeClr val="tx1"/>
              </a:solidFill>
            </a:endParaRPr>
          </a:p>
          <a:p>
            <a:pPr marL="285750" indent="-285750">
              <a:buChar char="•"/>
            </a:pPr>
            <a:endParaRPr lang="en-GB" sz="1200" dirty="0">
              <a:solidFill>
                <a:schemeClr val="tx1"/>
              </a:solidFill>
            </a:endParaRPr>
          </a:p>
        </p:txBody>
      </p:sp>
    </p:spTree>
    <p:extLst>
      <p:ext uri="{BB962C8B-B14F-4D97-AF65-F5344CB8AC3E}">
        <p14:creationId xmlns:p14="http://schemas.microsoft.com/office/powerpoint/2010/main" val="7473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821055" y="1038241"/>
            <a:ext cx="7157585" cy="2893100"/>
          </a:xfrm>
          <a:prstGeom prst="rect">
            <a:avLst/>
          </a:prstGeom>
          <a:noFill/>
        </p:spPr>
        <p:txBody>
          <a:bodyPr wrap="square" lIns="91440" tIns="45720" rIns="91440" bIns="45720" rtlCol="0" anchor="t">
            <a:spAutoFit/>
          </a:bodyPr>
          <a:lstStyle/>
          <a:p>
            <a:r>
              <a:rPr lang="en-US" dirty="0"/>
              <a:t>The parameters improved by this method are:</a:t>
            </a:r>
          </a:p>
          <a:p>
            <a:pPr marL="285750" indent="-285750">
              <a:buFont typeface="Wingdings"/>
              <a:buChar char="q"/>
            </a:pPr>
            <a:r>
              <a:rPr lang="en-US" b="1" dirty="0"/>
              <a:t>Security: </a:t>
            </a:r>
            <a:r>
              <a:rPr lang="en-US" dirty="0"/>
              <a:t>This Hybrid algorithm ensures confidentiality and integration better than that of RSA with Diffie Hellman</a:t>
            </a:r>
          </a:p>
          <a:p>
            <a:pPr marL="285750" indent="-285750">
              <a:buFont typeface="Wingdings"/>
              <a:buChar char="q"/>
            </a:pPr>
            <a:r>
              <a:rPr lang="en-US" b="1" dirty="0"/>
              <a:t>Speed and Performance:</a:t>
            </a:r>
            <a:r>
              <a:rPr lang="en-US" dirty="0"/>
              <a:t> Using this hybrid algorithm, it gives better performance and ensures Performance Optimization and also doesn't require high computational power.</a:t>
            </a:r>
          </a:p>
          <a:p>
            <a:pPr marL="285750" indent="-285750">
              <a:buFont typeface="Wingdings"/>
              <a:buChar char="q"/>
            </a:pPr>
            <a:r>
              <a:rPr lang="en-US" b="1" dirty="0"/>
              <a:t>Key Exchange Mechanism:</a:t>
            </a:r>
            <a:r>
              <a:rPr lang="en-US" dirty="0"/>
              <a:t> Diffie Hellman is the best key exchange algorithm. ECC with Diffie Hellman makes key exchange mechanism more secure and also faster.</a:t>
            </a:r>
            <a:endParaRPr lang="en-US" dirty="0">
              <a:solidFill>
                <a:schemeClr val="tx1"/>
              </a:solidFill>
            </a:endParaRPr>
          </a:p>
          <a:p>
            <a:pPr marL="285750" indent="-285750">
              <a:buFont typeface="Wingdings"/>
              <a:buChar char="q"/>
            </a:pPr>
            <a:r>
              <a:rPr lang="en-GB" b="1" dirty="0">
                <a:solidFill>
                  <a:schemeClr val="tx1"/>
                </a:solidFill>
              </a:rPr>
              <a:t>Secure Communication</a:t>
            </a:r>
            <a:r>
              <a:rPr lang="en-GB" dirty="0">
                <a:solidFill>
                  <a:srgbClr val="374151"/>
                </a:solidFill>
              </a:rPr>
              <a:t>:</a:t>
            </a:r>
            <a:r>
              <a:rPr lang="en-GB" dirty="0">
                <a:solidFill>
                  <a:schemeClr val="tx1"/>
                </a:solidFill>
              </a:rPr>
              <a:t> ECC and Diffie Hellman enables secure communication between parties. The encrypted data can only be decrypted by the intended recipient possessing the appropriate private key.</a:t>
            </a:r>
          </a:p>
          <a:p>
            <a:pPr marL="285750" indent="-285750">
              <a:buFont typeface="Wingdings"/>
              <a:buChar char="q"/>
            </a:pPr>
            <a:endParaRPr lang="en-US" dirty="0"/>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2246769"/>
          </a:xfrm>
          <a:prstGeom prst="rect">
            <a:avLst/>
          </a:prstGeom>
          <a:noFill/>
        </p:spPr>
        <p:txBody>
          <a:bodyPr wrap="square" rtlCol="0">
            <a:spAutoFit/>
          </a:bodyPr>
          <a:lstStyle/>
          <a:p>
            <a:r>
              <a:rPr lang="en-US" dirty="0">
                <a:latin typeface="Bookman Old Style"/>
              </a:rPr>
              <a:t>Cryptography and Information Security: Hybrid of two algorithms ECC and diffie-hellman. </a:t>
            </a:r>
          </a:p>
          <a:p>
            <a:endParaRPr lang="en-US" dirty="0">
              <a:latin typeface="Bookman Old Style"/>
            </a:endParaRPr>
          </a:p>
          <a:p>
            <a:r>
              <a:rPr lang="en-US" dirty="0">
                <a:latin typeface="Bookman Old Style"/>
              </a:rPr>
              <a:t>A hybrid algorithm that combines Elliptic Curve Cryptography (ECC) and the Diffie-Hellman key exchange can provide a secure way of key generation and exchanging process.</a:t>
            </a:r>
          </a:p>
          <a:p>
            <a:endParaRPr lang="en-US" dirty="0">
              <a:latin typeface="Bookman Old Style"/>
            </a:endParaRPr>
          </a:p>
          <a:p>
            <a:r>
              <a:rPr lang="en-US" dirty="0">
                <a:latin typeface="Bookman Old Style"/>
              </a:rPr>
              <a:t>The ECC key exchange provides secrecy and protection against quantum attacks, while Diffie-Hellman offers a well-established method for secure key exchange. </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290083" y="1325414"/>
            <a:ext cx="6655982" cy="954107"/>
          </a:xfrm>
          <a:prstGeom prst="rect">
            <a:avLst/>
          </a:prstGeom>
          <a:noFill/>
        </p:spPr>
        <p:txBody>
          <a:bodyPr wrap="square" rtlCol="0">
            <a:spAutoFit/>
          </a:bodyPr>
          <a:lstStyle/>
          <a:p>
            <a:r>
              <a:rPr lang="en-US" dirty="0">
                <a:latin typeface="Bookman Old Style"/>
              </a:rPr>
              <a:t>The combination of Diffie-Hellman acts a secure key transmission agent for the RSA and the RSA accounts for the security of message. However, this method has a very huge key length which effects the performance for the system.</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36732E78-62DE-A87A-98BB-8A4F9605AA74}"/>
              </a:ext>
            </a:extLst>
          </p:cNvPr>
          <p:cNvSpPr txBox="1"/>
          <p:nvPr/>
        </p:nvSpPr>
        <p:spPr>
          <a:xfrm>
            <a:off x="1457093" y="981307"/>
            <a:ext cx="5096107" cy="2246769"/>
          </a:xfrm>
          <a:prstGeom prst="rect">
            <a:avLst/>
          </a:prstGeom>
          <a:noFill/>
        </p:spPr>
        <p:txBody>
          <a:bodyPr wrap="square" rtlCol="0">
            <a:spAutoFit/>
          </a:bodyPr>
          <a:lstStyle/>
          <a:p>
            <a:r>
              <a:rPr lang="en-GB" dirty="0">
                <a:solidFill>
                  <a:srgbClr val="565656"/>
                </a:solidFill>
                <a:latin typeface="Bookman Old Style"/>
              </a:rPr>
              <a:t>ECC, an alternative technique to RSA, is a powerful cryptography approach. It generates security between key pairs for public key encryption by using the mathematics of elliptic curves.</a:t>
            </a:r>
          </a:p>
          <a:p>
            <a:pPr marL="285750" indent="-285750">
              <a:buChar char="•"/>
            </a:pPr>
            <a:r>
              <a:rPr lang="en-GB" dirty="0">
                <a:solidFill>
                  <a:srgbClr val="565656"/>
                </a:solidFill>
                <a:latin typeface="Bookman Old Style"/>
              </a:rPr>
              <a:t>It makes use of elliptic curves.</a:t>
            </a:r>
          </a:p>
          <a:p>
            <a:pPr marL="285750" indent="-285750">
              <a:buChar char="•"/>
            </a:pPr>
            <a:r>
              <a:rPr lang="en-GB" dirty="0">
                <a:solidFill>
                  <a:srgbClr val="565656"/>
                </a:solidFill>
                <a:latin typeface="Bookman Old Style"/>
              </a:rPr>
              <a:t>The curves are symmetric to x-axis.</a:t>
            </a:r>
          </a:p>
          <a:p>
            <a:pPr marL="285750" indent="-285750">
              <a:buChar char="•"/>
            </a:pPr>
            <a:r>
              <a:rPr lang="en-GB" dirty="0">
                <a:solidFill>
                  <a:srgbClr val="565656"/>
                </a:solidFill>
                <a:latin typeface="Bookman Old Style"/>
              </a:rPr>
              <a:t>A line is drawn at any random place on the curve , the points where the line touches are taken as public and private values</a:t>
            </a:r>
          </a:p>
          <a:p>
            <a:endParaRPr lang="en-IN" dirty="0"/>
          </a:p>
        </p:txBody>
      </p:sp>
      <p:pic>
        <p:nvPicPr>
          <p:cNvPr id="7" name="Picture 6">
            <a:extLst>
              <a:ext uri="{FF2B5EF4-FFF2-40B4-BE49-F238E27FC236}">
                <a16:creationId xmlns:a16="http://schemas.microsoft.com/office/drawing/2014/main" id="{FB176C44-C9D3-156C-89CB-D5180299C84A}"/>
              </a:ext>
            </a:extLst>
          </p:cNvPr>
          <p:cNvPicPr>
            <a:picLocks noChangeAspect="1"/>
          </p:cNvPicPr>
          <p:nvPr/>
        </p:nvPicPr>
        <p:blipFill>
          <a:blip r:embed="rId3"/>
          <a:stretch>
            <a:fillRect/>
          </a:stretch>
        </p:blipFill>
        <p:spPr>
          <a:xfrm>
            <a:off x="2821095" y="3106314"/>
            <a:ext cx="1866449" cy="1587606"/>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1468354E-F267-8440-1D87-05343417A014}"/>
              </a:ext>
            </a:extLst>
          </p:cNvPr>
          <p:cNvSpPr txBox="1"/>
          <p:nvPr/>
        </p:nvSpPr>
        <p:spPr>
          <a:xfrm>
            <a:off x="683941" y="1308409"/>
            <a:ext cx="6393365" cy="2311641"/>
          </a:xfrm>
          <a:prstGeom prst="rect">
            <a:avLst/>
          </a:prstGeom>
          <a:noFill/>
        </p:spPr>
        <p:txBody>
          <a:bodyPr wrap="square" rtlCol="0">
            <a:spAutoFit/>
          </a:bodyPr>
          <a:lstStyle/>
          <a:p>
            <a:r>
              <a:rPr lang="en-GB"/>
              <a:t>Start</a:t>
            </a:r>
            <a:endParaRPr lang="en-US"/>
          </a:p>
          <a:p>
            <a:r>
              <a:rPr lang="en-GB"/>
              <a:t>Generate ECC Key Pair (Alice)</a:t>
            </a:r>
          </a:p>
          <a:p>
            <a:r>
              <a:rPr lang="en-GB"/>
              <a:t>Select ECC Parameters (Curve, Base Point)</a:t>
            </a:r>
          </a:p>
          <a:p>
            <a:r>
              <a:rPr lang="en-GB"/>
              <a:t>Generate ECC Key Pair (Bob)</a:t>
            </a:r>
          </a:p>
          <a:p>
            <a:r>
              <a:rPr lang="en-GB"/>
              <a:t>Alice and Bob exchange public keys</a:t>
            </a:r>
          </a:p>
          <a:p>
            <a:r>
              <a:rPr lang="en-GB"/>
              <a:t>Alice computes Shared Secret Key</a:t>
            </a:r>
          </a:p>
          <a:p>
            <a:r>
              <a:rPr lang="en-GB"/>
              <a:t>Bob computes Shared Secret Key</a:t>
            </a:r>
          </a:p>
          <a:p>
            <a:r>
              <a:rPr lang="en-GB"/>
              <a:t>Shared Secret Key is now established</a:t>
            </a:r>
          </a:p>
          <a:p>
            <a:r>
              <a:rPr lang="en-GB"/>
              <a:t>End</a:t>
            </a:r>
          </a:p>
          <a:p>
            <a:pPr algn="l"/>
            <a:endParaRPr lang="en-GB" dirty="0"/>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9465"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E17B6C9A-F6FE-3B33-3168-6B8815C72FD2}"/>
              </a:ext>
            </a:extLst>
          </p:cNvPr>
          <p:cNvSpPr txBox="1"/>
          <p:nvPr/>
        </p:nvSpPr>
        <p:spPr>
          <a:xfrm>
            <a:off x="1264920" y="1181100"/>
            <a:ext cx="6614160" cy="2585323"/>
          </a:xfrm>
          <a:prstGeom prst="rect">
            <a:avLst/>
          </a:prstGeom>
          <a:noFill/>
        </p:spPr>
        <p:txBody>
          <a:bodyPr wrap="square" rtlCol="0">
            <a:spAutoFit/>
          </a:bodyPr>
          <a:lstStyle/>
          <a:p>
            <a:r>
              <a:rPr lang="en-IN" sz="1800" dirty="0"/>
              <a:t>We use visual studio for this project</a:t>
            </a:r>
          </a:p>
          <a:p>
            <a:pPr marL="285750" indent="-285750">
              <a:buFont typeface="Arial" panose="020B0604020202020204" pitchFamily="34" charset="0"/>
              <a:buChar char="•"/>
            </a:pPr>
            <a:r>
              <a:rPr lang="en-US" sz="1800" dirty="0"/>
              <a:t>Visual Studio Code is a highly popular and versatile code editor developed by Microsoft.</a:t>
            </a:r>
          </a:p>
          <a:p>
            <a:pPr marL="285750" indent="-285750">
              <a:buFont typeface="Arial" panose="020B0604020202020204" pitchFamily="34" charset="0"/>
              <a:buChar char="•"/>
            </a:pPr>
            <a:r>
              <a:rPr lang="en-US" sz="1800" dirty="0"/>
              <a:t>It boasts a rich ecosystem of extensions, making it adaptable for various programming languages and development tasks.</a:t>
            </a:r>
          </a:p>
          <a:p>
            <a:pPr marL="285750" indent="-285750">
              <a:buFont typeface="Arial" panose="020B0604020202020204" pitchFamily="34" charset="0"/>
              <a:buChar char="•"/>
            </a:pPr>
            <a:r>
              <a:rPr lang="en-US" sz="1800" dirty="0"/>
              <a:t>VS Code's sleek design, integrated Git support, and powerful debugging tools make it a top choice for developers across the globe.</a:t>
            </a:r>
            <a:endParaRPr lang="en-IN" sz="1800" dirty="0"/>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0035" y="0"/>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descr="A screenshot of a computer program&#10;&#10;Description automatically generated">
            <a:extLst>
              <a:ext uri="{FF2B5EF4-FFF2-40B4-BE49-F238E27FC236}">
                <a16:creationId xmlns:a16="http://schemas.microsoft.com/office/drawing/2014/main" id="{50F5A29C-9CCC-D535-5C01-F32587ED789A}"/>
              </a:ext>
            </a:extLst>
          </p:cNvPr>
          <p:cNvPicPr>
            <a:picLocks noChangeAspect="1"/>
          </p:cNvPicPr>
          <p:nvPr/>
        </p:nvPicPr>
        <p:blipFill>
          <a:blip r:embed="rId3"/>
          <a:stretch>
            <a:fillRect/>
          </a:stretch>
        </p:blipFill>
        <p:spPr>
          <a:xfrm>
            <a:off x="747713" y="674684"/>
            <a:ext cx="7538854" cy="4016079"/>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1946" y="50639"/>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A screenshot of a computer code&#10;&#10;Description automatically generated">
            <a:extLst>
              <a:ext uri="{FF2B5EF4-FFF2-40B4-BE49-F238E27FC236}">
                <a16:creationId xmlns:a16="http://schemas.microsoft.com/office/drawing/2014/main" id="{3FF9F801-D1C4-85AB-6047-06A3C6E3C48C}"/>
              </a:ext>
            </a:extLst>
          </p:cNvPr>
          <p:cNvPicPr>
            <a:picLocks noChangeAspect="1"/>
          </p:cNvPicPr>
          <p:nvPr/>
        </p:nvPicPr>
        <p:blipFill>
          <a:blip r:embed="rId3"/>
          <a:stretch>
            <a:fillRect/>
          </a:stretch>
        </p:blipFill>
        <p:spPr>
          <a:xfrm>
            <a:off x="1290578" y="995439"/>
            <a:ext cx="5434312" cy="3297304"/>
          </a:xfrm>
          <a:prstGeom prst="rect">
            <a:avLst/>
          </a:prstGeom>
        </p:spPr>
      </p:pic>
    </p:spTree>
    <p:extLst>
      <p:ext uri="{BB962C8B-B14F-4D97-AF65-F5344CB8AC3E}">
        <p14:creationId xmlns:p14="http://schemas.microsoft.com/office/powerpoint/2010/main" val="196836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9396" y="72342"/>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A blue screen with white text&#10;&#10;Description automatically generated">
            <a:extLst>
              <a:ext uri="{FF2B5EF4-FFF2-40B4-BE49-F238E27FC236}">
                <a16:creationId xmlns:a16="http://schemas.microsoft.com/office/drawing/2014/main" id="{2341D499-7107-1AA8-301C-D9873CEEB3B2}"/>
              </a:ext>
            </a:extLst>
          </p:cNvPr>
          <p:cNvPicPr>
            <a:picLocks noChangeAspect="1"/>
          </p:cNvPicPr>
          <p:nvPr/>
        </p:nvPicPr>
        <p:blipFill>
          <a:blip r:embed="rId3"/>
          <a:stretch>
            <a:fillRect/>
          </a:stretch>
        </p:blipFill>
        <p:spPr>
          <a:xfrm>
            <a:off x="1131426" y="1470875"/>
            <a:ext cx="6960723" cy="1210668"/>
          </a:xfrm>
          <a:prstGeom prst="rect">
            <a:avLst/>
          </a:prstGeom>
        </p:spPr>
      </p:pic>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343</Words>
  <Application>Microsoft Office PowerPoint</Application>
  <PresentationFormat>On-screen Show (16:9)</PresentationFormat>
  <Paragraphs>63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HYBRID CRYPTOGRAPHY</vt:lpstr>
      <vt:lpstr>Introduction</vt:lpstr>
      <vt:lpstr>Problem Statement</vt:lpstr>
      <vt:lpstr>Proposed Method</vt:lpstr>
      <vt:lpstr>Proposed Method</vt:lpstr>
      <vt:lpstr>Experiment Environment </vt:lpstr>
      <vt:lpstr>Experiment Screenshots </vt:lpstr>
      <vt:lpstr>Experiment Screenshots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Windows User</cp:lastModifiedBy>
  <cp:revision>136</cp:revision>
  <dcterms:modified xsi:type="dcterms:W3CDTF">2023-09-29T17:41:47Z</dcterms:modified>
</cp:coreProperties>
</file>