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78" r:id="rId8"/>
    <p:sldId id="280" r:id="rId9"/>
    <p:sldId id="281" r:id="rId10"/>
    <p:sldId id="294" r:id="rId11"/>
    <p:sldId id="283" r:id="rId12"/>
    <p:sldId id="288" r:id="rId13"/>
    <p:sldId id="282" r:id="rId14"/>
    <p:sldId id="292" r:id="rId15"/>
    <p:sldId id="29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>
        <p:scale>
          <a:sx n="55" d="100"/>
          <a:sy n="55" d="100"/>
        </p:scale>
        <p:origin x="1338" y="4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AtliQ</a:t>
            </a:r>
            <a:r>
              <a:rPr lang="en-US" b="1" dirty="0" smtClean="0">
                <a:solidFill>
                  <a:schemeClr val="bg1"/>
                </a:solidFill>
              </a:rPr>
              <a:t> Hospitality Analysis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74229" y="5564777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Unified Mentor | </a:t>
            </a:r>
            <a:r>
              <a:rPr lang="en-US" sz="2800" b="1" dirty="0" err="1" smtClean="0">
                <a:solidFill>
                  <a:schemeClr val="bg1"/>
                </a:solidFill>
              </a:rPr>
              <a:t>Vishwa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Sagar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Direct offline bookings indicate a lower count and lower revenue generated. Whereas, bookings through other platforms showcase higher bookings numbers, and therefore, higher revenue generated.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Notably, bookings via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MakeYouTrip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accounts for 20% of the revenue and 19.99% of the total bookings.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cancellation rate remains around 24-25% of total bookings made.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8" y="971550"/>
            <a:ext cx="5554012" cy="2574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3662709"/>
            <a:ext cx="5558775" cy="25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557337"/>
            <a:ext cx="5117473" cy="3759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0"/>
            <a:ext cx="12201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u="sng" dirty="0" smtClean="0"/>
              <a:t>Business Hotels</a:t>
            </a:r>
          </a:p>
          <a:p>
            <a:pPr marL="285750" indent="-285750"/>
            <a:r>
              <a:rPr lang="en-US" sz="1400" dirty="0" smtClean="0"/>
              <a:t>Lower Average Length of Stay: </a:t>
            </a:r>
            <a:r>
              <a:rPr lang="en-US" sz="1400" b="1" dirty="0" smtClean="0"/>
              <a:t>1.77 days</a:t>
            </a:r>
            <a:r>
              <a:rPr lang="en-US" sz="1400" dirty="0" smtClean="0"/>
              <a:t>.</a:t>
            </a:r>
          </a:p>
          <a:p>
            <a:pPr marL="285750" indent="-285750"/>
            <a:r>
              <a:rPr lang="en-US" sz="1400" dirty="0" smtClean="0"/>
              <a:t>Lower Average Booking Window: </a:t>
            </a:r>
            <a:r>
              <a:rPr lang="en-US" sz="1400" b="1" dirty="0" smtClean="0"/>
              <a:t>2.175 days</a:t>
            </a:r>
            <a:r>
              <a:rPr lang="en-US" sz="1400" dirty="0" smtClean="0"/>
              <a:t>.</a:t>
            </a:r>
          </a:p>
          <a:p>
            <a:pPr marL="285750" indent="-285750"/>
            <a:r>
              <a:rPr lang="en-US" sz="1400" dirty="0" smtClean="0"/>
              <a:t>Lower Average Ratings: </a:t>
            </a:r>
            <a:r>
              <a:rPr lang="en-US" sz="1400" b="1" dirty="0" smtClean="0"/>
              <a:t>3.611</a:t>
            </a:r>
            <a:r>
              <a:rPr lang="en-US" sz="1400" dirty="0" smtClean="0"/>
              <a:t>.</a:t>
            </a:r>
          </a:p>
          <a:p>
            <a:pPr marL="285750" indent="-285750"/>
            <a:r>
              <a:rPr lang="en-US" sz="1400" dirty="0" smtClean="0"/>
              <a:t>Higher Cancellation Rates: </a:t>
            </a:r>
            <a:r>
              <a:rPr lang="en-US" sz="1400" b="1" dirty="0" smtClean="0"/>
              <a:t>25.03%</a:t>
            </a:r>
            <a:r>
              <a:rPr lang="en-US" sz="1400" dirty="0" smtClean="0"/>
              <a:t>.</a:t>
            </a:r>
          </a:p>
          <a:p>
            <a:pPr marL="285750" indent="-285750"/>
            <a:r>
              <a:rPr lang="en-US" sz="1400" dirty="0" smtClean="0"/>
              <a:t>Lower No-Show Rates: </a:t>
            </a:r>
            <a:r>
              <a:rPr lang="en-US" sz="1400" b="1" dirty="0" smtClean="0"/>
              <a:t>4.86%.</a:t>
            </a:r>
          </a:p>
          <a:p>
            <a:pPr marL="285750" indent="-285750"/>
            <a:r>
              <a:rPr lang="en-US" sz="1400" dirty="0" smtClean="0"/>
              <a:t>Lower Occupancy Rates: </a:t>
            </a:r>
            <a:r>
              <a:rPr lang="en-US" sz="1400" b="1" dirty="0" smtClean="0"/>
              <a:t>58.03%.</a:t>
            </a:r>
          </a:p>
          <a:p>
            <a:endParaRPr lang="en-US" sz="14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u="sng" smtClean="0"/>
              <a:t>Luxury Hotels</a:t>
            </a:r>
          </a:p>
          <a:p>
            <a:pPr marL="285750" indent="-285750"/>
            <a:r>
              <a:rPr lang="en-US" sz="1400" smtClean="0"/>
              <a:t>Higher Average Length of Stay: </a:t>
            </a:r>
            <a:r>
              <a:rPr lang="en-US" sz="1400" b="1" smtClean="0"/>
              <a:t>2.74 days</a:t>
            </a:r>
            <a:r>
              <a:rPr lang="en-US" sz="1400" smtClean="0"/>
              <a:t>.</a:t>
            </a:r>
          </a:p>
          <a:p>
            <a:pPr marL="285750" indent="-285750"/>
            <a:r>
              <a:rPr lang="en-US" sz="1400" smtClean="0"/>
              <a:t>Higher Average Booking Window: </a:t>
            </a:r>
            <a:r>
              <a:rPr lang="en-US" sz="1400" b="1" smtClean="0"/>
              <a:t>4.643 days</a:t>
            </a:r>
            <a:r>
              <a:rPr lang="en-US" sz="1400" smtClean="0"/>
              <a:t>.</a:t>
            </a:r>
          </a:p>
          <a:p>
            <a:pPr marL="285750" indent="-285750"/>
            <a:r>
              <a:rPr lang="en-US" sz="1400" smtClean="0"/>
              <a:t>Higher Average Ratings: </a:t>
            </a:r>
            <a:r>
              <a:rPr lang="en-US" sz="1400" b="1" smtClean="0"/>
              <a:t>3.611</a:t>
            </a:r>
            <a:r>
              <a:rPr lang="en-US" sz="1400" smtClean="0"/>
              <a:t>.</a:t>
            </a:r>
          </a:p>
          <a:p>
            <a:pPr marL="285750" indent="-285750"/>
            <a:r>
              <a:rPr lang="en-US" sz="1400" smtClean="0"/>
              <a:t>Lower Cancellation Rates: </a:t>
            </a:r>
            <a:r>
              <a:rPr lang="en-US" sz="1400" b="1" smtClean="0"/>
              <a:t>24.71%</a:t>
            </a:r>
            <a:r>
              <a:rPr lang="en-US" sz="1400" smtClean="0"/>
              <a:t>.</a:t>
            </a:r>
          </a:p>
          <a:p>
            <a:pPr marL="285750" indent="-285750"/>
            <a:r>
              <a:rPr lang="en-US" sz="1400" smtClean="0"/>
              <a:t>Higher No-Show Rates: </a:t>
            </a:r>
            <a:r>
              <a:rPr lang="en-US" sz="1400" b="1" smtClean="0"/>
              <a:t>5.12%.</a:t>
            </a:r>
          </a:p>
          <a:p>
            <a:pPr marL="285750" indent="-285750"/>
            <a:r>
              <a:rPr lang="en-US" sz="1400" smtClean="0"/>
              <a:t>Higher Occupancy Rates: </a:t>
            </a:r>
            <a:r>
              <a:rPr lang="en-US" sz="1400" b="1" smtClean="0"/>
              <a:t>58.46%.</a:t>
            </a:r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6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 ASK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 PREPARE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 PROCESS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4. ANALYSIS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5. SHARE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ACT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25252" y="2920824"/>
            <a:ext cx="4915271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92615" y="2941873"/>
            <a:ext cx="4873175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59413" y="2941873"/>
            <a:ext cx="487317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805163" y="2920825"/>
            <a:ext cx="4915271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95168" y="2941873"/>
            <a:ext cx="487317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COMPANY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44522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Grands owns multiple five-star hotels across India. They have been in the hospitality industry for the past 20 years. Founded in 2017,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emerged as an IT &amp; Business Consulting Company.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Bay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Blu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City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Exotica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Grands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Palace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AtliQ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Seasons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Hyderabad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Bangalore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Delhi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Mumbai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Business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Luxxury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Standard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Elite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Premium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Presedential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Direct Offline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Direct Online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Journey</a:t>
            </a: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LogTrip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MakeYourTrip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Tripster</a:t>
            </a:r>
            <a:endParaRPr lang="en-US" sz="14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Other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95" y="910696"/>
            <a:ext cx="8277726" cy="50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144646" y="190500"/>
            <a:ext cx="3961129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Performance Indicators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RevPAR (Revenue Per Available Room) = Total Revenue/Total Rooms Available to Sell.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ADR (Average Daily Rate) = Total Rooms Available/No. of Rooms Sold..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Occupancy = Total Rooms Occupied/Total Rooms Available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Realization = Daily Utilized Room Nights / Daily Sellable Room Nights.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Cancellation = Bookings Cancelled / Bookings made.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Ratings = SUM(Ratings Given / No. of Ratings Given)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0081" y="2990663"/>
            <a:ext cx="104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RevPAR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33965" y="2990663"/>
            <a:ext cx="103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9071" y="2990663"/>
            <a:ext cx="158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Occupancy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5740" y="4031405"/>
            <a:ext cx="13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Realization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1096" y="4127177"/>
            <a:ext cx="149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7245379" y="4127177"/>
            <a:ext cx="122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99" y="1630894"/>
            <a:ext cx="6442601" cy="4556155"/>
          </a:xfrm>
          <a:prstGeom prst="rect">
            <a:avLst/>
          </a:prstGeom>
          <a:effectLst>
            <a:glow rad="647700">
              <a:schemeClr val="tx1">
                <a:lumMod val="50000"/>
                <a:lumOff val="50000"/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086225" y="855297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Revenue Analysis 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77" y="1630894"/>
            <a:ext cx="6441301" cy="4555235"/>
          </a:xfrm>
          <a:prstGeom prst="rect">
            <a:avLst/>
          </a:prstGeom>
          <a:effectLst>
            <a:glow rad="647700">
              <a:schemeClr val="tx1">
                <a:lumMod val="65000"/>
                <a:lumOff val="35000"/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86225" y="855297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Bookings Analysis 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55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3454" y="1167064"/>
            <a:ext cx="35327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bookings are for short stays, with a significant majority being for one </a:t>
            </a:r>
            <a:r>
              <a:rPr lang="en-US" sz="1400" dirty="0" smtClean="0"/>
              <a:t>day (</a:t>
            </a:r>
            <a:r>
              <a:rPr lang="en-US" sz="1400" b="1" dirty="0" smtClean="0"/>
              <a:t>64,066 bookings</a:t>
            </a:r>
            <a:r>
              <a:rPr lang="en-US" sz="1400" dirty="0" smtClean="0"/>
              <a:t>). </a:t>
            </a:r>
            <a:r>
              <a:rPr lang="en-US" sz="1400" dirty="0"/>
              <a:t>Longer stays, particularly those exceeding four </a:t>
            </a:r>
            <a:r>
              <a:rPr lang="en-US" sz="1400" dirty="0" smtClean="0"/>
              <a:t>days, </a:t>
            </a:r>
            <a:r>
              <a:rPr lang="en-US" sz="1400" dirty="0"/>
              <a:t>are less </a:t>
            </a:r>
            <a:r>
              <a:rPr lang="en-US" sz="1400" dirty="0" smtClean="0"/>
              <a:t>common (</a:t>
            </a:r>
            <a:r>
              <a:rPr lang="en-US" sz="1400" b="1" dirty="0" smtClean="0"/>
              <a:t>up to 13,083 bookings</a:t>
            </a:r>
            <a:r>
              <a:rPr lang="en-US" sz="1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Generally, longer stays are associated with longer booking windows. However, there may be exceptions, such as last-minute bookings for extended stays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Longer stays tend to be less frequent compared to shorter stays. This is likely due to factors like vacation preferences and budget constraints.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1536396"/>
            <a:ext cx="7580861" cy="35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During </a:t>
            </a:r>
            <a:r>
              <a:rPr lang="en-US" sz="1500" b="1" dirty="0" smtClean="0"/>
              <a:t>weekdays</a:t>
            </a:r>
            <a:r>
              <a:rPr lang="en-US" sz="1500" dirty="0" smtClean="0"/>
              <a:t>, the </a:t>
            </a:r>
            <a:r>
              <a:rPr lang="en-US" sz="1500" b="1" dirty="0" smtClean="0"/>
              <a:t>revenue total is </a:t>
            </a:r>
            <a:r>
              <a:rPr lang="en-US" sz="1500" b="1" dirty="0"/>
              <a:t>₹</a:t>
            </a:r>
            <a:r>
              <a:rPr lang="en-US" sz="1500" b="1" dirty="0" smtClean="0"/>
              <a:t>1.44B</a:t>
            </a:r>
            <a:r>
              <a:rPr lang="en-US" sz="1500" dirty="0" smtClean="0"/>
              <a:t>.</a:t>
            </a:r>
          </a:p>
          <a:p>
            <a:r>
              <a:rPr lang="en-US" sz="1500" b="1" dirty="0" smtClean="0"/>
              <a:t>Occupancy Rate </a:t>
            </a:r>
            <a:r>
              <a:rPr lang="en-US" sz="1500" dirty="0" smtClean="0"/>
              <a:t>stands at </a:t>
            </a:r>
            <a:r>
              <a:rPr lang="en-US" sz="1500" b="1" dirty="0" smtClean="0"/>
              <a:t>51.81%</a:t>
            </a:r>
            <a:r>
              <a:rPr lang="en-US" sz="1500" dirty="0" smtClean="0"/>
              <a:t>, with an </a:t>
            </a:r>
            <a:r>
              <a:rPr lang="en-US" sz="1500" b="1" dirty="0" smtClean="0"/>
              <a:t>Average Daily Rate of </a:t>
            </a:r>
            <a:r>
              <a:rPr lang="en-US" sz="1500" b="1" dirty="0"/>
              <a:t>₹</a:t>
            </a:r>
            <a:r>
              <a:rPr lang="en-US" sz="1500" b="1" dirty="0" smtClean="0"/>
              <a:t>14,097</a:t>
            </a:r>
            <a:r>
              <a:rPr lang="en-US" sz="1500" dirty="0" smtClean="0"/>
              <a:t> and </a:t>
            </a:r>
            <a:r>
              <a:rPr lang="en-US" sz="1500" b="1" dirty="0" smtClean="0"/>
              <a:t>Revenue per Available Room</a:t>
            </a:r>
            <a:r>
              <a:rPr lang="en-US" sz="1500" dirty="0" smtClean="0"/>
              <a:t> of </a:t>
            </a:r>
            <a:r>
              <a:rPr lang="en-US" sz="1500" b="1" dirty="0"/>
              <a:t>₹7,476 </a:t>
            </a:r>
            <a:r>
              <a:rPr lang="en-US" sz="1500" dirty="0" smtClean="0"/>
              <a:t>on </a:t>
            </a:r>
            <a:r>
              <a:rPr lang="en-US" sz="1500" b="1" dirty="0" smtClean="0"/>
              <a:t>weekdays.</a:t>
            </a:r>
          </a:p>
          <a:p>
            <a:r>
              <a:rPr lang="en-US" sz="1500" dirty="0" smtClean="0"/>
              <a:t>The </a:t>
            </a:r>
            <a:r>
              <a:rPr lang="en-US" sz="1500" b="1" dirty="0" smtClean="0"/>
              <a:t>weekends</a:t>
            </a:r>
            <a:r>
              <a:rPr lang="en-US" sz="1500" dirty="0" smtClean="0"/>
              <a:t> see a </a:t>
            </a:r>
            <a:r>
              <a:rPr lang="en-US" sz="1500" b="1" dirty="0" smtClean="0"/>
              <a:t>revenue of ₹57M</a:t>
            </a:r>
            <a:r>
              <a:rPr lang="en-US" sz="1500" dirty="0" smtClean="0"/>
              <a:t>, with </a:t>
            </a:r>
            <a:r>
              <a:rPr lang="en-US" sz="1500" b="1" dirty="0"/>
              <a:t>₹7,036 </a:t>
            </a:r>
            <a:r>
              <a:rPr lang="en-US" sz="1500" b="1" dirty="0" smtClean="0"/>
              <a:t>as the Revenue per Available Room</a:t>
            </a:r>
            <a:r>
              <a:rPr lang="en-US" sz="1500" dirty="0" smtClean="0"/>
              <a:t>.</a:t>
            </a:r>
          </a:p>
          <a:p>
            <a:r>
              <a:rPr lang="en-US" sz="1500" b="1" dirty="0" smtClean="0"/>
              <a:t>Occupancy Rate </a:t>
            </a:r>
            <a:r>
              <a:rPr lang="en-US" sz="1500" dirty="0" smtClean="0"/>
              <a:t>increases to </a:t>
            </a:r>
            <a:r>
              <a:rPr lang="en-US" sz="1500" b="1" dirty="0" smtClean="0"/>
              <a:t>73.96% </a:t>
            </a:r>
            <a:r>
              <a:rPr lang="en-US" sz="1500" dirty="0" smtClean="0"/>
              <a:t>accompanied by a slightly higher</a:t>
            </a:r>
            <a:r>
              <a:rPr lang="en-US" sz="1500" b="1" dirty="0" smtClean="0"/>
              <a:t> ADR of ₹14,967.</a:t>
            </a:r>
          </a:p>
          <a:p>
            <a:endParaRPr lang="en-US" b="1" dirty="0" smtClean="0"/>
          </a:p>
        </p:txBody>
      </p:sp>
      <p:pic>
        <p:nvPicPr>
          <p:cNvPr id="8" name="slide2" descr="Key Metrics by Day Type">
            <a:extLst>
              <a:ext uri="{FF2B5EF4-FFF2-40B4-BE49-F238E27FC236}">
                <a16:creationId xmlns:a16="http://schemas.microsoft.com/office/drawing/2014/main" id="{DA8CF8B6-4D24-4320-8F78-CFFCFB1E2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422232" cy="17775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8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555</Words>
  <Application>Microsoft Office PowerPoint</Application>
  <PresentationFormat>Widescreen</PresentationFormat>
  <Paragraphs>104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AtliQ Hospitality Analysis </vt:lpstr>
      <vt:lpstr>Project analysis slide 2</vt:lpstr>
      <vt:lpstr>Project analysis slide 3</vt:lpstr>
      <vt:lpstr>Project analysis slide 4</vt:lpstr>
      <vt:lpstr>Project analysis slide 6</vt:lpstr>
      <vt:lpstr>Project analysis slide 7</vt:lpstr>
      <vt:lpstr>PowerPoint Presentation</vt:lpstr>
      <vt:lpstr>Project analysis slide 8</vt:lpstr>
      <vt:lpstr>PowerPoint Presentation</vt:lpstr>
      <vt:lpstr>Project analysis slide 10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2024-12-17T07:21:05Z</dcterms:created>
  <dcterms:modified xsi:type="dcterms:W3CDTF">2024-12-20T11:29:33Z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