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4" r:id="rId2"/>
    <p:sldId id="289" r:id="rId3"/>
    <p:sldId id="319" r:id="rId4"/>
    <p:sldId id="320" r:id="rId5"/>
    <p:sldId id="315" r:id="rId6"/>
    <p:sldId id="316" r:id="rId7"/>
    <p:sldId id="317" r:id="rId8"/>
    <p:sldId id="318"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938"/>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59" d="100"/>
          <a:sy n="59" d="100"/>
        </p:scale>
        <p:origin x="102" y="12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t>2020-05-24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t>‹#›</a:t>
            </a:fld>
            <a:endParaRPr lang="en-CA"/>
          </a:p>
        </p:txBody>
      </p:sp>
    </p:spTree>
    <p:extLst>
      <p:ext uri="{BB962C8B-B14F-4D97-AF65-F5344CB8AC3E}">
        <p14:creationId xmlns:p14="http://schemas.microsoft.com/office/powerpoint/2010/main"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24.05.2020</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24.05.2020</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7F37BDE-145B-4565-BB11-07710BF712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4" name="Прямоугольник 3">
            <a:extLst>
              <a:ext uri="{FF2B5EF4-FFF2-40B4-BE49-F238E27FC236}">
                <a16:creationId xmlns:a16="http://schemas.microsoft.com/office/drawing/2014/main" id="{E35DF238-2537-40C6-81D5-D8A257FF4CCD}"/>
              </a:ext>
            </a:extLst>
          </p:cNvPr>
          <p:cNvSpPr/>
          <p:nvPr/>
        </p:nvSpPr>
        <p:spPr>
          <a:xfrm>
            <a:off x="472210" y="568978"/>
            <a:ext cx="5429826" cy="1822294"/>
          </a:xfrm>
          <a:prstGeom prst="rect">
            <a:avLst/>
          </a:prstGeom>
        </p:spPr>
        <p:txBody>
          <a:bodyPr wrap="square">
            <a:spAutoFit/>
          </a:bodyPr>
          <a:lstStyle/>
          <a:p>
            <a:pPr>
              <a:lnSpc>
                <a:spcPts val="4600"/>
              </a:lnSpc>
            </a:pPr>
            <a:r>
              <a:rPr lang="en-US" sz="3400" b="1" dirty="0">
                <a:solidFill>
                  <a:srgbClr val="F5EA5A"/>
                </a:solidFill>
                <a:latin typeface="Montserrat" charset="0"/>
                <a:ea typeface="Montserrat" charset="0"/>
                <a:cs typeface="Montserrat" charset="0"/>
              </a:rPr>
              <a:t>USER-BASED</a:t>
            </a:r>
          </a:p>
          <a:p>
            <a:pPr>
              <a:lnSpc>
                <a:spcPts val="4600"/>
              </a:lnSpc>
            </a:pPr>
            <a:r>
              <a:rPr lang="en-US" sz="3400" b="1" dirty="0">
                <a:solidFill>
                  <a:srgbClr val="F5EA5A"/>
                </a:solidFill>
                <a:latin typeface="Montserrat" charset="0"/>
                <a:ea typeface="Montserrat" charset="0"/>
                <a:cs typeface="Montserrat" charset="0"/>
              </a:rPr>
              <a:t>COLLABORATIVE</a:t>
            </a:r>
          </a:p>
          <a:p>
            <a:pPr>
              <a:lnSpc>
                <a:spcPts val="4600"/>
              </a:lnSpc>
            </a:pPr>
            <a:r>
              <a:rPr lang="en-US" sz="3400" b="1" dirty="0">
                <a:solidFill>
                  <a:srgbClr val="F5EA5A"/>
                </a:solidFill>
                <a:latin typeface="Montserrat" charset="0"/>
                <a:ea typeface="Montserrat" charset="0"/>
                <a:cs typeface="Montserrat" charset="0"/>
              </a:rPr>
              <a:t>FILTERING</a:t>
            </a:r>
            <a:endParaRPr lang="ru-RU" sz="3400" b="1" dirty="0">
              <a:solidFill>
                <a:srgbClr val="F5EA5A"/>
              </a:solidFill>
              <a:latin typeface="Montserrat" charset="0"/>
              <a:ea typeface="Montserrat" charset="0"/>
              <a:cs typeface="Montserrat" charset="0"/>
            </a:endParaRPr>
          </a:p>
        </p:txBody>
      </p:sp>
      <p:sp>
        <p:nvSpPr>
          <p:cNvPr id="5" name="Прямоугольник 4">
            <a:extLst>
              <a:ext uri="{FF2B5EF4-FFF2-40B4-BE49-F238E27FC236}">
                <a16:creationId xmlns:a16="http://schemas.microsoft.com/office/drawing/2014/main" id="{CB96FCD7-7D07-4515-BAC7-CB15396ED122}"/>
              </a:ext>
            </a:extLst>
          </p:cNvPr>
          <p:cNvSpPr/>
          <p:nvPr/>
        </p:nvSpPr>
        <p:spPr>
          <a:xfrm>
            <a:off x="464590" y="2933260"/>
            <a:ext cx="9827492" cy="2575192"/>
          </a:xfrm>
          <a:prstGeom prst="rect">
            <a:avLst/>
          </a:prstGeom>
        </p:spPr>
        <p:txBody>
          <a:bodyPr wrap="square">
            <a:spAutoFit/>
          </a:bodyPr>
          <a:lstStyle/>
          <a:p>
            <a:pPr>
              <a:lnSpc>
                <a:spcPts val="6600"/>
              </a:lnSpc>
            </a:pPr>
            <a:r>
              <a:rPr lang="en-US" sz="4900" b="1" dirty="0">
                <a:solidFill>
                  <a:schemeClr val="bg1"/>
                </a:solidFill>
                <a:latin typeface="Montserrat" charset="0"/>
                <a:ea typeface="Montserrat" charset="0"/>
                <a:cs typeface="Montserrat" charset="0"/>
              </a:rPr>
              <a:t>MOVIE</a:t>
            </a:r>
          </a:p>
          <a:p>
            <a:pPr>
              <a:lnSpc>
                <a:spcPts val="6600"/>
              </a:lnSpc>
            </a:pPr>
            <a:r>
              <a:rPr lang="en-US" sz="4900" b="1" dirty="0">
                <a:solidFill>
                  <a:schemeClr val="bg1"/>
                </a:solidFill>
                <a:latin typeface="Montserrat" charset="0"/>
                <a:ea typeface="Montserrat" charset="0"/>
                <a:cs typeface="Montserrat" charset="0"/>
              </a:rPr>
              <a:t>RECOMMENDER</a:t>
            </a:r>
          </a:p>
          <a:p>
            <a:pPr>
              <a:lnSpc>
                <a:spcPts val="6600"/>
              </a:lnSpc>
            </a:pPr>
            <a:r>
              <a:rPr lang="en-US" sz="4900" b="1" dirty="0">
                <a:solidFill>
                  <a:schemeClr val="bg1"/>
                </a:solidFill>
                <a:latin typeface="Montserrat" charset="0"/>
                <a:ea typeface="Montserrat" charset="0"/>
                <a:cs typeface="Montserrat" charset="0"/>
              </a:rPr>
              <a:t>SYSTEM</a:t>
            </a:r>
            <a:endParaRPr lang="ru-RU" sz="49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22327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5EE88138-48BD-46AA-94F3-3B05DD703F63}"/>
              </a:ext>
            </a:extLst>
          </p:cNvPr>
          <p:cNvSpPr/>
          <p:nvPr/>
        </p:nvSpPr>
        <p:spPr>
          <a:xfrm>
            <a:off x="554183" y="297659"/>
            <a:ext cx="9827492" cy="553998"/>
          </a:xfrm>
          <a:prstGeom prst="rect">
            <a:avLst/>
          </a:prstGeom>
        </p:spPr>
        <p:txBody>
          <a:bodyPr wrap="square">
            <a:spAutoFit/>
          </a:bodyPr>
          <a:lstStyle/>
          <a:p>
            <a:r>
              <a:rPr lang="en-US" sz="3000" b="1" dirty="0">
                <a:latin typeface="Montserrat" charset="0"/>
                <a:ea typeface="Montserrat" charset="0"/>
                <a:cs typeface="Montserrat" charset="0"/>
              </a:rPr>
              <a:t>PROJECT OVERVIEW</a:t>
            </a:r>
            <a:r>
              <a:rPr lang="en-US" sz="3000" b="1" dirty="0">
                <a:solidFill>
                  <a:schemeClr val="bg1"/>
                </a:solidFill>
                <a:latin typeface="Montserrat" charset="0"/>
                <a:ea typeface="Montserrat" charset="0"/>
                <a:cs typeface="Montserrat" charset="0"/>
              </a:rPr>
              <a:t>OVERVIEW</a:t>
            </a:r>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611620" cy="238765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Recommender systems are algorithms designed to help users discover movies, products, and songs by predicting the user’s rating of each item and displaying similar items that they might rate high as well.</a:t>
            </a:r>
          </a:p>
          <a:p>
            <a:pPr marL="342900" indent="-342900">
              <a:buFont typeface="Arial" panose="020B0604020202020204" pitchFamily="34" charset="0"/>
              <a:buChar char="•"/>
            </a:pPr>
            <a:r>
              <a:rPr lang="en-CA" sz="2000" dirty="0">
                <a:latin typeface="Montserrat" charset="0"/>
                <a:ea typeface="Montserrat" charset="0"/>
                <a:cs typeface="Montserrat" charset="0"/>
              </a:rPr>
              <a:t> The objective is to show customers content that they would like best based on their historical activity. </a:t>
            </a:r>
          </a:p>
        </p:txBody>
      </p:sp>
      <p:pic>
        <p:nvPicPr>
          <p:cNvPr id="17" name="Picture 2" descr="Image result for netflix mov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213" y="2933700"/>
            <a:ext cx="4833325" cy="29302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3"/>
          <a:stretch>
            <a:fillRect/>
          </a:stretch>
        </p:blipFill>
        <p:spPr>
          <a:xfrm>
            <a:off x="352425" y="2914544"/>
            <a:ext cx="6546739" cy="2949360"/>
          </a:xfrm>
          <a:prstGeom prst="rect">
            <a:avLst/>
          </a:prstGeom>
        </p:spPr>
      </p:pic>
      <p:sp>
        <p:nvSpPr>
          <p:cNvPr id="25" name="Rounded Rectangle 24"/>
          <p:cNvSpPr/>
          <p:nvPr/>
        </p:nvSpPr>
        <p:spPr>
          <a:xfrm>
            <a:off x="352425" y="4686300"/>
            <a:ext cx="19812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ounded Rectangle 25"/>
          <p:cNvSpPr/>
          <p:nvPr/>
        </p:nvSpPr>
        <p:spPr>
          <a:xfrm>
            <a:off x="7210425" y="4361714"/>
            <a:ext cx="12954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212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A9BE-CE59-4491-A8E4-07A34C427754}"/>
              </a:ext>
            </a:extLst>
          </p:cNvPr>
          <p:cNvSpPr>
            <a:spLocks noGrp="1"/>
          </p:cNvSpPr>
          <p:nvPr>
            <p:ph type="title"/>
          </p:nvPr>
        </p:nvSpPr>
        <p:spPr/>
        <p:txBody>
          <a:bodyPr>
            <a:normAutofit/>
          </a:bodyPr>
          <a:lstStyle/>
          <a:p>
            <a:r>
              <a:rPr lang="en-CA" b="1" dirty="0">
                <a:latin typeface="Montserrat" charset="0"/>
                <a:ea typeface="Montserrat" charset="0"/>
                <a:cs typeface="Montserrat" charset="0"/>
              </a:rPr>
              <a:t>RECOMRECOMMENDER SYSTEMS: DEMOGRAPHIC FILTERING</a:t>
            </a:r>
            <a:endParaRPr lang="en-IN" dirty="0"/>
          </a:p>
        </p:txBody>
      </p:sp>
      <p:sp>
        <p:nvSpPr>
          <p:cNvPr id="3" name="Content Placeholder 2">
            <a:extLst>
              <a:ext uri="{FF2B5EF4-FFF2-40B4-BE49-F238E27FC236}">
                <a16:creationId xmlns:a16="http://schemas.microsoft.com/office/drawing/2014/main" id="{8D4009CC-4BAF-4293-9F55-081235A4B599}"/>
              </a:ext>
            </a:extLst>
          </p:cNvPr>
          <p:cNvSpPr>
            <a:spLocks noGrp="1"/>
          </p:cNvSpPr>
          <p:nvPr>
            <p:ph idx="1"/>
          </p:nvPr>
        </p:nvSpPr>
        <p:spPr>
          <a:xfrm>
            <a:off x="838200" y="1825625"/>
            <a:ext cx="6134100" cy="3562804"/>
          </a:xfrm>
        </p:spPr>
        <p:txBody>
          <a:bodyPr>
            <a:normAutofit fontScale="92500" lnSpcReduction="20000"/>
          </a:bodyPr>
          <a:lstStyle/>
          <a:p>
            <a:r>
              <a:rPr lang="en-US" dirty="0"/>
              <a:t>They offer generalized recommendations to every user, based on movie popularity and/or genre. The System recommends the same movies to users with similar demographic features. Since each user is different , this approach is considered to be too simple. The basic idea behind this system is that movies that are more popular and critically acclaimed will have a higher probability of being liked by the average audience.</a:t>
            </a:r>
            <a:endParaRPr lang="en-IN" dirty="0"/>
          </a:p>
        </p:txBody>
      </p:sp>
      <p:sp>
        <p:nvSpPr>
          <p:cNvPr id="4" name="AutoShape 2" descr="https://i.kinja-img.com/gawker-media/image/upload/s--e3_2HgIC--/c_scale,f_auto,fl_progressive,q_80,w_800/1259003599478673704.jpg">
            <a:extLst>
              <a:ext uri="{FF2B5EF4-FFF2-40B4-BE49-F238E27FC236}">
                <a16:creationId xmlns:a16="http://schemas.microsoft.com/office/drawing/2014/main" id="{7B0E340E-A252-49D0-B90C-894B971B3F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F9CAC94-33F9-457A-85CB-40C88EBA7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471" y="1567541"/>
            <a:ext cx="4969329" cy="4229102"/>
          </a:xfrm>
          <a:prstGeom prst="rect">
            <a:avLst/>
          </a:prstGeom>
        </p:spPr>
      </p:pic>
    </p:spTree>
    <p:extLst>
      <p:ext uri="{BB962C8B-B14F-4D97-AF65-F5344CB8AC3E}">
        <p14:creationId xmlns:p14="http://schemas.microsoft.com/office/powerpoint/2010/main" val="226593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869DF-22CA-4F6F-9C37-651D8BFB1F01}"/>
              </a:ext>
            </a:extLst>
          </p:cNvPr>
          <p:cNvSpPr>
            <a:spLocks noGrp="1"/>
          </p:cNvSpPr>
          <p:nvPr>
            <p:ph idx="1"/>
          </p:nvPr>
        </p:nvSpPr>
        <p:spPr>
          <a:xfrm>
            <a:off x="195943" y="0"/>
            <a:ext cx="11854543" cy="6711043"/>
          </a:xfrm>
        </p:spPr>
        <p:txBody>
          <a:bodyPr>
            <a:normAutofit lnSpcReduction="10000"/>
          </a:bodyPr>
          <a:lstStyle/>
          <a:p>
            <a:r>
              <a:rPr lang="en-US" dirty="0"/>
              <a:t>Before getting started with this -</a:t>
            </a:r>
          </a:p>
          <a:p>
            <a:r>
              <a:rPr lang="en-US" dirty="0"/>
              <a:t>we need a metric to score or rate movie</a:t>
            </a:r>
          </a:p>
          <a:p>
            <a:r>
              <a:rPr lang="en-US" dirty="0"/>
              <a:t>Calculate the score for every movie</a:t>
            </a:r>
          </a:p>
          <a:p>
            <a:r>
              <a:rPr lang="en-US" dirty="0"/>
              <a:t>Sort the scores and recommend the best rated movie to the users.</a:t>
            </a:r>
          </a:p>
          <a:p>
            <a:pPr marL="0" indent="0">
              <a:buNone/>
            </a:pPr>
            <a:r>
              <a:rPr lang="en-US" dirty="0"/>
              <a:t>We can use the average ratings of the movie as the score but using this won't be fair enough since a movie with 8.9 average rating and only 3 votes cannot be considered better than the movie with 7.8 as average rating but 40 votes. So, I'll be using IMDB's weighted rating (WR) which is given as :-</a:t>
            </a:r>
          </a:p>
          <a:p>
            <a:pPr marL="0" indent="0" algn="ctr">
              <a:buNone/>
            </a:pPr>
            <a:r>
              <a:rPr lang="en-US" i="1" dirty="0"/>
              <a:t>Weighted Rating(WR) = (v/v + m)*R + (m/v + m)*C</a:t>
            </a:r>
          </a:p>
          <a:p>
            <a:r>
              <a:rPr lang="en-US" dirty="0"/>
              <a:t>where,</a:t>
            </a:r>
          </a:p>
          <a:p>
            <a:r>
              <a:rPr lang="en-US" dirty="0"/>
              <a:t>v is the number of votes for the movie;</a:t>
            </a:r>
          </a:p>
          <a:p>
            <a:r>
              <a:rPr lang="en-US" dirty="0"/>
              <a:t>m is the minimum votes required to be listed in the chart;</a:t>
            </a:r>
          </a:p>
          <a:p>
            <a:r>
              <a:rPr lang="en-US" dirty="0"/>
              <a:t>R is the average rating of the movie; And</a:t>
            </a:r>
          </a:p>
          <a:p>
            <a:r>
              <a:rPr lang="en-US" dirty="0"/>
              <a:t>C is the mean vote across the whole report</a:t>
            </a:r>
          </a:p>
          <a:p>
            <a:pPr marL="0" indent="0">
              <a:buNone/>
            </a:pPr>
            <a:endParaRPr lang="en-IN" i="1" dirty="0"/>
          </a:p>
        </p:txBody>
      </p:sp>
      <p:sp>
        <p:nvSpPr>
          <p:cNvPr id="7" name="Title 6">
            <a:extLst>
              <a:ext uri="{FF2B5EF4-FFF2-40B4-BE49-F238E27FC236}">
                <a16:creationId xmlns:a16="http://schemas.microsoft.com/office/drawing/2014/main" id="{E4539DD3-CD6C-4B46-BBC0-A35B966AB1BB}"/>
              </a:ext>
            </a:extLst>
          </p:cNvPr>
          <p:cNvSpPr>
            <a:spLocks noGrp="1"/>
          </p:cNvSpPr>
          <p:nvPr>
            <p:ph type="title"/>
          </p:nvPr>
        </p:nvSpPr>
        <p:spPr>
          <a:xfrm>
            <a:off x="7396842" y="424543"/>
            <a:ext cx="4795157" cy="457200"/>
          </a:xfrm>
        </p:spPr>
        <p:txBody>
          <a:bodyPr>
            <a:normAutofit fontScale="90000"/>
          </a:bodyPr>
          <a:lstStyle/>
          <a:p>
            <a:r>
              <a:rPr lang="en-IN" b="1" dirty="0"/>
              <a:t>Demographic Filtering</a:t>
            </a:r>
            <a:br>
              <a:rPr lang="en-IN" dirty="0"/>
            </a:br>
            <a:endParaRPr lang="en-IN" dirty="0"/>
          </a:p>
        </p:txBody>
      </p:sp>
    </p:spTree>
    <p:extLst>
      <p:ext uri="{BB962C8B-B14F-4D97-AF65-F5344CB8AC3E}">
        <p14:creationId xmlns:p14="http://schemas.microsoft.com/office/powerpoint/2010/main" val="274235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5EE88138-48BD-46AA-94F3-3B05DD703F63}"/>
              </a:ext>
            </a:extLst>
          </p:cNvPr>
          <p:cNvSpPr/>
          <p:nvPr/>
        </p:nvSpPr>
        <p:spPr>
          <a:xfrm>
            <a:off x="430358" y="88109"/>
            <a:ext cx="9647092" cy="1938992"/>
          </a:xfrm>
          <a:prstGeom prst="rect">
            <a:avLst/>
          </a:prstGeom>
        </p:spPr>
        <p:txBody>
          <a:bodyPr wrap="square">
            <a:spAutoFit/>
          </a:bodyPr>
          <a:lstStyle/>
          <a:p>
            <a:r>
              <a:rPr lang="en-CA" sz="3000" b="1" dirty="0">
                <a:latin typeface="Montserrat" charset="0"/>
                <a:ea typeface="Montserrat" charset="0"/>
                <a:cs typeface="Montserrat" charset="0"/>
              </a:rPr>
              <a:t>RECOMRECOMMENDER SYSTEMS: USER-BASED COLLABORATIVE </a:t>
            </a:r>
            <a:r>
              <a:rPr lang="en-CA" sz="3000" b="1" dirty="0">
                <a:solidFill>
                  <a:schemeClr val="bg1"/>
                </a:solidFill>
                <a:latin typeface="Montserrat" charset="0"/>
                <a:ea typeface="Montserrat" charset="0"/>
                <a:cs typeface="Montserrat" charset="0"/>
              </a:rPr>
              <a:t>FILTER</a:t>
            </a:r>
          </a:p>
          <a:p>
            <a:r>
              <a:rPr lang="en-CA" sz="3000" b="1" dirty="0">
                <a:solidFill>
                  <a:schemeClr val="bg1"/>
                </a:solidFill>
                <a:latin typeface="Montserrat" charset="0"/>
                <a:ea typeface="Montserrat" charset="0"/>
                <a:cs typeface="Montserrat" charset="0"/>
              </a:rPr>
              <a:t>MENDER SYSTEMS: USER-BASED COLLABORATIVE FILTER</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433147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User-based collaborative filtering works by building a matrix of every piece of content that users bought or viewed. </a:t>
            </a:r>
          </a:p>
          <a:p>
            <a:pPr marL="342900" indent="-342900">
              <a:buFont typeface="Arial" panose="020B0604020202020204" pitchFamily="34" charset="0"/>
              <a:buChar char="•"/>
            </a:pPr>
            <a:r>
              <a:rPr lang="en-CA" sz="2000" dirty="0">
                <a:latin typeface="Montserrat" charset="0"/>
                <a:ea typeface="Montserrat" charset="0"/>
                <a:cs typeface="Montserrat" charset="0"/>
              </a:rPr>
              <a:t>Similarity scores are then calculated between users to find similar users to each others. </a:t>
            </a:r>
          </a:p>
          <a:p>
            <a:pPr marL="342900" indent="-342900">
              <a:buFont typeface="Arial" panose="020B0604020202020204" pitchFamily="34" charset="0"/>
              <a:buChar char="•"/>
            </a:pPr>
            <a:r>
              <a:rPr lang="en-CA" sz="2000" dirty="0">
                <a:latin typeface="Montserrat" charset="0"/>
                <a:ea typeface="Montserrat" charset="0"/>
                <a:cs typeface="Montserrat" charset="0"/>
              </a:rPr>
              <a:t>For similar users, content that have not been viewed or bought are recommended to users that haven’t seen them before.</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pic>
        <p:nvPicPr>
          <p:cNvPr id="12" name="Picture 8" descr="Image result for titanic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Account, Icons, Rodentia Icons, Symbol, User, We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6646231" y="2194809"/>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6" descr="Image result for walk to remember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609" y="1471729"/>
            <a:ext cx="1361074" cy="20151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titanic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6" y="4041234"/>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ccount, Icons, Rodentia Icons, Symbol, User, Web"/>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1" y="4564497"/>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a:off x="6599613" y="5135011"/>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urved Down Arrow 21"/>
          <p:cNvSpPr/>
          <p:nvPr/>
        </p:nvSpPr>
        <p:spPr>
          <a:xfrm rot="16200000">
            <a:off x="3870788" y="3271630"/>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TextBox 22"/>
          <p:cNvSpPr txBox="1"/>
          <p:nvPr/>
        </p:nvSpPr>
        <p:spPr>
          <a:xfrm>
            <a:off x="5029200" y="3502398"/>
            <a:ext cx="1658018" cy="369332"/>
          </a:xfrm>
          <a:prstGeom prst="rect">
            <a:avLst/>
          </a:prstGeom>
          <a:noFill/>
        </p:spPr>
        <p:txBody>
          <a:bodyPr wrap="none" rtlCol="0">
            <a:spAutoFit/>
          </a:bodyPr>
          <a:lstStyle/>
          <a:p>
            <a:r>
              <a:rPr lang="en-CA" b="1" dirty="0">
                <a:solidFill>
                  <a:srgbClr val="FF0000"/>
                </a:solidFill>
              </a:rPr>
              <a:t>SIMILAR USERS</a:t>
            </a:r>
          </a:p>
        </p:txBody>
      </p:sp>
    </p:spTree>
    <p:extLst>
      <p:ext uri="{BB962C8B-B14F-4D97-AF65-F5344CB8AC3E}">
        <p14:creationId xmlns:p14="http://schemas.microsoft.com/office/powerpoint/2010/main" val="320948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latin typeface="Montserrat" charset="0"/>
                <a:ea typeface="Montserrat" charset="0"/>
                <a:cs typeface="Montserrat" charset="0"/>
              </a:rPr>
              <a:t>RECOMMENDER SYSTEMS: USER-BASED COLLABORATIVE FILTER LIMITATIONS</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30682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More users than products, movies..</a:t>
            </a:r>
            <a:r>
              <a:rPr lang="en-CA" sz="2000" dirty="0" err="1">
                <a:latin typeface="Montserrat" charset="0"/>
                <a:ea typeface="Montserrat" charset="0"/>
                <a:cs typeface="Montserrat" charset="0"/>
              </a:rPr>
              <a:t>etc</a:t>
            </a:r>
            <a:r>
              <a:rPr lang="en-CA" sz="2000" dirty="0">
                <a:latin typeface="Montserrat" charset="0"/>
                <a:ea typeface="Montserrat" charset="0"/>
                <a:cs typeface="Montserrat" charset="0"/>
              </a:rPr>
              <a:t> so making the problem more complex (~8 billion people!)</a:t>
            </a:r>
          </a:p>
          <a:p>
            <a:pPr marL="342900" indent="-342900">
              <a:buFont typeface="Arial" panose="020B0604020202020204" pitchFamily="34" charset="0"/>
              <a:buChar char="•"/>
            </a:pPr>
            <a:r>
              <a:rPr lang="en-CA" sz="2000" dirty="0">
                <a:latin typeface="Montserrat" charset="0"/>
                <a:ea typeface="Montserrat" charset="0"/>
                <a:cs typeface="Montserrat" charset="0"/>
              </a:rPr>
              <a:t>Users taste change over time. </a:t>
            </a:r>
          </a:p>
          <a:p>
            <a:pPr marL="342900" indent="-342900">
              <a:buFont typeface="Arial" panose="020B0604020202020204" pitchFamily="34" charset="0"/>
              <a:buChar char="•"/>
            </a:pPr>
            <a:r>
              <a:rPr lang="en-CA" sz="2000" dirty="0">
                <a:latin typeface="Montserrat" charset="0"/>
                <a:ea typeface="Montserrat" charset="0"/>
                <a:cs typeface="Montserrat" charset="0"/>
              </a:rPr>
              <a:t>Let’s explore another strategy that overcomes the limitations of User-based collaborative filtering. This strategy is named item-based collaborative filtering.</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264043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latin typeface="Montserrat" charset="0"/>
                <a:ea typeface="Montserrat" charset="0"/>
                <a:cs typeface="Montserrat" charset="0"/>
              </a:rPr>
              <a:t>RECOMMENDER SYSTEMS: ITEM-BASED COLLABORATIVE FILTERING</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30682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Item-based collaborative filters work by recommending elements based on relationship between items and not people. </a:t>
            </a:r>
          </a:p>
          <a:p>
            <a:pPr marL="342900" indent="-342900">
              <a:buFont typeface="Arial" panose="020B0604020202020204" pitchFamily="34" charset="0"/>
              <a:buChar char="•"/>
            </a:pPr>
            <a:r>
              <a:rPr lang="en-CA" sz="2000" dirty="0">
                <a:latin typeface="Montserrat" charset="0"/>
                <a:ea typeface="Montserrat" charset="0"/>
                <a:cs typeface="Montserrat" charset="0"/>
              </a:rPr>
              <a:t>The recommender system is now designed based on items (such as movies) and not users. </a:t>
            </a:r>
          </a:p>
          <a:p>
            <a:pPr marL="342900" indent="-342900">
              <a:buFont typeface="Arial" panose="020B0604020202020204" pitchFamily="34" charset="0"/>
              <a:buChar char="•"/>
            </a:pPr>
            <a:r>
              <a:rPr lang="en-CA" sz="2000" dirty="0">
                <a:latin typeface="Montserrat" charset="0"/>
                <a:ea typeface="Montserrat" charset="0"/>
                <a:cs typeface="Montserrat" charset="0"/>
              </a:rPr>
              <a:t>This reduces the complexity of the problem and overcomes the challenges of user-based collaborative filtering. </a:t>
            </a:r>
          </a:p>
          <a:p>
            <a:pPr marL="342900" indent="-342900">
              <a:buFont typeface="Arial" panose="020B0604020202020204" pitchFamily="34" charset="0"/>
              <a:buChar char="•"/>
            </a:pPr>
            <a:r>
              <a:rPr lang="en-CA" sz="2000" dirty="0">
                <a:latin typeface="Montserrat" charset="0"/>
                <a:ea typeface="Montserrat" charset="0"/>
                <a:cs typeface="Montserrat" charset="0"/>
              </a:rPr>
              <a:t>Unlike humans, movies, songs, and products features and tastes do not change over time.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18881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latin typeface="Montserrat" charset="0"/>
                <a:ea typeface="Montserrat" charset="0"/>
                <a:cs typeface="Montserrat" charset="0"/>
              </a:rPr>
              <a:t>RECOMMENDER SYSTEMS: ITEM-BASED COLLABORATIVE FILTERING</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456588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Based on User #1 and #2, they both watched and liked Titanic and a walk to remember.</a:t>
            </a:r>
          </a:p>
          <a:p>
            <a:pPr marL="342900" indent="-342900">
              <a:buFont typeface="Arial" panose="020B0604020202020204" pitchFamily="34" charset="0"/>
              <a:buChar char="•"/>
            </a:pPr>
            <a:r>
              <a:rPr lang="en-CA" sz="2000" dirty="0">
                <a:latin typeface="Montserrat" charset="0"/>
                <a:ea typeface="Montserrat" charset="0"/>
                <a:cs typeface="Montserrat" charset="0"/>
              </a:rPr>
              <a:t>Item-based collaborative filtering will correlate both movies together based on user #1 and #2 behaviour. </a:t>
            </a:r>
          </a:p>
          <a:p>
            <a:pPr marL="342900" indent="-342900">
              <a:buFont typeface="Arial" panose="020B0604020202020204" pitchFamily="34" charset="0"/>
              <a:buChar char="•"/>
            </a:pPr>
            <a:r>
              <a:rPr lang="en-CA" sz="2000" dirty="0">
                <a:latin typeface="Montserrat" charset="0"/>
                <a:ea typeface="Montserrat" charset="0"/>
                <a:cs typeface="Montserrat" charset="0"/>
              </a:rPr>
              <a:t>User #3 watched “Titanic” and did not watch a “Walk to remember”, so the recommender system will recommend it for him/her.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
        <p:nvSpPr>
          <p:cNvPr id="5" name="Slide Number Placeholder 3"/>
          <p:cNvSpPr>
            <a:spLocks noGrp="1"/>
          </p:cNvSpPr>
          <p:nvPr>
            <p:ph type="sldNum" sz="quarter" idx="12"/>
          </p:nvPr>
        </p:nvSpPr>
        <p:spPr>
          <a:xfrm>
            <a:off x="8737600" y="6356351"/>
            <a:ext cx="2844800" cy="365125"/>
          </a:xfrm>
        </p:spPr>
        <p:txBody>
          <a:bodyPr/>
          <a:lstStyle/>
          <a:p>
            <a:fld id="{B6F15528-21DE-4FAA-801E-634DDDAF4B2B}" type="slidenum">
              <a:rPr lang="en-US" smtClean="0"/>
              <a:pPr/>
              <a:t>8</a:t>
            </a:fld>
            <a:endParaRPr lang="en-US"/>
          </a:p>
        </p:txBody>
      </p:sp>
      <p:pic>
        <p:nvPicPr>
          <p:cNvPr id="8" name="Picture 8" descr="Image result for titanic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Account, Icons, Rodentia Icons, Symbol, User, We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6646231" y="2194809"/>
            <a:ext cx="2041343" cy="1491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6" descr="Image result for walk to remember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187" y="4113707"/>
            <a:ext cx="1361074" cy="20151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ccount, Icons, Rodentia Icons, Symbol, User, Web"/>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1" y="3259350"/>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9924454">
            <a:off x="6717936" y="3010968"/>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Account, Icons, Rodentia Icons, Symbol, User, Web"/>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0" y="4802339"/>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rot="2031655">
            <a:off x="6387087" y="3137967"/>
            <a:ext cx="2969438" cy="1410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ight Arrow 16"/>
          <p:cNvSpPr/>
          <p:nvPr/>
        </p:nvSpPr>
        <p:spPr>
          <a:xfrm rot="2080002">
            <a:off x="6661787" y="4240310"/>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Curved Down Arrow 17"/>
          <p:cNvSpPr/>
          <p:nvPr/>
        </p:nvSpPr>
        <p:spPr>
          <a:xfrm rot="5400000">
            <a:off x="9704609" y="3731446"/>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TextBox 19"/>
          <p:cNvSpPr txBox="1"/>
          <p:nvPr/>
        </p:nvSpPr>
        <p:spPr>
          <a:xfrm>
            <a:off x="10002637" y="3734676"/>
            <a:ext cx="1688283" cy="369332"/>
          </a:xfrm>
          <a:prstGeom prst="rect">
            <a:avLst/>
          </a:prstGeom>
          <a:noFill/>
        </p:spPr>
        <p:txBody>
          <a:bodyPr wrap="none" rtlCol="0">
            <a:spAutoFit/>
          </a:bodyPr>
          <a:lstStyle/>
          <a:p>
            <a:r>
              <a:rPr lang="en-CA" b="1" dirty="0">
                <a:solidFill>
                  <a:srgbClr val="FF0000"/>
                </a:solidFill>
              </a:rPr>
              <a:t>SIMILAR ITEMS</a:t>
            </a:r>
          </a:p>
        </p:txBody>
      </p:sp>
      <p:sp>
        <p:nvSpPr>
          <p:cNvPr id="21" name="Right Arrow 20"/>
          <p:cNvSpPr/>
          <p:nvPr/>
        </p:nvSpPr>
        <p:spPr>
          <a:xfrm rot="18763503">
            <a:off x="6199689" y="4025571"/>
            <a:ext cx="3054291" cy="1963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43830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561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Montserrat</vt:lpstr>
      <vt:lpstr>Тема Office</vt:lpstr>
      <vt:lpstr>PowerPoint Presentation</vt:lpstr>
      <vt:lpstr>PowerPoint Presentation</vt:lpstr>
      <vt:lpstr>RECOMRECOMMENDER SYSTEMS: DEMOGRAPHIC FILTERING</vt:lpstr>
      <vt:lpstr>Demographic Filtering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vishwas basotra</cp:lastModifiedBy>
  <cp:revision>83</cp:revision>
  <dcterms:created xsi:type="dcterms:W3CDTF">2019-05-23T09:27:58Z</dcterms:created>
  <dcterms:modified xsi:type="dcterms:W3CDTF">2020-05-24T06:00:15Z</dcterms:modified>
</cp:coreProperties>
</file>