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81" r:id="rId7"/>
    <p:sldId id="260" r:id="rId8"/>
    <p:sldId id="282" r:id="rId9"/>
    <p:sldId id="261" r:id="rId10"/>
    <p:sldId id="263" r:id="rId11"/>
    <p:sldId id="283" r:id="rId12"/>
    <p:sldId id="287" r:id="rId13"/>
    <p:sldId id="288" r:id="rId14"/>
    <p:sldId id="264" r:id="rId15"/>
    <p:sldId id="265" r:id="rId16"/>
    <p:sldId id="266" r:id="rId17"/>
    <p:sldId id="284" r:id="rId18"/>
    <p:sldId id="289" r:id="rId19"/>
    <p:sldId id="290"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85" r:id="rId33"/>
    <p:sldId id="286" r:id="rId34"/>
    <p:sldId id="280" r:id="rId35"/>
    <p:sldId id="27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www.partech.nl/nl/publicaties/2020/07/9-trending-best-practices-for-rest-api-development.com" TargetMode="External"/><Relationship Id="rId5" Type="http://schemas.openxmlformats.org/officeDocument/2006/relationships/hyperlink" Target="https://github.com/DanWahlin/Angular-JumpStart.com" TargetMode="External"/><Relationship Id="rId4" Type="http://schemas.openxmlformats.org/officeDocument/2006/relationships/hyperlink" Target="http://www.w3schoo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7824" y="1719072"/>
            <a:ext cx="8650224" cy="1307592"/>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46304" y="978408"/>
            <a:ext cx="6885432" cy="1200329"/>
          </a:xfrm>
          <a:prstGeom prst="rect">
            <a:avLst/>
          </a:prstGeom>
          <a:noFill/>
        </p:spPr>
        <p:txBody>
          <a:bodyPr wrap="square" rtlCol="0">
            <a:spAutoFit/>
          </a:bodyPr>
          <a:lstStyle/>
          <a:p>
            <a:r>
              <a:rPr lang="en-IN" sz="7200" b="1" dirty="0" smtClean="0">
                <a:solidFill>
                  <a:schemeClr val="tx1">
                    <a:lumMod val="95000"/>
                    <a:lumOff val="5000"/>
                  </a:schemeClr>
                </a:solidFill>
                <a:latin typeface="Algerian" panose="04020705040A02060702" pitchFamily="82" charset="0"/>
                <a:cs typeface="Times New Roman" panose="02020603050405020304" pitchFamily="18" charset="0"/>
              </a:rPr>
              <a:t>E-MEDICARE</a:t>
            </a:r>
            <a:r>
              <a:rPr lang="en-IN" sz="6000" b="1" dirty="0" smtClean="0">
                <a:solidFill>
                  <a:schemeClr val="tx1">
                    <a:lumMod val="95000"/>
                    <a:lumOff val="5000"/>
                  </a:schemeClr>
                </a:solidFill>
                <a:latin typeface="Algerian" panose="04020705040A02060702" pitchFamily="82" charset="0"/>
                <a:cs typeface="Times New Roman" panose="02020603050405020304" pitchFamily="18" charset="0"/>
              </a:rPr>
              <a:t> </a:t>
            </a:r>
            <a:endParaRPr lang="en-IN" sz="6000" b="1" dirty="0">
              <a:solidFill>
                <a:schemeClr val="tx1">
                  <a:lumMod val="95000"/>
                  <a:lumOff val="5000"/>
                </a:schemeClr>
              </a:solidFill>
              <a:latin typeface="Algerian" panose="04020705040A02060702" pitchFamily="82" charset="0"/>
              <a:cs typeface="Times New Roman" panose="02020603050405020304" pitchFamily="18" charset="0"/>
            </a:endParaRPr>
          </a:p>
        </p:txBody>
      </p:sp>
      <p:sp>
        <p:nvSpPr>
          <p:cNvPr id="6" name="TextBox 5"/>
          <p:cNvSpPr txBox="1"/>
          <p:nvPr/>
        </p:nvSpPr>
        <p:spPr>
          <a:xfrm>
            <a:off x="9089136" y="5568696"/>
            <a:ext cx="3163045" cy="923330"/>
          </a:xfrm>
          <a:prstGeom prst="rect">
            <a:avLst/>
          </a:prstGeom>
          <a:noFill/>
        </p:spPr>
        <p:txBody>
          <a:bodyPr wrap="none" rtlCol="0">
            <a:spAutoFit/>
          </a:bodyPr>
          <a:lstStyle/>
          <a:p>
            <a:r>
              <a:rPr lang="en-IN" sz="5400" b="1" dirty="0" smtClean="0">
                <a:latin typeface="Algerian" panose="04020705040A02060702" pitchFamily="82" charset="0"/>
              </a:rPr>
              <a:t>GROUP -1</a:t>
            </a:r>
            <a:endParaRPr lang="en-IN" sz="5400" b="1" dirty="0">
              <a:latin typeface="Algerian" panose="04020705040A02060702" pitchFamily="82" charset="0"/>
            </a:endParaRPr>
          </a:p>
        </p:txBody>
      </p:sp>
    </p:spTree>
    <p:extLst>
      <p:ext uri="{BB962C8B-B14F-4D97-AF65-F5344CB8AC3E}">
        <p14:creationId xmlns:p14="http://schemas.microsoft.com/office/powerpoint/2010/main" val="3288314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7473"/>
            <a:ext cx="8596668" cy="5693890"/>
          </a:xfrm>
        </p:spPr>
        <p:txBody>
          <a:bodyPr>
            <a:normAutofit/>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ADMIN MODULE</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module we are going to add the products, delete the products, edit the products. Admin module allows system administrator to set up back-end of the system and perform basic system configuration, mainly definition of predefined drop-down fields, definition of classes time schedule, </a:t>
            </a:r>
            <a:r>
              <a:rPr lang="en-IN" sz="2000" dirty="0" err="1" smtClean="0">
                <a:latin typeface="Times New Roman" panose="02020603050405020304" pitchFamily="18" charset="0"/>
                <a:cs typeface="Times New Roman" panose="02020603050405020304" pitchFamily="18" charset="0"/>
              </a:rPr>
              <a:t>etc</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USER MODULE</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The </a:t>
            </a:r>
            <a:r>
              <a:rPr lang="en-IN" sz="2000" dirty="0">
                <a:latin typeface="Times New Roman" panose="02020603050405020304" pitchFamily="18" charset="0"/>
                <a:cs typeface="Times New Roman" panose="02020603050405020304" pitchFamily="18" charset="0"/>
              </a:rPr>
              <a:t>user module allows users to register, log in, and log out. Users benefit from being able to sign on because this associates content they create with their account and allows various permissions to be set for their roles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919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7825"/>
            <a:ext cx="8596668" cy="5163538"/>
          </a:xfrm>
        </p:spPr>
        <p:txBody>
          <a:bodyPr/>
          <a:lstStyle/>
          <a:p>
            <a:pPr marL="0" indent="0" algn="just">
              <a:lnSpc>
                <a:spcPct val="150000"/>
              </a:lnSpc>
              <a:buNone/>
            </a:pPr>
            <a:r>
              <a:rPr lang="en-IN" b="1" dirty="0" smtClean="0">
                <a:latin typeface="Times New Roman" panose="02020603050405020304" pitchFamily="18" charset="0"/>
                <a:cs typeface="Times New Roman" panose="02020603050405020304" pitchFamily="18" charset="0"/>
              </a:rPr>
              <a:t>CART MODULE:</a:t>
            </a:r>
          </a:p>
          <a:p>
            <a:pPr marL="0" indent="0" algn="just">
              <a:lnSpc>
                <a:spcPct val="150000"/>
              </a:lnSpc>
              <a:buNone/>
            </a:pPr>
            <a:r>
              <a:rPr lang="en-IN"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cart module shows the items that have been added to the cart before the customer proceeds to checkout. The module also shows an order summary and lets the customer apply or remove promotional codes. The cart module supports signed-in checkout and guest checkout</a:t>
            </a:r>
            <a:r>
              <a:rPr lang="en-US"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IN" b="1" dirty="0" smtClean="0">
                <a:latin typeface="Times New Roman" panose="02020603050405020304" pitchFamily="18" charset="0"/>
                <a:cs typeface="Times New Roman" panose="02020603050405020304" pitchFamily="18" charset="0"/>
              </a:rPr>
              <a:t>PAYMENT </a:t>
            </a:r>
            <a:r>
              <a:rPr lang="en-IN" b="1" dirty="0">
                <a:latin typeface="Times New Roman" panose="02020603050405020304" pitchFamily="18" charset="0"/>
                <a:cs typeface="Times New Roman" panose="02020603050405020304" pitchFamily="18" charset="0"/>
              </a:rPr>
              <a:t>MODULE</a:t>
            </a:r>
            <a:r>
              <a:rPr lang="en-IN" dirty="0">
                <a:latin typeface="Times New Roman" panose="02020603050405020304" pitchFamily="18" charset="0"/>
                <a:cs typeface="Times New Roman" panose="02020603050405020304" pitchFamily="18" charset="0"/>
              </a:rPr>
              <a:t>: </a:t>
            </a:r>
          </a:p>
          <a:p>
            <a:pPr marL="0" indent="0" algn="just">
              <a:lnSpc>
                <a:spcPct val="150000"/>
              </a:lnSpc>
              <a:buNone/>
            </a:pP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is used for managing the payment details. Payment module is group of payment features and setting, often made available by third party.</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2623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3984"/>
          </a:xfrm>
        </p:spPr>
        <p:txBody>
          <a:bodyPr>
            <a:normAutofit/>
          </a:bodyPr>
          <a:lstStyle/>
          <a:p>
            <a:r>
              <a:rPr lang="en-IN" sz="3200" b="1" dirty="0" smtClean="0">
                <a:solidFill>
                  <a:schemeClr val="tx1"/>
                </a:solidFill>
                <a:latin typeface="Times New Roman" panose="02020603050405020304" pitchFamily="18" charset="0"/>
                <a:cs typeface="Times New Roman" panose="02020603050405020304" pitchFamily="18" charset="0"/>
              </a:rPr>
              <a:t>Advantages: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3585"/>
            <a:ext cx="8596668" cy="4797778"/>
          </a:xfrm>
        </p:spPr>
        <p:txBody>
          <a:bodyPr>
            <a:normAutofit/>
          </a:bodyPr>
          <a:lstStyle/>
          <a:p>
            <a:pPr>
              <a:buFont typeface="Courier New" panose="02070309020205020404" pitchFamily="49" charset="0"/>
              <a:buChar char="o"/>
            </a:pPr>
            <a:r>
              <a:rPr lang="en-US" sz="2000" dirty="0">
                <a:solidFill>
                  <a:srgbClr val="202124"/>
                </a:solidFill>
                <a:latin typeface="Times New Roman" panose="02020603050405020304" pitchFamily="18" charset="0"/>
                <a:cs typeface="Times New Roman" panose="02020603050405020304" pitchFamily="18" charset="0"/>
              </a:rPr>
              <a:t>Cost efficiency </a:t>
            </a:r>
            <a:endParaRPr lang="en-US" sz="2000" dirty="0" smtClean="0">
              <a:solidFill>
                <a:srgbClr val="202124"/>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Less time consuming</a:t>
            </a:r>
          </a:p>
          <a:p>
            <a:pPr>
              <a:buFont typeface="Courier New" panose="02070309020205020404" pitchFamily="49" charset="0"/>
              <a:buChar char="o"/>
            </a:pPr>
            <a:r>
              <a:rPr lang="en-US" sz="2000" dirty="0" smtClean="0">
                <a:latin typeface="Times New Roman" panose="02020603050405020304" pitchFamily="18" charset="0"/>
                <a:cs typeface="Times New Roman" panose="02020603050405020304" pitchFamily="18" charset="0"/>
              </a:rPr>
              <a:t>Time-saving</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Anytime </a:t>
            </a:r>
            <a:r>
              <a:rPr lang="en-US" sz="2000" dirty="0" smtClean="0">
                <a:latin typeface="Times New Roman" panose="02020603050405020304" pitchFamily="18" charset="0"/>
                <a:cs typeface="Times New Roman" panose="02020603050405020304" pitchFamily="18" charset="0"/>
              </a:rPr>
              <a:t>anywhere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Easy Secured </a:t>
            </a:r>
            <a:r>
              <a:rPr lang="en-US" sz="2000" dirty="0" smtClean="0">
                <a:latin typeface="Times New Roman" panose="02020603050405020304" pitchFamily="18" charset="0"/>
                <a:cs typeface="Times New Roman" panose="02020603050405020304" pitchFamily="18" charset="0"/>
              </a:rPr>
              <a:t>payments</a:t>
            </a:r>
          </a:p>
          <a:p>
            <a:pPr>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Convenient</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Information is private and </a:t>
            </a:r>
            <a:r>
              <a:rPr lang="en-US" dirty="0" smtClean="0">
                <a:latin typeface="Times New Roman" panose="02020603050405020304" pitchFamily="18" charset="0"/>
                <a:cs typeface="Times New Roman" panose="02020603050405020304" pitchFamily="18" charset="0"/>
              </a:rPr>
              <a:t>confidential</a:t>
            </a:r>
          </a:p>
          <a:p>
            <a:pPr>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Systematic</a:t>
            </a:r>
          </a:p>
          <a:p>
            <a:pPr>
              <a:buFont typeface="Courier New" panose="02070309020205020404" pitchFamily="49" charset="0"/>
              <a:buChar char="o"/>
            </a:pPr>
            <a:r>
              <a:rPr lang="en-IN" dirty="0" smtClean="0">
                <a:latin typeface="Times New Roman" panose="02020603050405020304" pitchFamily="18" charset="0"/>
                <a:cs typeface="Times New Roman" panose="02020603050405020304" pitchFamily="18" charset="0"/>
              </a:rPr>
              <a:t>Facilitate </a:t>
            </a:r>
            <a:r>
              <a:rPr lang="en-IN" dirty="0">
                <a:latin typeface="Times New Roman" panose="02020603050405020304" pitchFamily="18" charset="0"/>
                <a:cs typeface="Times New Roman" panose="02020603050405020304" pitchFamily="18" charset="0"/>
              </a:rPr>
              <a:t>useful </a:t>
            </a:r>
            <a:r>
              <a:rPr lang="en-IN" dirty="0" smtClean="0">
                <a:latin typeface="Times New Roman" panose="02020603050405020304" pitchFamily="18" charset="0"/>
                <a:cs typeface="Times New Roman" panose="02020603050405020304" pitchFamily="18" charset="0"/>
              </a:rPr>
              <a:t>information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Future vision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556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3128"/>
          </a:xfrm>
        </p:spPr>
        <p:txBody>
          <a:bodyPr>
            <a:normAutofit/>
          </a:bodyPr>
          <a:lstStyle/>
          <a:p>
            <a:r>
              <a:rPr lang="en-IN" sz="3200" b="1" dirty="0" smtClean="0">
                <a:solidFill>
                  <a:schemeClr val="tx1"/>
                </a:solidFill>
                <a:latin typeface="Times New Roman" panose="02020603050405020304" pitchFamily="18" charset="0"/>
                <a:cs typeface="Times New Roman" panose="02020603050405020304" pitchFamily="18" charset="0"/>
              </a:rPr>
              <a:t>Disadvantages: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52729"/>
            <a:ext cx="8596668" cy="4788634"/>
          </a:xfrm>
        </p:spPr>
        <p:txBody>
          <a:bodyPr/>
          <a:lstStyle/>
          <a:p>
            <a:pPr marL="0" indent="0">
              <a:buNone/>
            </a:pPr>
            <a:endParaRPr lang="en-IN" sz="2000"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tx1"/>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000" b="1" dirty="0" smtClean="0">
                <a:solidFill>
                  <a:schemeClr val="tx1"/>
                </a:solidFill>
                <a:latin typeface="Times New Roman" panose="02020603050405020304" pitchFamily="18" charset="0"/>
                <a:cs typeface="Times New Roman" panose="02020603050405020304" pitchFamily="18" charset="0"/>
              </a:rPr>
              <a:t>Lack Of Security: </a:t>
            </a:r>
          </a:p>
          <a:p>
            <a:pPr marL="0" indent="0">
              <a:buNone/>
            </a:pPr>
            <a:r>
              <a:rPr lang="en-IN" dirty="0">
                <a:solidFill>
                  <a:srgbClr val="202124"/>
                </a:solidFill>
                <a:latin typeface="Times New Roman" panose="02020603050405020304" pitchFamily="18" charset="0"/>
                <a:cs typeface="Times New Roman" panose="02020603050405020304" pitchFamily="18" charset="0"/>
              </a:rPr>
              <a:t>	</a:t>
            </a:r>
            <a:r>
              <a:rPr lang="en-US" dirty="0" smtClean="0">
                <a:solidFill>
                  <a:srgbClr val="202124"/>
                </a:solidFill>
                <a:latin typeface="Times New Roman" panose="02020603050405020304" pitchFamily="18" charset="0"/>
                <a:cs typeface="Times New Roman" panose="02020603050405020304" pitchFamily="18" charset="0"/>
              </a:rPr>
              <a:t>The </a:t>
            </a:r>
            <a:r>
              <a:rPr lang="en-US" dirty="0">
                <a:solidFill>
                  <a:srgbClr val="202124"/>
                </a:solidFill>
                <a:latin typeface="Times New Roman" panose="02020603050405020304" pitchFamily="18" charset="0"/>
                <a:cs typeface="Times New Roman" panose="02020603050405020304" pitchFamily="18" charset="0"/>
              </a:rPr>
              <a:t>paper document is less secure compared to an electronic system</a:t>
            </a:r>
            <a:r>
              <a:rPr lang="en-US" dirty="0" smtClean="0">
                <a:solidFill>
                  <a:srgbClr val="202124"/>
                </a:solidFill>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2000" b="1" dirty="0" smtClean="0">
                <a:solidFill>
                  <a:srgbClr val="202124"/>
                </a:solidFill>
                <a:latin typeface="Times New Roman" panose="02020603050405020304" pitchFamily="18" charset="0"/>
                <a:cs typeface="Times New Roman" panose="02020603050405020304" pitchFamily="18" charset="0"/>
              </a:rPr>
              <a:t>Time Consuming:</a:t>
            </a:r>
          </a:p>
          <a:p>
            <a:pPr marL="0" indent="0">
              <a:buNone/>
            </a:pPr>
            <a:r>
              <a:rPr lang="en-US" sz="2000" dirty="0" smtClean="0">
                <a:solidFill>
                  <a:srgbClr val="202124"/>
                </a:solidFill>
                <a:latin typeface="Times New Roman" panose="02020603050405020304" pitchFamily="18" charset="0"/>
                <a:cs typeface="Times New Roman" panose="02020603050405020304" pitchFamily="18" charset="0"/>
              </a:rPr>
              <a:t>	Manually </a:t>
            </a:r>
            <a:r>
              <a:rPr lang="en-US" sz="2000" dirty="0">
                <a:solidFill>
                  <a:srgbClr val="202124"/>
                </a:solidFill>
                <a:latin typeface="Times New Roman" panose="02020603050405020304" pitchFamily="18" charset="0"/>
                <a:cs typeface="Times New Roman" panose="02020603050405020304" pitchFamily="18" charset="0"/>
              </a:rPr>
              <a:t>managing is a very tough and time-consuming </a:t>
            </a:r>
            <a:r>
              <a:rPr lang="en-US" sz="2000" dirty="0" smtClean="0">
                <a:solidFill>
                  <a:srgbClr val="202124"/>
                </a:solidFill>
                <a:latin typeface="Times New Roman" panose="02020603050405020304" pitchFamily="18" charset="0"/>
                <a:cs typeface="Times New Roman" panose="02020603050405020304" pitchFamily="18" charset="0"/>
              </a:rPr>
              <a:t>process.</a:t>
            </a:r>
            <a:endParaRPr lang="en-US" sz="2000" b="1" dirty="0">
              <a:solidFill>
                <a:srgbClr val="202124"/>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56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a:bodyPr>
          <a:lstStyle/>
          <a:p>
            <a:r>
              <a:rPr lang="en-GB" sz="3200" b="1" dirty="0">
                <a:solidFill>
                  <a:schemeClr val="tx1">
                    <a:lumMod val="95000"/>
                    <a:lumOff val="5000"/>
                  </a:schemeClr>
                </a:solidFill>
                <a:latin typeface="Times New Roman" panose="02020603050405020304" pitchFamily="18" charset="0"/>
                <a:cs typeface="Times New Roman" panose="02020603050405020304" pitchFamily="18" charset="0"/>
              </a:rPr>
              <a:t>System Requirements</a:t>
            </a:r>
            <a:endParaRPr lang="en-IN" sz="3200" b="1" dirty="0">
              <a:solidFill>
                <a:schemeClr val="tx1">
                  <a:lumMod val="95000"/>
                  <a:lumOff val="5000"/>
                </a:schemeClr>
              </a:solidFill>
            </a:endParaRPr>
          </a:p>
        </p:txBody>
      </p:sp>
      <p:sp>
        <p:nvSpPr>
          <p:cNvPr id="3" name="Content Placeholder 2"/>
          <p:cNvSpPr>
            <a:spLocks noGrp="1"/>
          </p:cNvSpPr>
          <p:nvPr>
            <p:ph idx="1"/>
          </p:nvPr>
        </p:nvSpPr>
        <p:spPr>
          <a:xfrm>
            <a:off x="677334" y="1527049"/>
            <a:ext cx="8596668" cy="4514314"/>
          </a:xfrm>
        </p:spPr>
        <p:txBody>
          <a:bodyPr>
            <a:normAutofit/>
          </a:bodyPr>
          <a:lstStyle/>
          <a:p>
            <a:pPr marL="285750" indent="-285750" algn="just">
              <a:lnSpc>
                <a:spcPct val="150000"/>
              </a:lnSpc>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The Basic System Requirements for Running this project are listed below:</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Angular, STS and Oracle </a:t>
            </a: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10G </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to be installed to the system</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572 MB Random Access Memory</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200 MB of Free Space on Hard Disk</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Microsoft Windows XP or Linux or Equivalent OS</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Web Browser Internet Explorer Version 10</a:t>
            </a:r>
          </a:p>
          <a:p>
            <a:pPr algn="just"/>
            <a:endParaRPr lang="en-IN" sz="2000" dirty="0"/>
          </a:p>
        </p:txBody>
      </p:sp>
    </p:spTree>
    <p:extLst>
      <p:ext uri="{BB962C8B-B14F-4D97-AF65-F5344CB8AC3E}">
        <p14:creationId xmlns:p14="http://schemas.microsoft.com/office/powerpoint/2010/main" val="3079553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normAutofit/>
          </a:bodyPr>
          <a:lstStyle/>
          <a:p>
            <a:r>
              <a:rPr lang="en-GB" sz="3200" b="1" dirty="0">
                <a:solidFill>
                  <a:schemeClr val="tx1">
                    <a:lumMod val="95000"/>
                    <a:lumOff val="5000"/>
                  </a:schemeClr>
                </a:solidFill>
                <a:latin typeface="Times New Roman" panose="02020603050405020304" pitchFamily="18" charset="0"/>
                <a:cs typeface="Times New Roman" panose="02020603050405020304" pitchFamily="18" charset="0"/>
              </a:rPr>
              <a:t>Tools &amp; Languages </a:t>
            </a:r>
            <a:r>
              <a:rPr lang="en-GB" sz="3200" b="1" dirty="0" smtClean="0">
                <a:solidFill>
                  <a:schemeClr val="tx1">
                    <a:lumMod val="95000"/>
                    <a:lumOff val="5000"/>
                  </a:schemeClr>
                </a:solidFill>
                <a:latin typeface="Times New Roman" panose="02020603050405020304" pitchFamily="18" charset="0"/>
                <a:cs typeface="Times New Roman" panose="02020603050405020304" pitchFamily="18" charset="0"/>
              </a:rPr>
              <a:t>Used</a:t>
            </a:r>
            <a:endParaRPr lang="en-IN" sz="3200" b="1" dirty="0">
              <a:solidFill>
                <a:schemeClr val="tx1">
                  <a:lumMod val="95000"/>
                  <a:lumOff val="5000"/>
                </a:schemeClr>
              </a:solidFill>
            </a:endParaRPr>
          </a:p>
        </p:txBody>
      </p:sp>
      <p:sp>
        <p:nvSpPr>
          <p:cNvPr id="3" name="Content Placeholder 2"/>
          <p:cNvSpPr>
            <a:spLocks noGrp="1"/>
          </p:cNvSpPr>
          <p:nvPr>
            <p:ph sz="half" idx="1"/>
          </p:nvPr>
        </p:nvSpPr>
        <p:spPr>
          <a:xfrm>
            <a:off x="996696" y="1655064"/>
            <a:ext cx="4389120" cy="4386297"/>
          </a:xfrm>
        </p:spPr>
        <p:txBody>
          <a:bodyPr/>
          <a:lstStyle/>
          <a:p>
            <a:pPr marL="285750" indent="-285750">
              <a:lnSpc>
                <a:spcPct val="150000"/>
              </a:lnSpc>
              <a:buFont typeface="Wingdings" panose="05000000000000000000" pitchFamily="2" charset="2"/>
              <a:buChar char="q"/>
            </a:pP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Front End</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Visual Studio</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Angular</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Html</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CSS</a:t>
            </a:r>
          </a:p>
          <a:p>
            <a:pPr lvl="1">
              <a:lnSpc>
                <a:spcPct val="150000"/>
              </a:lnSpc>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BOOTSTRAP</a:t>
            </a:r>
          </a:p>
          <a:p>
            <a:endParaRPr lang="en-IN" dirty="0"/>
          </a:p>
        </p:txBody>
      </p:sp>
      <p:sp>
        <p:nvSpPr>
          <p:cNvPr id="4" name="Content Placeholder 3"/>
          <p:cNvSpPr>
            <a:spLocks noGrp="1"/>
          </p:cNvSpPr>
          <p:nvPr>
            <p:ph sz="half" idx="2"/>
          </p:nvPr>
        </p:nvSpPr>
        <p:spPr>
          <a:xfrm>
            <a:off x="5449824" y="1655064"/>
            <a:ext cx="4489704" cy="4386299"/>
          </a:xfrm>
        </p:spPr>
        <p:txBody>
          <a:bodyPr/>
          <a:lstStyle/>
          <a:p>
            <a:pPr marL="285750" lvl="0" indent="-285750">
              <a:lnSpc>
                <a:spcPct val="150000"/>
              </a:lnSpc>
              <a:buClr>
                <a:schemeClr val="accent1"/>
              </a:buClr>
              <a:buFont typeface="Wingdings" panose="05000000000000000000" pitchFamily="2" charset="2"/>
              <a:buChar char="q"/>
              <a:defRPr/>
            </a:pPr>
            <a:r>
              <a:rPr lang="en-GB" sz="2400" b="1" dirty="0">
                <a:latin typeface="Times New Roman" panose="02020603050405020304" pitchFamily="18" charset="0"/>
                <a:ea typeface="Arial Unicode MS" panose="020B0604020202020204" pitchFamily="34" charset="-128"/>
                <a:cs typeface="Times New Roman" panose="02020603050405020304" pitchFamily="18" charset="0"/>
              </a:rPr>
              <a:t>Back End</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Oracle Server</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Spring Tool Suite</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Eclipse IDE</a:t>
            </a:r>
          </a:p>
          <a:p>
            <a:pPr lvl="1">
              <a:lnSpc>
                <a:spcPct val="150000"/>
              </a:lnSpc>
              <a:buClr>
                <a:schemeClr val="accent1"/>
              </a:buClr>
              <a:buFont typeface="Wingdings" panose="05000000000000000000" pitchFamily="2" charset="2"/>
              <a:buChar char="q"/>
            </a:pPr>
            <a:r>
              <a:rPr lang="en-GB" sz="2400" dirty="0">
                <a:latin typeface="Times New Roman" panose="02020603050405020304" pitchFamily="18" charset="0"/>
                <a:ea typeface="Arial Unicode MS" panose="020B0604020202020204" pitchFamily="34" charset="-128"/>
                <a:cs typeface="Times New Roman" panose="02020603050405020304" pitchFamily="18" charset="0"/>
              </a:rPr>
              <a:t>Spring Boot</a:t>
            </a:r>
          </a:p>
          <a:p>
            <a:endParaRPr lang="en-IN" dirty="0"/>
          </a:p>
        </p:txBody>
      </p:sp>
    </p:spTree>
    <p:extLst>
      <p:ext uri="{BB962C8B-B14F-4D97-AF65-F5344CB8AC3E}">
        <p14:creationId xmlns:p14="http://schemas.microsoft.com/office/powerpoint/2010/main" val="1253169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normAutofit/>
          </a:bodyPr>
          <a:lstStyle/>
          <a:p>
            <a:r>
              <a:rPr lang="en-GB" sz="3200" b="1" dirty="0">
                <a:solidFill>
                  <a:schemeClr val="tx1">
                    <a:lumMod val="95000"/>
                    <a:lumOff val="5000"/>
                  </a:schemeClr>
                </a:solidFill>
                <a:latin typeface="Times New Roman" panose="02020603050405020304" pitchFamily="18" charset="0"/>
                <a:cs typeface="Times New Roman" panose="02020603050405020304" pitchFamily="18" charset="0"/>
              </a:rPr>
              <a:t>Features Available</a:t>
            </a:r>
            <a:endParaRPr lang="en-IN" sz="3200" b="1" dirty="0">
              <a:solidFill>
                <a:schemeClr val="tx1">
                  <a:lumMod val="95000"/>
                  <a:lumOff val="5000"/>
                </a:schemeClr>
              </a:solidFill>
            </a:endParaRPr>
          </a:p>
        </p:txBody>
      </p:sp>
      <p:sp>
        <p:nvSpPr>
          <p:cNvPr id="3" name="Content Placeholder 2"/>
          <p:cNvSpPr>
            <a:spLocks noGrp="1"/>
          </p:cNvSpPr>
          <p:nvPr>
            <p:ph sz="half" idx="1"/>
          </p:nvPr>
        </p:nvSpPr>
        <p:spPr>
          <a:xfrm>
            <a:off x="677334" y="1664208"/>
            <a:ext cx="4184035" cy="4846320"/>
          </a:xfrm>
        </p:spPr>
        <p:txBody>
          <a:bodyPr>
            <a:normAutofit fontScale="77500" lnSpcReduction="20000"/>
          </a:bodyPr>
          <a:lstStyle/>
          <a:p>
            <a:pPr marL="285750" indent="-285750"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Admin</a:t>
            </a:r>
          </a:p>
          <a:p>
            <a:pPr lvl="1" algn="just">
              <a:lnSpc>
                <a:spcPct val="170000"/>
              </a:lnSpc>
              <a:buFont typeface="Wingdings" panose="05000000000000000000" pitchFamily="2" charset="2"/>
              <a:buChar char="q"/>
            </a:pPr>
            <a:r>
              <a:rPr lang="en-GB" sz="2900" smtClean="0">
                <a:latin typeface="Times New Roman" panose="02020603050405020304" pitchFamily="18" charset="0"/>
                <a:ea typeface="Arial Unicode MS" panose="020B0604020202020204" pitchFamily="34" charset="-128"/>
                <a:cs typeface="Times New Roman" panose="02020603050405020304" pitchFamily="18" charset="0"/>
              </a:rPr>
              <a:t>Login</a:t>
            </a:r>
            <a:endParaRPr lang="en-GB" sz="2900" dirty="0">
              <a:latin typeface="Times New Roman" panose="02020603050405020304" pitchFamily="18" charset="0"/>
              <a:ea typeface="Arial Unicode MS" panose="020B0604020202020204" pitchFamily="34" charset="-128"/>
              <a:cs typeface="Times New Roman" panose="02020603050405020304" pitchFamily="18" charset="0"/>
            </a:endParaRPr>
          </a:p>
          <a:p>
            <a:pPr lvl="1"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Add or Remove Products</a:t>
            </a:r>
          </a:p>
          <a:p>
            <a:pPr lvl="1"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Edit Product Details</a:t>
            </a:r>
          </a:p>
          <a:p>
            <a:pPr lvl="1"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Enable or Disable Products</a:t>
            </a:r>
          </a:p>
          <a:p>
            <a:pPr lvl="1"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Delete Products</a:t>
            </a:r>
          </a:p>
          <a:p>
            <a:pPr lvl="1" algn="just">
              <a:lnSpc>
                <a:spcPct val="170000"/>
              </a:lnSpc>
              <a:buFont typeface="Wingdings" panose="05000000000000000000" pitchFamily="2" charset="2"/>
              <a:buChar char="q"/>
            </a:pPr>
            <a:r>
              <a:rPr lang="en-GB" sz="2900" dirty="0">
                <a:latin typeface="Times New Roman" panose="02020603050405020304" pitchFamily="18" charset="0"/>
                <a:ea typeface="Arial Unicode MS" panose="020B0604020202020204" pitchFamily="34" charset="-128"/>
                <a:cs typeface="Times New Roman" panose="02020603050405020304" pitchFamily="18" charset="0"/>
              </a:rPr>
              <a:t>View Customers Data</a:t>
            </a:r>
          </a:p>
          <a:p>
            <a:endParaRPr lang="en-IN" dirty="0"/>
          </a:p>
        </p:txBody>
      </p:sp>
      <p:sp>
        <p:nvSpPr>
          <p:cNvPr id="4" name="Content Placeholder 3"/>
          <p:cNvSpPr>
            <a:spLocks noGrp="1"/>
          </p:cNvSpPr>
          <p:nvPr>
            <p:ph sz="half" idx="2"/>
          </p:nvPr>
        </p:nvSpPr>
        <p:spPr>
          <a:xfrm>
            <a:off x="5089970" y="1664208"/>
            <a:ext cx="4184034" cy="4846320"/>
          </a:xfrm>
        </p:spPr>
        <p:txBody>
          <a:bodyPr>
            <a:noAutofit/>
          </a:bodyPr>
          <a:lstStyle/>
          <a:p>
            <a:pPr marL="285750" lvl="0" indent="-285750" algn="just">
              <a:lnSpc>
                <a:spcPct val="170000"/>
              </a:lnSpc>
              <a:buClr>
                <a:schemeClr val="accent1"/>
              </a:buClr>
              <a:buFont typeface="Wingdings" panose="05000000000000000000" pitchFamily="2" charset="2"/>
              <a:buChar char="q"/>
              <a:defRPr/>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Customer</a:t>
            </a:r>
          </a:p>
          <a:p>
            <a:pPr lvl="1" algn="just">
              <a:lnSpc>
                <a:spcPct val="170000"/>
              </a:lnSpc>
              <a:buClr>
                <a:schemeClr val="accent1"/>
              </a:buClr>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Register</a:t>
            </a:r>
          </a:p>
          <a:p>
            <a:pPr lvl="1" algn="just">
              <a:lnSpc>
                <a:spcPct val="170000"/>
              </a:lnSpc>
              <a:buClr>
                <a:schemeClr val="accent1"/>
              </a:buClr>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Update Profile</a:t>
            </a:r>
          </a:p>
          <a:p>
            <a:pPr lvl="1" algn="just">
              <a:lnSpc>
                <a:spcPct val="170000"/>
              </a:lnSpc>
              <a:buClr>
                <a:schemeClr val="accent1"/>
              </a:buClr>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Search for Products</a:t>
            </a:r>
          </a:p>
          <a:p>
            <a:pPr lvl="1" algn="just">
              <a:lnSpc>
                <a:spcPct val="170000"/>
              </a:lnSpc>
              <a:buClr>
                <a:schemeClr val="accent1"/>
              </a:buClr>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Add Products to the Cart</a:t>
            </a:r>
          </a:p>
          <a:p>
            <a:pPr lvl="1" algn="just">
              <a:lnSpc>
                <a:spcPct val="170000"/>
              </a:lnSpc>
              <a:buClr>
                <a:schemeClr val="accent1"/>
              </a:buClr>
              <a:buFont typeface="Wingdings" panose="05000000000000000000" pitchFamily="2" charset="2"/>
              <a:buChar char="q"/>
            </a:pP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Product Summary Page</a:t>
            </a:r>
          </a:p>
          <a:p>
            <a:pPr algn="just">
              <a:lnSpc>
                <a:spcPct val="170000"/>
              </a:lnSpc>
            </a:pPr>
            <a:endParaRPr lang="en-IN" sz="2400" dirty="0"/>
          </a:p>
        </p:txBody>
      </p:sp>
    </p:spTree>
    <p:extLst>
      <p:ext uri="{BB962C8B-B14F-4D97-AF65-F5344CB8AC3E}">
        <p14:creationId xmlns:p14="http://schemas.microsoft.com/office/powerpoint/2010/main" val="2547111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914400"/>
            <a:ext cx="8540496" cy="5449824"/>
          </a:xfrm>
          <a:prstGeom prst="rect">
            <a:avLst/>
          </a:prstGeom>
        </p:spPr>
      </p:pic>
      <p:sp>
        <p:nvSpPr>
          <p:cNvPr id="7" name="TextBox 6"/>
          <p:cNvSpPr txBox="1"/>
          <p:nvPr/>
        </p:nvSpPr>
        <p:spPr>
          <a:xfrm>
            <a:off x="676656" y="365760"/>
            <a:ext cx="4082902"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CLASS DIAGRAM: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690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2" y="1261430"/>
            <a:ext cx="10058400" cy="5466267"/>
          </a:xfrm>
          <a:prstGeom prst="rect">
            <a:avLst/>
          </a:prstGeom>
        </p:spPr>
      </p:pic>
      <p:sp>
        <p:nvSpPr>
          <p:cNvPr id="3" name="TextBox 2"/>
          <p:cNvSpPr txBox="1"/>
          <p:nvPr/>
        </p:nvSpPr>
        <p:spPr>
          <a:xfrm>
            <a:off x="557784" y="676656"/>
            <a:ext cx="2978701" cy="584775"/>
          </a:xfrm>
          <a:prstGeom prst="rect">
            <a:avLst/>
          </a:prstGeom>
          <a:noFill/>
        </p:spPr>
        <p:txBody>
          <a:bodyPr wrap="none" rtlCol="0">
            <a:spAutoFit/>
          </a:bodyPr>
          <a:lstStyle/>
          <a:p>
            <a:r>
              <a:rPr lang="en-IN" sz="3200" b="1" dirty="0" smtClean="0">
                <a:latin typeface="Times New Roman" panose="02020603050405020304" pitchFamily="18" charset="0"/>
                <a:cs typeface="Times New Roman" panose="02020603050405020304" pitchFamily="18" charset="0"/>
              </a:rPr>
              <a:t>ADMIN FLOW</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673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12" y="1051560"/>
            <a:ext cx="10058400" cy="5724144"/>
          </a:xfrm>
          <a:prstGeom prst="rect">
            <a:avLst/>
          </a:prstGeom>
        </p:spPr>
      </p:pic>
      <p:sp>
        <p:nvSpPr>
          <p:cNvPr id="3" name="TextBox 2"/>
          <p:cNvSpPr txBox="1"/>
          <p:nvPr/>
        </p:nvSpPr>
        <p:spPr>
          <a:xfrm>
            <a:off x="603504" y="256032"/>
            <a:ext cx="2635658" cy="584775"/>
          </a:xfrm>
          <a:prstGeom prst="rect">
            <a:avLst/>
          </a:prstGeom>
          <a:noFill/>
        </p:spPr>
        <p:txBody>
          <a:bodyPr wrap="none" rtlCol="0">
            <a:spAutoFit/>
          </a:bodyPr>
          <a:lstStyle/>
          <a:p>
            <a:r>
              <a:rPr lang="en-IN" sz="3200" b="1" dirty="0" smtClean="0">
                <a:latin typeface="Times New Roman" panose="02020603050405020304" pitchFamily="18" charset="0"/>
                <a:cs typeface="Times New Roman" panose="02020603050405020304" pitchFamily="18" charset="0"/>
              </a:rPr>
              <a:t>USER FLOW</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43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1688"/>
          </a:xfrm>
        </p:spPr>
        <p:txBody>
          <a:bodyPr>
            <a:normAutofit fontScale="90000"/>
          </a:bodyPr>
          <a:lstStyle/>
          <a:p>
            <a:pPr algn="ctr"/>
            <a:r>
              <a:rPr lang="en-IN" b="1" dirty="0" smtClean="0">
                <a:solidFill>
                  <a:schemeClr val="tx1">
                    <a:lumMod val="95000"/>
                    <a:lumOff val="5000"/>
                  </a:schemeClr>
                </a:solidFill>
                <a:latin typeface="Times New Roman" panose="02020603050405020304" pitchFamily="18" charset="0"/>
                <a:cs typeface="Times New Roman" panose="02020603050405020304" pitchFamily="18" charset="0"/>
              </a:rPr>
              <a:t>BATCH -01</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7334" y="1426464"/>
            <a:ext cx="4863930" cy="4614897"/>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FRONT END </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Ashish </a:t>
            </a:r>
            <a:r>
              <a:rPr lang="en-IN" dirty="0" err="1">
                <a:latin typeface="Times New Roman" panose="02020603050405020304" pitchFamily="18" charset="0"/>
                <a:cs typeface="Times New Roman" panose="02020603050405020304" pitchFamily="18" charset="0"/>
              </a:rPr>
              <a:t>Hanmant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Ghule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2478286</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Balamkar Rajitha                      </a:t>
            </a:r>
            <a:r>
              <a:rPr lang="en-IN" dirty="0" smtClean="0">
                <a:latin typeface="Times New Roman" panose="02020603050405020304" pitchFamily="18" charset="0"/>
                <a:cs typeface="Times New Roman" panose="02020603050405020304" pitchFamily="18" charset="0"/>
              </a:rPr>
              <a:t>2478621</a:t>
            </a:r>
          </a:p>
          <a:p>
            <a:pPr>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G </a:t>
            </a:r>
            <a:r>
              <a:rPr lang="en-IN" dirty="0" err="1">
                <a:latin typeface="Times New Roman" panose="02020603050405020304" pitchFamily="18" charset="0"/>
                <a:cs typeface="Times New Roman" panose="02020603050405020304" pitchFamily="18" charset="0"/>
              </a:rPr>
              <a:t>Vishwas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2478550</a:t>
            </a:r>
          </a:p>
          <a:p>
            <a:pPr>
              <a:buFont typeface="Wingdings" panose="05000000000000000000" pitchFamily="2" charset="2"/>
              <a:buChar char="q"/>
            </a:pPr>
            <a:r>
              <a:rPr lang="en-IN" dirty="0" err="1" smtClean="0">
                <a:latin typeface="Times New Roman" panose="02020603050405020304" pitchFamily="18" charset="0"/>
                <a:cs typeface="Times New Roman" panose="02020603050405020304" pitchFamily="18" charset="0"/>
              </a:rPr>
              <a:t>Gauri</a:t>
            </a:r>
            <a:r>
              <a:rPr lang="en-IN" dirty="0" smtClean="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Manikrao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Mahindre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2478852</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Sahithya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Subha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Mullangi</a:t>
            </a:r>
            <a:r>
              <a:rPr lang="en-IN" dirty="0">
                <a:latin typeface="Times New Roman" panose="02020603050405020304" pitchFamily="18" charset="0"/>
                <a:cs typeface="Times New Roman" panose="02020603050405020304" pitchFamily="18" charset="0"/>
              </a:rPr>
              <a:t> 		2479195</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p>
        </p:txBody>
      </p:sp>
      <p:sp>
        <p:nvSpPr>
          <p:cNvPr id="4" name="Content Placeholder 3"/>
          <p:cNvSpPr>
            <a:spLocks noGrp="1"/>
          </p:cNvSpPr>
          <p:nvPr>
            <p:ph sz="half" idx="2"/>
          </p:nvPr>
        </p:nvSpPr>
        <p:spPr>
          <a:xfrm>
            <a:off x="5769864" y="1426464"/>
            <a:ext cx="5513832" cy="4614899"/>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BACK END</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Alluganti</a:t>
            </a:r>
            <a:r>
              <a:rPr lang="en-IN" dirty="0">
                <a:latin typeface="Times New Roman" panose="02020603050405020304" pitchFamily="18" charset="0"/>
                <a:cs typeface="Times New Roman" panose="02020603050405020304" pitchFamily="18" charset="0"/>
              </a:rPr>
              <a:t> Lakshmi  	            	</a:t>
            </a:r>
            <a:r>
              <a:rPr lang="en-IN" dirty="0" smtClean="0">
                <a:latin typeface="Times New Roman" panose="02020603050405020304" pitchFamily="18" charset="0"/>
                <a:cs typeface="Times New Roman" panose="02020603050405020304" pitchFamily="18" charset="0"/>
              </a:rPr>
              <a:t>2478063</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Aishwarya</a:t>
            </a:r>
            <a:r>
              <a:rPr lang="en-IN" dirty="0">
                <a:latin typeface="Times New Roman" panose="02020603050405020304" pitchFamily="18" charset="0"/>
                <a:cs typeface="Times New Roman" panose="02020603050405020304" pitchFamily="18" charset="0"/>
              </a:rPr>
              <a:t> Sanjay </a:t>
            </a:r>
            <a:r>
              <a:rPr lang="en-IN" dirty="0" err="1">
                <a:latin typeface="Times New Roman" panose="02020603050405020304" pitchFamily="18" charset="0"/>
                <a:cs typeface="Times New Roman" panose="02020603050405020304" pitchFamily="18" charset="0"/>
              </a:rPr>
              <a:t>Mhamane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2478633</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Ashish </a:t>
            </a:r>
            <a:r>
              <a:rPr lang="en-IN" dirty="0" err="1">
                <a:latin typeface="Times New Roman" panose="02020603050405020304" pitchFamily="18" charset="0"/>
                <a:cs typeface="Times New Roman" panose="02020603050405020304" pitchFamily="18" charset="0"/>
              </a:rPr>
              <a:t>Hanmant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Ghule</a:t>
            </a:r>
            <a:r>
              <a:rPr lang="en-IN" dirty="0">
                <a:latin typeface="Times New Roman" panose="02020603050405020304" pitchFamily="18" charset="0"/>
                <a:cs typeface="Times New Roman" panose="02020603050405020304" pitchFamily="18" charset="0"/>
              </a:rPr>
              <a:t>       	2478286</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Balamkar Rajitha                      2478621</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G </a:t>
            </a:r>
            <a:r>
              <a:rPr lang="en-IN" dirty="0" err="1">
                <a:latin typeface="Times New Roman" panose="02020603050405020304" pitchFamily="18" charset="0"/>
                <a:cs typeface="Times New Roman" panose="02020603050405020304" pitchFamily="18" charset="0"/>
              </a:rPr>
              <a:t>Vishwas</a:t>
            </a:r>
            <a:r>
              <a:rPr lang="en-IN" dirty="0">
                <a:latin typeface="Times New Roman" panose="02020603050405020304" pitchFamily="18" charset="0"/>
                <a:cs typeface="Times New Roman" panose="02020603050405020304" pitchFamily="18" charset="0"/>
              </a:rPr>
              <a:t> 				2478550</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Gauri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Manikrao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Mahindre</a:t>
            </a:r>
            <a:r>
              <a:rPr lang="en-IN" dirty="0">
                <a:latin typeface="Times New Roman" panose="02020603050405020304" pitchFamily="18" charset="0"/>
                <a:cs typeface="Times New Roman" panose="02020603050405020304" pitchFamily="18" charset="0"/>
              </a:rPr>
              <a:t> 	2478852</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Sahithya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Subha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Mullangi</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2479195</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err="1" smtClean="0">
                <a:latin typeface="Times New Roman" panose="02020603050405020304" pitchFamily="18" charset="0"/>
                <a:cs typeface="Times New Roman" panose="02020603050405020304" pitchFamily="18" charset="0"/>
              </a:rPr>
              <a:t>Sandip</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Suresh Kate 			2478243</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Sawan</a:t>
            </a:r>
            <a:r>
              <a:rPr lang="en-IN" dirty="0">
                <a:latin typeface="Times New Roman" panose="02020603050405020304" pitchFamily="18" charset="0"/>
                <a:cs typeface="Times New Roman" panose="02020603050405020304" pitchFamily="18" charset="0"/>
              </a:rPr>
              <a:t> Kumar </a:t>
            </a:r>
            <a:r>
              <a:rPr lang="en-IN" dirty="0" err="1">
                <a:latin typeface="Times New Roman" panose="02020603050405020304" pitchFamily="18" charset="0"/>
                <a:cs typeface="Times New Roman" panose="02020603050405020304" pitchFamily="18" charset="0"/>
              </a:rPr>
              <a:t>Pany</a:t>
            </a:r>
            <a:r>
              <a:rPr lang="en-IN" dirty="0">
                <a:latin typeface="Times New Roman" panose="02020603050405020304" pitchFamily="18" charset="0"/>
                <a:cs typeface="Times New Roman" panose="02020603050405020304" pitchFamily="18" charset="0"/>
              </a:rPr>
              <a:t> 			2478362</a:t>
            </a:r>
          </a:p>
          <a:p>
            <a:pPr>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Govinda</a:t>
            </a:r>
            <a:r>
              <a:rPr lang="en-IN" dirty="0">
                <a:latin typeface="Times New Roman" panose="02020603050405020304" pitchFamily="18" charset="0"/>
                <a:cs typeface="Times New Roman" panose="02020603050405020304" pitchFamily="18" charset="0"/>
              </a:rPr>
              <a:t> Reddy </a:t>
            </a:r>
            <a:r>
              <a:rPr lang="en-IN" dirty="0" err="1">
                <a:latin typeface="Times New Roman" panose="02020603050405020304" pitchFamily="18" charset="0"/>
                <a:cs typeface="Times New Roman" panose="02020603050405020304" pitchFamily="18" charset="0"/>
              </a:rPr>
              <a:t>Gari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Manasa</a:t>
            </a:r>
            <a:r>
              <a:rPr lang="en-IN" dirty="0">
                <a:latin typeface="Times New Roman" panose="02020603050405020304" pitchFamily="18" charset="0"/>
                <a:cs typeface="Times New Roman" panose="02020603050405020304" pitchFamily="18" charset="0"/>
              </a:rPr>
              <a:t> 	2478528</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Ashish Gupta 				2478295</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277850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141464" cy="861774"/>
          </a:xfrm>
          <a:prstGeom prst="rect">
            <a:avLst/>
          </a:prstGeom>
          <a:noFill/>
        </p:spPr>
        <p:txBody>
          <a:bodyPr wrap="square" rtlCol="0">
            <a:spAutoFit/>
          </a:bodyPr>
          <a:lstStyle/>
          <a:p>
            <a:r>
              <a:rPr lang="en-GB" sz="3200" b="1" dirty="0">
                <a:latin typeface="Times New Roman" panose="02020603050405020304" pitchFamily="18" charset="0"/>
                <a:cs typeface="Times New Roman" panose="02020603050405020304" pitchFamily="18" charset="0"/>
              </a:rPr>
              <a:t>WEB APPLICATION TOTAL FLOW</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630935"/>
            <a:ext cx="11580340" cy="5920453"/>
          </a:xfrm>
          <a:prstGeom prst="rect">
            <a:avLst/>
          </a:prstGeom>
        </p:spPr>
      </p:pic>
    </p:spTree>
    <p:extLst>
      <p:ext uri="{BB962C8B-B14F-4D97-AF65-F5344CB8AC3E}">
        <p14:creationId xmlns:p14="http://schemas.microsoft.com/office/powerpoint/2010/main" val="594964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822960"/>
            <a:ext cx="11356848" cy="5961888"/>
          </a:xfrm>
          <a:prstGeom prst="rect">
            <a:avLst/>
          </a:prstGeom>
        </p:spPr>
      </p:pic>
      <p:sp>
        <p:nvSpPr>
          <p:cNvPr id="4" name="TextBox 3"/>
          <p:cNvSpPr txBox="1"/>
          <p:nvPr/>
        </p:nvSpPr>
        <p:spPr>
          <a:xfrm>
            <a:off x="402336" y="329184"/>
            <a:ext cx="2832827" cy="584775"/>
          </a:xfrm>
          <a:prstGeom prst="rect">
            <a:avLst/>
          </a:prstGeom>
          <a:noFill/>
        </p:spPr>
        <p:txBody>
          <a:bodyPr wrap="none" rtlCol="0">
            <a:spAutoFit/>
          </a:bodyPr>
          <a:lstStyle/>
          <a:p>
            <a:r>
              <a:rPr lang="en-IN" sz="3200" b="1" dirty="0" smtClean="0">
                <a:solidFill>
                  <a:schemeClr val="accent2">
                    <a:lumMod val="50000"/>
                  </a:schemeClr>
                </a:solidFill>
                <a:latin typeface="Times New Roman" panose="02020603050405020304" pitchFamily="18" charset="0"/>
                <a:cs typeface="Times New Roman" panose="02020603050405020304" pitchFamily="18" charset="0"/>
              </a:rPr>
              <a:t>HOME PAGE:</a:t>
            </a:r>
            <a:endParaRPr lang="en-IN" sz="32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072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 y="786384"/>
            <a:ext cx="11503152" cy="5943600"/>
          </a:xfrm>
          <a:prstGeom prst="rect">
            <a:avLst/>
          </a:prstGeom>
        </p:spPr>
      </p:pic>
      <p:sp>
        <p:nvSpPr>
          <p:cNvPr id="3" name="TextBox 2"/>
          <p:cNvSpPr txBox="1"/>
          <p:nvPr/>
        </p:nvSpPr>
        <p:spPr>
          <a:xfrm>
            <a:off x="329184" y="256032"/>
            <a:ext cx="4764024"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ADMIN LOGIN 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0655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768096"/>
            <a:ext cx="11521440" cy="5998464"/>
          </a:xfrm>
          <a:prstGeom prst="rect">
            <a:avLst/>
          </a:prstGeom>
        </p:spPr>
      </p:pic>
      <p:sp>
        <p:nvSpPr>
          <p:cNvPr id="3" name="TextBox 2"/>
          <p:cNvSpPr txBox="1"/>
          <p:nvPr/>
        </p:nvSpPr>
        <p:spPr>
          <a:xfrm>
            <a:off x="320040" y="228600"/>
            <a:ext cx="4685088"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ADMIN DASHBOARD:</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8024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4" y="768096"/>
            <a:ext cx="11503152" cy="5989320"/>
          </a:xfrm>
          <a:prstGeom prst="rect">
            <a:avLst/>
          </a:prstGeom>
        </p:spPr>
      </p:pic>
      <p:sp>
        <p:nvSpPr>
          <p:cNvPr id="4" name="TextBox 3"/>
          <p:cNvSpPr txBox="1"/>
          <p:nvPr/>
        </p:nvSpPr>
        <p:spPr>
          <a:xfrm>
            <a:off x="374904" y="228600"/>
            <a:ext cx="5603522"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ADMIN VIEW PRODUCTS: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49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758952"/>
            <a:ext cx="11475720" cy="5971032"/>
          </a:xfrm>
          <a:prstGeom prst="rect">
            <a:avLst/>
          </a:prstGeom>
        </p:spPr>
      </p:pic>
      <p:sp>
        <p:nvSpPr>
          <p:cNvPr id="3" name="TextBox 2"/>
          <p:cNvSpPr txBox="1"/>
          <p:nvPr/>
        </p:nvSpPr>
        <p:spPr>
          <a:xfrm>
            <a:off x="283464" y="256032"/>
            <a:ext cx="5499540"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ADMIN ADD PRODUCTS: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062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16" y="777240"/>
            <a:ext cx="11466576" cy="5925312"/>
          </a:xfrm>
          <a:prstGeom prst="rect">
            <a:avLst/>
          </a:prstGeom>
        </p:spPr>
      </p:pic>
      <p:sp>
        <p:nvSpPr>
          <p:cNvPr id="3" name="TextBox 2"/>
          <p:cNvSpPr txBox="1"/>
          <p:nvPr/>
        </p:nvSpPr>
        <p:spPr>
          <a:xfrm>
            <a:off x="356616" y="228600"/>
            <a:ext cx="5838542"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ADMIN VIEW CUSTOMERS: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128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704088"/>
            <a:ext cx="11475720" cy="6025896"/>
          </a:xfrm>
          <a:prstGeom prst="rect">
            <a:avLst/>
          </a:prstGeom>
        </p:spPr>
      </p:pic>
      <p:sp>
        <p:nvSpPr>
          <p:cNvPr id="5" name="TextBox 4"/>
          <p:cNvSpPr txBox="1"/>
          <p:nvPr/>
        </p:nvSpPr>
        <p:spPr>
          <a:xfrm>
            <a:off x="192024" y="201168"/>
            <a:ext cx="4391807"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USER LOGIN 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868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 y="832104"/>
            <a:ext cx="11521440" cy="5916168"/>
          </a:xfrm>
          <a:prstGeom prst="rect">
            <a:avLst/>
          </a:prstGeom>
        </p:spPr>
      </p:pic>
      <p:sp>
        <p:nvSpPr>
          <p:cNvPr id="3" name="TextBox 2"/>
          <p:cNvSpPr txBox="1"/>
          <p:nvPr/>
        </p:nvSpPr>
        <p:spPr>
          <a:xfrm>
            <a:off x="237744" y="265176"/>
            <a:ext cx="3404469"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USER UPDATE: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673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768096"/>
            <a:ext cx="11237976" cy="5943600"/>
          </a:xfrm>
          <a:prstGeom prst="rect">
            <a:avLst/>
          </a:prstGeom>
        </p:spPr>
      </p:pic>
      <p:sp>
        <p:nvSpPr>
          <p:cNvPr id="4" name="TextBox 3"/>
          <p:cNvSpPr txBox="1"/>
          <p:nvPr/>
        </p:nvSpPr>
        <p:spPr>
          <a:xfrm>
            <a:off x="283464" y="192024"/>
            <a:ext cx="2985603"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CART PAGE: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01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7408"/>
          </a:xfrm>
        </p:spPr>
        <p:txBody>
          <a:bodyPr>
            <a:normAutofit/>
          </a:bodyPr>
          <a:lstStyle/>
          <a:p>
            <a:r>
              <a:rPr lang="en-GB" sz="3200" b="1" dirty="0" smtClean="0">
                <a:solidFill>
                  <a:schemeClr val="tx1">
                    <a:lumMod val="95000"/>
                    <a:lumOff val="5000"/>
                  </a:schemeClr>
                </a:solidFill>
                <a:latin typeface="Times New Roman" panose="02020603050405020304" pitchFamily="18" charset="0"/>
                <a:cs typeface="Times New Roman" panose="02020603050405020304" pitchFamily="18" charset="0"/>
              </a:rPr>
              <a:t>							Contents</a:t>
            </a:r>
            <a:endParaRPr lang="en-IN" sz="3200" b="1" dirty="0">
              <a:solidFill>
                <a:schemeClr val="tx1">
                  <a:lumMod val="95000"/>
                  <a:lumOff val="5000"/>
                </a:schemeClr>
              </a:solidFill>
            </a:endParaRPr>
          </a:p>
        </p:txBody>
      </p:sp>
      <p:sp>
        <p:nvSpPr>
          <p:cNvPr id="3" name="Content Placeholder 2"/>
          <p:cNvSpPr>
            <a:spLocks noGrp="1"/>
          </p:cNvSpPr>
          <p:nvPr>
            <p:ph idx="1"/>
          </p:nvPr>
        </p:nvSpPr>
        <p:spPr>
          <a:xfrm>
            <a:off x="677334" y="1426464"/>
            <a:ext cx="8596668" cy="5111495"/>
          </a:xfrm>
        </p:spPr>
        <p:txBody>
          <a:bodyPr>
            <a:normAutofit fontScale="85000" lnSpcReduction="20000"/>
          </a:bodyPr>
          <a:lstStyle/>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Introduction</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Objective</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Modules for E-Medicare</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Tools &amp; Languages Used</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System Requirements</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Features Available</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Admin Flow &amp; User Flow </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Screen Shots Of Output</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Future &amp; Scope Improvements</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Bibliography</a:t>
            </a:r>
          </a:p>
          <a:p>
            <a:pPr marL="457200" indent="-457200" algn="just">
              <a:lnSpc>
                <a:spcPct val="150000"/>
              </a:lnSpc>
              <a:buFont typeface="+mj-lt"/>
              <a:buAutoNum type="arabicPeriod"/>
            </a:pPr>
            <a:r>
              <a:rPr lang="en-IN" sz="2000" dirty="0" smtClean="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29028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768096"/>
            <a:ext cx="11055096" cy="6007608"/>
          </a:xfrm>
          <a:prstGeom prst="rect">
            <a:avLst/>
          </a:prstGeom>
        </p:spPr>
      </p:pic>
      <p:sp>
        <p:nvSpPr>
          <p:cNvPr id="3" name="TextBox 2"/>
          <p:cNvSpPr txBox="1"/>
          <p:nvPr/>
        </p:nvSpPr>
        <p:spPr>
          <a:xfrm>
            <a:off x="265176" y="210312"/>
            <a:ext cx="3636761" cy="553998"/>
          </a:xfrm>
          <a:prstGeom prst="rect">
            <a:avLst/>
          </a:prstGeom>
          <a:noFill/>
        </p:spPr>
        <p:txBody>
          <a:bodyPr wrap="square" rtlCol="0">
            <a:spAutoFit/>
          </a:bodyPr>
          <a:lstStyle/>
          <a:p>
            <a:r>
              <a:rPr lang="en-IN" sz="3000" b="1" dirty="0" smtClean="0">
                <a:latin typeface="Times New Roman" panose="02020603050405020304" pitchFamily="18" charset="0"/>
                <a:cs typeface="Times New Roman" panose="02020603050405020304" pitchFamily="18" charset="0"/>
              </a:rPr>
              <a:t>SUMMARY PAGE:</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801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 y="777240"/>
            <a:ext cx="11448288" cy="5952744"/>
          </a:xfrm>
          <a:prstGeom prst="rect">
            <a:avLst/>
          </a:prstGeom>
        </p:spPr>
      </p:pic>
      <p:sp>
        <p:nvSpPr>
          <p:cNvPr id="4" name="TextBox 3"/>
          <p:cNvSpPr txBox="1"/>
          <p:nvPr/>
        </p:nvSpPr>
        <p:spPr>
          <a:xfrm>
            <a:off x="237744" y="192024"/>
            <a:ext cx="3570298" cy="553998"/>
          </a:xfrm>
          <a:prstGeom prst="rect">
            <a:avLst/>
          </a:prstGeom>
          <a:noFill/>
        </p:spPr>
        <p:txBody>
          <a:bodyPr wrap="square" rtlCol="0">
            <a:spAutoFit/>
          </a:bodyPr>
          <a:lstStyle/>
          <a:p>
            <a:r>
              <a:rPr lang="en-IN" sz="3000" b="1" dirty="0" smtClean="0">
                <a:latin typeface="Times New Roman" panose="02020603050405020304" pitchFamily="18" charset="0"/>
                <a:cs typeface="Times New Roman" panose="02020603050405020304" pitchFamily="18" charset="0"/>
              </a:rPr>
              <a:t>PAYMENT PAGE:</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6585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840"/>
          </a:xfrm>
        </p:spPr>
        <p:txBody>
          <a:bodyPr>
            <a:normAutofit/>
          </a:bodyPr>
          <a:lstStyle/>
          <a:p>
            <a:r>
              <a:rPr lang="en-GB" sz="3200" b="1" dirty="0">
                <a:solidFill>
                  <a:schemeClr val="tx1"/>
                </a:solidFill>
                <a:latin typeface="Times New Roman" panose="02020603050405020304" pitchFamily="18" charset="0"/>
                <a:cs typeface="Times New Roman" panose="02020603050405020304" pitchFamily="18" charset="0"/>
              </a:rPr>
              <a:t>Future scope &amp; Improvements </a:t>
            </a:r>
            <a:endParaRPr lang="en-IN" sz="3200" b="1" dirty="0">
              <a:solidFill>
                <a:schemeClr val="tx1"/>
              </a:solidFill>
            </a:endParaRPr>
          </a:p>
        </p:txBody>
      </p:sp>
      <p:sp>
        <p:nvSpPr>
          <p:cNvPr id="3" name="Content Placeholder 2"/>
          <p:cNvSpPr>
            <a:spLocks noGrp="1"/>
          </p:cNvSpPr>
          <p:nvPr>
            <p:ph idx="1"/>
          </p:nvPr>
        </p:nvSpPr>
        <p:spPr>
          <a:xfrm>
            <a:off x="677334" y="1481329"/>
            <a:ext cx="8596668" cy="4560034"/>
          </a:xfrm>
        </p:spPr>
        <p:txBody>
          <a:bodyPr>
            <a:normAutofit/>
          </a:bodyPr>
          <a:lstStyle/>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SMS notification after successful Ordered Medicine.</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Encrypted webpages for customer’s privacy.</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Online purchase of Products can be provided.</a:t>
            </a:r>
          </a:p>
          <a:p>
            <a:pPr marL="285750" indent="-285750" algn="just">
              <a:lnSpc>
                <a:spcPct val="150000"/>
              </a:lnSpc>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More user friendly interface in smaller screens.</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More enhanced searching and sorting.</a:t>
            </a: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IN" sz="2000" dirty="0"/>
          </a:p>
        </p:txBody>
      </p:sp>
    </p:spTree>
    <p:extLst>
      <p:ext uri="{BB962C8B-B14F-4D97-AF65-F5344CB8AC3E}">
        <p14:creationId xmlns:p14="http://schemas.microsoft.com/office/powerpoint/2010/main" val="1841477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272"/>
          </a:xfrm>
        </p:spPr>
        <p:txBody>
          <a:bodyPr>
            <a:normAutofit/>
          </a:bodyPr>
          <a:lstStyle/>
          <a:p>
            <a:r>
              <a:rPr lang="en-GB" sz="3200" b="1" dirty="0" smtClean="0">
                <a:solidFill>
                  <a:schemeClr val="tx1"/>
                </a:solidFill>
                <a:latin typeface="Times New Roman" panose="02020603050405020304" pitchFamily="18" charset="0"/>
                <a:cs typeface="Times New Roman" panose="02020603050405020304" pitchFamily="18" charset="0"/>
              </a:rPr>
              <a:t>						Bibliography</a:t>
            </a:r>
            <a:endParaRPr lang="en-IN" sz="3200" b="1" dirty="0">
              <a:solidFill>
                <a:schemeClr val="tx1"/>
              </a:solidFill>
            </a:endParaRPr>
          </a:p>
        </p:txBody>
      </p:sp>
      <p:sp>
        <p:nvSpPr>
          <p:cNvPr id="3" name="Content Placeholder 2"/>
          <p:cNvSpPr>
            <a:spLocks noGrp="1"/>
          </p:cNvSpPr>
          <p:nvPr>
            <p:ph idx="1"/>
          </p:nvPr>
        </p:nvSpPr>
        <p:spPr>
          <a:xfrm>
            <a:off x="677334" y="1517905"/>
            <a:ext cx="8596668" cy="4523458"/>
          </a:xfrm>
        </p:spPr>
        <p:txBody>
          <a:bodyPr>
            <a:normAutofit/>
          </a:bodyPr>
          <a:lstStyle/>
          <a:p>
            <a:pPr marL="285750" indent="-28575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hlinkClick r:id="rId2"/>
              </a:rPr>
              <a:t>www.google.com</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hlinkClick r:id="rId3"/>
              </a:rPr>
              <a:t>www.stackoverflow.com</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hlinkClick r:id="rId4"/>
              </a:rPr>
              <a:t>www.w3school.com</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hlinkClick r:id="rId5"/>
              </a:rPr>
              <a:t>https://github.com/DanWahlin/Angular-JumpStart.com</a:t>
            </a:r>
            <a:endParaRPr lang="en-GB"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hlinkClick r:id="rId6"/>
              </a:rPr>
              <a:t>https://www.partech.nl/nl/publicaties/2020/07/9-trending-best-practices-for-rest-api-development.com</a:t>
            </a:r>
            <a:endParaRPr lang="en-GB" sz="2000" dirty="0">
              <a:latin typeface="Times New Roman" panose="02020603050405020304" pitchFamily="18" charset="0"/>
              <a:cs typeface="Times New Roman" panose="02020603050405020304" pitchFamily="18" charset="0"/>
            </a:endParaRPr>
          </a:p>
          <a:p>
            <a:pPr algn="just">
              <a:lnSpc>
                <a:spcPct val="150000"/>
              </a:lnSpc>
            </a:pPr>
            <a:endParaRPr lang="en-IN" sz="2000" dirty="0"/>
          </a:p>
        </p:txBody>
      </p:sp>
    </p:spTree>
    <p:extLst>
      <p:ext uri="{BB962C8B-B14F-4D97-AF65-F5344CB8AC3E}">
        <p14:creationId xmlns:p14="http://schemas.microsoft.com/office/powerpoint/2010/main" val="101823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472" y="356616"/>
            <a:ext cx="184731" cy="584775"/>
          </a:xfrm>
          <a:prstGeom prst="rect">
            <a:avLst/>
          </a:prstGeom>
          <a:noFill/>
        </p:spPr>
        <p:txBody>
          <a:bodyPr wrap="none" rtlCol="0">
            <a:spAutoFit/>
          </a:bodyPr>
          <a:lstStyle/>
          <a:p>
            <a:endParaRPr lang="en-IN" sz="3200" b="1"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77334" y="609600"/>
            <a:ext cx="8596668" cy="661416"/>
          </a:xfrm>
        </p:spPr>
        <p:txBody>
          <a:bodyPr>
            <a:normAutofit/>
          </a:bodyPr>
          <a:lstStyle/>
          <a:p>
            <a:r>
              <a:rPr lang="en-IN" sz="3200" b="1" dirty="0" smtClean="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77334" y="1271017"/>
            <a:ext cx="8596668" cy="4770346"/>
          </a:xfrm>
        </p:spPr>
        <p:txBody>
          <a:bodyPr>
            <a:norm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online medical system as a web </a:t>
            </a:r>
            <a:r>
              <a:rPr lang="en-US" sz="2000" dirty="0" smtClean="0">
                <a:latin typeface="Times New Roman" panose="02020603050405020304" pitchFamily="18" charset="0"/>
                <a:cs typeface="Times New Roman" panose="02020603050405020304" pitchFamily="18" charset="0"/>
              </a:rPr>
              <a:t>portal. Medical </a:t>
            </a:r>
            <a:r>
              <a:rPr lang="en-US" sz="2000" dirty="0">
                <a:latin typeface="Times New Roman" panose="02020603050405020304" pitchFamily="18" charset="0"/>
                <a:cs typeface="Times New Roman" panose="02020603050405020304" pitchFamily="18" charset="0"/>
              </a:rPr>
              <a:t>stores also get online business </a:t>
            </a:r>
            <a:r>
              <a:rPr lang="en-US" sz="2000" dirty="0" smtClean="0">
                <a:latin typeface="Times New Roman" panose="02020603050405020304" pitchFamily="18" charset="0"/>
                <a:cs typeface="Times New Roman" panose="02020603050405020304" pitchFamily="18" charset="0"/>
              </a:rPr>
              <a:t>by providing </a:t>
            </a:r>
            <a:r>
              <a:rPr lang="en-US" sz="2000" dirty="0">
                <a:latin typeface="Times New Roman" panose="02020603050405020304" pitchFamily="18" charset="0"/>
                <a:cs typeface="Times New Roman" panose="02020603050405020304" pitchFamily="18" charset="0"/>
              </a:rPr>
              <a:t>home delivery of medicines to the </a:t>
            </a:r>
            <a:r>
              <a:rPr lang="en-US" sz="2000" dirty="0" smtClean="0">
                <a:latin typeface="Times New Roman" panose="02020603050405020304" pitchFamily="18" charset="0"/>
                <a:cs typeface="Times New Roman" panose="02020603050405020304" pitchFamily="18" charset="0"/>
              </a:rPr>
              <a:t>patient .</a:t>
            </a:r>
            <a:r>
              <a:rPr lang="en-US" sz="2000" dirty="0">
                <a:latin typeface="Times New Roman" panose="02020603050405020304" pitchFamily="18" charset="0"/>
                <a:cs typeface="Times New Roman" panose="02020603050405020304" pitchFamily="18" charset="0"/>
              </a:rPr>
              <a:t>Thus paper work and lengthy process can </a:t>
            </a:r>
            <a:r>
              <a:rPr lang="en-US" sz="2000" dirty="0" smtClean="0">
                <a:latin typeface="Times New Roman" panose="02020603050405020304" pitchFamily="18" charset="0"/>
                <a:cs typeface="Times New Roman" panose="02020603050405020304" pitchFamily="18" charset="0"/>
              </a:rPr>
              <a:t>be </a:t>
            </a:r>
            <a:r>
              <a:rPr lang="en-US" sz="2000" dirty="0">
                <a:latin typeface="Times New Roman" panose="02020603050405020304" pitchFamily="18" charset="0"/>
                <a:cs typeface="Times New Roman" panose="02020603050405020304" pitchFamily="18" charset="0"/>
              </a:rPr>
              <a:t>avoided</a:t>
            </a:r>
            <a:r>
              <a:rPr lang="en-US" sz="2000" dirty="0" smtClean="0">
                <a:latin typeface="Times New Roman" panose="02020603050405020304" pitchFamily="18" charset="0"/>
                <a:cs typeface="Times New Roman" panose="02020603050405020304" pitchFamily="18" charset="0"/>
              </a:rPr>
              <a:t>. Since we are entering the details of Admin and User the data will be secured. </a:t>
            </a:r>
          </a:p>
          <a:p>
            <a:pPr>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customers becoming digital and wanting to buy everything from the comfort of their home, these industries and businesses should pick up the pace to meet the demand. Medicine industry is one of the biggest industries among all which will thrive at all times.</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342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936" y="1565656"/>
            <a:ext cx="5346192" cy="3564128"/>
          </a:xfrm>
          <a:prstGeom prst="rect">
            <a:avLst/>
          </a:prstGeom>
        </p:spPr>
      </p:pic>
    </p:spTree>
    <p:extLst>
      <p:ext uri="{BB962C8B-B14F-4D97-AF65-F5344CB8AC3E}">
        <p14:creationId xmlns:p14="http://schemas.microsoft.com/office/powerpoint/2010/main" val="182172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2336"/>
            <a:ext cx="8596668" cy="630936"/>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b="1" dirty="0" smtClean="0">
                <a:solidFill>
                  <a:schemeClr val="tx1">
                    <a:lumMod val="95000"/>
                    <a:lumOff val="5000"/>
                  </a:schemeClr>
                </a:solidFill>
                <a:latin typeface="Times New Roman" panose="02020603050405020304" pitchFamily="18" charset="0"/>
                <a:cs typeface="Times New Roman" panose="02020603050405020304" pitchFamily="18" charset="0"/>
              </a:rPr>
              <a:t>E-MEDICARE WEB APPLICATION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5296"/>
            <a:ext cx="8596668" cy="4816067"/>
          </a:xfrm>
        </p:spPr>
        <p:txBody>
          <a:bodyPr/>
          <a:lstStyle/>
          <a:p>
            <a:pPr marL="0" indent="0">
              <a:buNone/>
            </a:pPr>
            <a:r>
              <a:rPr lang="en-IN" sz="2400" b="1" dirty="0" smtClean="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Present scenario computer is an essential part for human life. It provides </a:t>
            </a:r>
            <a:r>
              <a:rPr lang="en-IN" sz="2000" dirty="0" smtClean="0">
                <a:latin typeface="Times New Roman" panose="02020603050405020304" pitchFamily="18" charset="0"/>
                <a:cs typeface="Times New Roman" panose="02020603050405020304" pitchFamily="18" charset="0"/>
              </a:rPr>
              <a:t>better Facilities </a:t>
            </a:r>
            <a:r>
              <a:rPr lang="en-IN" sz="2000" dirty="0">
                <a:latin typeface="Times New Roman" panose="02020603050405020304" pitchFamily="18" charset="0"/>
                <a:cs typeface="Times New Roman" panose="02020603050405020304" pitchFamily="18" charset="0"/>
              </a:rPr>
              <a:t>for storage and retrieval of information related to different areas of application.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medical stores are looking for the services that are accurate and reliable for providing services to the customers.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detail of medicine which are available in medical store is easily managed and organized by using this system.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database for the customers can be managed by using this project.</a:t>
            </a:r>
          </a:p>
          <a:p>
            <a:pPr algn="just">
              <a:lnSpc>
                <a:spcPct val="150000"/>
              </a:lnSpc>
              <a:buFont typeface="Wingdings" panose="05000000000000000000" pitchFamily="2" charset="2"/>
              <a:buChar char="v"/>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23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99616"/>
            <a:ext cx="8596668" cy="4541746"/>
          </a:xfrm>
        </p:spPr>
        <p:txBody>
          <a:bodyPr>
            <a:normAutofit/>
          </a:bodyPr>
          <a:lstStyle/>
          <a:p>
            <a:pPr algn="just">
              <a:lnSpc>
                <a:spcPct val="150000"/>
              </a:lnSpc>
              <a:buFont typeface="Wingdings" panose="05000000000000000000" pitchFamily="2" charset="2"/>
              <a:buChar char="v"/>
            </a:pPr>
            <a:r>
              <a:rPr lang="en-IN" dirty="0"/>
              <a:t> </a:t>
            </a:r>
            <a:r>
              <a:rPr lang="en-IN" sz="2000" dirty="0">
                <a:latin typeface="Times New Roman" panose="02020603050405020304" pitchFamily="18" charset="0"/>
                <a:cs typeface="Times New Roman" panose="02020603050405020304" pitchFamily="18" charset="0"/>
              </a:rPr>
              <a:t>The project E-Medicare includes registration of user/customer, storing their details into the system, and also computerized </a:t>
            </a:r>
            <a:r>
              <a:rPr lang="en-IN" sz="2000" dirty="0" smtClean="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software has the facility to give unique ID for every user/customer and stores the details of every customer automatically.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User </a:t>
            </a:r>
            <a:r>
              <a:rPr lang="en-IN" sz="2000" dirty="0">
                <a:latin typeface="Times New Roman" panose="02020603050405020304" pitchFamily="18" charset="0"/>
                <a:cs typeface="Times New Roman" panose="02020603050405020304" pitchFamily="18" charset="0"/>
              </a:rPr>
              <a:t>can search availability of product. </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E-Medicare can be entered using a User Id and Password. It is accessible either by an administrator the data can be retrieved easily.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698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43000"/>
            <a:ext cx="8596668" cy="4898363"/>
          </a:xfrm>
        </p:spPr>
        <p:txBody>
          <a:bodyPr/>
          <a:lstStyle/>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this Application we are going to provide online Medicine to the customer’s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Customer’s can find various types of medicine’s in this application the customer can buy the medicine at reasonable price.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User Interface is very user-friendly. The data are well protected for personal use and makes the data processing very fast.</a:t>
            </a: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8176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280"/>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Objective:</a:t>
            </a:r>
            <a:r>
              <a:rPr lang="en-IN" dirty="0"/>
              <a:t/>
            </a:r>
            <a:br>
              <a:rPr lang="en-IN" dirty="0"/>
            </a:br>
            <a:endParaRPr lang="en-IN" dirty="0"/>
          </a:p>
        </p:txBody>
      </p:sp>
      <p:sp>
        <p:nvSpPr>
          <p:cNvPr id="3" name="Content Placeholder 2"/>
          <p:cNvSpPr>
            <a:spLocks noGrp="1"/>
          </p:cNvSpPr>
          <p:nvPr>
            <p:ph idx="1"/>
          </p:nvPr>
        </p:nvSpPr>
        <p:spPr>
          <a:xfrm>
            <a:off x="677334" y="1417320"/>
            <a:ext cx="8596668" cy="5184647"/>
          </a:xfrm>
        </p:spPr>
        <p:txBody>
          <a:bodyPr>
            <a:normAutofit/>
          </a:bodyPr>
          <a:lstStyle/>
          <a:p>
            <a:pPr algn="just">
              <a:lnSpc>
                <a:spcPct val="150000"/>
              </a:lnSpc>
              <a:buFont typeface="Wingdings" panose="05000000000000000000" pitchFamily="2" charset="2"/>
              <a:buChar char="v"/>
            </a:pPr>
            <a:endParaRPr lang="en-GB" sz="2000"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algn="just">
              <a:lnSpc>
                <a:spcPct val="150000"/>
              </a:lnSpc>
              <a:buFont typeface="Wingdings" panose="05000000000000000000" pitchFamily="2" charset="2"/>
              <a:buChar char="v"/>
            </a:pP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The </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Primary objective of the design is to deliver the requirement as delivered by the feasibility report. There are some objective we kept in mind </a:t>
            </a: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main objective of the project on E- Medicare Application is to manage </a:t>
            </a:r>
            <a:r>
              <a:rPr lang="en-IN" sz="2000" dirty="0" smtClean="0">
                <a:latin typeface="Times New Roman" panose="02020603050405020304" pitchFamily="18" charset="0"/>
                <a:cs typeface="Times New Roman" panose="02020603050405020304" pitchFamily="18" charset="0"/>
              </a:rPr>
              <a:t>the detail’s </a:t>
            </a:r>
            <a:r>
              <a:rPr lang="en-IN" sz="2000" dirty="0">
                <a:latin typeface="Times New Roman" panose="02020603050405020304" pitchFamily="18" charset="0"/>
                <a:cs typeface="Times New Roman" panose="02020603050405020304" pitchFamily="18" charset="0"/>
              </a:rPr>
              <a:t>of the customer, medicine company, medicine stock, order </a:t>
            </a:r>
            <a:r>
              <a:rPr lang="en-IN" sz="2000" dirty="0" smtClean="0">
                <a:latin typeface="Times New Roman" panose="02020603050405020304" pitchFamily="18" charset="0"/>
                <a:cs typeface="Times New Roman" panose="02020603050405020304" pitchFamily="18" charset="0"/>
              </a:rPr>
              <a:t>expiry date. </a:t>
            </a:r>
          </a:p>
          <a:p>
            <a:pPr algn="just">
              <a:lnSpc>
                <a:spcPct val="150000"/>
              </a:lnSpc>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manages all the information about customers, payment, order, customer . The project is totally built at administrative end and thus only the administrator is guaranteed the access.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1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43585"/>
            <a:ext cx="8596668" cy="4797778"/>
          </a:xfrm>
        </p:spPr>
        <p:txBody>
          <a:bodyPr>
            <a:normAutofit/>
          </a:bodyPr>
          <a:lstStyle/>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Purpose of the project is to build an application program to reduce the manual work or managing the customer, medicine company , payment, medicine. </a:t>
            </a:r>
          </a:p>
          <a:p>
            <a:pPr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It tracks all the details about the medicine, medicine stock, order</a:t>
            </a:r>
            <a:r>
              <a:rPr lang="en-IN" sz="2000" dirty="0" smtClean="0">
                <a:latin typeface="Times New Roman" panose="02020603050405020304" pitchFamily="18" charset="0"/>
                <a:cs typeface="Times New Roman" panose="02020603050405020304" pitchFamily="18" charset="0"/>
              </a:rPr>
              <a:t>.</a:t>
            </a:r>
            <a:endPar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endParaRPr>
          </a:p>
          <a:p>
            <a:pPr>
              <a:lnSpc>
                <a:spcPct val="150000"/>
              </a:lnSpc>
              <a:buFont typeface="Wingdings" panose="05000000000000000000" pitchFamily="2" charset="2"/>
              <a:buChar char="v"/>
            </a:pPr>
            <a:r>
              <a:rPr lang="en-GB" sz="2000" b="1" dirty="0" smtClean="0">
                <a:latin typeface="Times New Roman" panose="02020603050405020304" pitchFamily="18" charset="0"/>
                <a:ea typeface="Arial Unicode MS" panose="020B0604020202020204" pitchFamily="34" charset="-128"/>
                <a:cs typeface="Times New Roman" panose="02020603050405020304" pitchFamily="18" charset="0"/>
              </a:rPr>
              <a:t>Practically </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 The system is quite stable and can be operated by the people with average intelligence. The Primary objective of the design is to deliver the requirement as delivered by the feasibility report</a:t>
            </a:r>
            <a:r>
              <a:rPr lang="en-GB" sz="2000" dirty="0" smtClean="0">
                <a:latin typeface="Times New Roman" panose="02020603050405020304" pitchFamily="18" charset="0"/>
                <a:ea typeface="Arial Unicode MS" panose="020B0604020202020204" pitchFamily="34" charset="-128"/>
                <a:cs typeface="Times New Roman" panose="02020603050405020304" pitchFamily="18" charset="0"/>
              </a:rPr>
              <a:t>.</a:t>
            </a:r>
          </a:p>
          <a:p>
            <a:pPr>
              <a:lnSpc>
                <a:spcPct val="150000"/>
              </a:lnSpc>
              <a:buFont typeface="Wingdings" panose="05000000000000000000" pitchFamily="2" charset="2"/>
              <a:buChar char="v"/>
            </a:pPr>
            <a:r>
              <a:rPr lang="en-GB" sz="2000" b="1" dirty="0">
                <a:latin typeface="Times New Roman" panose="02020603050405020304" pitchFamily="18" charset="0"/>
                <a:ea typeface="Arial Unicode MS" panose="020B0604020202020204" pitchFamily="34" charset="-128"/>
                <a:cs typeface="Times New Roman" panose="02020603050405020304" pitchFamily="18" charset="0"/>
              </a:rPr>
              <a:t>Efficiency</a:t>
            </a:r>
            <a:r>
              <a:rPr lang="en-GB" sz="2000" dirty="0">
                <a:latin typeface="Times New Roman" panose="02020603050405020304" pitchFamily="18" charset="0"/>
                <a:ea typeface="Arial Unicode MS" panose="020B0604020202020204" pitchFamily="34" charset="-128"/>
                <a:cs typeface="Times New Roman" panose="02020603050405020304" pitchFamily="18" charset="0"/>
              </a:rPr>
              <a:t> : We tried to involve accuracy, timeliness and  comprehensiveness of system output.</a:t>
            </a:r>
          </a:p>
          <a:p>
            <a:pPr>
              <a:lnSpc>
                <a:spcPct val="150000"/>
              </a:lnSpc>
              <a:buFont typeface="Wingdings" panose="05000000000000000000" pitchFamily="2" charset="2"/>
              <a:buChar char="v"/>
            </a:pPr>
            <a:endParaRPr lang="en-IN" sz="2000" dirty="0" smtClean="0"/>
          </a:p>
          <a:p>
            <a:pPr>
              <a:lnSpc>
                <a:spcPct val="150000"/>
              </a:lnSpc>
              <a:buFont typeface="Wingdings" panose="05000000000000000000" pitchFamily="2" charset="2"/>
              <a:buChar char="v"/>
            </a:pPr>
            <a:endParaRPr lang="en-GB" sz="2000" dirty="0">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2017198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222222"/>
                </a:solidFill>
                <a:latin typeface="Times New Roman" panose="02020603050405020304" pitchFamily="18" charset="0"/>
                <a:ea typeface="Calibri" panose="020F0502020204030204" pitchFamily="34" charset="0"/>
              </a:rPr>
              <a:t>Modules for </a:t>
            </a:r>
            <a:r>
              <a:rPr lang="en-IN" sz="3200" b="1" dirty="0" smtClean="0">
                <a:solidFill>
                  <a:srgbClr val="222222"/>
                </a:solidFill>
                <a:latin typeface="Times New Roman" panose="02020603050405020304" pitchFamily="18" charset="0"/>
                <a:ea typeface="Calibri" panose="020F0502020204030204" pitchFamily="34" charset="0"/>
              </a:rPr>
              <a:t>E-Medicare:</a:t>
            </a:r>
            <a:endParaRPr lang="en-IN" sz="3200" dirty="0"/>
          </a:p>
        </p:txBody>
      </p:sp>
      <p:sp>
        <p:nvSpPr>
          <p:cNvPr id="8" name="Content Placeholder 7"/>
          <p:cNvSpPr>
            <a:spLocks noGrp="1"/>
          </p:cNvSpPr>
          <p:nvPr>
            <p:ph idx="1"/>
          </p:nvPr>
        </p:nvSpPr>
        <p:spPr>
          <a:xfrm>
            <a:off x="677334" y="1371600"/>
            <a:ext cx="9143322" cy="4669763"/>
          </a:xfrm>
        </p:spPr>
        <p:txBody>
          <a:bodyPr/>
          <a:lstStyle/>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Admin</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User</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Login</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Add Product</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View Product</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Add to Cart Product</a:t>
            </a:r>
          </a:p>
          <a:p>
            <a:pPr algn="just">
              <a:buFont typeface="Wingdings" panose="05000000000000000000" pitchFamily="2" charset="2"/>
              <a:buChar char="q"/>
            </a:pPr>
            <a:r>
              <a:rPr lang="en-IN" sz="2000" dirty="0" smtClean="0">
                <a:latin typeface="Times New Roman" panose="02020603050405020304" pitchFamily="18" charset="0"/>
                <a:cs typeface="Times New Roman" panose="02020603050405020304" pitchFamily="18" charset="0"/>
              </a:rPr>
              <a:t>Payment</a:t>
            </a:r>
          </a:p>
          <a:p>
            <a:pPr>
              <a:buFont typeface="Wingdings" panose="05000000000000000000" pitchFamily="2" charset="2"/>
              <a:buChar char="q"/>
            </a:pPr>
            <a:endParaRPr lang="en-IN" sz="2000" dirty="0" smtClean="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446" y="1435609"/>
            <a:ext cx="5941314" cy="3992563"/>
          </a:xfrm>
          <a:prstGeom prst="rect">
            <a:avLst/>
          </a:prstGeom>
        </p:spPr>
      </p:pic>
    </p:spTree>
    <p:extLst>
      <p:ext uri="{BB962C8B-B14F-4D97-AF65-F5344CB8AC3E}">
        <p14:creationId xmlns:p14="http://schemas.microsoft.com/office/powerpoint/2010/main" val="4129526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364</TotalTime>
  <Words>802</Words>
  <Application>Microsoft Office PowerPoint</Application>
  <PresentationFormat>Widescreen</PresentationFormat>
  <Paragraphs>155</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 Unicode MS</vt:lpstr>
      <vt:lpstr>Algerian</vt:lpstr>
      <vt:lpstr>Arial</vt:lpstr>
      <vt:lpstr>Calibri</vt:lpstr>
      <vt:lpstr>Courier New</vt:lpstr>
      <vt:lpstr>Times New Roman</vt:lpstr>
      <vt:lpstr>Trebuchet MS</vt:lpstr>
      <vt:lpstr>Wingdings</vt:lpstr>
      <vt:lpstr>Wingdings 3</vt:lpstr>
      <vt:lpstr>Facet</vt:lpstr>
      <vt:lpstr>PowerPoint Presentation</vt:lpstr>
      <vt:lpstr>BATCH -01</vt:lpstr>
      <vt:lpstr>       Contents</vt:lpstr>
      <vt:lpstr> E-MEDICARE WEB APPLICATION</vt:lpstr>
      <vt:lpstr>PowerPoint Presentation</vt:lpstr>
      <vt:lpstr>PowerPoint Presentation</vt:lpstr>
      <vt:lpstr>Objective: </vt:lpstr>
      <vt:lpstr>PowerPoint Presentation</vt:lpstr>
      <vt:lpstr>Modules for E-Medicare:</vt:lpstr>
      <vt:lpstr>PowerPoint Presentation</vt:lpstr>
      <vt:lpstr>PowerPoint Presentation</vt:lpstr>
      <vt:lpstr>Advantages:</vt:lpstr>
      <vt:lpstr>Disadvantages:</vt:lpstr>
      <vt:lpstr>System Requirements</vt:lpstr>
      <vt:lpstr>Tools &amp; Languages Used</vt:lpstr>
      <vt:lpstr>Features Available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&amp; Improvements </vt:lpstr>
      <vt:lpstr>      Bibliography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50</cp:revision>
  <dcterms:created xsi:type="dcterms:W3CDTF">2022-03-07T11:28:08Z</dcterms:created>
  <dcterms:modified xsi:type="dcterms:W3CDTF">2022-03-07T17:32:58Z</dcterms:modified>
</cp:coreProperties>
</file>