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7" r:id="rId7"/>
    <p:sldId id="260" r:id="rId8"/>
    <p:sldId id="269" r:id="rId9"/>
    <p:sldId id="261" r:id="rId10"/>
    <p:sldId id="270" r:id="rId11"/>
    <p:sldId id="262" r:id="rId12"/>
    <p:sldId id="271" r:id="rId13"/>
    <p:sldId id="272" r:id="rId14"/>
    <p:sldId id="263" r:id="rId15"/>
    <p:sldId id="273" r:id="rId16"/>
    <p:sldId id="274" r:id="rId17"/>
    <p:sldId id="275" r:id="rId18"/>
    <p:sldId id="264" r:id="rId19"/>
    <p:sldId id="276"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1"/>
  </p:normalViewPr>
  <p:slideViewPr>
    <p:cSldViewPr snapToGrid="0">
      <p:cViewPr varScale="1">
        <p:scale>
          <a:sx n="114" d="100"/>
          <a:sy n="114" d="100"/>
        </p:scale>
        <p:origin x="5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E37C-0FF4-9E37-CBD6-E2C48F06C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BE814C-EBA1-52FF-FA6D-B3E9CF3AE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5AAF0B-02F3-5F4E-D521-D20F3FAB778B}"/>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BB5BD7BC-7E1D-90F4-1E36-82E04EF46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637A1-13AD-358B-A5EE-6263E4B12DB8}"/>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429042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3E-33F5-9A88-159E-BEF7FB19D7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785F37-CB35-312F-1097-5B61BE747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E5E33-D056-8563-2B3A-002679E3D065}"/>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AA1644D2-4593-6B61-2917-5E2D5D19E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F2121-D075-0E0F-7040-8143359000AE}"/>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267007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77F81-167A-1350-B0CE-EC794BD5B0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37811-9AD8-DA25-F61C-5170941B8D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A9AA-55DE-218A-52F4-44CEA86C926A}"/>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7D8E29D2-F6F8-A0CB-0577-5DD3A7A7C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8F746C-2E5E-F408-6CDF-1E98E0594EB4}"/>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17049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B5D8-ABF9-EECA-A0D4-855BCBFF4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16A58-1CCA-1D94-E998-9BCA8535F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74BA-46FA-C03F-35BC-BDCCD26D0BD2}"/>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59CAEFEB-B72F-F7F5-B0A9-BCE119BE5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63CA8-574B-E1FA-3F47-6E841A0FD6B0}"/>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236436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2FF8-2908-C9F3-200A-285EE64368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D1C316-E59F-7104-DFF5-E59AE59321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AF096-E2C4-63E4-90BE-366BD6343D30}"/>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3E5246D2-8EF3-4450-2CEA-0C57547DD1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BB7C1-80FF-AABC-06E3-9E4DAF5AECC4}"/>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125401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07E-EF74-90DB-4B8D-AB61ADE00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FD5E8-A468-4CE4-7873-4EA0F856E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1372A9-66D5-3E4E-973A-E0FCAAEAE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27E5D8-0685-4918-7D40-A314647BAAF2}"/>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6" name="Footer Placeholder 5">
            <a:extLst>
              <a:ext uri="{FF2B5EF4-FFF2-40B4-BE49-F238E27FC236}">
                <a16:creationId xmlns:a16="http://schemas.microsoft.com/office/drawing/2014/main" id="{847A76FB-301A-C6DB-9173-14D694084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13831-6C68-FF3E-CC0F-491AE1936F5D}"/>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295885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6504-7BF8-EB0D-A0EB-62AFDD76ED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5B59E7-22F8-ABF0-4BB8-A88122629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C1011-61F0-3F2F-E5BF-78094D3B04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911AF9-50A7-1B72-3CC5-64A6C16D5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5BD72-7AB5-F8BD-3A9E-CDBBCEAB7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A11323-B5AB-CFA3-68DC-772AA72CF4C2}"/>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8" name="Footer Placeholder 7">
            <a:extLst>
              <a:ext uri="{FF2B5EF4-FFF2-40B4-BE49-F238E27FC236}">
                <a16:creationId xmlns:a16="http://schemas.microsoft.com/office/drawing/2014/main" id="{F675D1BF-729E-C8C7-3D49-3F91D4A402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62F03C-9E84-B70D-90F8-E96343ABD107}"/>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289568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EDFF-EA4F-A6F4-BAEF-391192E5B8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34EEB-58A7-88B0-FFC9-35D99A0D64F8}"/>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4" name="Footer Placeholder 3">
            <a:extLst>
              <a:ext uri="{FF2B5EF4-FFF2-40B4-BE49-F238E27FC236}">
                <a16:creationId xmlns:a16="http://schemas.microsoft.com/office/drawing/2014/main" id="{48FAE414-F78D-AFF6-F0C9-125CC2BF2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02F96-1580-7B6A-4663-84AD91BE4B3D}"/>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1074758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942FC5-8440-0306-FB80-F04BC2F40E4B}"/>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3" name="Footer Placeholder 2">
            <a:extLst>
              <a:ext uri="{FF2B5EF4-FFF2-40B4-BE49-F238E27FC236}">
                <a16:creationId xmlns:a16="http://schemas.microsoft.com/office/drawing/2014/main" id="{D363CC50-14B9-50C8-ACC6-C6B0A2C41A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59D565-F5D0-49D4-00CF-AF5AA840B75A}"/>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117244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C2B2-212D-81C5-A61A-3A2DEEB74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D00932-3B8C-4ED9-0AEC-93B6FE600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237DAF-60D8-300C-C14D-80DF6BEFC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78682-EBC6-E048-CEFD-F4B177DDA3B4}"/>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6" name="Footer Placeholder 5">
            <a:extLst>
              <a:ext uri="{FF2B5EF4-FFF2-40B4-BE49-F238E27FC236}">
                <a16:creationId xmlns:a16="http://schemas.microsoft.com/office/drawing/2014/main" id="{76896EC3-1186-C18E-DEEA-D737EF552D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EE6E4-E663-9011-ACEB-F9A309677B65}"/>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201631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3540-A876-5EAD-DB23-8410271FB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B13D08-85AF-3AE1-76BC-BD90E0DC3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B0FB14-B9CF-4137-749E-F47654CCD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E65F2D-2C04-4E08-8AE6-7980478682E0}"/>
              </a:ext>
            </a:extLst>
          </p:cNvPr>
          <p:cNvSpPr>
            <a:spLocks noGrp="1"/>
          </p:cNvSpPr>
          <p:nvPr>
            <p:ph type="dt" sz="half" idx="10"/>
          </p:nvPr>
        </p:nvSpPr>
        <p:spPr/>
        <p:txBody>
          <a:bodyPr/>
          <a:lstStyle/>
          <a:p>
            <a:fld id="{E4A7EAB8-23E8-6B42-A57B-F6ADCFA71176}" type="datetimeFigureOut">
              <a:rPr lang="en-US" smtClean="0"/>
              <a:t>3/3/24</a:t>
            </a:fld>
            <a:endParaRPr lang="en-US"/>
          </a:p>
        </p:txBody>
      </p:sp>
      <p:sp>
        <p:nvSpPr>
          <p:cNvPr id="6" name="Footer Placeholder 5">
            <a:extLst>
              <a:ext uri="{FF2B5EF4-FFF2-40B4-BE49-F238E27FC236}">
                <a16:creationId xmlns:a16="http://schemas.microsoft.com/office/drawing/2014/main" id="{12B742B4-7435-2A17-979B-FFB14E0B2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D1C2D-78A7-9E2F-20DD-CC9CD9C09E19}"/>
              </a:ext>
            </a:extLst>
          </p:cNvPr>
          <p:cNvSpPr>
            <a:spLocks noGrp="1"/>
          </p:cNvSpPr>
          <p:nvPr>
            <p:ph type="sldNum" sz="quarter" idx="12"/>
          </p:nvPr>
        </p:nvSpPr>
        <p:spPr/>
        <p:txBody>
          <a:bodyPr/>
          <a:lstStyle/>
          <a:p>
            <a:fld id="{6F51567D-DDFF-A146-9ABA-0AFDB7F8A9D9}" type="slidenum">
              <a:rPr lang="en-US" smtClean="0"/>
              <a:t>‹#›</a:t>
            </a:fld>
            <a:endParaRPr lang="en-US"/>
          </a:p>
        </p:txBody>
      </p:sp>
    </p:spTree>
    <p:extLst>
      <p:ext uri="{BB962C8B-B14F-4D97-AF65-F5344CB8AC3E}">
        <p14:creationId xmlns:p14="http://schemas.microsoft.com/office/powerpoint/2010/main" val="156774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F97927-C84D-2760-1A60-841AAC141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F386F-5A59-36D8-8DDD-2448217262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853BE-4394-B399-C51A-A3BBBF3D0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A7EAB8-23E8-6B42-A57B-F6ADCFA71176}" type="datetimeFigureOut">
              <a:rPr lang="en-US" smtClean="0"/>
              <a:t>3/3/24</a:t>
            </a:fld>
            <a:endParaRPr lang="en-US"/>
          </a:p>
        </p:txBody>
      </p:sp>
      <p:sp>
        <p:nvSpPr>
          <p:cNvPr id="5" name="Footer Placeholder 4">
            <a:extLst>
              <a:ext uri="{FF2B5EF4-FFF2-40B4-BE49-F238E27FC236}">
                <a16:creationId xmlns:a16="http://schemas.microsoft.com/office/drawing/2014/main" id="{3E5652D0-D763-169E-E743-DAACB1AC43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040C5C5-388F-E802-9553-61D99ACC9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51567D-DDFF-A146-9ABA-0AFDB7F8A9D9}" type="slidenum">
              <a:rPr lang="en-US" smtClean="0"/>
              <a:t>‹#›</a:t>
            </a:fld>
            <a:endParaRPr lang="en-US"/>
          </a:p>
        </p:txBody>
      </p:sp>
    </p:spTree>
    <p:extLst>
      <p:ext uri="{BB962C8B-B14F-4D97-AF65-F5344CB8AC3E}">
        <p14:creationId xmlns:p14="http://schemas.microsoft.com/office/powerpoint/2010/main" val="393053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0DD3342A-E781-C86F-401E-A9F93F6E2ED9}"/>
              </a:ext>
            </a:extLst>
          </p:cNvPr>
          <p:cNvSpPr>
            <a:spLocks noGrp="1"/>
          </p:cNvSpPr>
          <p:nvPr>
            <p:ph type="ctrTitle"/>
          </p:nvPr>
        </p:nvSpPr>
        <p:spPr>
          <a:xfrm>
            <a:off x="1932903" y="949325"/>
            <a:ext cx="8071706" cy="2387600"/>
          </a:xfrm>
        </p:spPr>
        <p:txBody>
          <a:bodyPr>
            <a:normAutofit/>
          </a:bodyPr>
          <a:lstStyle/>
          <a:p>
            <a:pPr algn="l"/>
            <a:r>
              <a:rPr lang="en-US" sz="6100" b="1" dirty="0">
                <a:solidFill>
                  <a:schemeClr val="bg1"/>
                </a:solidFill>
                <a:effectLst/>
                <a:latin typeface="TimesNewRomanPSMT"/>
              </a:rPr>
              <a:t>QUIC/UDP will replace HTTP over TCP </a:t>
            </a:r>
            <a:endParaRPr lang="en-US" sz="6100" b="1" dirty="0">
              <a:solidFill>
                <a:schemeClr val="bg1"/>
              </a:solidFill>
            </a:endParaRPr>
          </a:p>
        </p:txBody>
      </p:sp>
      <p:sp>
        <p:nvSpPr>
          <p:cNvPr id="3" name="Subtitle 2">
            <a:extLst>
              <a:ext uri="{FF2B5EF4-FFF2-40B4-BE49-F238E27FC236}">
                <a16:creationId xmlns:a16="http://schemas.microsoft.com/office/drawing/2014/main" id="{195D99B7-6368-728B-0601-FAFF2D2513C1}"/>
              </a:ext>
            </a:extLst>
          </p:cNvPr>
          <p:cNvSpPr>
            <a:spLocks noGrp="1"/>
          </p:cNvSpPr>
          <p:nvPr>
            <p:ph type="subTitle" idx="1"/>
          </p:nvPr>
        </p:nvSpPr>
        <p:spPr>
          <a:xfrm>
            <a:off x="1932902" y="3429000"/>
            <a:ext cx="8071697" cy="1655762"/>
          </a:xfrm>
        </p:spPr>
        <p:txBody>
          <a:bodyPr>
            <a:normAutofit/>
          </a:bodyPr>
          <a:lstStyle/>
          <a:p>
            <a:pPr algn="l"/>
            <a:r>
              <a:rPr lang="en-US" sz="3000" b="1">
                <a:solidFill>
                  <a:schemeClr val="bg1"/>
                </a:solidFill>
              </a:rPr>
              <a:t>Vishwas Gowdihalli Mahalingappa                 </a:t>
            </a:r>
          </a:p>
          <a:p>
            <a:pPr algn="l"/>
            <a:r>
              <a:rPr lang="en-US" sz="3000" b="1">
                <a:solidFill>
                  <a:schemeClr val="bg1"/>
                </a:solidFill>
              </a:rPr>
              <a:t> Rutgers University - New Brunswick </a:t>
            </a:r>
          </a:p>
          <a:p>
            <a:pPr algn="l"/>
            <a:r>
              <a:rPr lang="en-US" sz="3000" b="1">
                <a:solidFill>
                  <a:schemeClr val="bg1"/>
                </a:solidFill>
              </a:rPr>
              <a:t>vg421@scarletmail.rutgers.edu</a:t>
            </a:r>
          </a:p>
        </p:txBody>
      </p:sp>
      <p:cxnSp>
        <p:nvCxnSpPr>
          <p:cNvPr id="100" name="Straight Connector 9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4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4386E77-617C-BC0F-DB67-BA037A3308B1}"/>
              </a:ext>
            </a:extLst>
          </p:cNvPr>
          <p:cNvSpPr>
            <a:spLocks noGrp="1"/>
          </p:cNvSpPr>
          <p:nvPr>
            <p:ph type="title"/>
          </p:nvPr>
        </p:nvSpPr>
        <p:spPr>
          <a:xfrm>
            <a:off x="1014141" y="1450655"/>
            <a:ext cx="3932030" cy="3956690"/>
          </a:xfrm>
        </p:spPr>
        <p:txBody>
          <a:bodyPr anchor="ctr">
            <a:normAutofit/>
          </a:bodyPr>
          <a:lstStyle/>
          <a:p>
            <a:r>
              <a:rPr lang="en-US" b="1">
                <a:solidFill>
                  <a:schemeClr val="bg1"/>
                </a:solidFill>
                <a:effectLst/>
                <a:latin typeface="TimesNewRomanPS"/>
              </a:rPr>
              <a:t>THE ARGUMENT </a:t>
            </a:r>
            <a:endParaRPr lang="en-US">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1CAEE6-5A5E-A875-7A53-86FC6BC5DCF5}"/>
              </a:ext>
            </a:extLst>
          </p:cNvPr>
          <p:cNvSpPr>
            <a:spLocks noGrp="1"/>
          </p:cNvSpPr>
          <p:nvPr>
            <p:ph idx="1"/>
          </p:nvPr>
        </p:nvSpPr>
        <p:spPr>
          <a:xfrm>
            <a:off x="6096000" y="1108061"/>
            <a:ext cx="5008901" cy="4571972"/>
          </a:xfrm>
        </p:spPr>
        <p:txBody>
          <a:bodyPr anchor="ctr">
            <a:normAutofit/>
          </a:bodyPr>
          <a:lstStyle/>
          <a:p>
            <a:r>
              <a:rPr lang="en-US" sz="1900" b="1">
                <a:solidFill>
                  <a:schemeClr val="bg1"/>
                </a:solidFill>
                <a:latin typeface="Söhne"/>
              </a:rPr>
              <a:t>Infrastructure Enhancement</a:t>
            </a:r>
            <a:r>
              <a:rPr lang="en-US" sz="1900">
                <a:solidFill>
                  <a:schemeClr val="bg1"/>
                </a:solidFill>
                <a:latin typeface="Söhne"/>
              </a:rPr>
              <a:t>: Despite the challenges in fundamentally improving internet infrastructure, the advantages of QUIC over TCP warrant consideration for replacing current infrastructure, emphasizing the potential long-term benefits despite initial investment challenges.</a:t>
            </a:r>
          </a:p>
          <a:p>
            <a:r>
              <a:rPr lang="en-US" sz="1900" b="1">
                <a:solidFill>
                  <a:schemeClr val="bg1"/>
                </a:solidFill>
                <a:latin typeface="Söhne"/>
              </a:rPr>
              <a:t>Firewall Compatibility</a:t>
            </a:r>
            <a:r>
              <a:rPr lang="en-US" sz="1900">
                <a:solidFill>
                  <a:schemeClr val="bg1"/>
                </a:solidFill>
                <a:latin typeface="Söhne"/>
              </a:rPr>
              <a:t>: While connections made using QUIC may pose challenges for firewalls due to operating over UDP, cooperation between firewall teams and the adoption of QUIC protocols can resolve these issues, enabling the speed and efficiency benefits of QUIC while maintaining security standards.</a:t>
            </a:r>
          </a:p>
        </p:txBody>
      </p:sp>
    </p:spTree>
    <p:extLst>
      <p:ext uri="{BB962C8B-B14F-4D97-AF65-F5344CB8AC3E}">
        <p14:creationId xmlns:p14="http://schemas.microsoft.com/office/powerpoint/2010/main" val="3869679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D34D3B1-260A-F890-0E3F-2D5729648084}"/>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effectLst/>
                <a:latin typeface="TimesNewRomanPS"/>
              </a:rPr>
              <a:t>Why QUIC? </a:t>
            </a:r>
            <a:endParaRPr lang="en-US"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B103FF-913F-B114-9474-9A77B413B265}"/>
              </a:ext>
            </a:extLst>
          </p:cNvPr>
          <p:cNvSpPr>
            <a:spLocks noGrp="1"/>
          </p:cNvSpPr>
          <p:nvPr>
            <p:ph idx="1"/>
          </p:nvPr>
        </p:nvSpPr>
        <p:spPr>
          <a:xfrm>
            <a:off x="6096000" y="1108061"/>
            <a:ext cx="5008901" cy="4571972"/>
          </a:xfrm>
        </p:spPr>
        <p:txBody>
          <a:bodyPr anchor="ctr">
            <a:normAutofit/>
          </a:bodyPr>
          <a:lstStyle/>
          <a:p>
            <a:r>
              <a:rPr lang="en-US" sz="1700" b="1">
                <a:solidFill>
                  <a:schemeClr val="bg1"/>
                </a:solidFill>
                <a:latin typeface="Söhne"/>
              </a:rPr>
              <a:t>Enhanced Security</a:t>
            </a:r>
            <a:r>
              <a:rPr lang="en-US" sz="1700">
                <a:solidFill>
                  <a:schemeClr val="bg1"/>
                </a:solidFill>
                <a:latin typeface="Söhne"/>
              </a:rPr>
              <a:t>: Unlike TCP, QUIC mandates encrypted communication, ensuring privacy and security. This encryption, while beneficial for cybersecurity, may pose an unnecessary burden if encryption isn't deemed necessary. However, QUIC's speed in creating secure connections surpasses TCP + TLS, offering a breakthrough in connection overhead reduction.</a:t>
            </a:r>
          </a:p>
          <a:p>
            <a:r>
              <a:rPr lang="en-US" sz="1700" b="1">
                <a:solidFill>
                  <a:schemeClr val="bg1"/>
                </a:solidFill>
                <a:latin typeface="Söhne"/>
              </a:rPr>
              <a:t>Connection Establishment Efficiency</a:t>
            </a:r>
            <a:r>
              <a:rPr lang="en-US" sz="1700">
                <a:solidFill>
                  <a:schemeClr val="bg1"/>
                </a:solidFill>
                <a:latin typeface="Söhne"/>
              </a:rPr>
              <a:t>: QUIC's design allows for quicker connection establishment by facilitating the exchange of configuration keys and supported protocols in the initial handshake phase. With zero round-trip time (RTT) connection establishment, QUIC eliminates the need for multiple round trips, enabling faster data transmission compared to TCP.</a:t>
            </a:r>
          </a:p>
          <a:p>
            <a:endParaRPr lang="en-US" sz="1700">
              <a:solidFill>
                <a:schemeClr val="bg1"/>
              </a:solidFill>
            </a:endParaRPr>
          </a:p>
        </p:txBody>
      </p:sp>
    </p:spTree>
    <p:extLst>
      <p:ext uri="{BB962C8B-B14F-4D97-AF65-F5344CB8AC3E}">
        <p14:creationId xmlns:p14="http://schemas.microsoft.com/office/powerpoint/2010/main" val="46705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D34D3B1-260A-F890-0E3F-2D5729648084}"/>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effectLst/>
                <a:latin typeface="TimesNewRomanPS"/>
              </a:rPr>
              <a:t>Why QUIC? </a:t>
            </a:r>
            <a:endParaRPr lang="en-US"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B103FF-913F-B114-9474-9A77B413B265}"/>
              </a:ext>
            </a:extLst>
          </p:cNvPr>
          <p:cNvSpPr>
            <a:spLocks noGrp="1"/>
          </p:cNvSpPr>
          <p:nvPr>
            <p:ph idx="1"/>
          </p:nvPr>
        </p:nvSpPr>
        <p:spPr>
          <a:xfrm>
            <a:off x="6096000" y="1108061"/>
            <a:ext cx="5008901" cy="4571972"/>
          </a:xfrm>
        </p:spPr>
        <p:txBody>
          <a:bodyPr anchor="ctr">
            <a:normAutofit/>
          </a:bodyPr>
          <a:lstStyle/>
          <a:p>
            <a:r>
              <a:rPr lang="en-US" sz="1900" b="1">
                <a:solidFill>
                  <a:schemeClr val="bg1"/>
                </a:solidFill>
                <a:latin typeface="Söhne"/>
              </a:rPr>
              <a:t>Reliability and Speed</a:t>
            </a:r>
            <a:r>
              <a:rPr lang="en-US" sz="1900">
                <a:solidFill>
                  <a:schemeClr val="bg1"/>
                </a:solidFill>
                <a:latin typeface="Söhne"/>
              </a:rPr>
              <a:t>: QUIC combines TCP-like features such as congestion control and automated retransmission with UDP's foundation, making it more reliable than pure UDP. Loss recovery is integrated into QUIC, allowing for independent handling of multiple streams and enhancing speed, especially in error-prone links.</a:t>
            </a:r>
          </a:p>
          <a:p>
            <a:r>
              <a:rPr lang="en-US" sz="1900" b="1">
                <a:solidFill>
                  <a:schemeClr val="bg1"/>
                </a:solidFill>
                <a:latin typeface="Söhne"/>
              </a:rPr>
              <a:t>Elimination of Head-of-Line Blocking</a:t>
            </a:r>
            <a:r>
              <a:rPr lang="en-US" sz="1900">
                <a:solidFill>
                  <a:schemeClr val="bg1"/>
                </a:solidFill>
                <a:latin typeface="Söhne"/>
              </a:rPr>
              <a:t>: QUIC addresses the head-of-line blocking problem by introducing streams at the transport layer. If a packet is lost in one stream, only that stream is affected, while packets continue flowing in others. This feature enhances QUIC's robustness to packet loss compared to TCP.</a:t>
            </a:r>
          </a:p>
        </p:txBody>
      </p:sp>
    </p:spTree>
    <p:extLst>
      <p:ext uri="{BB962C8B-B14F-4D97-AF65-F5344CB8AC3E}">
        <p14:creationId xmlns:p14="http://schemas.microsoft.com/office/powerpoint/2010/main" val="185322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34D3B1-260A-F890-0E3F-2D5729648084}"/>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b="1" kern="1200">
                <a:solidFill>
                  <a:schemeClr val="bg1"/>
                </a:solidFill>
                <a:effectLst/>
                <a:latin typeface="+mj-lt"/>
                <a:ea typeface="+mj-ea"/>
                <a:cs typeface="+mj-cs"/>
              </a:rPr>
              <a:t>Why QUIC? </a:t>
            </a:r>
            <a:endParaRPr lang="en-US" sz="5000" kern="1200">
              <a:solidFill>
                <a:schemeClr val="bg1"/>
              </a:solidFill>
              <a:latin typeface="+mj-lt"/>
              <a:ea typeface="+mj-ea"/>
              <a:cs typeface="+mj-cs"/>
            </a:endParaRPr>
          </a:p>
        </p:txBody>
      </p:sp>
      <p:pic>
        <p:nvPicPr>
          <p:cNvPr id="5" name="Content Placeholder 4" descr="A diagram of a packet&#10;&#10;Description automatically generated with medium confidence">
            <a:extLst>
              <a:ext uri="{FF2B5EF4-FFF2-40B4-BE49-F238E27FC236}">
                <a16:creationId xmlns:a16="http://schemas.microsoft.com/office/drawing/2014/main" id="{276FFBF5-79E3-EBBC-4428-6CA08D7920DB}"/>
              </a:ext>
            </a:extLst>
          </p:cNvPr>
          <p:cNvPicPr>
            <a:picLocks noGrp="1" noChangeAspect="1"/>
          </p:cNvPicPr>
          <p:nvPr>
            <p:ph idx="1"/>
          </p:nvPr>
        </p:nvPicPr>
        <p:blipFill>
          <a:blip r:embed="rId2">
            <a:alphaModFix/>
          </a:blip>
          <a:stretch>
            <a:fillRect/>
          </a:stretch>
        </p:blipFill>
        <p:spPr>
          <a:xfrm>
            <a:off x="4350327" y="1327221"/>
            <a:ext cx="7038109" cy="4203557"/>
          </a:xfrm>
          <a:prstGeom prst="rect">
            <a:avLst/>
          </a:prstGeom>
        </p:spPr>
      </p:pic>
      <p:sp>
        <p:nvSpPr>
          <p:cNvPr id="28" name="Rectangle 2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4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ED55862-5E99-F36F-2697-5053C3B392F5}"/>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effectLst/>
                <a:latin typeface="TimesNewRomanPS"/>
              </a:rPr>
              <a:t>QUIC in IPv4 </a:t>
            </a:r>
            <a:endParaRPr lang="en-US"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5B504B-DA1A-61D9-CDC2-EE53E40BBAAB}"/>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en-US" sz="2000" b="0" i="0">
                <a:solidFill>
                  <a:schemeClr val="bg1"/>
                </a:solidFill>
                <a:effectLst/>
                <a:latin typeface="Söhne"/>
              </a:rPr>
              <a:t>In IPv4, QUIC support expanded significantly up to September 2017.</a:t>
            </a:r>
          </a:p>
          <a:p>
            <a:pPr>
              <a:buFont typeface="Arial" panose="020B0604020202020204" pitchFamily="34" charset="0"/>
              <a:buChar char="•"/>
            </a:pPr>
            <a:r>
              <a:rPr lang="en-US" sz="2000" b="0" i="0">
                <a:solidFill>
                  <a:schemeClr val="bg1"/>
                </a:solidFill>
                <a:effectLst/>
                <a:latin typeface="Söhne"/>
              </a:rPr>
              <a:t>The number of IPs tripled during this period, with a dynamic version space indicating active development.</a:t>
            </a:r>
          </a:p>
          <a:p>
            <a:pPr>
              <a:buFont typeface="Arial" panose="020B0604020202020204" pitchFamily="34" charset="0"/>
              <a:buChar char="•"/>
            </a:pPr>
            <a:r>
              <a:rPr lang="en-US" sz="2000" b="0" i="0">
                <a:solidFill>
                  <a:schemeClr val="bg1"/>
                </a:solidFill>
                <a:effectLst/>
                <a:latin typeface="Söhne"/>
              </a:rPr>
              <a:t>Version 35 remained consistent across observations.</a:t>
            </a:r>
          </a:p>
          <a:p>
            <a:pPr>
              <a:buFont typeface="Arial" panose="020B0604020202020204" pitchFamily="34" charset="0"/>
              <a:buChar char="•"/>
            </a:pPr>
            <a:r>
              <a:rPr lang="en-US" sz="2000" b="0" i="0">
                <a:solidFill>
                  <a:schemeClr val="bg1"/>
                </a:solidFill>
                <a:effectLst/>
                <a:latin typeface="Söhne"/>
              </a:rPr>
              <a:t>Google accounted for 53% of hosts, while Akamai represented approximately 40%.</a:t>
            </a:r>
          </a:p>
          <a:p>
            <a:pPr>
              <a:buFont typeface="Arial" panose="020B0604020202020204" pitchFamily="34" charset="0"/>
              <a:buChar char="•"/>
            </a:pPr>
            <a:r>
              <a:rPr lang="en-US" sz="2000" b="0" i="0">
                <a:solidFill>
                  <a:schemeClr val="bg1"/>
                </a:solidFill>
                <a:effectLst/>
                <a:latin typeface="Söhne"/>
              </a:rPr>
              <a:t>Starting in September 2017, QUIC support in IPv4 experienced a dramatic increase following Akamai's official rollout announcement.</a:t>
            </a:r>
          </a:p>
        </p:txBody>
      </p:sp>
    </p:spTree>
    <p:extLst>
      <p:ext uri="{BB962C8B-B14F-4D97-AF65-F5344CB8AC3E}">
        <p14:creationId xmlns:p14="http://schemas.microsoft.com/office/powerpoint/2010/main" val="115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D55862-5E99-F36F-2697-5053C3B392F5}"/>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b="1" kern="1200">
                <a:solidFill>
                  <a:schemeClr val="bg1"/>
                </a:solidFill>
                <a:effectLst/>
                <a:latin typeface="+mj-lt"/>
                <a:ea typeface="+mj-ea"/>
                <a:cs typeface="+mj-cs"/>
              </a:rPr>
              <a:t>QUIC in IPv4 </a:t>
            </a:r>
            <a:endParaRPr lang="en-US" sz="5000" kern="1200">
              <a:solidFill>
                <a:schemeClr val="bg1"/>
              </a:solidFill>
              <a:latin typeface="+mj-lt"/>
              <a:ea typeface="+mj-ea"/>
              <a:cs typeface="+mj-cs"/>
            </a:endParaRPr>
          </a:p>
        </p:txBody>
      </p:sp>
      <p:pic>
        <p:nvPicPr>
          <p:cNvPr id="5" name="Content Placeholder 4" descr="A diagram of a computer connection&#10;&#10;Description automatically generated">
            <a:extLst>
              <a:ext uri="{FF2B5EF4-FFF2-40B4-BE49-F238E27FC236}">
                <a16:creationId xmlns:a16="http://schemas.microsoft.com/office/drawing/2014/main" id="{FD51AB3B-C632-6DAB-79F1-71F7219B9AAD}"/>
              </a:ext>
            </a:extLst>
          </p:cNvPr>
          <p:cNvPicPr>
            <a:picLocks noGrp="1" noChangeAspect="1"/>
          </p:cNvPicPr>
          <p:nvPr>
            <p:ph idx="1"/>
          </p:nvPr>
        </p:nvPicPr>
        <p:blipFill>
          <a:blip r:embed="rId2">
            <a:alphaModFix/>
          </a:blip>
          <a:stretch>
            <a:fillRect/>
          </a:stretch>
        </p:blipFill>
        <p:spPr>
          <a:xfrm>
            <a:off x="4544291" y="1357910"/>
            <a:ext cx="6886905" cy="4142179"/>
          </a:xfrm>
          <a:prstGeom prst="rect">
            <a:avLst/>
          </a:prstGeom>
        </p:spPr>
      </p:pic>
      <p:sp>
        <p:nvSpPr>
          <p:cNvPr id="17" name="Rectangle 1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401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D55862-5E99-F36F-2697-5053C3B392F5}"/>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b="1" kern="1200">
                <a:solidFill>
                  <a:schemeClr val="bg1"/>
                </a:solidFill>
                <a:effectLst/>
                <a:latin typeface="+mj-lt"/>
                <a:ea typeface="+mj-ea"/>
                <a:cs typeface="+mj-cs"/>
              </a:rPr>
              <a:t>QUIC in IPv4 </a:t>
            </a:r>
            <a:endParaRPr lang="en-US" sz="5000" kern="1200">
              <a:solidFill>
                <a:schemeClr val="bg1"/>
              </a:solidFill>
              <a:latin typeface="+mj-lt"/>
              <a:ea typeface="+mj-ea"/>
              <a:cs typeface="+mj-cs"/>
            </a:endParaRPr>
          </a:p>
        </p:txBody>
      </p:sp>
      <p:pic>
        <p:nvPicPr>
          <p:cNvPr id="5" name="Content Placeholder 4" descr="A graph of different colored lines&#10;&#10;Description automatically generated">
            <a:extLst>
              <a:ext uri="{FF2B5EF4-FFF2-40B4-BE49-F238E27FC236}">
                <a16:creationId xmlns:a16="http://schemas.microsoft.com/office/drawing/2014/main" id="{6D61D783-95F6-A7B5-7B06-C19325527AB9}"/>
              </a:ext>
            </a:extLst>
          </p:cNvPr>
          <p:cNvPicPr>
            <a:picLocks noGrp="1" noChangeAspect="1"/>
          </p:cNvPicPr>
          <p:nvPr>
            <p:ph idx="1"/>
          </p:nvPr>
        </p:nvPicPr>
        <p:blipFill>
          <a:blip r:embed="rId2">
            <a:alphaModFix/>
          </a:blip>
          <a:stretch>
            <a:fillRect/>
          </a:stretch>
        </p:blipFill>
        <p:spPr>
          <a:xfrm>
            <a:off x="4585855" y="1360481"/>
            <a:ext cx="6816436" cy="4137038"/>
          </a:xfrm>
          <a:prstGeom prst="rect">
            <a:avLst/>
          </a:prstGeom>
        </p:spPr>
      </p:pic>
      <p:sp>
        <p:nvSpPr>
          <p:cNvPr id="28" name="Rectangle 2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74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D55862-5E99-F36F-2697-5053C3B392F5}"/>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b="1" kern="1200" dirty="0">
                <a:solidFill>
                  <a:schemeClr val="bg1"/>
                </a:solidFill>
                <a:effectLst/>
                <a:latin typeface="+mj-lt"/>
                <a:ea typeface="+mj-ea"/>
                <a:cs typeface="+mj-cs"/>
              </a:rPr>
              <a:t>QUIC in IPv4 </a:t>
            </a:r>
            <a:endParaRPr lang="en-US" sz="5000" kern="1200" dirty="0">
              <a:solidFill>
                <a:schemeClr val="bg1"/>
              </a:solidFill>
              <a:latin typeface="+mj-lt"/>
              <a:ea typeface="+mj-ea"/>
              <a:cs typeface="+mj-cs"/>
            </a:endParaRPr>
          </a:p>
        </p:txBody>
      </p:sp>
      <p:pic>
        <p:nvPicPr>
          <p:cNvPr id="5" name="Content Placeholder 4" descr="A graph with blue lines and text&#10;&#10;Description automatically generated">
            <a:extLst>
              <a:ext uri="{FF2B5EF4-FFF2-40B4-BE49-F238E27FC236}">
                <a16:creationId xmlns:a16="http://schemas.microsoft.com/office/drawing/2014/main" id="{914F7416-154F-1C5B-9316-76206FDFF45D}"/>
              </a:ext>
            </a:extLst>
          </p:cNvPr>
          <p:cNvPicPr>
            <a:picLocks noGrp="1" noChangeAspect="1"/>
          </p:cNvPicPr>
          <p:nvPr>
            <p:ph idx="1"/>
          </p:nvPr>
        </p:nvPicPr>
        <p:blipFill>
          <a:blip r:embed="rId2">
            <a:alphaModFix/>
          </a:blip>
          <a:stretch>
            <a:fillRect/>
          </a:stretch>
        </p:blipFill>
        <p:spPr>
          <a:xfrm>
            <a:off x="4655128" y="1360481"/>
            <a:ext cx="6776068" cy="4137038"/>
          </a:xfrm>
          <a:prstGeom prst="rect">
            <a:avLst/>
          </a:prstGeom>
        </p:spPr>
      </p:pic>
      <p:sp>
        <p:nvSpPr>
          <p:cNvPr id="17" name="Rectangle 1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783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395B993-3357-4C04-31A4-6AD006097A29}"/>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effectLst/>
                <a:latin typeface="TimesNewRomanPS"/>
              </a:rPr>
              <a:t>QUIC in 5G network </a:t>
            </a:r>
            <a:endParaRPr lang="en-US"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02EAD7-A7CD-0C82-D65D-ABCCFC5E3542}"/>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en-US" sz="2000" b="1" i="0">
                <a:solidFill>
                  <a:schemeClr val="bg1"/>
                </a:solidFill>
                <a:effectLst/>
                <a:latin typeface="Söhne"/>
              </a:rPr>
              <a:t>Preferable Alternative in 5G Core Network</a:t>
            </a:r>
            <a:r>
              <a:rPr lang="en-US" sz="2000" b="0" i="0">
                <a:solidFill>
                  <a:schemeClr val="bg1"/>
                </a:solidFill>
                <a:effectLst/>
                <a:latin typeface="Söhne"/>
              </a:rPr>
              <a:t>: QUIC is favored over TCP in the service-based architecture of the 5G core network due to its faster connection setup, significantly reducing latency compared to TCP.</a:t>
            </a:r>
          </a:p>
          <a:p>
            <a:pPr>
              <a:buFont typeface="Arial" panose="020B0604020202020204" pitchFamily="34" charset="0"/>
              <a:buChar char="•"/>
            </a:pPr>
            <a:r>
              <a:rPr lang="en-US" sz="2000" b="1" i="0">
                <a:solidFill>
                  <a:schemeClr val="bg1"/>
                </a:solidFill>
                <a:effectLst/>
                <a:latin typeface="Söhne"/>
              </a:rPr>
              <a:t>Optimized Connection Paradigm</a:t>
            </a:r>
            <a:r>
              <a:rPr lang="en-US" sz="2000" b="0" i="0">
                <a:solidFill>
                  <a:schemeClr val="bg1"/>
                </a:solidFill>
                <a:effectLst/>
                <a:latin typeface="Söhne"/>
              </a:rPr>
              <a:t>: QUIC's optimized long-lived connection paradigm reduces average request latency to less than half that of TCP, suggesting superior performance even in scenarios where long-lived connections are employed.</a:t>
            </a:r>
          </a:p>
          <a:p>
            <a:endParaRPr lang="en-US" sz="2000">
              <a:solidFill>
                <a:schemeClr val="bg1"/>
              </a:solidFill>
            </a:endParaRPr>
          </a:p>
        </p:txBody>
      </p:sp>
    </p:spTree>
    <p:extLst>
      <p:ext uri="{BB962C8B-B14F-4D97-AF65-F5344CB8AC3E}">
        <p14:creationId xmlns:p14="http://schemas.microsoft.com/office/powerpoint/2010/main" val="2150091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395B993-3357-4C04-31A4-6AD006097A29}"/>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effectLst/>
                <a:latin typeface="TimesNewRomanPS"/>
              </a:rPr>
              <a:t>QUIC in 5G network </a:t>
            </a:r>
            <a:endParaRPr lang="en-US"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02EAD7-A7CD-0C82-D65D-ABCCFC5E3542}"/>
              </a:ext>
            </a:extLst>
          </p:cNvPr>
          <p:cNvSpPr>
            <a:spLocks noGrp="1"/>
          </p:cNvSpPr>
          <p:nvPr>
            <p:ph idx="1"/>
          </p:nvPr>
        </p:nvSpPr>
        <p:spPr>
          <a:xfrm>
            <a:off x="6096000" y="1108061"/>
            <a:ext cx="5008901" cy="4571972"/>
          </a:xfrm>
        </p:spPr>
        <p:txBody>
          <a:bodyPr anchor="ctr">
            <a:normAutofit/>
          </a:bodyPr>
          <a:lstStyle/>
          <a:p>
            <a:pPr>
              <a:buFont typeface="Arial" panose="020B0604020202020204" pitchFamily="34" charset="0"/>
              <a:buChar char="•"/>
            </a:pPr>
            <a:r>
              <a:rPr lang="en-US" sz="2000" b="1" i="0">
                <a:solidFill>
                  <a:schemeClr val="bg1"/>
                </a:solidFill>
                <a:effectLst/>
                <a:latin typeface="Söhne"/>
              </a:rPr>
              <a:t>Performance in Unfavorable Network Conditions</a:t>
            </a:r>
            <a:r>
              <a:rPr lang="en-US" sz="2000" b="0" i="0">
                <a:solidFill>
                  <a:schemeClr val="bg1"/>
                </a:solidFill>
                <a:effectLst/>
                <a:latin typeface="Söhne"/>
              </a:rPr>
              <a:t>: QUIC demonstrates robust performance in high Packet Loss Rate (PLR), high Round-Trip Time (RTT), and low bandwidth conditions, outperforming TCP notably.</a:t>
            </a:r>
          </a:p>
          <a:p>
            <a:pPr>
              <a:buFont typeface="Arial" panose="020B0604020202020204" pitchFamily="34" charset="0"/>
              <a:buChar char="•"/>
            </a:pPr>
            <a:r>
              <a:rPr lang="en-US" sz="2000" b="1" i="0">
                <a:solidFill>
                  <a:schemeClr val="bg1"/>
                </a:solidFill>
                <a:effectLst/>
                <a:latin typeface="Söhne"/>
              </a:rPr>
              <a:t>Enhanced Throughput and Latency Reduction</a:t>
            </a:r>
            <a:r>
              <a:rPr lang="en-US" sz="2000" b="0" i="0">
                <a:solidFill>
                  <a:schemeClr val="bg1"/>
                </a:solidFill>
                <a:effectLst/>
                <a:latin typeface="Söhne"/>
              </a:rPr>
              <a:t>: Even in extremely favorable network conditions with a PLR of 0% and RTT of 20 ms, QUIC reduces latency to a third of that of TCP and doubles the throughput, highlighting its efficiency and effectiveness in 5G networks.</a:t>
            </a:r>
          </a:p>
          <a:p>
            <a:endParaRPr lang="en-US" sz="2000">
              <a:solidFill>
                <a:schemeClr val="bg1"/>
              </a:solidFill>
            </a:endParaRPr>
          </a:p>
        </p:txBody>
      </p:sp>
    </p:spTree>
    <p:extLst>
      <p:ext uri="{BB962C8B-B14F-4D97-AF65-F5344CB8AC3E}">
        <p14:creationId xmlns:p14="http://schemas.microsoft.com/office/powerpoint/2010/main" val="38563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105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0432535-D980-9569-12AE-8FB68D289339}"/>
              </a:ext>
            </a:extLst>
          </p:cNvPr>
          <p:cNvSpPr>
            <a:spLocks noGrp="1"/>
          </p:cNvSpPr>
          <p:nvPr>
            <p:ph type="title"/>
          </p:nvPr>
        </p:nvSpPr>
        <p:spPr>
          <a:xfrm>
            <a:off x="1014141" y="1450655"/>
            <a:ext cx="3932030" cy="3956690"/>
          </a:xfrm>
        </p:spPr>
        <p:txBody>
          <a:bodyPr anchor="ctr">
            <a:normAutofit/>
          </a:bodyPr>
          <a:lstStyle/>
          <a:p>
            <a:r>
              <a:rPr lang="en-US" sz="5000" b="1">
                <a:solidFill>
                  <a:schemeClr val="bg1"/>
                </a:solidFill>
                <a:effectLst/>
                <a:latin typeface="TimesNewRomanPS"/>
              </a:rPr>
              <a:t>ABSTRACT </a:t>
            </a:r>
            <a:endParaRPr lang="en-US" sz="5000">
              <a:solidFill>
                <a:schemeClr val="bg1"/>
              </a:solidFill>
            </a:endParaRPr>
          </a:p>
        </p:txBody>
      </p:sp>
      <p:cxnSp>
        <p:nvCxnSpPr>
          <p:cNvPr id="1041" name="Straight Connector 104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6" name="Content Placeholder 2">
            <a:extLst>
              <a:ext uri="{FF2B5EF4-FFF2-40B4-BE49-F238E27FC236}">
                <a16:creationId xmlns:a16="http://schemas.microsoft.com/office/drawing/2014/main" id="{3BF89B7B-33EF-874C-3B4F-0C3F40A90A66}"/>
              </a:ext>
            </a:extLst>
          </p:cNvPr>
          <p:cNvSpPr>
            <a:spLocks noGrp="1"/>
          </p:cNvSpPr>
          <p:nvPr>
            <p:ph idx="1"/>
          </p:nvPr>
        </p:nvSpPr>
        <p:spPr>
          <a:xfrm>
            <a:off x="6096000" y="1108061"/>
            <a:ext cx="5008901" cy="4571972"/>
          </a:xfrm>
        </p:spPr>
        <p:txBody>
          <a:bodyPr anchor="ctr">
            <a:normAutofit/>
          </a:bodyPr>
          <a:lstStyle/>
          <a:p>
            <a:r>
              <a:rPr lang="en-US" sz="1900" b="0" i="0">
                <a:solidFill>
                  <a:schemeClr val="bg1"/>
                </a:solidFill>
                <a:effectLst/>
                <a:latin typeface="Söhne"/>
              </a:rPr>
              <a:t>QUIC/UDP will replace HTTP over TCP in the near future. </a:t>
            </a:r>
          </a:p>
          <a:p>
            <a:r>
              <a:rPr lang="en-US" sz="1900" b="0" i="0">
                <a:solidFill>
                  <a:schemeClr val="bg1"/>
                </a:solidFill>
                <a:effectLst/>
                <a:latin typeface="Söhne"/>
              </a:rPr>
              <a:t>The preferred protocol for networked communication of Google services during the past few years has been QUIC. </a:t>
            </a:r>
          </a:p>
          <a:p>
            <a:r>
              <a:rPr lang="en-US" sz="1900" b="0" i="0">
                <a:solidFill>
                  <a:schemeClr val="bg1"/>
                </a:solidFill>
                <a:effectLst/>
                <a:latin typeface="Söhne"/>
              </a:rPr>
              <a:t>QUIC has been globally deployed at Google on thousands of servers and is used to serve traffic to a range of clients including a widely used web browser (Chrome) and a popular mobile video streaming app (YouTube).</a:t>
            </a:r>
          </a:p>
          <a:p>
            <a:r>
              <a:rPr lang="en-US" sz="1900" b="0" i="0">
                <a:solidFill>
                  <a:schemeClr val="bg1"/>
                </a:solidFill>
                <a:effectLst/>
                <a:latin typeface="Söhne"/>
              </a:rPr>
              <a:t>It is estimated that 7% of Internet traffic is now QUIC. </a:t>
            </a:r>
          </a:p>
          <a:p>
            <a:r>
              <a:rPr lang="en-US" sz="1900" b="0" i="0">
                <a:solidFill>
                  <a:schemeClr val="bg1"/>
                </a:solidFill>
                <a:effectLst/>
                <a:latin typeface="Söhne"/>
              </a:rPr>
              <a:t>It is critical to comprehend QUIC since it will be the Internet's future.</a:t>
            </a:r>
            <a:endParaRPr lang="en-US" sz="1900">
              <a:solidFill>
                <a:schemeClr val="bg1"/>
              </a:solidFill>
            </a:endParaRPr>
          </a:p>
        </p:txBody>
      </p:sp>
      <p:pic>
        <p:nvPicPr>
          <p:cNvPr id="1025" name="Picture 1" descr="User">
            <a:extLst>
              <a:ext uri="{FF2B5EF4-FFF2-40B4-BE49-F238E27FC236}">
                <a16:creationId xmlns:a16="http://schemas.microsoft.com/office/drawing/2014/main" id="{EDD53E9B-D045-60FB-DAF8-64888DA8A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9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98D7E9A-F38D-9079-8ADC-306A641D610E}"/>
              </a:ext>
            </a:extLst>
          </p:cNvPr>
          <p:cNvSpPr>
            <a:spLocks noGrp="1"/>
          </p:cNvSpPr>
          <p:nvPr>
            <p:ph type="title"/>
          </p:nvPr>
        </p:nvSpPr>
        <p:spPr>
          <a:xfrm>
            <a:off x="1014141" y="1450655"/>
            <a:ext cx="3932030" cy="3956690"/>
          </a:xfrm>
        </p:spPr>
        <p:txBody>
          <a:bodyPr anchor="ctr">
            <a:normAutofit/>
          </a:bodyPr>
          <a:lstStyle/>
          <a:p>
            <a:r>
              <a:rPr lang="en-US" sz="3800" b="1">
                <a:solidFill>
                  <a:schemeClr val="bg1"/>
                </a:solidFill>
                <a:effectLst/>
                <a:latin typeface="TimesNewRomanPS"/>
              </a:rPr>
              <a:t>CONCLUSION </a:t>
            </a:r>
            <a:endParaRPr lang="en-US" sz="38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D2FAC8-C40D-05FA-AACB-3EF6D02117BE}"/>
              </a:ext>
            </a:extLst>
          </p:cNvPr>
          <p:cNvSpPr>
            <a:spLocks noGrp="1"/>
          </p:cNvSpPr>
          <p:nvPr>
            <p:ph idx="1"/>
          </p:nvPr>
        </p:nvSpPr>
        <p:spPr>
          <a:xfrm>
            <a:off x="6096000" y="1108061"/>
            <a:ext cx="5008901" cy="4571972"/>
          </a:xfrm>
        </p:spPr>
        <p:txBody>
          <a:bodyPr anchor="ctr">
            <a:normAutofit/>
          </a:bodyPr>
          <a:lstStyle/>
          <a:p>
            <a:r>
              <a:rPr lang="en-US" sz="1600" b="0" i="0" dirty="0">
                <a:solidFill>
                  <a:schemeClr val="bg1"/>
                </a:solidFill>
                <a:effectLst/>
                <a:latin typeface="Söhne"/>
              </a:rPr>
              <a:t>In conclusion, QUIC, developed by Google, aims to replace outdated standards by leveraging stream multiplexing at the transport layer, enhancing throughput performance, and resolving TCP head-of-line blocking issues. </a:t>
            </a:r>
          </a:p>
          <a:p>
            <a:r>
              <a:rPr lang="en-US" sz="1600" b="0" i="0" dirty="0">
                <a:solidFill>
                  <a:schemeClr val="bg1"/>
                </a:solidFill>
                <a:effectLst/>
                <a:latin typeface="Söhne"/>
              </a:rPr>
              <a:t>Understanding QUIC's advantages is crucial as it emerges as a new Internet performance protocol capable of tripling performance when enabled by a browser.</a:t>
            </a:r>
          </a:p>
          <a:p>
            <a:r>
              <a:rPr lang="en-US" sz="1600" b="0" i="0" dirty="0">
                <a:solidFill>
                  <a:schemeClr val="bg1"/>
                </a:solidFill>
                <a:effectLst/>
                <a:latin typeface="Söhne"/>
              </a:rPr>
              <a:t>Despite concerns about QUIC's cost-effectiveness, a brief case study on migration highlights its potential benefits. </a:t>
            </a:r>
          </a:p>
          <a:p>
            <a:r>
              <a:rPr lang="en-US" sz="1600" b="0" i="0" dirty="0">
                <a:solidFill>
                  <a:schemeClr val="bg1"/>
                </a:solidFill>
                <a:effectLst/>
                <a:latin typeface="Söhne"/>
              </a:rPr>
              <a:t>The shift from HTTP to HTTPS, driven by SEO advantages, saw significant adoption, particularly among mid-sized and small enterprises, demonstrating the potential for widespread adoption of protocols like QUIC once benefits are realized.</a:t>
            </a:r>
          </a:p>
          <a:p>
            <a:endParaRPr lang="en-US" sz="1600" dirty="0">
              <a:solidFill>
                <a:schemeClr val="bg1"/>
              </a:solidFill>
            </a:endParaRPr>
          </a:p>
        </p:txBody>
      </p:sp>
    </p:spTree>
    <p:extLst>
      <p:ext uri="{BB962C8B-B14F-4D97-AF65-F5344CB8AC3E}">
        <p14:creationId xmlns:p14="http://schemas.microsoft.com/office/powerpoint/2010/main" val="170051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622C15F-A2BF-78BE-07F7-265E8F4417BB}"/>
              </a:ext>
            </a:extLst>
          </p:cNvPr>
          <p:cNvSpPr>
            <a:spLocks noGrp="1"/>
          </p:cNvSpPr>
          <p:nvPr>
            <p:ph type="title"/>
          </p:nvPr>
        </p:nvSpPr>
        <p:spPr>
          <a:xfrm>
            <a:off x="1014141" y="1450655"/>
            <a:ext cx="3932030" cy="3956690"/>
          </a:xfrm>
        </p:spPr>
        <p:txBody>
          <a:bodyPr anchor="ctr">
            <a:normAutofit/>
          </a:bodyPr>
          <a:lstStyle/>
          <a:p>
            <a:r>
              <a:rPr lang="en-US" sz="3800" b="1" dirty="0">
                <a:solidFill>
                  <a:schemeClr val="bg1"/>
                </a:solidFill>
                <a:effectLst/>
                <a:latin typeface="TimesNewRomanPS"/>
              </a:rPr>
              <a:t>REFERENCES </a:t>
            </a:r>
            <a:endParaRPr lang="en-US" sz="3800" dirty="0">
              <a:solidFill>
                <a:schemeClr val="bg1"/>
              </a:solidFill>
            </a:endParaRPr>
          </a:p>
        </p:txBody>
      </p:sp>
      <p:cxnSp>
        <p:nvCxnSpPr>
          <p:cNvPr id="19" name="Straight Connector 18">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90EA58-34F7-EA16-B5D9-829C6475824C}"/>
              </a:ext>
            </a:extLst>
          </p:cNvPr>
          <p:cNvSpPr>
            <a:spLocks noGrp="1"/>
          </p:cNvSpPr>
          <p:nvPr>
            <p:ph idx="1"/>
          </p:nvPr>
        </p:nvSpPr>
        <p:spPr>
          <a:xfrm>
            <a:off x="6096000" y="1108061"/>
            <a:ext cx="5008901" cy="4571972"/>
          </a:xfrm>
        </p:spPr>
        <p:txBody>
          <a:bodyPr anchor="ctr">
            <a:normAutofit/>
          </a:bodyPr>
          <a:lstStyle/>
          <a:p>
            <a:pPr marL="0" indent="0">
              <a:buNone/>
            </a:pPr>
            <a:r>
              <a:rPr lang="en-US" sz="1400" b="0" i="0">
                <a:solidFill>
                  <a:schemeClr val="bg1"/>
                </a:solidFill>
                <a:effectLst/>
                <a:latin typeface="Söhne"/>
              </a:rPr>
              <a:t>[1] G. Carlucci, L. De Cicco, and S. Mascolo, "HTTP over UDP: An Experimental Investigation of QUIC," in Proceedings of the ACM Symposium on Applied Computing, April 13-17, 2015, pp. 609-614. doi: 10.1145/2695664.2695706</a:t>
            </a:r>
          </a:p>
          <a:p>
            <a:pPr marL="0" indent="0">
              <a:buNone/>
            </a:pPr>
            <a:r>
              <a:rPr lang="en-US" sz="1400" b="0" i="0">
                <a:solidFill>
                  <a:schemeClr val="bg1"/>
                </a:solidFill>
                <a:effectLst/>
                <a:latin typeface="Söhne"/>
              </a:rPr>
              <a:t>[2] P. Megyesi, Z. Krämer, and S. Molnár, "How Quick Is QUIC?" in 2016 IEEE International Conference on Communications, May 23-27, 2016, pp. 1-6. doi: 10.1109/ICC.2016.7510788</a:t>
            </a:r>
          </a:p>
          <a:p>
            <a:pPr marL="0" indent="0">
              <a:buNone/>
            </a:pPr>
            <a:r>
              <a:rPr lang="en-US" sz="1400" b="0" i="0">
                <a:solidFill>
                  <a:schemeClr val="bg1"/>
                </a:solidFill>
                <a:effectLst/>
                <a:latin typeface="Söhne"/>
              </a:rPr>
              <a:t>[3] K. Nepomuceno et al., "QUIC and TCP: A Performance Evaluation," in 2018 IEEE Symposium on Computers and Communications (ISCC), June 25-28, 2018, pp. 45-51. doi: 10.1109/ISCC.2018.8538687</a:t>
            </a:r>
          </a:p>
          <a:p>
            <a:pPr marL="0" indent="0">
              <a:buNone/>
            </a:pPr>
            <a:r>
              <a:rPr lang="en-US" sz="1400" b="0" i="0">
                <a:solidFill>
                  <a:schemeClr val="bg1"/>
                </a:solidFill>
                <a:effectLst/>
                <a:latin typeface="Söhne"/>
              </a:rPr>
              <a:t>[4] Y. Cui et al., "Innovating Transport with QUIC: Design Approaches and Research Challenges," IEEE Internet Computing, vol. 21, no. 2, pp. 72-76, Mar. 2017. doi: 10.1109/MIC.2017.44</a:t>
            </a:r>
          </a:p>
          <a:p>
            <a:pPr marL="0" indent="0">
              <a:buNone/>
            </a:pPr>
            <a:r>
              <a:rPr lang="en-US" sz="1400" b="0" i="0">
                <a:solidFill>
                  <a:schemeClr val="bg1"/>
                </a:solidFill>
                <a:effectLst/>
                <a:latin typeface="Söhne"/>
              </a:rPr>
              <a:t>[5] M. Thomson and J. Iyengar, "QUIC: A UDP-Based Multiplexed and Secure Transport," [Online]. Available: </a:t>
            </a:r>
            <a:r>
              <a:rPr lang="en-US" sz="1400" b="0" i="0" u="none" strike="noStrike">
                <a:solidFill>
                  <a:schemeClr val="bg1"/>
                </a:solidFill>
                <a:effectLst/>
                <a:latin typeface="Söhne"/>
              </a:rPr>
              <a:t>https://tools.ietf.org/html/draft-ietf-quic-transport-27</a:t>
            </a:r>
            <a:endParaRPr lang="en-US" sz="1400" b="0" i="0">
              <a:solidFill>
                <a:schemeClr val="bg1"/>
              </a:solidFill>
              <a:effectLst/>
              <a:latin typeface="Söhne"/>
            </a:endParaRPr>
          </a:p>
          <a:p>
            <a:pPr marL="0" indent="0">
              <a:buNone/>
            </a:pPr>
            <a:r>
              <a:rPr lang="en-US" sz="1400" b="0" i="0">
                <a:solidFill>
                  <a:schemeClr val="bg1"/>
                </a:solidFill>
                <a:effectLst/>
                <a:latin typeface="Söhne"/>
              </a:rPr>
              <a:t>[6] E. Newton, "HTTP vs HTTPS and SEO in 2019," 2019. [Online]. Available: </a:t>
            </a:r>
            <a:r>
              <a:rPr lang="en-US" sz="1400" b="0" i="0" u="none" strike="noStrike">
                <a:solidFill>
                  <a:schemeClr val="bg1"/>
                </a:solidFill>
                <a:effectLst/>
                <a:latin typeface="Söhne"/>
              </a:rPr>
              <a:t>https://www.brightedge.com/blog/http-https-</a:t>
            </a:r>
            <a:r>
              <a:rPr lang="en-US" sz="1400" b="0" i="0">
                <a:solidFill>
                  <a:schemeClr val="bg1"/>
                </a:solidFill>
                <a:effectLst/>
                <a:latin typeface="Söhne"/>
              </a:rPr>
              <a:t> and-seo</a:t>
            </a:r>
          </a:p>
          <a:p>
            <a:endParaRPr lang="en-US" sz="1400">
              <a:solidFill>
                <a:schemeClr val="bg1"/>
              </a:solidFill>
            </a:endParaRPr>
          </a:p>
        </p:txBody>
      </p:sp>
    </p:spTree>
    <p:extLst>
      <p:ext uri="{BB962C8B-B14F-4D97-AF65-F5344CB8AC3E}">
        <p14:creationId xmlns:p14="http://schemas.microsoft.com/office/powerpoint/2010/main" val="269523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539B457-4069-B76B-C1FA-9663DBA2C3CA}"/>
              </a:ext>
            </a:extLst>
          </p:cNvPr>
          <p:cNvSpPr>
            <a:spLocks noGrp="1"/>
          </p:cNvSpPr>
          <p:nvPr>
            <p:ph type="title"/>
          </p:nvPr>
        </p:nvSpPr>
        <p:spPr>
          <a:xfrm>
            <a:off x="1014141" y="1450655"/>
            <a:ext cx="3932030" cy="3956690"/>
          </a:xfrm>
        </p:spPr>
        <p:txBody>
          <a:bodyPr anchor="ctr">
            <a:normAutofit/>
          </a:bodyPr>
          <a:lstStyle/>
          <a:p>
            <a:r>
              <a:rPr lang="en-US" sz="3200" b="1">
                <a:solidFill>
                  <a:schemeClr val="bg1"/>
                </a:solidFill>
                <a:effectLst/>
                <a:latin typeface="TimesNewRomanPS"/>
              </a:rPr>
              <a:t>INTRODUCTION </a:t>
            </a:r>
            <a:endParaRPr lang="en-US" sz="3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7E4FC3-DB9C-4970-1F4F-C5F8DDED39C4}"/>
              </a:ext>
            </a:extLst>
          </p:cNvPr>
          <p:cNvSpPr>
            <a:spLocks noGrp="1"/>
          </p:cNvSpPr>
          <p:nvPr>
            <p:ph idx="1"/>
          </p:nvPr>
        </p:nvSpPr>
        <p:spPr>
          <a:xfrm>
            <a:off x="6096000" y="1108061"/>
            <a:ext cx="5008901" cy="4571972"/>
          </a:xfrm>
        </p:spPr>
        <p:txBody>
          <a:bodyPr anchor="ctr">
            <a:normAutofit/>
          </a:bodyPr>
          <a:lstStyle/>
          <a:p>
            <a:r>
              <a:rPr lang="en-US" sz="1700" b="1">
                <a:solidFill>
                  <a:schemeClr val="bg1"/>
                </a:solidFill>
                <a:latin typeface="Söhne"/>
              </a:rPr>
              <a:t>QUIC Integration and Advantages</a:t>
            </a:r>
            <a:r>
              <a:rPr lang="en-US" sz="1700">
                <a:solidFill>
                  <a:schemeClr val="bg1"/>
                </a:solidFill>
                <a:latin typeface="Söhne"/>
              </a:rPr>
              <a:t>: QUIC, built on UDP with encryption, operates at the application layer without necessitating OS upgrades. It offers performance benefits over TCP due to streamlined connection handshake and multiplexing.</a:t>
            </a:r>
          </a:p>
          <a:p>
            <a:r>
              <a:rPr lang="en-US" sz="1700" b="1">
                <a:solidFill>
                  <a:schemeClr val="bg1"/>
                </a:solidFill>
                <a:latin typeface="Söhne"/>
              </a:rPr>
              <a:t>Efficient Handshake</a:t>
            </a:r>
            <a:r>
              <a:rPr lang="en-US" sz="1700">
                <a:solidFill>
                  <a:schemeClr val="bg1"/>
                </a:solidFill>
                <a:latin typeface="Söhne"/>
              </a:rPr>
              <a:t>: Unlike TCP's 3-way handshake, QUIC establishes connections with a single packet, incorporating TLS negotiation, reducing latency with zero-handshake connections 75% of the time.</a:t>
            </a:r>
          </a:p>
          <a:p>
            <a:r>
              <a:rPr lang="en-US" sz="1700" b="1">
                <a:solidFill>
                  <a:schemeClr val="bg1"/>
                </a:solidFill>
                <a:latin typeface="Söhne"/>
              </a:rPr>
              <a:t>Multiplexing Benefits</a:t>
            </a:r>
            <a:r>
              <a:rPr lang="en-US" sz="1700">
                <a:solidFill>
                  <a:schemeClr val="bg1"/>
                </a:solidFill>
                <a:latin typeface="Söhne"/>
              </a:rPr>
              <a:t>: QUIC's multiplexing of client-server communication mitigates head-of-line blocking, enhancing congestion control and error correction. Google's testing showed latency reductions in searches and fewer YouTube rebuffers.</a:t>
            </a:r>
          </a:p>
          <a:p>
            <a:endParaRPr lang="en-US" sz="1700">
              <a:solidFill>
                <a:schemeClr val="bg1"/>
              </a:solidFill>
            </a:endParaRPr>
          </a:p>
        </p:txBody>
      </p:sp>
    </p:spTree>
    <p:extLst>
      <p:ext uri="{BB962C8B-B14F-4D97-AF65-F5344CB8AC3E}">
        <p14:creationId xmlns:p14="http://schemas.microsoft.com/office/powerpoint/2010/main" val="40056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A3DB876-2437-0A23-6483-8559CD09FAF6}"/>
              </a:ext>
            </a:extLst>
          </p:cNvPr>
          <p:cNvSpPr>
            <a:spLocks noGrp="1"/>
          </p:cNvSpPr>
          <p:nvPr>
            <p:ph type="title"/>
          </p:nvPr>
        </p:nvSpPr>
        <p:spPr>
          <a:xfrm>
            <a:off x="1014141" y="1450655"/>
            <a:ext cx="3932030" cy="3956690"/>
          </a:xfrm>
        </p:spPr>
        <p:txBody>
          <a:bodyPr anchor="ctr">
            <a:normAutofit/>
          </a:bodyPr>
          <a:lstStyle/>
          <a:p>
            <a:r>
              <a:rPr lang="en-US" sz="3200" b="1">
                <a:solidFill>
                  <a:schemeClr val="bg1"/>
                </a:solidFill>
                <a:effectLst/>
                <a:latin typeface="TimesNewRomanPS"/>
              </a:rPr>
              <a:t>INTRODUCTION </a:t>
            </a:r>
            <a:endParaRPr lang="en-US" sz="3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E82B29-6113-4274-1499-5D734AA479FC}"/>
              </a:ext>
            </a:extLst>
          </p:cNvPr>
          <p:cNvSpPr>
            <a:spLocks noGrp="1"/>
          </p:cNvSpPr>
          <p:nvPr>
            <p:ph idx="1"/>
          </p:nvPr>
        </p:nvSpPr>
        <p:spPr>
          <a:xfrm>
            <a:off x="6096000" y="1108061"/>
            <a:ext cx="5008901" cy="4571972"/>
          </a:xfrm>
        </p:spPr>
        <p:txBody>
          <a:bodyPr anchor="ctr">
            <a:normAutofit/>
          </a:bodyPr>
          <a:lstStyle/>
          <a:p>
            <a:r>
              <a:rPr lang="en-US" sz="2000" b="1">
                <a:solidFill>
                  <a:schemeClr val="bg1"/>
                </a:solidFill>
                <a:latin typeface="Söhne"/>
              </a:rPr>
              <a:t>Impact on Traffic</a:t>
            </a:r>
            <a:r>
              <a:rPr lang="en-US" sz="2000">
                <a:solidFill>
                  <a:schemeClr val="bg1"/>
                </a:solidFill>
                <a:latin typeface="Söhne"/>
              </a:rPr>
              <a:t>: Google's adoption of QUIC, influencing a significant portion of Internet traffic, suggests its potential as a widespread protocol, offering notable improvements in user experience and traffic optimization.</a:t>
            </a:r>
          </a:p>
          <a:p>
            <a:r>
              <a:rPr lang="en-US" sz="2000" b="1">
                <a:solidFill>
                  <a:schemeClr val="bg1"/>
                </a:solidFill>
                <a:latin typeface="Söhne"/>
              </a:rPr>
              <a:t>Future Adoption</a:t>
            </a:r>
            <a:r>
              <a:rPr lang="en-US" sz="2000">
                <a:solidFill>
                  <a:schemeClr val="bg1"/>
                </a:solidFill>
                <a:latin typeface="Söhne"/>
              </a:rPr>
              <a:t>: With Google's support, other corporations are expected to adopt QUIC, indicating its trajectory towards becoming a standard protocol.</a:t>
            </a:r>
          </a:p>
          <a:p>
            <a:r>
              <a:rPr lang="en-US" sz="2000" b="1">
                <a:solidFill>
                  <a:schemeClr val="bg1"/>
                </a:solidFill>
                <a:latin typeface="Söhne"/>
              </a:rPr>
              <a:t>Migration Support</a:t>
            </a:r>
            <a:r>
              <a:rPr lang="en-US" sz="2000">
                <a:solidFill>
                  <a:schemeClr val="bg1"/>
                </a:solidFill>
                <a:latin typeface="Söhne"/>
              </a:rPr>
              <a:t>: Drawing parallels to the HTTP to HTTPS transition, the paper advocates for migrating from TCP to QUIC, emphasizing long-term benefits despite initial transition difficulties.</a:t>
            </a:r>
          </a:p>
          <a:p>
            <a:endParaRPr lang="en-US" sz="2000">
              <a:solidFill>
                <a:schemeClr val="bg1"/>
              </a:solidFill>
            </a:endParaRPr>
          </a:p>
        </p:txBody>
      </p:sp>
    </p:spTree>
    <p:extLst>
      <p:ext uri="{BB962C8B-B14F-4D97-AF65-F5344CB8AC3E}">
        <p14:creationId xmlns:p14="http://schemas.microsoft.com/office/powerpoint/2010/main" val="336325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42A786-83B0-6F90-FAFE-BCD453215B11}"/>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b="1" kern="1200">
                <a:solidFill>
                  <a:schemeClr val="bg1"/>
                </a:solidFill>
                <a:effectLst/>
                <a:latin typeface="+mj-lt"/>
                <a:ea typeface="+mj-ea"/>
                <a:cs typeface="+mj-cs"/>
              </a:rPr>
              <a:t>INTRODUCTION</a:t>
            </a:r>
            <a:endParaRPr lang="en-US" sz="5000" kern="1200">
              <a:solidFill>
                <a:schemeClr val="bg1"/>
              </a:solidFill>
              <a:latin typeface="+mj-lt"/>
              <a:ea typeface="+mj-ea"/>
              <a:cs typeface="+mj-cs"/>
            </a:endParaRPr>
          </a:p>
        </p:txBody>
      </p:sp>
      <p:pic>
        <p:nvPicPr>
          <p:cNvPr id="5" name="Content Placeholder 4" descr="A diagram of a computer&#10;&#10;Description automatically generated with medium confidence">
            <a:extLst>
              <a:ext uri="{FF2B5EF4-FFF2-40B4-BE49-F238E27FC236}">
                <a16:creationId xmlns:a16="http://schemas.microsoft.com/office/drawing/2014/main" id="{CEEA7B2A-D082-E1CF-605F-3DDD081BB12F}"/>
              </a:ext>
            </a:extLst>
          </p:cNvPr>
          <p:cNvPicPr>
            <a:picLocks noGrp="1" noChangeAspect="1"/>
          </p:cNvPicPr>
          <p:nvPr>
            <p:ph idx="1"/>
          </p:nvPr>
        </p:nvPicPr>
        <p:blipFill>
          <a:blip r:embed="rId2">
            <a:alphaModFix/>
          </a:blip>
          <a:stretch>
            <a:fillRect/>
          </a:stretch>
        </p:blipFill>
        <p:spPr>
          <a:xfrm>
            <a:off x="5513794" y="1712954"/>
            <a:ext cx="5917401" cy="3432092"/>
          </a:xfrm>
          <a:prstGeom prst="rect">
            <a:avLst/>
          </a:prstGeom>
        </p:spPr>
      </p:pic>
      <p:sp>
        <p:nvSpPr>
          <p:cNvPr id="48" name="Rectangle 4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4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AFA57BD-E877-0C15-501D-8836BA90C6F4}"/>
              </a:ext>
            </a:extLst>
          </p:cNvPr>
          <p:cNvSpPr>
            <a:spLocks noGrp="1"/>
          </p:cNvSpPr>
          <p:nvPr>
            <p:ph type="title"/>
          </p:nvPr>
        </p:nvSpPr>
        <p:spPr>
          <a:xfrm>
            <a:off x="1014141" y="1450655"/>
            <a:ext cx="3932030" cy="3956690"/>
          </a:xfrm>
        </p:spPr>
        <p:txBody>
          <a:bodyPr anchor="ctr">
            <a:normAutofit/>
          </a:bodyPr>
          <a:lstStyle/>
          <a:p>
            <a:r>
              <a:rPr lang="en-US" sz="8000" b="1">
                <a:solidFill>
                  <a:schemeClr val="bg1"/>
                </a:solidFill>
                <a:latin typeface="TimesNewRomanPS"/>
              </a:rPr>
              <a:t>QUIC</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536FE4-653F-E01D-C0F0-519E0856CDE2}"/>
              </a:ext>
            </a:extLst>
          </p:cNvPr>
          <p:cNvSpPr>
            <a:spLocks noGrp="1"/>
          </p:cNvSpPr>
          <p:nvPr>
            <p:ph idx="1"/>
          </p:nvPr>
        </p:nvSpPr>
        <p:spPr>
          <a:xfrm>
            <a:off x="6096000" y="1108061"/>
            <a:ext cx="5008901" cy="4571972"/>
          </a:xfrm>
        </p:spPr>
        <p:txBody>
          <a:bodyPr anchor="ctr">
            <a:normAutofit/>
          </a:bodyPr>
          <a:lstStyle/>
          <a:p>
            <a:pPr marL="0" indent="0">
              <a:buNone/>
            </a:pPr>
            <a:endParaRPr lang="en-US" sz="2000">
              <a:solidFill>
                <a:schemeClr val="bg1"/>
              </a:solidFill>
              <a:effectLst/>
              <a:latin typeface="Helvetica Neue" panose="02000503000000020004" pitchFamily="2" charset="0"/>
            </a:endParaRPr>
          </a:p>
          <a:p>
            <a:r>
              <a:rPr lang="en-US" sz="2000" b="1">
                <a:solidFill>
                  <a:schemeClr val="bg1"/>
                </a:solidFill>
                <a:latin typeface="Söhne"/>
              </a:rPr>
              <a:t>QUIC Development</a:t>
            </a:r>
            <a:r>
              <a:rPr lang="en-US" sz="2000">
                <a:solidFill>
                  <a:schemeClr val="bg1"/>
                </a:solidFill>
                <a:latin typeface="Söhne"/>
              </a:rPr>
              <a:t>: Initially called "Quick UDP Internet Connections," QUIC is now a general-purpose transport protocol developed by Google, introduced in 2012 and standardized by the IETF in May 2021.</a:t>
            </a:r>
          </a:p>
          <a:p>
            <a:r>
              <a:rPr lang="en-US" sz="2000" b="1">
                <a:solidFill>
                  <a:schemeClr val="bg1"/>
                </a:solidFill>
                <a:latin typeface="Söhne"/>
              </a:rPr>
              <a:t>Adoption and Application</a:t>
            </a:r>
            <a:r>
              <a:rPr lang="en-US" sz="2000">
                <a:solidFill>
                  <a:schemeClr val="bg1"/>
                </a:solidFill>
                <a:latin typeface="Söhne"/>
              </a:rPr>
              <a:t>: QUIC, utilized in "HTTP/3," offers low-latency internet transportation, benefiting gaming, streaming, and VoIP services, while aiming to enhance web performance.</a:t>
            </a:r>
          </a:p>
        </p:txBody>
      </p:sp>
    </p:spTree>
    <p:extLst>
      <p:ext uri="{BB962C8B-B14F-4D97-AF65-F5344CB8AC3E}">
        <p14:creationId xmlns:p14="http://schemas.microsoft.com/office/powerpoint/2010/main" val="216147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C3DAE6-2909-0E0E-8209-647ABB630328}"/>
              </a:ext>
            </a:extLst>
          </p:cNvPr>
          <p:cNvSpPr>
            <a:spLocks noGrp="1"/>
          </p:cNvSpPr>
          <p:nvPr>
            <p:ph type="title"/>
          </p:nvPr>
        </p:nvSpPr>
        <p:spPr>
          <a:xfrm>
            <a:off x="1014141" y="1450655"/>
            <a:ext cx="3932030" cy="3956690"/>
          </a:xfrm>
        </p:spPr>
        <p:txBody>
          <a:bodyPr anchor="ctr">
            <a:normAutofit/>
          </a:bodyPr>
          <a:lstStyle/>
          <a:p>
            <a:r>
              <a:rPr lang="en-US" sz="3200" b="1">
                <a:solidFill>
                  <a:schemeClr val="bg1"/>
                </a:solidFill>
                <a:effectLst/>
                <a:latin typeface="TimesNewRomanPS"/>
              </a:rPr>
              <a:t>COUNTERCLAIMS </a:t>
            </a:r>
            <a:endParaRPr lang="en-US" sz="3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B5925E-962B-8371-D343-BE18CCC48D90}"/>
              </a:ext>
            </a:extLst>
          </p:cNvPr>
          <p:cNvSpPr>
            <a:spLocks noGrp="1"/>
          </p:cNvSpPr>
          <p:nvPr>
            <p:ph idx="1"/>
          </p:nvPr>
        </p:nvSpPr>
        <p:spPr>
          <a:xfrm>
            <a:off x="6096000" y="1108061"/>
            <a:ext cx="5008901" cy="4571972"/>
          </a:xfrm>
        </p:spPr>
        <p:txBody>
          <a:bodyPr anchor="ctr">
            <a:normAutofit/>
          </a:bodyPr>
          <a:lstStyle/>
          <a:p>
            <a:r>
              <a:rPr lang="en-US" sz="2000" b="1">
                <a:solidFill>
                  <a:schemeClr val="bg1"/>
                </a:solidFill>
                <a:latin typeface="Söhne"/>
              </a:rPr>
              <a:t>Cost of Implementation</a:t>
            </a:r>
            <a:r>
              <a:rPr lang="en-US" sz="2000">
                <a:solidFill>
                  <a:schemeClr val="bg1"/>
                </a:solidFill>
                <a:latin typeface="Söhne"/>
              </a:rPr>
              <a:t>: Implementing QUIC requires extensive hardware and software upgrades, particularly challenging for small and medium businesses due to limited resources, potentially making the investment in QUIC outweigh its benefits.</a:t>
            </a:r>
          </a:p>
          <a:p>
            <a:r>
              <a:rPr lang="en-US" sz="2000" b="1">
                <a:solidFill>
                  <a:schemeClr val="bg1"/>
                </a:solidFill>
                <a:latin typeface="Söhne"/>
              </a:rPr>
              <a:t>Packet Recovery</a:t>
            </a:r>
            <a:r>
              <a:rPr lang="en-US" sz="2000">
                <a:solidFill>
                  <a:schemeClr val="bg1"/>
                </a:solidFill>
                <a:latin typeface="Söhne"/>
              </a:rPr>
              <a:t>: Unlike TCP, QUIC lacks a robust mechanism for recovering lost packets due to its UDP foundation, raising concerns about its reliability in maintaining data integrity and consistency during transmission.</a:t>
            </a:r>
          </a:p>
          <a:p>
            <a:endParaRPr lang="en-US" sz="2000">
              <a:solidFill>
                <a:schemeClr val="bg1"/>
              </a:solidFill>
            </a:endParaRPr>
          </a:p>
        </p:txBody>
      </p:sp>
    </p:spTree>
    <p:extLst>
      <p:ext uri="{BB962C8B-B14F-4D97-AF65-F5344CB8AC3E}">
        <p14:creationId xmlns:p14="http://schemas.microsoft.com/office/powerpoint/2010/main" val="160690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BC3DAE6-2909-0E0E-8209-647ABB630328}"/>
              </a:ext>
            </a:extLst>
          </p:cNvPr>
          <p:cNvSpPr>
            <a:spLocks noGrp="1"/>
          </p:cNvSpPr>
          <p:nvPr>
            <p:ph type="title"/>
          </p:nvPr>
        </p:nvSpPr>
        <p:spPr>
          <a:xfrm>
            <a:off x="1014141" y="1450655"/>
            <a:ext cx="3932030" cy="3956690"/>
          </a:xfrm>
        </p:spPr>
        <p:txBody>
          <a:bodyPr anchor="ctr">
            <a:normAutofit/>
          </a:bodyPr>
          <a:lstStyle/>
          <a:p>
            <a:r>
              <a:rPr lang="en-US" sz="3200" b="1">
                <a:solidFill>
                  <a:schemeClr val="bg1"/>
                </a:solidFill>
                <a:effectLst/>
                <a:latin typeface="TimesNewRomanPS"/>
              </a:rPr>
              <a:t>COUNTERCLAIMS </a:t>
            </a:r>
            <a:endParaRPr lang="en-US" sz="32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B5925E-962B-8371-D343-BE18CCC48D90}"/>
              </a:ext>
            </a:extLst>
          </p:cNvPr>
          <p:cNvSpPr>
            <a:spLocks noGrp="1"/>
          </p:cNvSpPr>
          <p:nvPr>
            <p:ph idx="1"/>
          </p:nvPr>
        </p:nvSpPr>
        <p:spPr>
          <a:xfrm>
            <a:off x="6096000" y="1108061"/>
            <a:ext cx="5008901" cy="4571972"/>
          </a:xfrm>
        </p:spPr>
        <p:txBody>
          <a:bodyPr anchor="ctr">
            <a:normAutofit/>
          </a:bodyPr>
          <a:lstStyle/>
          <a:p>
            <a:r>
              <a:rPr lang="en-US" sz="2000" b="1">
                <a:solidFill>
                  <a:schemeClr val="bg1"/>
                </a:solidFill>
                <a:latin typeface="Söhne"/>
              </a:rPr>
              <a:t>Infrastructure Transition Challenges</a:t>
            </a:r>
            <a:r>
              <a:rPr lang="en-US" sz="2000">
                <a:solidFill>
                  <a:schemeClr val="bg1"/>
                </a:solidFill>
                <a:latin typeface="Söhne"/>
              </a:rPr>
              <a:t>: Transitioning to QUIC involves significant complexities, particularly in adapting existing infrastructure, which may not seamlessly support the new protocol, leading to compatibility issues and potential disruptions in service.</a:t>
            </a:r>
          </a:p>
          <a:p>
            <a:r>
              <a:rPr lang="en-US" sz="2000" b="1">
                <a:solidFill>
                  <a:schemeClr val="bg1"/>
                </a:solidFill>
                <a:latin typeface="Söhne"/>
              </a:rPr>
              <a:t>Firewall Limitations</a:t>
            </a:r>
            <a:r>
              <a:rPr lang="en-US" sz="2000">
                <a:solidFill>
                  <a:schemeClr val="bg1"/>
                </a:solidFill>
                <a:latin typeface="Söhne"/>
              </a:rPr>
              <a:t>: QUIC poses challenges for firewalls, as they struggle to inspect and control QUIC sessions effectively due to its encryption setup, leading to reduced security and potential performance concerns in analyzing session setups through deep packet inspection</a:t>
            </a:r>
          </a:p>
        </p:txBody>
      </p:sp>
    </p:spTree>
    <p:extLst>
      <p:ext uri="{BB962C8B-B14F-4D97-AF65-F5344CB8AC3E}">
        <p14:creationId xmlns:p14="http://schemas.microsoft.com/office/powerpoint/2010/main" val="273897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94386E77-617C-BC0F-DB67-BA037A3308B1}"/>
              </a:ext>
            </a:extLst>
          </p:cNvPr>
          <p:cNvSpPr>
            <a:spLocks noGrp="1"/>
          </p:cNvSpPr>
          <p:nvPr>
            <p:ph type="title"/>
          </p:nvPr>
        </p:nvSpPr>
        <p:spPr>
          <a:xfrm>
            <a:off x="1014141" y="1450655"/>
            <a:ext cx="3932030" cy="3956690"/>
          </a:xfrm>
        </p:spPr>
        <p:txBody>
          <a:bodyPr anchor="ctr">
            <a:normAutofit/>
          </a:bodyPr>
          <a:lstStyle/>
          <a:p>
            <a:r>
              <a:rPr lang="en-US" b="1">
                <a:solidFill>
                  <a:schemeClr val="bg1"/>
                </a:solidFill>
                <a:effectLst/>
                <a:latin typeface="TimesNewRomanPS"/>
              </a:rPr>
              <a:t>THE ARGUMENT </a:t>
            </a:r>
            <a:endParaRPr lang="en-US">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1CAEE6-5A5E-A875-7A53-86FC6BC5DCF5}"/>
              </a:ext>
            </a:extLst>
          </p:cNvPr>
          <p:cNvSpPr>
            <a:spLocks noGrp="1"/>
          </p:cNvSpPr>
          <p:nvPr>
            <p:ph idx="1"/>
          </p:nvPr>
        </p:nvSpPr>
        <p:spPr>
          <a:xfrm>
            <a:off x="6096000" y="1108061"/>
            <a:ext cx="5008901" cy="4571972"/>
          </a:xfrm>
        </p:spPr>
        <p:txBody>
          <a:bodyPr anchor="ctr">
            <a:normAutofit/>
          </a:bodyPr>
          <a:lstStyle/>
          <a:p>
            <a:r>
              <a:rPr lang="en-US" sz="1900" b="1">
                <a:solidFill>
                  <a:schemeClr val="bg1"/>
                </a:solidFill>
                <a:latin typeface="Söhne"/>
              </a:rPr>
              <a:t>Cost-Benefit Analysis</a:t>
            </a:r>
            <a:r>
              <a:rPr lang="en-US" sz="1900">
                <a:solidFill>
                  <a:schemeClr val="bg1"/>
                </a:solidFill>
                <a:latin typeface="Söhne"/>
              </a:rPr>
              <a:t>: While the initial cost of migrating to QUIC may seem significant, parallels can be drawn from the migration to HTTPS, where the shift favored HTTPS-based websites in SEO, urging small enterprises to make the switch, indicating that the benefits outweighed the initial costs.</a:t>
            </a:r>
          </a:p>
          <a:p>
            <a:r>
              <a:rPr lang="en-US" sz="1900" b="1">
                <a:solidFill>
                  <a:schemeClr val="bg1"/>
                </a:solidFill>
                <a:latin typeface="Söhne"/>
              </a:rPr>
              <a:t>Packet Recovery and Performance</a:t>
            </a:r>
            <a:r>
              <a:rPr lang="en-US" sz="1900">
                <a:solidFill>
                  <a:schemeClr val="bg1"/>
                </a:solidFill>
                <a:latin typeface="Söhne"/>
              </a:rPr>
              <a:t>: Although QUIC utilizes UDP, which lacks TCP's packet recovery mechanism, it features a faster recovery mechanism and potential implementation of Forward Error Correction methods, as evidenced by ongoing IETF drafts, suggesting promising advancements in mitigating packet loss issues.</a:t>
            </a:r>
          </a:p>
          <a:p>
            <a:endParaRPr lang="en-US" sz="1900">
              <a:solidFill>
                <a:schemeClr val="bg1"/>
              </a:solidFill>
            </a:endParaRPr>
          </a:p>
        </p:txBody>
      </p:sp>
    </p:spTree>
    <p:extLst>
      <p:ext uri="{BB962C8B-B14F-4D97-AF65-F5344CB8AC3E}">
        <p14:creationId xmlns:p14="http://schemas.microsoft.com/office/powerpoint/2010/main" val="1816334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1555</Words>
  <Application>Microsoft Macintosh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Helvetica Neue</vt:lpstr>
      <vt:lpstr>Söhne</vt:lpstr>
      <vt:lpstr>TimesNewRomanPS</vt:lpstr>
      <vt:lpstr>TimesNewRomanPSMT</vt:lpstr>
      <vt:lpstr>Office Theme</vt:lpstr>
      <vt:lpstr>QUIC/UDP will replace HTTP over TCP </vt:lpstr>
      <vt:lpstr>ABSTRACT </vt:lpstr>
      <vt:lpstr>INTRODUCTION </vt:lpstr>
      <vt:lpstr>INTRODUCTION </vt:lpstr>
      <vt:lpstr>INTRODUCTION</vt:lpstr>
      <vt:lpstr>QUIC</vt:lpstr>
      <vt:lpstr>COUNTERCLAIMS </vt:lpstr>
      <vt:lpstr>COUNTERCLAIMS </vt:lpstr>
      <vt:lpstr>THE ARGUMENT </vt:lpstr>
      <vt:lpstr>THE ARGUMENT </vt:lpstr>
      <vt:lpstr>Why QUIC? </vt:lpstr>
      <vt:lpstr>Why QUIC? </vt:lpstr>
      <vt:lpstr>Why QUIC? </vt:lpstr>
      <vt:lpstr>QUIC in IPv4 </vt:lpstr>
      <vt:lpstr>QUIC in IPv4 </vt:lpstr>
      <vt:lpstr>QUIC in IPv4 </vt:lpstr>
      <vt:lpstr>QUIC in IPv4 </vt:lpstr>
      <vt:lpstr>QUIC in 5G network </vt:lpstr>
      <vt:lpstr>QUIC in 5G network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QUIC/UDP will replace HTTP over TCP </dc:title>
  <dc:creator>Vishwas Gowdihalli Mahalingappa</dc:creator>
  <cp:lastModifiedBy>Vishwas Gowdihalli Mahalingappa</cp:lastModifiedBy>
  <cp:revision>8</cp:revision>
  <dcterms:created xsi:type="dcterms:W3CDTF">2024-03-04T02:35:48Z</dcterms:created>
  <dcterms:modified xsi:type="dcterms:W3CDTF">2024-03-04T04:48:11Z</dcterms:modified>
</cp:coreProperties>
</file>