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64" r:id="rId4"/>
    <p:sldId id="265" r:id="rId5"/>
    <p:sldId id="266" r:id="rId6"/>
    <p:sldId id="268" r:id="rId7"/>
    <p:sldId id="269" r:id="rId8"/>
    <p:sldId id="307" r:id="rId9"/>
    <p:sldId id="274" r:id="rId10"/>
    <p:sldId id="310" r:id="rId11"/>
    <p:sldId id="311" r:id="rId12"/>
    <p:sldId id="312" r:id="rId13"/>
    <p:sldId id="313" r:id="rId14"/>
    <p:sldId id="30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DB1F3-F9DA-478E-AE6D-9F96BFD142F3}" v="1481" dt="2023-06-01T04:20:40.033"/>
    <p1510:client id="{063DF96F-97C4-4BA5-9C06-ED9547F5BA27}" v="451" dt="2023-05-31T21:03:01.235"/>
    <p1510:client id="{22E67268-5043-4AA4-B049-2C8B803D0FB5}" v="188" dt="2023-06-01T04:26:24.152"/>
    <p1510:client id="{9D704419-E98D-4D6E-A8D6-A5200C7DC19E}" v="20" dt="2023-06-07T10:04:07.908"/>
    <p1510:client id="{A5D8FB43-6680-47F3-8018-7F0B24B7A904}" v="34" dt="2023-06-01T04:18:32.795"/>
  </p1510:revLst>
</p1510:revInfo>
</file>

<file path=ppt/tableStyles.xml><?xml version="1.0" encoding="utf-8"?>
<a:tblStyleLst xmlns:a="http://schemas.openxmlformats.org/drawingml/2006/main" def="{F29D6DC3-1C40-4D7A-ABD8-A8777D1FBD9C}">
  <a:tblStyle styleId="{F29D6DC3-1C40-4D7A-ABD8-A8777D1FB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dcd79a7ea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dcd79a7ea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52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8a33395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8a33395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9792cde5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9792cde5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cff10050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dcff10050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b8a33395f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b8a33395f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cd79a7ea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cd79a7ea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cd79a7eaf_0_15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cd79a7eaf_0_15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cd79a7eaf_0_15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cd79a7eaf_0_15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990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dcd79a7ea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dcd79a7ea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825" y="730100"/>
            <a:ext cx="3545100" cy="27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405725"/>
            <a:ext cx="35451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392142">
            <a:off x="-260118" y="-419475"/>
            <a:ext cx="1196254" cy="103470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86626">
            <a:off x="5468930" y="226903"/>
            <a:ext cx="1032731" cy="93447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232288">
            <a:off x="8295937" y="466811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34199">
            <a:off x="428409" y="4706302"/>
            <a:ext cx="956734" cy="8652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3232288">
            <a:off x="7000437" y="41604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3232224">
            <a:off x="7677258" y="-445946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-4613863">
            <a:off x="-434818" y="891048"/>
            <a:ext cx="1124884" cy="101746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10425"/>
            <a:ext cx="7717500" cy="17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713250" y="3795600"/>
            <a:ext cx="77175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rot="-1926938">
            <a:off x="4733610" y="-700753"/>
            <a:ext cx="1553525" cy="140594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 rot="-469192">
            <a:off x="442232" y="34477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2469589">
            <a:off x="8448777" y="121092"/>
            <a:ext cx="557462" cy="50451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2700000">
            <a:off x="6896979" y="3826488"/>
            <a:ext cx="1000839" cy="90538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416850" y="3583125"/>
            <a:ext cx="43620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399800" y="1653150"/>
            <a:ext cx="4362000" cy="14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 rot="3670804">
            <a:off x="8214727" y="18752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2697248">
            <a:off x="-450462" y="-10029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 rot="-468609">
            <a:off x="420710" y="4219641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627417" y="161087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1627100" y="202005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3" hasCustomPrompt="1"/>
          </p:nvPr>
        </p:nvSpPr>
        <p:spPr>
          <a:xfrm>
            <a:off x="12292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1627417" y="34818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1627100" y="389100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6" hasCustomPrompt="1"/>
          </p:nvPr>
        </p:nvSpPr>
        <p:spPr>
          <a:xfrm>
            <a:off x="12292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211667" y="161087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211350" y="202005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73065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3"/>
          </p:nvPr>
        </p:nvSpPr>
        <p:spPr>
          <a:xfrm>
            <a:off x="5211667" y="34818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4"/>
          </p:nvPr>
        </p:nvSpPr>
        <p:spPr>
          <a:xfrm>
            <a:off x="5211350" y="3891002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73065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/>
          <p:nvPr/>
        </p:nvSpPr>
        <p:spPr>
          <a:xfrm rot="-468609">
            <a:off x="8433810" y="15826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 rot="3670804">
            <a:off x="296702" y="-24408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2697248">
            <a:off x="-490862" y="4405908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-469192">
            <a:off x="8216682" y="40972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 rot="-3232288" flipH="1">
            <a:off x="2032800" y="433171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 rot="-3232224" flipH="1">
            <a:off x="827472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 rot="1709989" flipH="1">
            <a:off x="487749" y="1756417"/>
            <a:ext cx="309962" cy="28029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 rot="469192" flipH="1">
            <a:off x="4133231" y="1425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rot="4613981" flipH="1">
            <a:off x="8538774" y="3060671"/>
            <a:ext cx="877538" cy="79384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2787513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2" hasCustomPrompt="1"/>
          </p:nvPr>
        </p:nvSpPr>
        <p:spPr>
          <a:xfrm>
            <a:off x="2116475" y="1221425"/>
            <a:ext cx="1416000" cy="1350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rot="3670804">
            <a:off x="8142527" y="3916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rot="2697248">
            <a:off x="-371687" y="-3275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-468609">
            <a:off x="3004485" y="424591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 rot="2696946">
            <a:off x="8596408" y="3026582"/>
            <a:ext cx="955019" cy="86422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713542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2"/>
          </p:nvPr>
        </p:nvSpPr>
        <p:spPr>
          <a:xfrm>
            <a:off x="713225" y="221070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3"/>
          </p:nvPr>
        </p:nvSpPr>
        <p:spPr>
          <a:xfrm>
            <a:off x="3443255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4"/>
          </p:nvPr>
        </p:nvSpPr>
        <p:spPr>
          <a:xfrm>
            <a:off x="3442938" y="221070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5"/>
          </p:nvPr>
        </p:nvSpPr>
        <p:spPr>
          <a:xfrm>
            <a:off x="6172955" y="18015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6"/>
          </p:nvPr>
        </p:nvSpPr>
        <p:spPr>
          <a:xfrm>
            <a:off x="6172638" y="2210701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7"/>
          </p:nvPr>
        </p:nvSpPr>
        <p:spPr>
          <a:xfrm>
            <a:off x="713530" y="3403950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8"/>
          </p:nvPr>
        </p:nvSpPr>
        <p:spPr>
          <a:xfrm>
            <a:off x="713213" y="3813126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9"/>
          </p:nvPr>
        </p:nvSpPr>
        <p:spPr>
          <a:xfrm>
            <a:off x="3443242" y="3403950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3"/>
          </p:nvPr>
        </p:nvSpPr>
        <p:spPr>
          <a:xfrm>
            <a:off x="3442925" y="3813126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4"/>
          </p:nvPr>
        </p:nvSpPr>
        <p:spPr>
          <a:xfrm>
            <a:off x="6172942" y="3403950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15"/>
          </p:nvPr>
        </p:nvSpPr>
        <p:spPr>
          <a:xfrm>
            <a:off x="6172625" y="3813126"/>
            <a:ext cx="225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1"/>
          </p:nvPr>
        </p:nvSpPr>
        <p:spPr>
          <a:xfrm>
            <a:off x="713530" y="3403950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2"/>
          </p:nvPr>
        </p:nvSpPr>
        <p:spPr>
          <a:xfrm>
            <a:off x="713225" y="3889325"/>
            <a:ext cx="2257800" cy="7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3"/>
          </p:nvPr>
        </p:nvSpPr>
        <p:spPr>
          <a:xfrm>
            <a:off x="3443242" y="3403950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4"/>
          </p:nvPr>
        </p:nvSpPr>
        <p:spPr>
          <a:xfrm>
            <a:off x="3442932" y="3889325"/>
            <a:ext cx="2257800" cy="7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5"/>
          </p:nvPr>
        </p:nvSpPr>
        <p:spPr>
          <a:xfrm>
            <a:off x="6172942" y="3403950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6"/>
          </p:nvPr>
        </p:nvSpPr>
        <p:spPr>
          <a:xfrm>
            <a:off x="6172626" y="3889325"/>
            <a:ext cx="2257800" cy="7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/>
          <p:nvPr/>
        </p:nvSpPr>
        <p:spPr>
          <a:xfrm rot="2697248">
            <a:off x="8216463" y="-68159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5594017">
            <a:off x="5728783" y="4475254"/>
            <a:ext cx="585031" cy="52916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3180619">
            <a:off x="191332" y="184712"/>
            <a:ext cx="1176723" cy="106506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 rot="-3232288" flipH="1">
            <a:off x="785725" y="42432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 rot="1709989" flipH="1">
            <a:off x="355149" y="399342"/>
            <a:ext cx="309962" cy="28029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 rot="469192" flipH="1">
            <a:off x="8109806" y="245897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239125" y="2060425"/>
            <a:ext cx="28956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 idx="2" hasCustomPrompt="1"/>
          </p:nvPr>
        </p:nvSpPr>
        <p:spPr>
          <a:xfrm>
            <a:off x="1239125" y="900400"/>
            <a:ext cx="2895600" cy="109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1239125" y="3976125"/>
            <a:ext cx="28956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 idx="4" hasCustomPrompt="1"/>
          </p:nvPr>
        </p:nvSpPr>
        <p:spPr>
          <a:xfrm>
            <a:off x="1239125" y="2816100"/>
            <a:ext cx="2895600" cy="109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 rot="-3232288" flipH="1">
            <a:off x="785725" y="42432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 rot="1709989" flipH="1">
            <a:off x="355149" y="399342"/>
            <a:ext cx="309962" cy="28029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469192" flipH="1">
            <a:off x="8109806" y="245897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823650" y="2004450"/>
            <a:ext cx="36345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idx="2" hasCustomPrompt="1"/>
          </p:nvPr>
        </p:nvSpPr>
        <p:spPr>
          <a:xfrm>
            <a:off x="1193250" y="1139550"/>
            <a:ext cx="2895600" cy="109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 idx="3"/>
          </p:nvPr>
        </p:nvSpPr>
        <p:spPr>
          <a:xfrm>
            <a:off x="823800" y="3971075"/>
            <a:ext cx="36345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4" hasCustomPrompt="1"/>
          </p:nvPr>
        </p:nvSpPr>
        <p:spPr>
          <a:xfrm>
            <a:off x="1193250" y="3120900"/>
            <a:ext cx="2895600" cy="109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 idx="5"/>
          </p:nvPr>
        </p:nvSpPr>
        <p:spPr>
          <a:xfrm>
            <a:off x="4685850" y="1993825"/>
            <a:ext cx="36345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 idx="6" hasCustomPrompt="1"/>
          </p:nvPr>
        </p:nvSpPr>
        <p:spPr>
          <a:xfrm>
            <a:off x="5055350" y="1139550"/>
            <a:ext cx="2895600" cy="109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 idx="7"/>
          </p:nvPr>
        </p:nvSpPr>
        <p:spPr>
          <a:xfrm>
            <a:off x="4685850" y="3971075"/>
            <a:ext cx="36345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8" hasCustomPrompt="1"/>
          </p:nvPr>
        </p:nvSpPr>
        <p:spPr>
          <a:xfrm>
            <a:off x="5055350" y="3120900"/>
            <a:ext cx="2895600" cy="109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3232288">
            <a:off x="5143187" y="41102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3232224">
            <a:off x="7376083" y="-307621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709989">
            <a:off x="8442487" y="1478367"/>
            <a:ext cx="309962" cy="280297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469192">
            <a:off x="4079757" y="2722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4613981">
            <a:off x="-295689" y="1097971"/>
            <a:ext cx="877538" cy="79384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208075" y="2787513"/>
            <a:ext cx="42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611325" y="1221425"/>
            <a:ext cx="1416000" cy="1350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 rot="3670804">
            <a:off x="-10998" y="27731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/>
          <p:nvPr/>
        </p:nvSpPr>
        <p:spPr>
          <a:xfrm rot="-469192">
            <a:off x="7503407" y="961103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/>
          <p:nvPr/>
        </p:nvSpPr>
        <p:spPr>
          <a:xfrm rot="-468609">
            <a:off x="1282348" y="4224991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1"/>
          </p:nvPr>
        </p:nvSpPr>
        <p:spPr>
          <a:xfrm>
            <a:off x="3782050" y="1701075"/>
            <a:ext cx="3010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2"/>
          </p:nvPr>
        </p:nvSpPr>
        <p:spPr>
          <a:xfrm>
            <a:off x="2304861" y="3245175"/>
            <a:ext cx="3010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3"/>
          </p:nvPr>
        </p:nvSpPr>
        <p:spPr>
          <a:xfrm>
            <a:off x="3782050" y="2171725"/>
            <a:ext cx="3010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4"/>
          </p:nvPr>
        </p:nvSpPr>
        <p:spPr>
          <a:xfrm>
            <a:off x="2304861" y="3715825"/>
            <a:ext cx="3010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 rot="3232288">
            <a:off x="8433837" y="10015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 rot="3232224">
            <a:off x="4828383" y="243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 rot="-4613863">
            <a:off x="6300107" y="4278198"/>
            <a:ext cx="1124884" cy="101746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5191200" y="1378513"/>
            <a:ext cx="28842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5191200" y="2903812"/>
            <a:ext cx="28842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4843275" y="1911925"/>
            <a:ext cx="28842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4843275" y="2495562"/>
            <a:ext cx="28842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 rot="3232288">
            <a:off x="5071037" y="6069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 rot="3232224">
            <a:off x="-305067" y="353810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 rot="-469192">
            <a:off x="7279832" y="3464953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 rot="-4613774">
            <a:off x="6790344" y="-512030"/>
            <a:ext cx="1770502" cy="16015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ONE_COLUMN_TEXT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rot="-3232288" flipH="1">
            <a:off x="3213127" y="9117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 rot="-3232224" flipH="1">
            <a:off x="8323649" y="384290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 rot="469192" flipH="1">
            <a:off x="738883" y="3769753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 rot="4613774" flipH="1">
            <a:off x="335429" y="-207230"/>
            <a:ext cx="1770502" cy="16015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966450" y="1911925"/>
            <a:ext cx="28842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1"/>
          </p:nvPr>
        </p:nvSpPr>
        <p:spPr>
          <a:xfrm>
            <a:off x="966450" y="2495562"/>
            <a:ext cx="28842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982150" y="1346550"/>
            <a:ext cx="3345300" cy="13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Condensed"/>
              <a:buNone/>
              <a:defRPr sz="96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982150" y="2753250"/>
            <a:ext cx="33453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9" name="Google Shape;199;p25"/>
          <p:cNvSpPr/>
          <p:nvPr/>
        </p:nvSpPr>
        <p:spPr>
          <a:xfrm rot="3232288">
            <a:off x="1893937" y="397901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 rot="3232224">
            <a:off x="-60167" y="79362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 rot="-469192">
            <a:off x="7489882" y="3556853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-4613774">
            <a:off x="2287269" y="-754905"/>
            <a:ext cx="1770502" cy="16015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748325" y="539500"/>
            <a:ext cx="7682400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833163" y="1119450"/>
            <a:ext cx="74775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833175" y="2181425"/>
            <a:ext cx="36189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833190" y="1624275"/>
            <a:ext cx="74775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4691950" y="2181425"/>
            <a:ext cx="36189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4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ubTitle" idx="5"/>
          </p:nvPr>
        </p:nvSpPr>
        <p:spPr>
          <a:xfrm>
            <a:off x="833075" y="3564525"/>
            <a:ext cx="36189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6"/>
          </p:nvPr>
        </p:nvSpPr>
        <p:spPr>
          <a:xfrm>
            <a:off x="833102" y="3007375"/>
            <a:ext cx="74775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7"/>
          </p:nvPr>
        </p:nvSpPr>
        <p:spPr>
          <a:xfrm>
            <a:off x="4691850" y="3564525"/>
            <a:ext cx="36189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748325" y="539500"/>
            <a:ext cx="7682400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33175" y="2257625"/>
            <a:ext cx="36189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833190" y="1700475"/>
            <a:ext cx="74775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 sz="1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4691950" y="2257625"/>
            <a:ext cx="36189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 sz="14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7" name="Google Shape;217;p27"/>
          <p:cNvSpPr/>
          <p:nvPr/>
        </p:nvSpPr>
        <p:spPr>
          <a:xfrm rot="3232288">
            <a:off x="7600687" y="8571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 rot="3232224">
            <a:off x="888933" y="621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 rot="-4613862">
            <a:off x="4984115" y="3445278"/>
            <a:ext cx="2057873" cy="18612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 rot="3232224">
            <a:off x="973783" y="34902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298793" y="242875"/>
            <a:ext cx="8546350" cy="4657752"/>
            <a:chOff x="1036246" y="238139"/>
            <a:chExt cx="4095041" cy="1888099"/>
          </a:xfrm>
        </p:grpSpPr>
        <p:sp>
          <p:nvSpPr>
            <p:cNvPr id="223" name="Google Shape;223;p28"/>
            <p:cNvSpPr/>
            <p:nvPr/>
          </p:nvSpPr>
          <p:spPr>
            <a:xfrm>
              <a:off x="1036246" y="526338"/>
              <a:ext cx="4095041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036246" y="238139"/>
              <a:ext cx="4095041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553421" y="340169"/>
              <a:ext cx="99575" cy="84169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393922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234823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3225" y="920500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1632000" y="3885300"/>
            <a:ext cx="5880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1633125" y="2166950"/>
            <a:ext cx="5880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 rot="3232288">
            <a:off x="7600687" y="8571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rot="3232224">
            <a:off x="888933" y="621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3232224">
            <a:off x="973783" y="34902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rot="3232288">
            <a:off x="8124712" y="4170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 rot="3232224">
            <a:off x="387708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3232224">
            <a:off x="6010308" y="4492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3232514">
            <a:off x="7911739" y="226427"/>
            <a:ext cx="1038088" cy="93914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3232288">
            <a:off x="407162" y="377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232840">
            <a:off x="7341399" y="4519878"/>
            <a:ext cx="906918" cy="82039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114624">
            <a:off x="8301335" y="2435002"/>
            <a:ext cx="497206" cy="45015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115002">
            <a:off x="-31505" y="3316907"/>
            <a:ext cx="769100" cy="69643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-468609">
            <a:off x="7609185" y="218756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3670804">
            <a:off x="539802" y="43014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2697248">
            <a:off x="-442087" y="887758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-469192">
            <a:off x="8277132" y="-228322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3130548">
            <a:off x="8048380" y="3882022"/>
            <a:ext cx="1484246" cy="134255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735250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69746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735250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69746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5" hasCustomPrompt="1"/>
          </p:nvPr>
        </p:nvSpPr>
        <p:spPr>
          <a:xfrm>
            <a:off x="23688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6" hasCustomPrompt="1"/>
          </p:nvPr>
        </p:nvSpPr>
        <p:spPr>
          <a:xfrm>
            <a:off x="56033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-468609">
            <a:off x="8213110" y="4274991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3670804">
            <a:off x="1517877" y="4485067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2697248">
            <a:off x="-586487" y="-83919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-469192">
            <a:off x="8277132" y="-228322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006450" y="635600"/>
            <a:ext cx="29412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 rot="3080962">
            <a:off x="7813436" y="4658315"/>
            <a:ext cx="585043" cy="5293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3670804">
            <a:off x="405927" y="32057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2697248">
            <a:off x="-450462" y="-10029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-469192">
            <a:off x="8101457" y="1816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468609">
            <a:off x="3847160" y="681691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5006475" y="1731400"/>
            <a:ext cx="2941200" cy="27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3232288">
            <a:off x="278637" y="36666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3232224">
            <a:off x="4657708" y="-396996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rot="-4613863">
            <a:off x="6300107" y="4278198"/>
            <a:ext cx="1124884" cy="101746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13250" y="1262150"/>
            <a:ext cx="7717500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5017475" y="1632900"/>
            <a:ext cx="31389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5017475" y="2344500"/>
            <a:ext cx="3138900" cy="11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 rot="3080962">
            <a:off x="6798811" y="3863715"/>
            <a:ext cx="585043" cy="529335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2697248">
            <a:off x="-450462" y="-1002942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-469192">
            <a:off x="8089232" y="56028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-468609">
            <a:off x="5265210" y="57681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268800" y="3720875"/>
            <a:ext cx="31617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C0397D8-9750-8CF7-C9F0-61E2A7FD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907" y="2049375"/>
            <a:ext cx="2564607" cy="1166193"/>
          </a:xfrm>
          <a:prstGeom prst="rect">
            <a:avLst/>
          </a:prstGeom>
        </p:spPr>
      </p:pic>
      <p:sp>
        <p:nvSpPr>
          <p:cNvPr id="247" name="Google Shape;247;p33"/>
          <p:cNvSpPr txBox="1">
            <a:spLocks noGrp="1"/>
          </p:cNvSpPr>
          <p:nvPr>
            <p:ph type="ctrTitle"/>
          </p:nvPr>
        </p:nvSpPr>
        <p:spPr>
          <a:xfrm>
            <a:off x="463194" y="730100"/>
            <a:ext cx="5545349" cy="27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/>
              <a:t>Network Anomaly Detection using Dynamic Programming</a:t>
            </a:r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827525" y="3434300"/>
            <a:ext cx="4016587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Group 20 -</a:t>
            </a:r>
            <a:endParaRPr lang="en" sz="1600" b="1">
              <a:latin typeface="Nunito"/>
              <a:ea typeface="Nunito"/>
              <a:cs typeface="Nunito"/>
            </a:endParaRPr>
          </a:p>
          <a:p>
            <a:pPr marL="0" indent="0"/>
            <a:r>
              <a:rPr lang="en" sz="1600" b="1" err="1">
                <a:latin typeface="Nunito"/>
                <a:ea typeface="Nunito"/>
                <a:cs typeface="Nunito"/>
              </a:rPr>
              <a:t>Simhadri</a:t>
            </a:r>
            <a:r>
              <a:rPr lang="en" sz="1600" b="1">
                <a:latin typeface="Nunito"/>
                <a:ea typeface="Nunito"/>
                <a:cs typeface="Nunito"/>
              </a:rPr>
              <a:t> Tanya (BL.EN.U4AIE21119)</a:t>
            </a:r>
            <a:br>
              <a:rPr lang="en-US" sz="1600" b="1">
                <a:latin typeface="Nunito"/>
              </a:rPr>
            </a:br>
            <a:r>
              <a:rPr lang="en" sz="1600" b="1">
                <a:latin typeface="Nunito"/>
              </a:rPr>
              <a:t>Srinidhi Kannan (BL.EN.U4AIE21121)</a:t>
            </a:r>
            <a:br>
              <a:rPr lang="en" sz="1600" b="1">
                <a:latin typeface="Nunito"/>
              </a:rPr>
            </a:br>
            <a:r>
              <a:rPr lang="en" sz="1600" b="1" err="1">
                <a:latin typeface="Nunito"/>
              </a:rPr>
              <a:t>Vishwash</a:t>
            </a:r>
            <a:r>
              <a:rPr lang="en" sz="1600" b="1">
                <a:latin typeface="Nunito"/>
              </a:rPr>
              <a:t> Sharma (BL.EN.U4AIE21144)</a:t>
            </a:r>
          </a:p>
        </p:txBody>
      </p:sp>
      <p:grpSp>
        <p:nvGrpSpPr>
          <p:cNvPr id="249" name="Google Shape;249;p33"/>
          <p:cNvGrpSpPr/>
          <p:nvPr/>
        </p:nvGrpSpPr>
        <p:grpSpPr>
          <a:xfrm>
            <a:off x="5981952" y="572658"/>
            <a:ext cx="2886693" cy="3477917"/>
            <a:chOff x="4817522" y="429783"/>
            <a:chExt cx="3765373" cy="3999411"/>
          </a:xfrm>
        </p:grpSpPr>
        <p:sp>
          <p:nvSpPr>
            <p:cNvPr id="250" name="Google Shape;250;p33"/>
            <p:cNvSpPr/>
            <p:nvPr/>
          </p:nvSpPr>
          <p:spPr>
            <a:xfrm>
              <a:off x="4918887" y="4189194"/>
              <a:ext cx="3563100" cy="24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817522" y="1736282"/>
              <a:ext cx="3714758" cy="2590496"/>
            </a:xfrm>
            <a:custGeom>
              <a:avLst/>
              <a:gdLst/>
              <a:ahLst/>
              <a:cxnLst/>
              <a:rect l="l" t="t" r="r" b="b"/>
              <a:pathLst>
                <a:path w="73465" h="51231" extrusionOk="0">
                  <a:moveTo>
                    <a:pt x="1113" y="0"/>
                  </a:moveTo>
                  <a:cubicBezTo>
                    <a:pt x="494" y="0"/>
                    <a:pt x="0" y="494"/>
                    <a:pt x="0" y="1098"/>
                  </a:cubicBezTo>
                  <a:lnTo>
                    <a:pt x="0" y="40032"/>
                  </a:lnTo>
                  <a:cubicBezTo>
                    <a:pt x="0" y="40650"/>
                    <a:pt x="494" y="41144"/>
                    <a:pt x="1113" y="41144"/>
                  </a:cubicBezTo>
                  <a:lnTo>
                    <a:pt x="29082" y="41144"/>
                  </a:lnTo>
                  <a:lnTo>
                    <a:pt x="29082" y="47882"/>
                  </a:lnTo>
                  <a:lnTo>
                    <a:pt x="24745" y="47882"/>
                  </a:lnTo>
                  <a:cubicBezTo>
                    <a:pt x="22906" y="47882"/>
                    <a:pt x="21409" y="49378"/>
                    <a:pt x="21409" y="51231"/>
                  </a:cubicBezTo>
                  <a:lnTo>
                    <a:pt x="53675" y="51231"/>
                  </a:lnTo>
                  <a:cubicBezTo>
                    <a:pt x="53675" y="49378"/>
                    <a:pt x="52178" y="47882"/>
                    <a:pt x="50339" y="47882"/>
                  </a:cubicBezTo>
                  <a:lnTo>
                    <a:pt x="44754" y="47882"/>
                  </a:lnTo>
                  <a:lnTo>
                    <a:pt x="44754" y="41144"/>
                  </a:lnTo>
                  <a:lnTo>
                    <a:pt x="72366" y="41144"/>
                  </a:lnTo>
                  <a:cubicBezTo>
                    <a:pt x="72970" y="41144"/>
                    <a:pt x="73464" y="40650"/>
                    <a:pt x="73464" y="40032"/>
                  </a:cubicBezTo>
                  <a:lnTo>
                    <a:pt x="73464" y="1098"/>
                  </a:lnTo>
                  <a:cubicBezTo>
                    <a:pt x="73464" y="494"/>
                    <a:pt x="72970" y="0"/>
                    <a:pt x="7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981302" y="1868105"/>
              <a:ext cx="3415615" cy="1795968"/>
            </a:xfrm>
            <a:custGeom>
              <a:avLst/>
              <a:gdLst/>
              <a:ahLst/>
              <a:cxnLst/>
              <a:rect l="l" t="t" r="r" b="b"/>
              <a:pathLst>
                <a:path w="67549" h="35518" extrusionOk="0">
                  <a:moveTo>
                    <a:pt x="5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35463"/>
                  </a:lnTo>
                  <a:cubicBezTo>
                    <a:pt x="0" y="35490"/>
                    <a:pt x="28" y="35518"/>
                    <a:pt x="55" y="35518"/>
                  </a:cubicBezTo>
                  <a:lnTo>
                    <a:pt x="67508" y="35518"/>
                  </a:lnTo>
                  <a:cubicBezTo>
                    <a:pt x="67535" y="35518"/>
                    <a:pt x="67549" y="35490"/>
                    <a:pt x="67549" y="35463"/>
                  </a:cubicBezTo>
                  <a:lnTo>
                    <a:pt x="67549" y="56"/>
                  </a:lnTo>
                  <a:cubicBezTo>
                    <a:pt x="67549" y="28"/>
                    <a:pt x="67535" y="1"/>
                    <a:pt x="67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7745286" y="567927"/>
              <a:ext cx="204080" cy="216620"/>
            </a:xfrm>
            <a:custGeom>
              <a:avLst/>
              <a:gdLst/>
              <a:ahLst/>
              <a:cxnLst/>
              <a:rect l="l" t="t" r="r" b="b"/>
              <a:pathLst>
                <a:path w="4036" h="4284" extrusionOk="0">
                  <a:moveTo>
                    <a:pt x="3191" y="1"/>
                  </a:moveTo>
                  <a:cubicBezTo>
                    <a:pt x="2454" y="1"/>
                    <a:pt x="1380" y="96"/>
                    <a:pt x="851" y="599"/>
                  </a:cubicBezTo>
                  <a:cubicBezTo>
                    <a:pt x="0" y="1423"/>
                    <a:pt x="604" y="2027"/>
                    <a:pt x="604" y="2027"/>
                  </a:cubicBezTo>
                  <a:cubicBezTo>
                    <a:pt x="604" y="2027"/>
                    <a:pt x="14" y="2630"/>
                    <a:pt x="494" y="3371"/>
                  </a:cubicBezTo>
                  <a:cubicBezTo>
                    <a:pt x="759" y="3780"/>
                    <a:pt x="1136" y="3871"/>
                    <a:pt x="1421" y="3871"/>
                  </a:cubicBezTo>
                  <a:cubicBezTo>
                    <a:pt x="1654" y="3871"/>
                    <a:pt x="1825" y="3811"/>
                    <a:pt x="1825" y="3811"/>
                  </a:cubicBezTo>
                  <a:cubicBezTo>
                    <a:pt x="1825" y="3811"/>
                    <a:pt x="2243" y="4284"/>
                    <a:pt x="2796" y="4284"/>
                  </a:cubicBezTo>
                  <a:cubicBezTo>
                    <a:pt x="2915" y="4284"/>
                    <a:pt x="3041" y="4262"/>
                    <a:pt x="3170" y="4208"/>
                  </a:cubicBezTo>
                  <a:cubicBezTo>
                    <a:pt x="3170" y="4208"/>
                    <a:pt x="4035" y="2575"/>
                    <a:pt x="4035" y="2067"/>
                  </a:cubicBezTo>
                  <a:cubicBezTo>
                    <a:pt x="4035" y="1560"/>
                    <a:pt x="3966" y="36"/>
                    <a:pt x="3966" y="36"/>
                  </a:cubicBezTo>
                  <a:cubicBezTo>
                    <a:pt x="3966" y="36"/>
                    <a:pt x="3641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8028399" y="913943"/>
              <a:ext cx="170050" cy="429600"/>
            </a:xfrm>
            <a:custGeom>
              <a:avLst/>
              <a:gdLst/>
              <a:ahLst/>
              <a:cxnLst/>
              <a:rect l="l" t="t" r="r" b="b"/>
              <a:pathLst>
                <a:path w="3363" h="8496" extrusionOk="0">
                  <a:moveTo>
                    <a:pt x="2594" y="0"/>
                  </a:moveTo>
                  <a:cubicBezTo>
                    <a:pt x="2594" y="0"/>
                    <a:pt x="1" y="1921"/>
                    <a:pt x="371" y="5160"/>
                  </a:cubicBezTo>
                  <a:cubicBezTo>
                    <a:pt x="742" y="8413"/>
                    <a:pt x="1469" y="8496"/>
                    <a:pt x="1469" y="8496"/>
                  </a:cubicBezTo>
                  <a:lnTo>
                    <a:pt x="3363" y="8111"/>
                  </a:lnTo>
                  <a:cubicBezTo>
                    <a:pt x="3075" y="6574"/>
                    <a:pt x="2594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7950681" y="493242"/>
              <a:ext cx="242307" cy="303845"/>
            </a:xfrm>
            <a:custGeom>
              <a:avLst/>
              <a:gdLst/>
              <a:ahLst/>
              <a:cxnLst/>
              <a:rect l="l" t="t" r="r" b="b"/>
              <a:pathLst>
                <a:path w="4792" h="6009" extrusionOk="0">
                  <a:moveTo>
                    <a:pt x="2627" y="0"/>
                  </a:moveTo>
                  <a:cubicBezTo>
                    <a:pt x="2001" y="0"/>
                    <a:pt x="1381" y="209"/>
                    <a:pt x="1016" y="594"/>
                  </a:cubicBezTo>
                  <a:cubicBezTo>
                    <a:pt x="28" y="1637"/>
                    <a:pt x="1" y="3736"/>
                    <a:pt x="110" y="4135"/>
                  </a:cubicBezTo>
                  <a:cubicBezTo>
                    <a:pt x="220" y="4532"/>
                    <a:pt x="1675" y="5877"/>
                    <a:pt x="1977" y="5987"/>
                  </a:cubicBezTo>
                  <a:cubicBezTo>
                    <a:pt x="2013" y="6001"/>
                    <a:pt x="2059" y="6008"/>
                    <a:pt x="2112" y="6008"/>
                  </a:cubicBezTo>
                  <a:cubicBezTo>
                    <a:pt x="2483" y="6008"/>
                    <a:pt x="3233" y="5645"/>
                    <a:pt x="3857" y="4505"/>
                  </a:cubicBezTo>
                  <a:cubicBezTo>
                    <a:pt x="4570" y="3202"/>
                    <a:pt x="4652" y="2007"/>
                    <a:pt x="4652" y="2007"/>
                  </a:cubicBezTo>
                  <a:cubicBezTo>
                    <a:pt x="4791" y="613"/>
                    <a:pt x="3700" y="0"/>
                    <a:pt x="2627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7645369" y="762652"/>
              <a:ext cx="514195" cy="825170"/>
            </a:xfrm>
            <a:custGeom>
              <a:avLst/>
              <a:gdLst/>
              <a:ahLst/>
              <a:cxnLst/>
              <a:rect l="l" t="t" r="r" b="b"/>
              <a:pathLst>
                <a:path w="10169" h="16319" extrusionOk="0">
                  <a:moveTo>
                    <a:pt x="5256" y="0"/>
                  </a:moveTo>
                  <a:lnTo>
                    <a:pt x="370" y="1661"/>
                  </a:lnTo>
                  <a:cubicBezTo>
                    <a:pt x="370" y="1661"/>
                    <a:pt x="206" y="3321"/>
                    <a:pt x="370" y="5669"/>
                  </a:cubicBezTo>
                  <a:cubicBezTo>
                    <a:pt x="535" y="8015"/>
                    <a:pt x="1084" y="10842"/>
                    <a:pt x="1084" y="10842"/>
                  </a:cubicBezTo>
                  <a:cubicBezTo>
                    <a:pt x="1084" y="10842"/>
                    <a:pt x="0" y="14547"/>
                    <a:pt x="302" y="16318"/>
                  </a:cubicBezTo>
                  <a:cubicBezTo>
                    <a:pt x="302" y="16318"/>
                    <a:pt x="2718" y="15358"/>
                    <a:pt x="5407" y="14740"/>
                  </a:cubicBezTo>
                  <a:cubicBezTo>
                    <a:pt x="7679" y="14216"/>
                    <a:pt x="9001" y="14176"/>
                    <a:pt x="9349" y="14176"/>
                  </a:cubicBezTo>
                  <a:cubicBezTo>
                    <a:pt x="9411" y="14176"/>
                    <a:pt x="9442" y="14177"/>
                    <a:pt x="9442" y="14177"/>
                  </a:cubicBezTo>
                  <a:lnTo>
                    <a:pt x="8248" y="10554"/>
                  </a:lnTo>
                  <a:cubicBezTo>
                    <a:pt x="8248" y="10554"/>
                    <a:pt x="10169" y="3925"/>
                    <a:pt x="10169" y="2992"/>
                  </a:cubicBezTo>
                  <a:lnTo>
                    <a:pt x="7177" y="522"/>
                  </a:lnTo>
                  <a:lnTo>
                    <a:pt x="5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7902138" y="658539"/>
              <a:ext cx="115238" cy="267236"/>
            </a:xfrm>
            <a:custGeom>
              <a:avLst/>
              <a:gdLst/>
              <a:ahLst/>
              <a:cxnLst/>
              <a:rect l="l" t="t" r="r" b="b"/>
              <a:pathLst>
                <a:path w="2279" h="5285" extrusionOk="0">
                  <a:moveTo>
                    <a:pt x="1043" y="1"/>
                  </a:moveTo>
                  <a:lnTo>
                    <a:pt x="0" y="2608"/>
                  </a:lnTo>
                  <a:cubicBezTo>
                    <a:pt x="302" y="4310"/>
                    <a:pt x="2031" y="5285"/>
                    <a:pt x="2031" y="5285"/>
                  </a:cubicBezTo>
                  <a:lnTo>
                    <a:pt x="2278" y="4022"/>
                  </a:lnTo>
                  <a:cubicBezTo>
                    <a:pt x="2278" y="4022"/>
                    <a:pt x="2099" y="3926"/>
                    <a:pt x="2031" y="3185"/>
                  </a:cubicBezTo>
                  <a:cubicBezTo>
                    <a:pt x="1976" y="2444"/>
                    <a:pt x="2278" y="1867"/>
                    <a:pt x="2278" y="1867"/>
                  </a:cubicBezTo>
                  <a:lnTo>
                    <a:pt x="10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7918066" y="429783"/>
              <a:ext cx="350517" cy="255909"/>
            </a:xfrm>
            <a:custGeom>
              <a:avLst/>
              <a:gdLst/>
              <a:ahLst/>
              <a:cxnLst/>
              <a:rect l="l" t="t" r="r" b="b"/>
              <a:pathLst>
                <a:path w="6932" h="5061" extrusionOk="0">
                  <a:moveTo>
                    <a:pt x="3428" y="0"/>
                  </a:moveTo>
                  <a:cubicBezTo>
                    <a:pt x="2962" y="0"/>
                    <a:pt x="2572" y="83"/>
                    <a:pt x="2361" y="202"/>
                  </a:cubicBezTo>
                  <a:cubicBezTo>
                    <a:pt x="2361" y="202"/>
                    <a:pt x="2309" y="195"/>
                    <a:pt x="2222" y="195"/>
                  </a:cubicBezTo>
                  <a:cubicBezTo>
                    <a:pt x="1900" y="195"/>
                    <a:pt x="1091" y="297"/>
                    <a:pt x="604" y="1258"/>
                  </a:cubicBezTo>
                  <a:cubicBezTo>
                    <a:pt x="0" y="2466"/>
                    <a:pt x="508" y="5060"/>
                    <a:pt x="508" y="5060"/>
                  </a:cubicBezTo>
                  <a:cubicBezTo>
                    <a:pt x="508" y="5060"/>
                    <a:pt x="1318" y="4539"/>
                    <a:pt x="1427" y="3853"/>
                  </a:cubicBezTo>
                  <a:cubicBezTo>
                    <a:pt x="1427" y="3853"/>
                    <a:pt x="1455" y="3861"/>
                    <a:pt x="1501" y="3861"/>
                  </a:cubicBezTo>
                  <a:cubicBezTo>
                    <a:pt x="1624" y="3861"/>
                    <a:pt x="1884" y="3802"/>
                    <a:pt x="2114" y="3372"/>
                  </a:cubicBezTo>
                  <a:cubicBezTo>
                    <a:pt x="2430" y="2796"/>
                    <a:pt x="2388" y="2371"/>
                    <a:pt x="2388" y="2371"/>
                  </a:cubicBezTo>
                  <a:lnTo>
                    <a:pt x="2388" y="2371"/>
                  </a:lnTo>
                  <a:cubicBezTo>
                    <a:pt x="2388" y="2371"/>
                    <a:pt x="2745" y="2988"/>
                    <a:pt x="3568" y="3496"/>
                  </a:cubicBezTo>
                  <a:cubicBezTo>
                    <a:pt x="3903" y="3702"/>
                    <a:pt x="4154" y="3763"/>
                    <a:pt x="4334" y="3763"/>
                  </a:cubicBezTo>
                  <a:cubicBezTo>
                    <a:pt x="4597" y="3763"/>
                    <a:pt x="4708" y="3633"/>
                    <a:pt x="4708" y="3633"/>
                  </a:cubicBezTo>
                  <a:cubicBezTo>
                    <a:pt x="4708" y="3633"/>
                    <a:pt x="4994" y="3862"/>
                    <a:pt x="5395" y="3862"/>
                  </a:cubicBezTo>
                  <a:cubicBezTo>
                    <a:pt x="5616" y="3862"/>
                    <a:pt x="5872" y="3793"/>
                    <a:pt x="6135" y="3578"/>
                  </a:cubicBezTo>
                  <a:cubicBezTo>
                    <a:pt x="6889" y="2960"/>
                    <a:pt x="6931" y="1657"/>
                    <a:pt x="5751" y="751"/>
                  </a:cubicBezTo>
                  <a:cubicBezTo>
                    <a:pt x="5037" y="195"/>
                    <a:pt x="4142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8102629" y="1291512"/>
              <a:ext cx="198518" cy="213688"/>
            </a:xfrm>
            <a:custGeom>
              <a:avLst/>
              <a:gdLst/>
              <a:ahLst/>
              <a:cxnLst/>
              <a:rect l="l" t="t" r="r" b="b"/>
              <a:pathLst>
                <a:path w="3926" h="4226" extrusionOk="0">
                  <a:moveTo>
                    <a:pt x="1721" y="1"/>
                  </a:moveTo>
                  <a:cubicBezTo>
                    <a:pt x="1608" y="1"/>
                    <a:pt x="1355" y="50"/>
                    <a:pt x="852" y="342"/>
                  </a:cubicBezTo>
                  <a:cubicBezTo>
                    <a:pt x="83" y="767"/>
                    <a:pt x="1" y="1029"/>
                    <a:pt x="1" y="1029"/>
                  </a:cubicBezTo>
                  <a:lnTo>
                    <a:pt x="2375" y="4226"/>
                  </a:lnTo>
                  <a:lnTo>
                    <a:pt x="3926" y="3430"/>
                  </a:lnTo>
                  <a:lnTo>
                    <a:pt x="1799" y="13"/>
                  </a:lnTo>
                  <a:cubicBezTo>
                    <a:pt x="1799" y="13"/>
                    <a:pt x="1778" y="1"/>
                    <a:pt x="1721" y="1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655078" y="1446190"/>
              <a:ext cx="807776" cy="440674"/>
            </a:xfrm>
            <a:custGeom>
              <a:avLst/>
              <a:gdLst/>
              <a:ahLst/>
              <a:cxnLst/>
              <a:rect l="l" t="t" r="r" b="b"/>
              <a:pathLst>
                <a:path w="15975" h="8715" extrusionOk="0">
                  <a:moveTo>
                    <a:pt x="9031" y="1"/>
                  </a:moveTo>
                  <a:cubicBezTo>
                    <a:pt x="9031" y="1"/>
                    <a:pt x="3898" y="206"/>
                    <a:pt x="110" y="2800"/>
                  </a:cubicBezTo>
                  <a:cubicBezTo>
                    <a:pt x="110" y="2800"/>
                    <a:pt x="0" y="4392"/>
                    <a:pt x="3212" y="6382"/>
                  </a:cubicBezTo>
                  <a:cubicBezTo>
                    <a:pt x="6436" y="8372"/>
                    <a:pt x="10883" y="8715"/>
                    <a:pt x="10883" y="8715"/>
                  </a:cubicBezTo>
                  <a:lnTo>
                    <a:pt x="15975" y="494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8136659" y="1691835"/>
              <a:ext cx="369226" cy="643338"/>
            </a:xfrm>
            <a:custGeom>
              <a:avLst/>
              <a:gdLst/>
              <a:ahLst/>
              <a:cxnLst/>
              <a:rect l="l" t="t" r="r" b="b"/>
              <a:pathLst>
                <a:path w="7302" h="12723" extrusionOk="0">
                  <a:moveTo>
                    <a:pt x="6314" y="1"/>
                  </a:moveTo>
                  <a:lnTo>
                    <a:pt x="3911" y="2155"/>
                  </a:lnTo>
                  <a:cubicBezTo>
                    <a:pt x="3911" y="2155"/>
                    <a:pt x="1880" y="3679"/>
                    <a:pt x="934" y="6629"/>
                  </a:cubicBezTo>
                  <a:cubicBezTo>
                    <a:pt x="1" y="9566"/>
                    <a:pt x="28" y="12228"/>
                    <a:pt x="28" y="12228"/>
                  </a:cubicBezTo>
                  <a:lnTo>
                    <a:pt x="1181" y="12722"/>
                  </a:lnTo>
                  <a:cubicBezTo>
                    <a:pt x="1181" y="12722"/>
                    <a:pt x="6753" y="5092"/>
                    <a:pt x="7027" y="2910"/>
                  </a:cubicBezTo>
                  <a:cubicBezTo>
                    <a:pt x="7302" y="728"/>
                    <a:pt x="6314" y="1"/>
                    <a:pt x="6314" y="1"/>
                  </a:cubicBez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8115826" y="2258770"/>
              <a:ext cx="102040" cy="208227"/>
            </a:xfrm>
            <a:custGeom>
              <a:avLst/>
              <a:gdLst/>
              <a:ahLst/>
              <a:cxnLst/>
              <a:rect l="l" t="t" r="r" b="b"/>
              <a:pathLst>
                <a:path w="2018" h="4118" extrusionOk="0">
                  <a:moveTo>
                    <a:pt x="591" y="1"/>
                  </a:moveTo>
                  <a:lnTo>
                    <a:pt x="1" y="1085"/>
                  </a:lnTo>
                  <a:cubicBezTo>
                    <a:pt x="1" y="1085"/>
                    <a:pt x="124" y="1744"/>
                    <a:pt x="248" y="2361"/>
                  </a:cubicBezTo>
                  <a:cubicBezTo>
                    <a:pt x="357" y="2961"/>
                    <a:pt x="832" y="4118"/>
                    <a:pt x="1364" y="4118"/>
                  </a:cubicBezTo>
                  <a:cubicBezTo>
                    <a:pt x="1367" y="4118"/>
                    <a:pt x="1370" y="4118"/>
                    <a:pt x="1373" y="4118"/>
                  </a:cubicBezTo>
                  <a:cubicBezTo>
                    <a:pt x="1895" y="4118"/>
                    <a:pt x="2018" y="3748"/>
                    <a:pt x="2018" y="3748"/>
                  </a:cubicBezTo>
                  <a:cubicBezTo>
                    <a:pt x="1785" y="2910"/>
                    <a:pt x="1730" y="811"/>
                    <a:pt x="1730" y="811"/>
                  </a:cubicBezTo>
                  <a:lnTo>
                    <a:pt x="591" y="1"/>
                  </a:lnTo>
                  <a:close/>
                </a:path>
              </a:pathLst>
            </a:custGeom>
            <a:solidFill>
              <a:srgbClr val="E1B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8081139" y="2286530"/>
              <a:ext cx="174702" cy="238161"/>
            </a:xfrm>
            <a:custGeom>
              <a:avLst/>
              <a:gdLst/>
              <a:ahLst/>
              <a:cxnLst/>
              <a:rect l="l" t="t" r="r" b="b"/>
              <a:pathLst>
                <a:path w="3455" h="4710" extrusionOk="0">
                  <a:moveTo>
                    <a:pt x="2526" y="2087"/>
                  </a:moveTo>
                  <a:cubicBezTo>
                    <a:pt x="2526" y="2090"/>
                    <a:pt x="2527" y="2094"/>
                    <a:pt x="2527" y="2098"/>
                  </a:cubicBezTo>
                  <a:lnTo>
                    <a:pt x="2527" y="2098"/>
                  </a:lnTo>
                  <a:cubicBezTo>
                    <a:pt x="2527" y="2091"/>
                    <a:pt x="2526" y="2087"/>
                    <a:pt x="2526" y="2087"/>
                  </a:cubicBezTo>
                  <a:close/>
                  <a:moveTo>
                    <a:pt x="975" y="1"/>
                  </a:moveTo>
                  <a:cubicBezTo>
                    <a:pt x="975" y="1"/>
                    <a:pt x="440" y="440"/>
                    <a:pt x="220" y="1016"/>
                  </a:cubicBezTo>
                  <a:cubicBezTo>
                    <a:pt x="14" y="1607"/>
                    <a:pt x="1" y="1895"/>
                    <a:pt x="1" y="1895"/>
                  </a:cubicBezTo>
                  <a:lnTo>
                    <a:pt x="220" y="2361"/>
                  </a:lnTo>
                  <a:lnTo>
                    <a:pt x="659" y="1977"/>
                  </a:lnTo>
                  <a:cubicBezTo>
                    <a:pt x="659" y="1977"/>
                    <a:pt x="700" y="2553"/>
                    <a:pt x="920" y="3117"/>
                  </a:cubicBezTo>
                  <a:cubicBezTo>
                    <a:pt x="1154" y="3679"/>
                    <a:pt x="2197" y="4639"/>
                    <a:pt x="2841" y="4708"/>
                  </a:cubicBezTo>
                  <a:cubicBezTo>
                    <a:pt x="2851" y="4709"/>
                    <a:pt x="2860" y="4710"/>
                    <a:pt x="2869" y="4710"/>
                  </a:cubicBezTo>
                  <a:cubicBezTo>
                    <a:pt x="3455" y="4710"/>
                    <a:pt x="2581" y="2543"/>
                    <a:pt x="2527" y="2098"/>
                  </a:cubicBezTo>
                  <a:lnTo>
                    <a:pt x="2527" y="2098"/>
                  </a:lnTo>
                  <a:cubicBezTo>
                    <a:pt x="2531" y="2147"/>
                    <a:pt x="2528" y="2347"/>
                    <a:pt x="2232" y="2347"/>
                  </a:cubicBezTo>
                  <a:cubicBezTo>
                    <a:pt x="2190" y="2347"/>
                    <a:pt x="2142" y="2343"/>
                    <a:pt x="2087" y="2334"/>
                  </a:cubicBezTo>
                  <a:cubicBezTo>
                    <a:pt x="1606" y="2251"/>
                    <a:pt x="989" y="1140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7581506" y="843860"/>
              <a:ext cx="212424" cy="522539"/>
            </a:xfrm>
            <a:custGeom>
              <a:avLst/>
              <a:gdLst/>
              <a:ahLst/>
              <a:cxnLst/>
              <a:rect l="l" t="t" r="r" b="b"/>
              <a:pathLst>
                <a:path w="4201" h="10334" extrusionOk="0">
                  <a:moveTo>
                    <a:pt x="1798" y="0"/>
                  </a:moveTo>
                  <a:cubicBezTo>
                    <a:pt x="1414" y="28"/>
                    <a:pt x="1" y="1523"/>
                    <a:pt x="727" y="5174"/>
                  </a:cubicBezTo>
                  <a:cubicBezTo>
                    <a:pt x="1469" y="8811"/>
                    <a:pt x="2279" y="10334"/>
                    <a:pt x="2279" y="10334"/>
                  </a:cubicBezTo>
                  <a:lnTo>
                    <a:pt x="4200" y="9937"/>
                  </a:lnTo>
                  <a:cubicBezTo>
                    <a:pt x="4200" y="9937"/>
                    <a:pt x="3953" y="2910"/>
                    <a:pt x="3404" y="1606"/>
                  </a:cubicBezTo>
                  <a:cubicBezTo>
                    <a:pt x="2855" y="316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8102629" y="1196399"/>
              <a:ext cx="480266" cy="367102"/>
            </a:xfrm>
            <a:custGeom>
              <a:avLst/>
              <a:gdLst/>
              <a:ahLst/>
              <a:cxnLst/>
              <a:rect l="l" t="t" r="r" b="b"/>
              <a:pathLst>
                <a:path w="9498" h="7260" extrusionOk="0">
                  <a:moveTo>
                    <a:pt x="9497" y="0"/>
                  </a:moveTo>
                  <a:lnTo>
                    <a:pt x="2540" y="562"/>
                  </a:lnTo>
                  <a:lnTo>
                    <a:pt x="1" y="7259"/>
                  </a:lnTo>
                  <a:lnTo>
                    <a:pt x="7124" y="6299"/>
                  </a:lnTo>
                  <a:lnTo>
                    <a:pt x="9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7947192" y="1425408"/>
              <a:ext cx="212373" cy="138093"/>
            </a:xfrm>
            <a:custGeom>
              <a:avLst/>
              <a:gdLst/>
              <a:ahLst/>
              <a:cxnLst/>
              <a:rect l="l" t="t" r="r" b="b"/>
              <a:pathLst>
                <a:path w="4200" h="2731" extrusionOk="0">
                  <a:moveTo>
                    <a:pt x="4200" y="0"/>
                  </a:moveTo>
                  <a:lnTo>
                    <a:pt x="1" y="1208"/>
                  </a:lnTo>
                  <a:lnTo>
                    <a:pt x="3075" y="2730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7696693" y="1286607"/>
              <a:ext cx="405986" cy="218592"/>
            </a:xfrm>
            <a:custGeom>
              <a:avLst/>
              <a:gdLst/>
              <a:ahLst/>
              <a:cxnLst/>
              <a:rect l="l" t="t" r="r" b="b"/>
              <a:pathLst>
                <a:path w="8029" h="4323" extrusionOk="0">
                  <a:moveTo>
                    <a:pt x="1880" y="0"/>
                  </a:moveTo>
                  <a:cubicBezTo>
                    <a:pt x="1880" y="0"/>
                    <a:pt x="1373" y="233"/>
                    <a:pt x="1" y="1578"/>
                  </a:cubicBezTo>
                  <a:cubicBezTo>
                    <a:pt x="1" y="1578"/>
                    <a:pt x="3829" y="3733"/>
                    <a:pt x="7439" y="4323"/>
                  </a:cubicBezTo>
                  <a:lnTo>
                    <a:pt x="8029" y="3157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8065868" y="1439920"/>
              <a:ext cx="88185" cy="84039"/>
            </a:xfrm>
            <a:custGeom>
              <a:avLst/>
              <a:gdLst/>
              <a:ahLst/>
              <a:cxnLst/>
              <a:rect l="l" t="t" r="r" b="b"/>
              <a:pathLst>
                <a:path w="1744" h="1662" extrusionOk="0">
                  <a:moveTo>
                    <a:pt x="248" y="1"/>
                  </a:moveTo>
                  <a:cubicBezTo>
                    <a:pt x="248" y="1"/>
                    <a:pt x="1" y="1071"/>
                    <a:pt x="138" y="1291"/>
                  </a:cubicBezTo>
                  <a:lnTo>
                    <a:pt x="1057" y="1662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7970162" y="1781513"/>
              <a:ext cx="422015" cy="615578"/>
            </a:xfrm>
            <a:custGeom>
              <a:avLst/>
              <a:gdLst/>
              <a:ahLst/>
              <a:cxnLst/>
              <a:rect l="l" t="t" r="r" b="b"/>
              <a:pathLst>
                <a:path w="8346" h="12174" extrusionOk="0">
                  <a:moveTo>
                    <a:pt x="7426" y="0"/>
                  </a:moveTo>
                  <a:lnTo>
                    <a:pt x="4832" y="1922"/>
                  </a:lnTo>
                  <a:cubicBezTo>
                    <a:pt x="4832" y="1922"/>
                    <a:pt x="2663" y="3239"/>
                    <a:pt x="1443" y="6081"/>
                  </a:cubicBezTo>
                  <a:cubicBezTo>
                    <a:pt x="235" y="8921"/>
                    <a:pt x="1" y="11583"/>
                    <a:pt x="1" y="11583"/>
                  </a:cubicBezTo>
                  <a:lnTo>
                    <a:pt x="1113" y="12174"/>
                  </a:lnTo>
                  <a:cubicBezTo>
                    <a:pt x="1113" y="12174"/>
                    <a:pt x="7384" y="5106"/>
                    <a:pt x="7865" y="2965"/>
                  </a:cubicBezTo>
                  <a:cubicBezTo>
                    <a:pt x="8345" y="811"/>
                    <a:pt x="7426" y="0"/>
                    <a:pt x="7426" y="0"/>
                  </a:cubicBez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938849" y="2324757"/>
              <a:ext cx="88893" cy="211159"/>
            </a:xfrm>
            <a:custGeom>
              <a:avLst/>
              <a:gdLst/>
              <a:ahLst/>
              <a:cxnLst/>
              <a:rect l="l" t="t" r="r" b="b"/>
              <a:pathLst>
                <a:path w="1758" h="4176" extrusionOk="0">
                  <a:moveTo>
                    <a:pt x="701" y="0"/>
                  </a:moveTo>
                  <a:lnTo>
                    <a:pt x="1" y="1016"/>
                  </a:lnTo>
                  <a:cubicBezTo>
                    <a:pt x="1" y="1016"/>
                    <a:pt x="70" y="1688"/>
                    <a:pt x="125" y="2306"/>
                  </a:cubicBezTo>
                  <a:cubicBezTo>
                    <a:pt x="193" y="2923"/>
                    <a:pt x="550" y="4130"/>
                    <a:pt x="1086" y="4172"/>
                  </a:cubicBezTo>
                  <a:cubicBezTo>
                    <a:pt x="1114" y="4174"/>
                    <a:pt x="1141" y="4175"/>
                    <a:pt x="1167" y="4175"/>
                  </a:cubicBezTo>
                  <a:cubicBezTo>
                    <a:pt x="1623" y="4175"/>
                    <a:pt x="1757" y="3856"/>
                    <a:pt x="1757" y="3856"/>
                  </a:cubicBezTo>
                  <a:cubicBezTo>
                    <a:pt x="1607" y="3005"/>
                    <a:pt x="1757" y="906"/>
                    <a:pt x="1757" y="906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897942" y="2350393"/>
              <a:ext cx="159634" cy="246656"/>
            </a:xfrm>
            <a:custGeom>
              <a:avLst/>
              <a:gdLst/>
              <a:ahLst/>
              <a:cxnLst/>
              <a:rect l="l" t="t" r="r" b="b"/>
              <a:pathLst>
                <a:path w="3157" h="4878" extrusionOk="0">
                  <a:moveTo>
                    <a:pt x="2498" y="2224"/>
                  </a:moveTo>
                  <a:cubicBezTo>
                    <a:pt x="2498" y="2228"/>
                    <a:pt x="2498" y="2233"/>
                    <a:pt x="2499" y="2238"/>
                  </a:cubicBezTo>
                  <a:lnTo>
                    <a:pt x="2499" y="2238"/>
                  </a:lnTo>
                  <a:cubicBezTo>
                    <a:pt x="2499" y="2229"/>
                    <a:pt x="2498" y="2224"/>
                    <a:pt x="2498" y="2224"/>
                  </a:cubicBezTo>
                  <a:close/>
                  <a:moveTo>
                    <a:pt x="1153" y="0"/>
                  </a:moveTo>
                  <a:cubicBezTo>
                    <a:pt x="1153" y="0"/>
                    <a:pt x="577" y="385"/>
                    <a:pt x="303" y="948"/>
                  </a:cubicBezTo>
                  <a:cubicBezTo>
                    <a:pt x="41" y="1524"/>
                    <a:pt x="1" y="1799"/>
                    <a:pt x="1" y="1799"/>
                  </a:cubicBezTo>
                  <a:lnTo>
                    <a:pt x="179" y="2278"/>
                  </a:lnTo>
                  <a:lnTo>
                    <a:pt x="645" y="1949"/>
                  </a:lnTo>
                  <a:lnTo>
                    <a:pt x="645" y="1949"/>
                  </a:lnTo>
                  <a:cubicBezTo>
                    <a:pt x="645" y="1949"/>
                    <a:pt x="632" y="2525"/>
                    <a:pt x="810" y="3102"/>
                  </a:cubicBezTo>
                  <a:cubicBezTo>
                    <a:pt x="989" y="3678"/>
                    <a:pt x="1935" y="4736"/>
                    <a:pt x="2566" y="4873"/>
                  </a:cubicBezTo>
                  <a:cubicBezTo>
                    <a:pt x="2583" y="4876"/>
                    <a:pt x="2598" y="4877"/>
                    <a:pt x="2612" y="4877"/>
                  </a:cubicBezTo>
                  <a:cubicBezTo>
                    <a:pt x="3156" y="4877"/>
                    <a:pt x="2513" y="2700"/>
                    <a:pt x="2499" y="2238"/>
                  </a:cubicBezTo>
                  <a:lnTo>
                    <a:pt x="2499" y="2238"/>
                  </a:lnTo>
                  <a:cubicBezTo>
                    <a:pt x="2498" y="2291"/>
                    <a:pt x="2476" y="2470"/>
                    <a:pt x="2232" y="2470"/>
                  </a:cubicBezTo>
                  <a:cubicBezTo>
                    <a:pt x="2180" y="2470"/>
                    <a:pt x="2118" y="2462"/>
                    <a:pt x="2045" y="2443"/>
                  </a:cubicBezTo>
                  <a:cubicBezTo>
                    <a:pt x="1565" y="2306"/>
                    <a:pt x="1057" y="1153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EE38F1C-BF71-7C72-6EC1-5ED52A99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92237"/>
            <a:ext cx="2478882" cy="1123331"/>
          </a:xfrm>
          <a:prstGeom prst="rect">
            <a:avLst/>
          </a:prstGeom>
        </p:spPr>
      </p:pic>
      <p:pic>
        <p:nvPicPr>
          <p:cNvPr id="2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4E319F-9C51-C17E-84F3-9B3FAE422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00" y="-1588"/>
            <a:ext cx="1804988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5B8CB-6E74-5861-89C7-37387384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981178"/>
            <a:ext cx="6529387" cy="3971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FAEEE-F5F1-96A9-20AE-7226BC2D9DA5}"/>
              </a:ext>
            </a:extLst>
          </p:cNvPr>
          <p:cNvSpPr txBox="1"/>
          <p:nvPr/>
        </p:nvSpPr>
        <p:spPr>
          <a:xfrm>
            <a:off x="3925490" y="310456"/>
            <a:ext cx="4636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u="sng" dirty="0">
                <a:solidFill>
                  <a:srgbClr val="03030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CODE</a:t>
            </a:r>
            <a:endParaRPr lang="en-IN" sz="2800" u="sng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CC87F91-9DEE-0015-0303-42BE09BF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9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0FE0A-7A6F-C4D2-1F64-C695BBB6B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83" b="10489"/>
          <a:stretch/>
        </p:blipFill>
        <p:spPr>
          <a:xfrm>
            <a:off x="578645" y="1007269"/>
            <a:ext cx="8272462" cy="3596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94912F-C4DD-9A21-6A50-E93CF329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1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6B0DE6-D00E-87C7-DD47-B99D5CB5F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7" t="21472" r="25781" b="7361"/>
          <a:stretch/>
        </p:blipFill>
        <p:spPr>
          <a:xfrm>
            <a:off x="778669" y="568618"/>
            <a:ext cx="7486649" cy="4262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1361F4E-6B70-D76A-4570-D2187C75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4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20C2EC-2635-82FA-FBF7-1EA66B2CF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" t="15140" r="27031" b="4583"/>
          <a:stretch/>
        </p:blipFill>
        <p:spPr>
          <a:xfrm>
            <a:off x="1135856" y="507206"/>
            <a:ext cx="6386513" cy="4129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3BBFC-6B30-C7C7-96C7-80031866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2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1"/>
          <p:cNvSpPr txBox="1">
            <a:spLocks noGrp="1"/>
          </p:cNvSpPr>
          <p:nvPr>
            <p:ph type="title"/>
          </p:nvPr>
        </p:nvSpPr>
        <p:spPr>
          <a:xfrm>
            <a:off x="713225" y="439488"/>
            <a:ext cx="771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030303"/>
                </a:solidFill>
              </a:rPr>
              <a:t>CONCLUSION </a:t>
            </a:r>
            <a:endParaRPr>
              <a:solidFill>
                <a:srgbClr val="030303"/>
              </a:solidFill>
            </a:endParaRPr>
          </a:p>
        </p:txBody>
      </p:sp>
      <p:sp>
        <p:nvSpPr>
          <p:cNvPr id="5" name="Google Shape;803;p51">
            <a:extLst>
              <a:ext uri="{FF2B5EF4-FFF2-40B4-BE49-F238E27FC236}">
                <a16:creationId xmlns:a16="http://schemas.microsoft.com/office/drawing/2014/main" id="{A4FB47DA-51FC-9CAD-C971-307F0B68A06B}"/>
              </a:ext>
            </a:extLst>
          </p:cNvPr>
          <p:cNvSpPr txBox="1">
            <a:spLocks/>
          </p:cNvSpPr>
          <p:nvPr/>
        </p:nvSpPr>
        <p:spPr>
          <a:xfrm>
            <a:off x="1015643" y="1384845"/>
            <a:ext cx="7024557" cy="272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1400">
                <a:solidFill>
                  <a:srgbClr val="030303"/>
                </a:solidFill>
                <a:latin typeface="Nunito"/>
              </a:rPr>
              <a:t>This dynamic programming approach provides a systematic method for detecting anomalies in network traffic data. </a:t>
            </a:r>
            <a:endParaRPr lang="en-US">
              <a:solidFill>
                <a:srgbClr val="FF9500"/>
              </a:solidFill>
              <a:latin typeface="Nunito"/>
            </a:endParaRPr>
          </a:p>
          <a:p>
            <a:pPr marL="285750" indent="-285750" algn="l">
              <a:buFont typeface="Arial"/>
              <a:buChar char="•"/>
            </a:pPr>
            <a:endParaRPr lang="en-US" sz="1400">
              <a:solidFill>
                <a:srgbClr val="030303"/>
              </a:solidFill>
              <a:latin typeface="Nunito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>
                <a:solidFill>
                  <a:srgbClr val="030303"/>
                </a:solidFill>
                <a:latin typeface="Nunito"/>
              </a:rPr>
              <a:t>The threshold and anomaly detection conditions can be adjusted to suit specific network monitoring requirements and provide even more precise results.</a:t>
            </a:r>
            <a:endParaRPr lang="en-US">
              <a:solidFill>
                <a:srgbClr val="FF9500"/>
              </a:solidFill>
              <a:latin typeface="Nunito"/>
            </a:endParaRPr>
          </a:p>
          <a:p>
            <a:pPr marL="285750" indent="-285750" algn="l">
              <a:buFont typeface="Arial"/>
              <a:buChar char="•"/>
            </a:pPr>
            <a:endParaRPr lang="en-US" sz="1400">
              <a:solidFill>
                <a:srgbClr val="030303"/>
              </a:solidFill>
              <a:latin typeface="Nunito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>
                <a:solidFill>
                  <a:srgbClr val="030303"/>
                </a:solidFill>
                <a:latin typeface="Nunito"/>
              </a:rPr>
              <a:t>Dynamic programming can be combined with machine learning models to improve the accuracy and adaptability of the anomaly detection algorithm. </a:t>
            </a:r>
            <a:endParaRPr lang="en-US">
              <a:latin typeface="Nunito"/>
            </a:endParaRPr>
          </a:p>
        </p:txBody>
      </p:sp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5CA2A9-DD73-C7C9-6C27-1DD97A0C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5"/>
          <p:cNvGrpSpPr/>
          <p:nvPr/>
        </p:nvGrpSpPr>
        <p:grpSpPr>
          <a:xfrm>
            <a:off x="5035736" y="3192890"/>
            <a:ext cx="2593546" cy="1407660"/>
            <a:chOff x="1036250" y="238125"/>
            <a:chExt cx="3015050" cy="1591475"/>
          </a:xfrm>
        </p:grpSpPr>
        <p:sp>
          <p:nvSpPr>
            <p:cNvPr id="300" name="Google Shape;300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5"/>
          <p:cNvSpPr/>
          <p:nvPr/>
        </p:nvSpPr>
        <p:spPr>
          <a:xfrm>
            <a:off x="7256363" y="2914100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35"/>
          <p:cNvGrpSpPr/>
          <p:nvPr/>
        </p:nvGrpSpPr>
        <p:grpSpPr>
          <a:xfrm>
            <a:off x="5035736" y="1309390"/>
            <a:ext cx="2593546" cy="1407660"/>
            <a:chOff x="1036250" y="238125"/>
            <a:chExt cx="3015050" cy="1591475"/>
          </a:xfrm>
        </p:grpSpPr>
        <p:sp>
          <p:nvSpPr>
            <p:cNvPr id="304" name="Google Shape;304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5"/>
          <p:cNvSpPr/>
          <p:nvPr/>
        </p:nvSpPr>
        <p:spPr>
          <a:xfrm>
            <a:off x="7256363" y="1030600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5"/>
          <p:cNvGrpSpPr/>
          <p:nvPr/>
        </p:nvGrpSpPr>
        <p:grpSpPr>
          <a:xfrm>
            <a:off x="1459549" y="3181740"/>
            <a:ext cx="2593546" cy="1407660"/>
            <a:chOff x="1036250" y="238125"/>
            <a:chExt cx="3015050" cy="1591475"/>
          </a:xfrm>
        </p:grpSpPr>
        <p:sp>
          <p:nvSpPr>
            <p:cNvPr id="308" name="Google Shape;308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5"/>
          <p:cNvSpPr/>
          <p:nvPr/>
        </p:nvSpPr>
        <p:spPr>
          <a:xfrm>
            <a:off x="1187125" y="2902950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1459549" y="1309390"/>
            <a:ext cx="2593546" cy="1407660"/>
            <a:chOff x="1036250" y="238125"/>
            <a:chExt cx="3015050" cy="1591475"/>
          </a:xfrm>
        </p:grpSpPr>
        <p:sp>
          <p:nvSpPr>
            <p:cNvPr id="312" name="Google Shape;312;p35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35"/>
          <p:cNvSpPr/>
          <p:nvPr/>
        </p:nvSpPr>
        <p:spPr>
          <a:xfrm>
            <a:off x="1187125" y="1030600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0303"/>
                </a:solidFill>
              </a:rPr>
              <a:t>Table of contents</a:t>
            </a:r>
            <a:endParaRPr>
              <a:solidFill>
                <a:srgbClr val="030303"/>
              </a:solidFill>
            </a:endParaRPr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1"/>
          </p:nvPr>
        </p:nvSpPr>
        <p:spPr>
          <a:xfrm>
            <a:off x="1484541" y="1732319"/>
            <a:ext cx="2464968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000">
                <a:solidFill>
                  <a:srgbClr val="030303"/>
                </a:solidFill>
              </a:rPr>
              <a:t>Problem Statement &amp; Algorithm Strategy</a:t>
            </a:r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3"/>
          </p:nvPr>
        </p:nvSpPr>
        <p:spPr>
          <a:xfrm>
            <a:off x="12292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4"/>
          </p:nvPr>
        </p:nvSpPr>
        <p:spPr>
          <a:xfrm>
            <a:off x="1627417" y="3667563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30303"/>
                </a:solidFill>
              </a:rPr>
              <a:t>Implementation</a:t>
            </a:r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6"/>
          </p:nvPr>
        </p:nvSpPr>
        <p:spPr>
          <a:xfrm>
            <a:off x="12292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title" idx="9"/>
          </p:nvPr>
        </p:nvSpPr>
        <p:spPr>
          <a:xfrm>
            <a:off x="7306575" y="10783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subTitle" idx="13"/>
          </p:nvPr>
        </p:nvSpPr>
        <p:spPr>
          <a:xfrm>
            <a:off x="5211667" y="3481825"/>
            <a:ext cx="2257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>
                <a:solidFill>
                  <a:srgbClr val="030303"/>
                </a:solidFill>
              </a:rPr>
              <a:t>Conclusion &amp; Future Scope</a:t>
            </a:r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15"/>
          </p:nvPr>
        </p:nvSpPr>
        <p:spPr>
          <a:xfrm>
            <a:off x="7306575" y="2961804"/>
            <a:ext cx="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5D860B-5DD0-F00A-DB68-76AF646F6027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890199" y="1775181"/>
            <a:ext cx="2772150" cy="700500"/>
          </a:xfrm>
        </p:spPr>
        <p:txBody>
          <a:bodyPr/>
          <a:lstStyle/>
          <a:p>
            <a:r>
              <a:rPr lang="en-US">
                <a:solidFill>
                  <a:srgbClr val="030303"/>
                </a:solidFill>
              </a:rPr>
              <a:t>Literature Survey</a:t>
            </a:r>
          </a:p>
        </p:txBody>
      </p:sp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3E18A8-FDFE-5982-8742-6D45393E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0" y="-1588"/>
            <a:ext cx="1836738" cy="471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41"/>
          <p:cNvGrpSpPr/>
          <p:nvPr/>
        </p:nvGrpSpPr>
        <p:grpSpPr>
          <a:xfrm>
            <a:off x="2260143" y="506646"/>
            <a:ext cx="5991242" cy="3076473"/>
            <a:chOff x="1036250" y="238125"/>
            <a:chExt cx="3015050" cy="1591475"/>
          </a:xfrm>
        </p:grpSpPr>
        <p:sp>
          <p:nvSpPr>
            <p:cNvPr id="491" name="Google Shape;491;p41"/>
            <p:cNvSpPr/>
            <p:nvPr/>
          </p:nvSpPr>
          <p:spPr>
            <a:xfrm>
              <a:off x="1036250" y="526325"/>
              <a:ext cx="3015050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1036250" y="238125"/>
              <a:ext cx="3015050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1547700" y="332250"/>
              <a:ext cx="99575" cy="99975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3882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2291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1"/>
          <p:cNvSpPr txBox="1">
            <a:spLocks noGrp="1"/>
          </p:cNvSpPr>
          <p:nvPr>
            <p:ph type="title"/>
          </p:nvPr>
        </p:nvSpPr>
        <p:spPr>
          <a:xfrm>
            <a:off x="3352556" y="3754575"/>
            <a:ext cx="43620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030303"/>
                </a:solidFill>
              </a:rPr>
              <a:t>PROBLEM STATEMENT</a:t>
            </a:r>
          </a:p>
        </p:txBody>
      </p:sp>
      <p:sp>
        <p:nvSpPr>
          <p:cNvPr id="497" name="Google Shape;497;p41"/>
          <p:cNvSpPr txBox="1">
            <a:spLocks noGrp="1"/>
          </p:cNvSpPr>
          <p:nvPr>
            <p:ph type="subTitle" idx="1"/>
          </p:nvPr>
        </p:nvSpPr>
        <p:spPr>
          <a:xfrm>
            <a:off x="2742575" y="1824600"/>
            <a:ext cx="5219249" cy="14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rgbClr val="030303"/>
                </a:solidFill>
                <a:latin typeface="Bahnschrift"/>
                <a:cs typeface="Arial"/>
              </a:rPr>
              <a:t>Anomaly detection plays a crucial role in ensuring the security and reliability of network systems. </a:t>
            </a:r>
          </a:p>
          <a:p>
            <a:pPr marL="0" indent="0"/>
            <a:endParaRPr lang="en-US" sz="1600">
              <a:solidFill>
                <a:srgbClr val="030303"/>
              </a:solidFill>
              <a:latin typeface="Bahnschrif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rgbClr val="030303"/>
                </a:solidFill>
                <a:latin typeface="Bahnschrift"/>
                <a:cs typeface="Arial"/>
              </a:rPr>
              <a:t>The key objective is to distinguish unusual patterns or events that deviate from normal network behavior, which may indicate malicious activities, network faults, performance issues, or other anomalies.</a:t>
            </a:r>
            <a:endParaRPr lang="en">
              <a:latin typeface="Bahnschrif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grpSp>
        <p:nvGrpSpPr>
          <p:cNvPr id="498" name="Google Shape;498;p41"/>
          <p:cNvGrpSpPr/>
          <p:nvPr/>
        </p:nvGrpSpPr>
        <p:grpSpPr>
          <a:xfrm>
            <a:off x="-214777" y="1140149"/>
            <a:ext cx="3100721" cy="2997395"/>
            <a:chOff x="392442" y="1075855"/>
            <a:chExt cx="3100721" cy="2997395"/>
          </a:xfrm>
        </p:grpSpPr>
        <p:sp>
          <p:nvSpPr>
            <p:cNvPr id="499" name="Google Shape;499;p41"/>
            <p:cNvSpPr/>
            <p:nvPr/>
          </p:nvSpPr>
          <p:spPr>
            <a:xfrm>
              <a:off x="712900" y="3797250"/>
              <a:ext cx="2334000" cy="27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" name="Google Shape;500;p41"/>
            <p:cNvGrpSpPr/>
            <p:nvPr/>
          </p:nvGrpSpPr>
          <p:grpSpPr>
            <a:xfrm rot="-977810">
              <a:off x="668974" y="1386386"/>
              <a:ext cx="2547656" cy="2335694"/>
              <a:chOff x="2465375" y="238125"/>
              <a:chExt cx="449825" cy="412400"/>
            </a:xfrm>
          </p:grpSpPr>
          <p:sp>
            <p:nvSpPr>
              <p:cNvPr id="501" name="Google Shape;501;p41"/>
              <p:cNvSpPr/>
              <p:nvPr/>
            </p:nvSpPr>
            <p:spPr>
              <a:xfrm>
                <a:off x="2836275" y="351700"/>
                <a:ext cx="78925" cy="11495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4598" extrusionOk="0">
                    <a:moveTo>
                      <a:pt x="0" y="0"/>
                    </a:moveTo>
                    <a:lnTo>
                      <a:pt x="0" y="4597"/>
                    </a:lnTo>
                    <a:lnTo>
                      <a:pt x="2786" y="3636"/>
                    </a:lnTo>
                    <a:lnTo>
                      <a:pt x="3157" y="3513"/>
                    </a:lnTo>
                    <a:lnTo>
                      <a:pt x="3157" y="1098"/>
                    </a:lnTo>
                    <a:lnTo>
                      <a:pt x="2965" y="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1"/>
              <p:cNvSpPr/>
              <p:nvPr/>
            </p:nvSpPr>
            <p:spPr>
              <a:xfrm>
                <a:off x="2893225" y="377400"/>
                <a:ext cx="2197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609" extrusionOk="0">
                    <a:moveTo>
                      <a:pt x="687" y="1"/>
                    </a:moveTo>
                    <a:cubicBezTo>
                      <a:pt x="288" y="220"/>
                      <a:pt x="1" y="742"/>
                      <a:pt x="1" y="1373"/>
                    </a:cubicBezTo>
                    <a:cubicBezTo>
                      <a:pt x="1" y="1895"/>
                      <a:pt x="206" y="2348"/>
                      <a:pt x="508" y="2608"/>
                    </a:cubicBezTo>
                    <a:lnTo>
                      <a:pt x="879" y="2485"/>
                    </a:lnTo>
                    <a:lnTo>
                      <a:pt x="879" y="70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1"/>
              <p:cNvSpPr/>
              <p:nvPr/>
            </p:nvSpPr>
            <p:spPr>
              <a:xfrm>
                <a:off x="2537775" y="250475"/>
                <a:ext cx="305375" cy="331450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3258" extrusionOk="0">
                    <a:moveTo>
                      <a:pt x="12215" y="0"/>
                    </a:moveTo>
                    <a:cubicBezTo>
                      <a:pt x="12215" y="0"/>
                      <a:pt x="4969" y="3129"/>
                      <a:pt x="1" y="4269"/>
                    </a:cubicBezTo>
                    <a:lnTo>
                      <a:pt x="1" y="4968"/>
                    </a:lnTo>
                    <a:lnTo>
                      <a:pt x="1" y="8289"/>
                    </a:lnTo>
                    <a:lnTo>
                      <a:pt x="1" y="8990"/>
                    </a:lnTo>
                    <a:cubicBezTo>
                      <a:pt x="4969" y="10128"/>
                      <a:pt x="12215" y="13257"/>
                      <a:pt x="12215" y="13257"/>
                    </a:cubicBezTo>
                    <a:lnTo>
                      <a:pt x="12215" y="8289"/>
                    </a:lnTo>
                    <a:lnTo>
                      <a:pt x="12215" y="4968"/>
                    </a:lnTo>
                    <a:lnTo>
                      <a:pt x="12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1"/>
              <p:cNvSpPr/>
              <p:nvPr/>
            </p:nvSpPr>
            <p:spPr>
              <a:xfrm>
                <a:off x="2808475" y="238125"/>
                <a:ext cx="34675" cy="3565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260" extrusionOk="0">
                    <a:moveTo>
                      <a:pt x="686" y="0"/>
                    </a:moveTo>
                    <a:cubicBezTo>
                      <a:pt x="302" y="0"/>
                      <a:pt x="0" y="302"/>
                      <a:pt x="0" y="686"/>
                    </a:cubicBezTo>
                    <a:lnTo>
                      <a:pt x="0" y="13559"/>
                    </a:lnTo>
                    <a:cubicBezTo>
                      <a:pt x="0" y="13943"/>
                      <a:pt x="302" y="14260"/>
                      <a:pt x="686" y="14260"/>
                    </a:cubicBezTo>
                    <a:cubicBezTo>
                      <a:pt x="1071" y="14260"/>
                      <a:pt x="1387" y="13943"/>
                      <a:pt x="1387" y="13559"/>
                    </a:cubicBezTo>
                    <a:lnTo>
                      <a:pt x="1387" y="686"/>
                    </a:lnTo>
                    <a:cubicBezTo>
                      <a:pt x="1387" y="302"/>
                      <a:pt x="1071" y="0"/>
                      <a:pt x="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1"/>
              <p:cNvSpPr/>
              <p:nvPr/>
            </p:nvSpPr>
            <p:spPr>
              <a:xfrm>
                <a:off x="2465375" y="357175"/>
                <a:ext cx="72425" cy="11875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4750" extrusionOk="0">
                    <a:moveTo>
                      <a:pt x="2375" y="1"/>
                    </a:moveTo>
                    <a:cubicBezTo>
                      <a:pt x="1058" y="1"/>
                      <a:pt x="1" y="1071"/>
                      <a:pt x="1" y="2374"/>
                    </a:cubicBezTo>
                    <a:cubicBezTo>
                      <a:pt x="1" y="3692"/>
                      <a:pt x="1058" y="4749"/>
                      <a:pt x="2375" y="4749"/>
                    </a:cubicBezTo>
                    <a:lnTo>
                      <a:pt x="2897" y="4749"/>
                    </a:lnTo>
                    <a:lnTo>
                      <a:pt x="28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1"/>
              <p:cNvSpPr/>
              <p:nvPr/>
            </p:nvSpPr>
            <p:spPr>
              <a:xfrm>
                <a:off x="2517525" y="471925"/>
                <a:ext cx="95750" cy="178600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7144" extrusionOk="0">
                    <a:moveTo>
                      <a:pt x="1031" y="0"/>
                    </a:moveTo>
                    <a:cubicBezTo>
                      <a:pt x="888" y="0"/>
                      <a:pt x="742" y="7"/>
                      <a:pt x="591" y="22"/>
                    </a:cubicBezTo>
                    <a:lnTo>
                      <a:pt x="83" y="5415"/>
                    </a:lnTo>
                    <a:cubicBezTo>
                      <a:pt x="1" y="6348"/>
                      <a:pt x="728" y="7144"/>
                      <a:pt x="1662" y="7144"/>
                    </a:cubicBezTo>
                    <a:cubicBezTo>
                      <a:pt x="2458" y="7144"/>
                      <a:pt x="3130" y="6554"/>
                      <a:pt x="3226" y="5758"/>
                    </a:cubicBezTo>
                    <a:lnTo>
                      <a:pt x="3830" y="968"/>
                    </a:lnTo>
                    <a:cubicBezTo>
                      <a:pt x="3830" y="968"/>
                      <a:pt x="2721" y="0"/>
                      <a:pt x="10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47504F-BB6B-3D1C-F434-A02E1EB9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>
            <a:spLocks noGrp="1"/>
          </p:cNvSpPr>
          <p:nvPr>
            <p:ph type="title"/>
          </p:nvPr>
        </p:nvSpPr>
        <p:spPr>
          <a:xfrm>
            <a:off x="5017475" y="1204275"/>
            <a:ext cx="31389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Algorithm :</a:t>
            </a:r>
          </a:p>
        </p:txBody>
      </p:sp>
      <p:sp>
        <p:nvSpPr>
          <p:cNvPr id="512" name="Google Shape;512;p42"/>
          <p:cNvSpPr txBox="1">
            <a:spLocks noGrp="1"/>
          </p:cNvSpPr>
          <p:nvPr>
            <p:ph type="subTitle" idx="1"/>
          </p:nvPr>
        </p:nvSpPr>
        <p:spPr>
          <a:xfrm>
            <a:off x="5017475" y="1908731"/>
            <a:ext cx="3460368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 b="1"/>
              <a:t>Dynamic Programming</a:t>
            </a:r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</p:txBody>
      </p:sp>
      <p:grpSp>
        <p:nvGrpSpPr>
          <p:cNvPr id="513" name="Google Shape;513;p42"/>
          <p:cNvGrpSpPr/>
          <p:nvPr/>
        </p:nvGrpSpPr>
        <p:grpSpPr>
          <a:xfrm>
            <a:off x="713225" y="1065109"/>
            <a:ext cx="3762525" cy="3160541"/>
            <a:chOff x="713225" y="1065109"/>
            <a:chExt cx="3762525" cy="3160541"/>
          </a:xfrm>
        </p:grpSpPr>
        <p:sp>
          <p:nvSpPr>
            <p:cNvPr id="514" name="Google Shape;514;p42"/>
            <p:cNvSpPr/>
            <p:nvPr/>
          </p:nvSpPr>
          <p:spPr>
            <a:xfrm>
              <a:off x="841550" y="3949650"/>
              <a:ext cx="3634200" cy="27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 rot="-718120">
              <a:off x="922910" y="1385586"/>
              <a:ext cx="3339458" cy="2372326"/>
            </a:xfrm>
            <a:custGeom>
              <a:avLst/>
              <a:gdLst/>
              <a:ahLst/>
              <a:cxnLst/>
              <a:rect l="l" t="t" r="r" b="b"/>
              <a:pathLst>
                <a:path w="75295" h="53489" extrusionOk="0">
                  <a:moveTo>
                    <a:pt x="276" y="0"/>
                  </a:moveTo>
                  <a:cubicBezTo>
                    <a:pt x="132" y="0"/>
                    <a:pt x="1" y="118"/>
                    <a:pt x="1" y="275"/>
                  </a:cubicBezTo>
                  <a:lnTo>
                    <a:pt x="1" y="53212"/>
                  </a:lnTo>
                  <a:cubicBezTo>
                    <a:pt x="1" y="53369"/>
                    <a:pt x="132" y="53488"/>
                    <a:pt x="276" y="53488"/>
                  </a:cubicBezTo>
                  <a:lnTo>
                    <a:pt x="75019" y="53488"/>
                  </a:lnTo>
                  <a:cubicBezTo>
                    <a:pt x="75177" y="53488"/>
                    <a:pt x="75294" y="53369"/>
                    <a:pt x="75294" y="53212"/>
                  </a:cubicBezTo>
                  <a:lnTo>
                    <a:pt x="75294" y="275"/>
                  </a:lnTo>
                  <a:cubicBezTo>
                    <a:pt x="75294" y="118"/>
                    <a:pt x="75177" y="0"/>
                    <a:pt x="7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 rot="-718120">
              <a:off x="1171249" y="1490208"/>
              <a:ext cx="2657595" cy="2202326"/>
            </a:xfrm>
            <a:custGeom>
              <a:avLst/>
              <a:gdLst/>
              <a:ahLst/>
              <a:cxnLst/>
              <a:rect l="l" t="t" r="r" b="b"/>
              <a:pathLst>
                <a:path w="59921" h="49656" extrusionOk="0">
                  <a:moveTo>
                    <a:pt x="1" y="1"/>
                  </a:moveTo>
                  <a:lnTo>
                    <a:pt x="1" y="49655"/>
                  </a:lnTo>
                  <a:lnTo>
                    <a:pt x="59921" y="49655"/>
                  </a:lnTo>
                  <a:lnTo>
                    <a:pt x="599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 rot="-718120">
              <a:off x="966972" y="1506202"/>
              <a:ext cx="2659369" cy="242870"/>
            </a:xfrm>
            <a:custGeom>
              <a:avLst/>
              <a:gdLst/>
              <a:ahLst/>
              <a:cxnLst/>
              <a:rect l="l" t="t" r="r" b="b"/>
              <a:pathLst>
                <a:path w="59961" h="5476" extrusionOk="0">
                  <a:moveTo>
                    <a:pt x="1" y="0"/>
                  </a:moveTo>
                  <a:lnTo>
                    <a:pt x="1" y="5476"/>
                  </a:lnTo>
                  <a:lnTo>
                    <a:pt x="59961" y="5476"/>
                  </a:lnTo>
                  <a:lnTo>
                    <a:pt x="59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 rot="-718120">
              <a:off x="1133542" y="1691011"/>
              <a:ext cx="1418499" cy="75220"/>
            </a:xfrm>
            <a:custGeom>
              <a:avLst/>
              <a:gdLst/>
              <a:ahLst/>
              <a:cxnLst/>
              <a:rect l="l" t="t" r="r" b="b"/>
              <a:pathLst>
                <a:path w="31983" h="1696" extrusionOk="0">
                  <a:moveTo>
                    <a:pt x="1" y="1"/>
                  </a:moveTo>
                  <a:lnTo>
                    <a:pt x="1" y="1695"/>
                  </a:lnTo>
                  <a:lnTo>
                    <a:pt x="31982" y="1695"/>
                  </a:lnTo>
                  <a:lnTo>
                    <a:pt x="31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 rot="-718120">
              <a:off x="3858965" y="2130555"/>
              <a:ext cx="285359" cy="285359"/>
            </a:xfrm>
            <a:custGeom>
              <a:avLst/>
              <a:gdLst/>
              <a:ahLst/>
              <a:cxnLst/>
              <a:rect l="l" t="t" r="r" b="b"/>
              <a:pathLst>
                <a:path w="6434" h="6434" extrusionOk="0">
                  <a:moveTo>
                    <a:pt x="3216" y="0"/>
                  </a:moveTo>
                  <a:cubicBezTo>
                    <a:pt x="1444" y="0"/>
                    <a:pt x="0" y="1445"/>
                    <a:pt x="0" y="3217"/>
                  </a:cubicBezTo>
                  <a:cubicBezTo>
                    <a:pt x="0" y="4990"/>
                    <a:pt x="1444" y="6434"/>
                    <a:pt x="3216" y="6434"/>
                  </a:cubicBezTo>
                  <a:cubicBezTo>
                    <a:pt x="5002" y="6434"/>
                    <a:pt x="6434" y="4990"/>
                    <a:pt x="6434" y="3217"/>
                  </a:cubicBezTo>
                  <a:cubicBezTo>
                    <a:pt x="6434" y="1445"/>
                    <a:pt x="5002" y="0"/>
                    <a:pt x="3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 rot="-718120">
              <a:off x="3913069" y="2184678"/>
              <a:ext cx="177052" cy="177096"/>
            </a:xfrm>
            <a:custGeom>
              <a:avLst/>
              <a:gdLst/>
              <a:ahLst/>
              <a:cxnLst/>
              <a:rect l="l" t="t" r="r" b="b"/>
              <a:pathLst>
                <a:path w="3992" h="3993" extrusionOk="0">
                  <a:moveTo>
                    <a:pt x="1996" y="1"/>
                  </a:moveTo>
                  <a:cubicBezTo>
                    <a:pt x="894" y="1"/>
                    <a:pt x="1" y="894"/>
                    <a:pt x="1" y="1997"/>
                  </a:cubicBezTo>
                  <a:cubicBezTo>
                    <a:pt x="1" y="3099"/>
                    <a:pt x="894" y="3992"/>
                    <a:pt x="1996" y="3992"/>
                  </a:cubicBezTo>
                  <a:cubicBezTo>
                    <a:pt x="3099" y="3992"/>
                    <a:pt x="3992" y="3099"/>
                    <a:pt x="3992" y="1997"/>
                  </a:cubicBezTo>
                  <a:cubicBezTo>
                    <a:pt x="3992" y="894"/>
                    <a:pt x="3099" y="1"/>
                    <a:pt x="1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 rot="-718120">
              <a:off x="1038160" y="2742692"/>
              <a:ext cx="67592" cy="302833"/>
            </a:xfrm>
            <a:custGeom>
              <a:avLst/>
              <a:gdLst/>
              <a:ahLst/>
              <a:cxnLst/>
              <a:rect l="l" t="t" r="r" b="b"/>
              <a:pathLst>
                <a:path w="1524" h="6828" extrusionOk="0">
                  <a:moveTo>
                    <a:pt x="762" y="0"/>
                  </a:moveTo>
                  <a:cubicBezTo>
                    <a:pt x="342" y="0"/>
                    <a:pt x="1" y="341"/>
                    <a:pt x="1" y="761"/>
                  </a:cubicBezTo>
                  <a:lnTo>
                    <a:pt x="1" y="6066"/>
                  </a:lnTo>
                  <a:cubicBezTo>
                    <a:pt x="1" y="6486"/>
                    <a:pt x="342" y="6827"/>
                    <a:pt x="762" y="6827"/>
                  </a:cubicBezTo>
                  <a:cubicBezTo>
                    <a:pt x="1182" y="6827"/>
                    <a:pt x="1524" y="6486"/>
                    <a:pt x="1524" y="6066"/>
                  </a:cubicBezTo>
                  <a:lnTo>
                    <a:pt x="1524" y="761"/>
                  </a:lnTo>
                  <a:cubicBezTo>
                    <a:pt x="1524" y="341"/>
                    <a:pt x="1182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 rot="-718120">
              <a:off x="1320040" y="1978493"/>
              <a:ext cx="1486047" cy="1270010"/>
            </a:xfrm>
            <a:custGeom>
              <a:avLst/>
              <a:gdLst/>
              <a:ahLst/>
              <a:cxnLst/>
              <a:rect l="l" t="t" r="r" b="b"/>
              <a:pathLst>
                <a:path w="33506" h="28635" extrusionOk="0">
                  <a:moveTo>
                    <a:pt x="1" y="0"/>
                  </a:moveTo>
                  <a:lnTo>
                    <a:pt x="106" y="28634"/>
                  </a:lnTo>
                  <a:lnTo>
                    <a:pt x="33505" y="28634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 rot="-718120">
              <a:off x="1851409" y="2236071"/>
              <a:ext cx="238789" cy="238213"/>
            </a:xfrm>
            <a:custGeom>
              <a:avLst/>
              <a:gdLst/>
              <a:ahLst/>
              <a:cxnLst/>
              <a:rect l="l" t="t" r="r" b="b"/>
              <a:pathLst>
                <a:path w="5384" h="5371" extrusionOk="0">
                  <a:moveTo>
                    <a:pt x="2693" y="1"/>
                  </a:moveTo>
                  <a:cubicBezTo>
                    <a:pt x="1209" y="1"/>
                    <a:pt x="1" y="1209"/>
                    <a:pt x="1" y="2693"/>
                  </a:cubicBezTo>
                  <a:cubicBezTo>
                    <a:pt x="1" y="4176"/>
                    <a:pt x="1209" y="5371"/>
                    <a:pt x="2693" y="5371"/>
                  </a:cubicBezTo>
                  <a:cubicBezTo>
                    <a:pt x="4176" y="5371"/>
                    <a:pt x="5384" y="4176"/>
                    <a:pt x="5384" y="2693"/>
                  </a:cubicBezTo>
                  <a:cubicBezTo>
                    <a:pt x="5384" y="1209"/>
                    <a:pt x="4176" y="1"/>
                    <a:pt x="2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 rot="-718120">
              <a:off x="1803922" y="2775886"/>
              <a:ext cx="535724" cy="229475"/>
            </a:xfrm>
            <a:custGeom>
              <a:avLst/>
              <a:gdLst/>
              <a:ahLst/>
              <a:cxnLst/>
              <a:rect l="l" t="t" r="r" b="b"/>
              <a:pathLst>
                <a:path w="12079" h="5174" extrusionOk="0">
                  <a:moveTo>
                    <a:pt x="6736" y="1"/>
                  </a:moveTo>
                  <a:lnTo>
                    <a:pt x="4977" y="53"/>
                  </a:lnTo>
                  <a:cubicBezTo>
                    <a:pt x="4977" y="53"/>
                    <a:pt x="5213" y="2298"/>
                    <a:pt x="2574" y="2377"/>
                  </a:cubicBezTo>
                  <a:cubicBezTo>
                    <a:pt x="1721" y="2403"/>
                    <a:pt x="0" y="5174"/>
                    <a:pt x="0" y="5174"/>
                  </a:cubicBezTo>
                  <a:lnTo>
                    <a:pt x="12079" y="5174"/>
                  </a:lnTo>
                  <a:cubicBezTo>
                    <a:pt x="12079" y="5174"/>
                    <a:pt x="11291" y="2390"/>
                    <a:pt x="10897" y="2377"/>
                  </a:cubicBezTo>
                  <a:cubicBezTo>
                    <a:pt x="8259" y="2298"/>
                    <a:pt x="8495" y="53"/>
                    <a:pt x="8495" y="53"/>
                  </a:cubicBezTo>
                  <a:lnTo>
                    <a:pt x="6736" y="1"/>
                  </a:ln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 rot="-718120">
              <a:off x="1973472" y="2671494"/>
              <a:ext cx="183438" cy="92163"/>
            </a:xfrm>
            <a:custGeom>
              <a:avLst/>
              <a:gdLst/>
              <a:ahLst/>
              <a:cxnLst/>
              <a:rect l="l" t="t" r="r" b="b"/>
              <a:pathLst>
                <a:path w="4136" h="2078" extrusionOk="0">
                  <a:moveTo>
                    <a:pt x="263" y="1"/>
                  </a:moveTo>
                  <a:cubicBezTo>
                    <a:pt x="210" y="211"/>
                    <a:pt x="132" y="447"/>
                    <a:pt x="0" y="671"/>
                  </a:cubicBezTo>
                  <a:cubicBezTo>
                    <a:pt x="412" y="1574"/>
                    <a:pt x="1203" y="2077"/>
                    <a:pt x="2017" y="2077"/>
                  </a:cubicBezTo>
                  <a:cubicBezTo>
                    <a:pt x="2812" y="2077"/>
                    <a:pt x="3629" y="1597"/>
                    <a:pt x="4135" y="540"/>
                  </a:cubicBezTo>
                  <a:cubicBezTo>
                    <a:pt x="4057" y="408"/>
                    <a:pt x="3992" y="211"/>
                    <a:pt x="3952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 rot="-718120">
              <a:off x="1849797" y="2354896"/>
              <a:ext cx="361599" cy="505520"/>
            </a:xfrm>
            <a:custGeom>
              <a:avLst/>
              <a:gdLst/>
              <a:ahLst/>
              <a:cxnLst/>
              <a:rect l="l" t="t" r="r" b="b"/>
              <a:pathLst>
                <a:path w="8153" h="11398" extrusionOk="0">
                  <a:moveTo>
                    <a:pt x="4078" y="1"/>
                  </a:moveTo>
                  <a:cubicBezTo>
                    <a:pt x="2237" y="1"/>
                    <a:pt x="391" y="1492"/>
                    <a:pt x="144" y="4045"/>
                  </a:cubicBezTo>
                  <a:cubicBezTo>
                    <a:pt x="0" y="5568"/>
                    <a:pt x="289" y="7210"/>
                    <a:pt x="512" y="8168"/>
                  </a:cubicBezTo>
                  <a:cubicBezTo>
                    <a:pt x="643" y="8733"/>
                    <a:pt x="893" y="9244"/>
                    <a:pt x="1247" y="9665"/>
                  </a:cubicBezTo>
                  <a:cubicBezTo>
                    <a:pt x="2075" y="10610"/>
                    <a:pt x="3151" y="11385"/>
                    <a:pt x="4004" y="11398"/>
                  </a:cubicBezTo>
                  <a:cubicBezTo>
                    <a:pt x="4012" y="11398"/>
                    <a:pt x="4020" y="11398"/>
                    <a:pt x="4028" y="11398"/>
                  </a:cubicBezTo>
                  <a:cubicBezTo>
                    <a:pt x="4891" y="11398"/>
                    <a:pt x="5981" y="10667"/>
                    <a:pt x="6814" y="9743"/>
                  </a:cubicBezTo>
                  <a:cubicBezTo>
                    <a:pt x="7181" y="9349"/>
                    <a:pt x="7444" y="8838"/>
                    <a:pt x="7589" y="8273"/>
                  </a:cubicBezTo>
                  <a:cubicBezTo>
                    <a:pt x="7825" y="7328"/>
                    <a:pt x="8153" y="5700"/>
                    <a:pt x="8048" y="4177"/>
                  </a:cubicBezTo>
                  <a:cubicBezTo>
                    <a:pt x="7878" y="1577"/>
                    <a:pt x="6013" y="28"/>
                    <a:pt x="4149" y="2"/>
                  </a:cubicBezTo>
                  <a:cubicBezTo>
                    <a:pt x="4125" y="1"/>
                    <a:pt x="4102" y="1"/>
                    <a:pt x="4078" y="1"/>
                  </a:cubicBezTo>
                  <a:close/>
                </a:path>
              </a:pathLst>
            </a:custGeom>
            <a:solidFill>
              <a:srgbClr val="FFA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 rot="-718120">
              <a:off x="1802080" y="2867575"/>
              <a:ext cx="712775" cy="644563"/>
            </a:xfrm>
            <a:custGeom>
              <a:avLst/>
              <a:gdLst/>
              <a:ahLst/>
              <a:cxnLst/>
              <a:rect l="l" t="t" r="r" b="b"/>
              <a:pathLst>
                <a:path w="16071" h="14533" extrusionOk="0">
                  <a:moveTo>
                    <a:pt x="4265" y="0"/>
                  </a:moveTo>
                  <a:cubicBezTo>
                    <a:pt x="3696" y="0"/>
                    <a:pt x="2455" y="104"/>
                    <a:pt x="1628" y="931"/>
                  </a:cubicBezTo>
                  <a:cubicBezTo>
                    <a:pt x="512" y="2020"/>
                    <a:pt x="669" y="3032"/>
                    <a:pt x="0" y="5500"/>
                  </a:cubicBezTo>
                  <a:lnTo>
                    <a:pt x="2770" y="6747"/>
                  </a:lnTo>
                  <a:cubicBezTo>
                    <a:pt x="2770" y="6747"/>
                    <a:pt x="2796" y="11762"/>
                    <a:pt x="2560" y="13509"/>
                  </a:cubicBezTo>
                  <a:cubicBezTo>
                    <a:pt x="2560" y="13509"/>
                    <a:pt x="5068" y="14533"/>
                    <a:pt x="8022" y="14533"/>
                  </a:cubicBezTo>
                  <a:cubicBezTo>
                    <a:pt x="10962" y="14533"/>
                    <a:pt x="12827" y="13127"/>
                    <a:pt x="12827" y="13127"/>
                  </a:cubicBezTo>
                  <a:cubicBezTo>
                    <a:pt x="12578" y="11368"/>
                    <a:pt x="13261" y="6747"/>
                    <a:pt x="13261" y="6747"/>
                  </a:cubicBezTo>
                  <a:lnTo>
                    <a:pt x="16070" y="5500"/>
                  </a:lnTo>
                  <a:cubicBezTo>
                    <a:pt x="15387" y="3032"/>
                    <a:pt x="15519" y="2020"/>
                    <a:pt x="14402" y="931"/>
                  </a:cubicBezTo>
                  <a:cubicBezTo>
                    <a:pt x="13575" y="104"/>
                    <a:pt x="12334" y="0"/>
                    <a:pt x="11766" y="0"/>
                  </a:cubicBezTo>
                  <a:cubicBezTo>
                    <a:pt x="11576" y="0"/>
                    <a:pt x="11461" y="12"/>
                    <a:pt x="11461" y="12"/>
                  </a:cubicBezTo>
                  <a:cubicBezTo>
                    <a:pt x="11461" y="12"/>
                    <a:pt x="10714" y="2099"/>
                    <a:pt x="8022" y="2125"/>
                  </a:cubicBezTo>
                  <a:cubicBezTo>
                    <a:pt x="5317" y="2099"/>
                    <a:pt x="4569" y="12"/>
                    <a:pt x="4569" y="12"/>
                  </a:cubicBezTo>
                  <a:cubicBezTo>
                    <a:pt x="4569" y="12"/>
                    <a:pt x="4454" y="0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 rot="-718120">
              <a:off x="1867639" y="2294412"/>
              <a:ext cx="348826" cy="335875"/>
            </a:xfrm>
            <a:custGeom>
              <a:avLst/>
              <a:gdLst/>
              <a:ahLst/>
              <a:cxnLst/>
              <a:rect l="l" t="t" r="r" b="b"/>
              <a:pathLst>
                <a:path w="7865" h="7573" extrusionOk="0">
                  <a:moveTo>
                    <a:pt x="3675" y="1"/>
                  </a:moveTo>
                  <a:cubicBezTo>
                    <a:pt x="3266" y="1"/>
                    <a:pt x="2859" y="78"/>
                    <a:pt x="2482" y="243"/>
                  </a:cubicBezTo>
                  <a:cubicBezTo>
                    <a:pt x="972" y="899"/>
                    <a:pt x="1" y="3683"/>
                    <a:pt x="2140" y="4286"/>
                  </a:cubicBezTo>
                  <a:cubicBezTo>
                    <a:pt x="2718" y="4444"/>
                    <a:pt x="3336" y="4365"/>
                    <a:pt x="3926" y="4470"/>
                  </a:cubicBezTo>
                  <a:cubicBezTo>
                    <a:pt x="4675" y="4615"/>
                    <a:pt x="5317" y="5074"/>
                    <a:pt x="5830" y="5639"/>
                  </a:cubicBezTo>
                  <a:cubicBezTo>
                    <a:pt x="6329" y="6203"/>
                    <a:pt x="6683" y="6873"/>
                    <a:pt x="7012" y="7556"/>
                  </a:cubicBezTo>
                  <a:cubicBezTo>
                    <a:pt x="7049" y="7568"/>
                    <a:pt x="7087" y="7573"/>
                    <a:pt x="7125" y="7573"/>
                  </a:cubicBezTo>
                  <a:cubicBezTo>
                    <a:pt x="7305" y="7573"/>
                    <a:pt x="7492" y="7455"/>
                    <a:pt x="7589" y="7294"/>
                  </a:cubicBezTo>
                  <a:cubicBezTo>
                    <a:pt x="7707" y="7096"/>
                    <a:pt x="7733" y="6860"/>
                    <a:pt x="7759" y="6623"/>
                  </a:cubicBezTo>
                  <a:cubicBezTo>
                    <a:pt x="7865" y="5521"/>
                    <a:pt x="7838" y="4379"/>
                    <a:pt x="7523" y="3315"/>
                  </a:cubicBezTo>
                  <a:cubicBezTo>
                    <a:pt x="7208" y="2252"/>
                    <a:pt x="6592" y="1241"/>
                    <a:pt x="5659" y="624"/>
                  </a:cubicBezTo>
                  <a:cubicBezTo>
                    <a:pt x="5079" y="226"/>
                    <a:pt x="4374" y="1"/>
                    <a:pt x="3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 rot="-718120">
              <a:off x="1779684" y="2367900"/>
              <a:ext cx="178737" cy="303853"/>
            </a:xfrm>
            <a:custGeom>
              <a:avLst/>
              <a:gdLst/>
              <a:ahLst/>
              <a:cxnLst/>
              <a:rect l="l" t="t" r="r" b="b"/>
              <a:pathLst>
                <a:path w="4030" h="6851" extrusionOk="0">
                  <a:moveTo>
                    <a:pt x="2836" y="0"/>
                  </a:moveTo>
                  <a:cubicBezTo>
                    <a:pt x="2723" y="0"/>
                    <a:pt x="2601" y="21"/>
                    <a:pt x="2469" y="67"/>
                  </a:cubicBezTo>
                  <a:cubicBezTo>
                    <a:pt x="1498" y="408"/>
                    <a:pt x="750" y="1458"/>
                    <a:pt x="435" y="2404"/>
                  </a:cubicBezTo>
                  <a:cubicBezTo>
                    <a:pt x="1" y="3703"/>
                    <a:pt x="132" y="5121"/>
                    <a:pt x="395" y="6460"/>
                  </a:cubicBezTo>
                  <a:cubicBezTo>
                    <a:pt x="408" y="6579"/>
                    <a:pt x="447" y="6710"/>
                    <a:pt x="540" y="6789"/>
                  </a:cubicBezTo>
                  <a:cubicBezTo>
                    <a:pt x="591" y="6831"/>
                    <a:pt x="653" y="6850"/>
                    <a:pt x="718" y="6850"/>
                  </a:cubicBezTo>
                  <a:cubicBezTo>
                    <a:pt x="852" y="6850"/>
                    <a:pt x="998" y="6768"/>
                    <a:pt x="1078" y="6644"/>
                  </a:cubicBezTo>
                  <a:cubicBezTo>
                    <a:pt x="1196" y="6474"/>
                    <a:pt x="1209" y="6250"/>
                    <a:pt x="1261" y="6040"/>
                  </a:cubicBezTo>
                  <a:cubicBezTo>
                    <a:pt x="1419" y="5252"/>
                    <a:pt x="1970" y="4609"/>
                    <a:pt x="2509" y="4005"/>
                  </a:cubicBezTo>
                  <a:cubicBezTo>
                    <a:pt x="3034" y="3414"/>
                    <a:pt x="3598" y="2784"/>
                    <a:pt x="3808" y="2010"/>
                  </a:cubicBezTo>
                  <a:cubicBezTo>
                    <a:pt x="4030" y="1231"/>
                    <a:pt x="3705" y="0"/>
                    <a:pt x="2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 rot="-718120">
              <a:off x="3223791" y="1688146"/>
              <a:ext cx="287133" cy="68745"/>
            </a:xfrm>
            <a:custGeom>
              <a:avLst/>
              <a:gdLst/>
              <a:ahLst/>
              <a:cxnLst/>
              <a:rect l="l" t="t" r="r" b="b"/>
              <a:pathLst>
                <a:path w="6474" h="1550" extrusionOk="0">
                  <a:moveTo>
                    <a:pt x="0" y="0"/>
                  </a:moveTo>
                  <a:lnTo>
                    <a:pt x="0" y="1550"/>
                  </a:lnTo>
                  <a:lnTo>
                    <a:pt x="6473" y="1550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 rot="-718120">
              <a:off x="2805651" y="1767610"/>
              <a:ext cx="404753" cy="310373"/>
            </a:xfrm>
            <a:custGeom>
              <a:avLst/>
              <a:gdLst/>
              <a:ahLst/>
              <a:cxnLst/>
              <a:rect l="l" t="t" r="r" b="b"/>
              <a:pathLst>
                <a:path w="9126" h="6998" extrusionOk="0">
                  <a:moveTo>
                    <a:pt x="0" y="0"/>
                  </a:moveTo>
                  <a:lnTo>
                    <a:pt x="0" y="6997"/>
                  </a:lnTo>
                  <a:lnTo>
                    <a:pt x="9125" y="6997"/>
                  </a:lnTo>
                  <a:lnTo>
                    <a:pt x="9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 rot="-718120">
              <a:off x="3316445" y="2125063"/>
              <a:ext cx="287133" cy="69322"/>
            </a:xfrm>
            <a:custGeom>
              <a:avLst/>
              <a:gdLst/>
              <a:ahLst/>
              <a:cxnLst/>
              <a:rect l="l" t="t" r="r" b="b"/>
              <a:pathLst>
                <a:path w="6474" h="1563" extrusionOk="0">
                  <a:moveTo>
                    <a:pt x="0" y="1"/>
                  </a:moveTo>
                  <a:lnTo>
                    <a:pt x="0" y="1563"/>
                  </a:lnTo>
                  <a:lnTo>
                    <a:pt x="6473" y="1563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 rot="-718120">
              <a:off x="2898365" y="2205098"/>
              <a:ext cx="404753" cy="310373"/>
            </a:xfrm>
            <a:custGeom>
              <a:avLst/>
              <a:gdLst/>
              <a:ahLst/>
              <a:cxnLst/>
              <a:rect l="l" t="t" r="r" b="b"/>
              <a:pathLst>
                <a:path w="9126" h="6998" extrusionOk="0">
                  <a:moveTo>
                    <a:pt x="0" y="0"/>
                  </a:moveTo>
                  <a:lnTo>
                    <a:pt x="0" y="6997"/>
                  </a:lnTo>
                  <a:lnTo>
                    <a:pt x="9125" y="6997"/>
                  </a:lnTo>
                  <a:lnTo>
                    <a:pt x="9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 rot="-718120">
              <a:off x="3409108" y="2562601"/>
              <a:ext cx="287133" cy="68745"/>
            </a:xfrm>
            <a:custGeom>
              <a:avLst/>
              <a:gdLst/>
              <a:ahLst/>
              <a:cxnLst/>
              <a:rect l="l" t="t" r="r" b="b"/>
              <a:pathLst>
                <a:path w="6474" h="1550" extrusionOk="0">
                  <a:moveTo>
                    <a:pt x="0" y="0"/>
                  </a:moveTo>
                  <a:lnTo>
                    <a:pt x="0" y="1549"/>
                  </a:lnTo>
                  <a:lnTo>
                    <a:pt x="6473" y="1549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 rot="-718120">
              <a:off x="2990955" y="2641978"/>
              <a:ext cx="404753" cy="310417"/>
            </a:xfrm>
            <a:custGeom>
              <a:avLst/>
              <a:gdLst/>
              <a:ahLst/>
              <a:cxnLst/>
              <a:rect l="l" t="t" r="r" b="b"/>
              <a:pathLst>
                <a:path w="9126" h="6999" extrusionOk="0">
                  <a:moveTo>
                    <a:pt x="0" y="1"/>
                  </a:moveTo>
                  <a:lnTo>
                    <a:pt x="0" y="6999"/>
                  </a:lnTo>
                  <a:lnTo>
                    <a:pt x="9125" y="6999"/>
                  </a:lnTo>
                  <a:lnTo>
                    <a:pt x="9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 rot="-718120">
              <a:off x="3501758" y="2999475"/>
              <a:ext cx="287133" cy="69366"/>
            </a:xfrm>
            <a:custGeom>
              <a:avLst/>
              <a:gdLst/>
              <a:ahLst/>
              <a:cxnLst/>
              <a:rect l="l" t="t" r="r" b="b"/>
              <a:pathLst>
                <a:path w="6474" h="1564" extrusionOk="0">
                  <a:moveTo>
                    <a:pt x="0" y="1"/>
                  </a:moveTo>
                  <a:lnTo>
                    <a:pt x="0" y="1563"/>
                  </a:lnTo>
                  <a:lnTo>
                    <a:pt x="6473" y="1563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 rot="-718120">
              <a:off x="3083673" y="3079465"/>
              <a:ext cx="404753" cy="310462"/>
            </a:xfrm>
            <a:custGeom>
              <a:avLst/>
              <a:gdLst/>
              <a:ahLst/>
              <a:cxnLst/>
              <a:rect l="l" t="t" r="r" b="b"/>
              <a:pathLst>
                <a:path w="9126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9125" y="6999"/>
                  </a:lnTo>
                  <a:lnTo>
                    <a:pt x="9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 rot="-718120">
              <a:off x="1448960" y="3164554"/>
              <a:ext cx="1480813" cy="70519"/>
            </a:xfrm>
            <a:custGeom>
              <a:avLst/>
              <a:gdLst/>
              <a:ahLst/>
              <a:cxnLst/>
              <a:rect l="l" t="t" r="r" b="b"/>
              <a:pathLst>
                <a:path w="33388" h="1590" extrusionOk="0">
                  <a:moveTo>
                    <a:pt x="1" y="1"/>
                  </a:moveTo>
                  <a:lnTo>
                    <a:pt x="1" y="1589"/>
                  </a:lnTo>
                  <a:lnTo>
                    <a:pt x="33387" y="1589"/>
                  </a:lnTo>
                  <a:lnTo>
                    <a:pt x="333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2"/>
            <p:cNvSpPr/>
            <p:nvPr/>
          </p:nvSpPr>
          <p:spPr>
            <a:xfrm rot="-718120">
              <a:off x="1505951" y="3360525"/>
              <a:ext cx="1496469" cy="248103"/>
            </a:xfrm>
            <a:custGeom>
              <a:avLst/>
              <a:gdLst/>
              <a:ahLst/>
              <a:cxnLst/>
              <a:rect l="l" t="t" r="r" b="b"/>
              <a:pathLst>
                <a:path w="33741" h="5594" extrusionOk="0">
                  <a:moveTo>
                    <a:pt x="0" y="1"/>
                  </a:moveTo>
                  <a:lnTo>
                    <a:pt x="0" y="5594"/>
                  </a:lnTo>
                  <a:lnTo>
                    <a:pt x="33741" y="5594"/>
                  </a:lnTo>
                  <a:lnTo>
                    <a:pt x="33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11;p42">
            <a:extLst>
              <a:ext uri="{FF2B5EF4-FFF2-40B4-BE49-F238E27FC236}">
                <a16:creationId xmlns:a16="http://schemas.microsoft.com/office/drawing/2014/main" id="{8CF7D4E0-9B42-3CD8-70E1-3D178F13D1B2}"/>
              </a:ext>
            </a:extLst>
          </p:cNvPr>
          <p:cNvSpPr txBox="1">
            <a:spLocks/>
          </p:cNvSpPr>
          <p:nvPr/>
        </p:nvSpPr>
        <p:spPr>
          <a:xfrm>
            <a:off x="5048432" y="2499675"/>
            <a:ext cx="31389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Technique :</a:t>
            </a:r>
          </a:p>
          <a:p>
            <a:endParaRPr lang="en"/>
          </a:p>
        </p:txBody>
      </p:sp>
      <p:sp>
        <p:nvSpPr>
          <p:cNvPr id="5" name="Google Shape;512;p42">
            <a:extLst>
              <a:ext uri="{FF2B5EF4-FFF2-40B4-BE49-F238E27FC236}">
                <a16:creationId xmlns:a16="http://schemas.microsoft.com/office/drawing/2014/main" id="{8C970A52-FFA6-9EDA-B3A1-8F977642EEDC}"/>
              </a:ext>
            </a:extLst>
          </p:cNvPr>
          <p:cNvSpPr txBox="1">
            <a:spLocks/>
          </p:cNvSpPr>
          <p:nvPr/>
        </p:nvSpPr>
        <p:spPr>
          <a:xfrm>
            <a:off x="5048431" y="3239850"/>
            <a:ext cx="3460368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endParaRPr lang="en" sz="2400" b="1"/>
          </a:p>
          <a:p>
            <a:pPr marL="0" indent="0">
              <a:buFont typeface="Arial"/>
              <a:buNone/>
            </a:pPr>
            <a:endParaRPr lang="en"/>
          </a:p>
          <a:p>
            <a:pPr marL="0" indent="0">
              <a:buFont typeface="Arial"/>
              <a:buNone/>
            </a:pPr>
            <a:endParaRPr lang="en"/>
          </a:p>
        </p:txBody>
      </p:sp>
      <p:sp>
        <p:nvSpPr>
          <p:cNvPr id="7" name="Google Shape;512;p42">
            <a:extLst>
              <a:ext uri="{FF2B5EF4-FFF2-40B4-BE49-F238E27FC236}">
                <a16:creationId xmlns:a16="http://schemas.microsoft.com/office/drawing/2014/main" id="{07CF03E1-6106-D85D-21B7-7778359598BF}"/>
              </a:ext>
            </a:extLst>
          </p:cNvPr>
          <p:cNvSpPr txBox="1">
            <a:spLocks/>
          </p:cNvSpPr>
          <p:nvPr/>
        </p:nvSpPr>
        <p:spPr>
          <a:xfrm>
            <a:off x="5027000" y="3211275"/>
            <a:ext cx="3460368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" sz="2000" b="1"/>
              <a:t>DP matching principle or Dynamic time Warping</a:t>
            </a:r>
            <a:endParaRPr lang="en-US" sz="2000" b="1" err="1"/>
          </a:p>
          <a:p>
            <a:pPr marL="0" indent="0">
              <a:buFont typeface="Arial"/>
              <a:buNone/>
            </a:pPr>
            <a:endParaRPr lang="en"/>
          </a:p>
          <a:p>
            <a:pPr marL="0" indent="0">
              <a:buFont typeface="Arial"/>
              <a:buNone/>
            </a:pPr>
            <a:endParaRPr lang="en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202EDE-298F-A93E-7198-14950644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14287"/>
            <a:ext cx="1757363" cy="455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43"/>
          <p:cNvGrpSpPr/>
          <p:nvPr/>
        </p:nvGrpSpPr>
        <p:grpSpPr>
          <a:xfrm>
            <a:off x="5074563" y="2885003"/>
            <a:ext cx="3500835" cy="1924892"/>
            <a:chOff x="1036255" y="238115"/>
            <a:chExt cx="2894448" cy="1591477"/>
          </a:xfrm>
        </p:grpSpPr>
        <p:sp>
          <p:nvSpPr>
            <p:cNvPr id="545" name="Google Shape;545;p43"/>
            <p:cNvSpPr/>
            <p:nvPr/>
          </p:nvSpPr>
          <p:spPr>
            <a:xfrm>
              <a:off x="1036255" y="526317"/>
              <a:ext cx="2894448" cy="1303275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1036255" y="238115"/>
              <a:ext cx="2894448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1547700" y="332250"/>
              <a:ext cx="99575" cy="99975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3882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1229100" y="332250"/>
              <a:ext cx="99975" cy="99975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3"/>
          <p:cNvSpPr txBox="1">
            <a:spLocks noGrp="1"/>
          </p:cNvSpPr>
          <p:nvPr>
            <p:ph type="body" idx="1"/>
          </p:nvPr>
        </p:nvSpPr>
        <p:spPr>
          <a:xfrm>
            <a:off x="5018769" y="3599431"/>
            <a:ext cx="31617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Literature Survey</a:t>
            </a:r>
          </a:p>
        </p:txBody>
      </p:sp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D28F88-21AA-A05F-042F-D499228C6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2B68024-27D3-AB9C-9D49-046BC069558F}"/>
              </a:ext>
            </a:extLst>
          </p:cNvPr>
          <p:cNvSpPr txBox="1"/>
          <p:nvPr/>
        </p:nvSpPr>
        <p:spPr>
          <a:xfrm>
            <a:off x="710802" y="542924"/>
            <a:ext cx="77241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Nunito"/>
              </a:rPr>
              <a:t>Paper 1 : Network Traffic Anomaly Detection Based on 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BA4A5-3F8A-C18E-D11E-D1C6F1079FED}"/>
              </a:ext>
            </a:extLst>
          </p:cNvPr>
          <p:cNvSpPr txBox="1"/>
          <p:nvPr/>
        </p:nvSpPr>
        <p:spPr>
          <a:xfrm>
            <a:off x="948333" y="1284321"/>
            <a:ext cx="725090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latin typeface="Times New Roman"/>
                <a:cs typeface="Times New Roman"/>
              </a:rPr>
              <a:t>Here, two sets of data are taken: sample data A = a1 , a2, a3…</a:t>
            </a:r>
            <a:r>
              <a:rPr lang="en-US" sz="1600" err="1">
                <a:latin typeface="Times New Roman"/>
                <a:cs typeface="Times New Roman"/>
              </a:rPr>
              <a:t>aI</a:t>
            </a:r>
            <a:r>
              <a:rPr lang="en-US" sz="1600">
                <a:latin typeface="Times New Roman"/>
                <a:cs typeface="Times New Roman"/>
              </a:rPr>
              <a:t> and the actual data  B=b1, b2, b3…</a:t>
            </a:r>
            <a:r>
              <a:rPr lang="en-US" sz="1600" err="1">
                <a:latin typeface="Times New Roman"/>
                <a:cs typeface="Times New Roman"/>
              </a:rPr>
              <a:t>bJ</a:t>
            </a:r>
            <a:r>
              <a:rPr lang="en-US" sz="1600">
                <a:latin typeface="Times New Roman"/>
                <a:cs typeface="Times New Roman"/>
              </a:rPr>
              <a:t>. </a:t>
            </a:r>
            <a:endParaRPr lang="en-US" sz="1600">
              <a:solidFill>
                <a:srgbClr val="030303"/>
              </a:solidFill>
              <a:latin typeface="Nunito"/>
            </a:endParaRPr>
          </a:p>
          <a:p>
            <a:pPr marL="285750" indent="-285750">
              <a:buChar char="•"/>
            </a:pPr>
            <a:endParaRPr lang="en-US" sz="1600">
              <a:latin typeface="Times New Roman"/>
              <a:ea typeface="Cambria Math"/>
              <a:cs typeface="Times New Roman"/>
            </a:endParaRPr>
          </a:p>
          <a:p>
            <a:pPr marL="285750" indent="-285750">
              <a:buChar char="•"/>
            </a:pPr>
            <a:r>
              <a:rPr lang="en-US" sz="1600">
                <a:latin typeface="Times New Roman"/>
                <a:ea typeface="Cambria Math"/>
                <a:cs typeface="Times New Roman"/>
              </a:rPr>
              <a:t>Dynamic time warping algorithm is applied on these datasets to match them and identify any anomalies or deviations from normal behavior.</a:t>
            </a:r>
          </a:p>
          <a:p>
            <a:endParaRPr lang="en-US" sz="1600">
              <a:latin typeface="Times New Roman"/>
              <a:ea typeface="Cambria Math"/>
              <a:cs typeface="Times New Roman"/>
            </a:endParaRPr>
          </a:p>
          <a:p>
            <a:pPr marL="285750" indent="-285750">
              <a:buChar char="•"/>
            </a:pPr>
            <a:r>
              <a:rPr lang="en-US" sz="1600">
                <a:latin typeface="Times New Roman"/>
                <a:ea typeface="Cambria Math"/>
                <a:cs typeface="Times New Roman"/>
              </a:rPr>
              <a:t>This is done by finding the minimized residual distance between the vectors using the DP equation and calculating the </a:t>
            </a:r>
            <a:r>
              <a:rPr lang="en-US" sz="1600" b="1">
                <a:latin typeface="Times New Roman"/>
                <a:ea typeface="Cambria Math"/>
                <a:cs typeface="Times New Roman"/>
              </a:rPr>
              <a:t>time-normalized distance.</a:t>
            </a:r>
          </a:p>
          <a:p>
            <a:endParaRPr lang="en-US" sz="1600">
              <a:latin typeface="Times New Roman"/>
              <a:ea typeface="Cambria Math"/>
              <a:cs typeface="Times New Roman"/>
            </a:endParaRPr>
          </a:p>
          <a:p>
            <a:pPr marL="285750" indent="-285750">
              <a:buChar char="•"/>
            </a:pPr>
            <a:r>
              <a:rPr lang="en-US" sz="1600">
                <a:latin typeface="Times New Roman"/>
                <a:ea typeface="Cambria Math"/>
              </a:rPr>
              <a:t>Based on this distance, anomalies are detected in the network traffic. Real data was taken from IP flows for this analysis. It has provided an accuracy rate more than 94%. 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38C35E-8512-2584-C590-273B93C8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8B6B84-F0E9-FF01-90A1-2817B7FC2F75}"/>
              </a:ext>
            </a:extLst>
          </p:cNvPr>
          <p:cNvSpPr txBox="1"/>
          <p:nvPr/>
        </p:nvSpPr>
        <p:spPr>
          <a:xfrm>
            <a:off x="878681" y="392906"/>
            <a:ext cx="67222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Nunito"/>
              </a:rPr>
              <a:t>Paper 2 : Efficient Sequence Alignment of Network Traffic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BF757-DD61-699F-5114-D995BE04F8A8}"/>
              </a:ext>
            </a:extLst>
          </p:cNvPr>
          <p:cNvSpPr txBox="1"/>
          <p:nvPr/>
        </p:nvSpPr>
        <p:spPr>
          <a:xfrm>
            <a:off x="691157" y="1084064"/>
            <a:ext cx="782240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solidFill>
                  <a:srgbClr val="030303"/>
                </a:solidFill>
                <a:latin typeface="Times New Roman"/>
              </a:rPr>
              <a:t>The paper addresses the need for efficient sequence alignment techniques to compare and analyze network traffic data. </a:t>
            </a:r>
            <a:endParaRPr lang="en-US">
              <a:solidFill>
                <a:srgbClr val="030303"/>
              </a:solidFill>
            </a:endParaRPr>
          </a:p>
          <a:p>
            <a:pPr marL="285750" indent="-285750">
              <a:buChar char="•"/>
            </a:pPr>
            <a:endParaRPr lang="en-US" sz="1600">
              <a:solidFill>
                <a:srgbClr val="030303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rgbClr val="030303"/>
                </a:solidFill>
                <a:latin typeface="Times New Roman"/>
              </a:rPr>
              <a:t>Traditional sequence alignment algorithms can be computationally expensive and not well-suited for large-scale network traffic analysis.</a:t>
            </a:r>
            <a:endParaRPr lang="en-US">
              <a:solidFill>
                <a:srgbClr val="030303"/>
              </a:solidFill>
            </a:endParaRPr>
          </a:p>
          <a:p>
            <a:pPr marL="285750" indent="-285750">
              <a:buChar char="•"/>
            </a:pPr>
            <a:endParaRPr lang="en-US" sz="1600">
              <a:solidFill>
                <a:srgbClr val="030303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rgbClr val="030303"/>
                </a:solidFill>
                <a:latin typeface="Times New Roman"/>
              </a:rPr>
              <a:t>The paper discusses the application of </a:t>
            </a:r>
            <a:r>
              <a:rPr lang="en-US" sz="1600" err="1">
                <a:solidFill>
                  <a:srgbClr val="030303"/>
                </a:solidFill>
                <a:latin typeface="Times New Roman"/>
              </a:rPr>
              <a:t>TreeAlign</a:t>
            </a:r>
            <a:r>
              <a:rPr lang="en-US" sz="1600">
                <a:solidFill>
                  <a:srgbClr val="030303"/>
                </a:solidFill>
                <a:latin typeface="Times New Roman"/>
              </a:rPr>
              <a:t> to network anomaly detection. </a:t>
            </a:r>
          </a:p>
          <a:p>
            <a:pPr marL="285750" indent="-285750">
              <a:buChar char="•"/>
            </a:pPr>
            <a:endParaRPr lang="en-US" sz="1600">
              <a:solidFill>
                <a:srgbClr val="030303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rgbClr val="030303"/>
                </a:solidFill>
                <a:latin typeface="Times New Roman"/>
              </a:rPr>
              <a:t>By aligning network traffic sequences efficiently, </a:t>
            </a:r>
            <a:r>
              <a:rPr lang="en-US" sz="1600" err="1">
                <a:solidFill>
                  <a:srgbClr val="030303"/>
                </a:solidFill>
                <a:latin typeface="Times New Roman"/>
              </a:rPr>
              <a:t>TreeAlign</a:t>
            </a:r>
            <a:r>
              <a:rPr lang="en-US" sz="1600">
                <a:solidFill>
                  <a:srgbClr val="030303"/>
                </a:solidFill>
                <a:latin typeface="Times New Roman"/>
              </a:rPr>
              <a:t> can help identify patterns and anomalies in network behavior, such as network attacks or unusual traffic patterns.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98D6B4-0692-293A-E9C3-AD908DEC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8B6B84-F0E9-FF01-90A1-2817B7FC2F75}"/>
              </a:ext>
            </a:extLst>
          </p:cNvPr>
          <p:cNvSpPr txBox="1"/>
          <p:nvPr/>
        </p:nvSpPr>
        <p:spPr>
          <a:xfrm>
            <a:off x="907256" y="442912"/>
            <a:ext cx="729376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Nunito"/>
              </a:rPr>
              <a:t>Paper 3 : </a:t>
            </a:r>
            <a:r>
              <a:rPr lang="en-US" sz="1600" b="1">
                <a:solidFill>
                  <a:srgbClr val="111111"/>
                </a:solidFill>
                <a:latin typeface="Nunito"/>
              </a:rPr>
              <a:t>Anomaly Detection Using Dynamic Time Warping</a:t>
            </a:r>
            <a:endParaRPr lang="en-US" sz="1600" b="1">
              <a:latin typeface="Nunito"/>
            </a:endParaRPr>
          </a:p>
          <a:p>
            <a:endParaRPr lang="en-US" sz="1600" b="1">
              <a:solidFill>
                <a:srgbClr val="111111"/>
              </a:solidFill>
              <a:latin typeface="Nunito"/>
            </a:endParaRPr>
          </a:p>
          <a:p>
            <a:endParaRPr lang="en-US" sz="1600" b="1">
              <a:solidFill>
                <a:srgbClr val="111111"/>
              </a:solidFill>
              <a:latin typeface="Nunito"/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rgbClr val="030303"/>
                </a:solidFill>
                <a:latin typeface="Times New Roman"/>
              </a:rPr>
              <a:t>The paper provides an overview of the Dynamic Time Warping technique, explaining how it computes the optimal alignment between two sequences by warping one sequence with respect to the other.</a:t>
            </a:r>
          </a:p>
          <a:p>
            <a:pPr marL="285750" indent="-285750">
              <a:buChar char="•"/>
            </a:pPr>
            <a:endParaRPr lang="en-US" sz="1600">
              <a:solidFill>
                <a:srgbClr val="030303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rgbClr val="030303"/>
                </a:solidFill>
                <a:latin typeface="Times New Roman"/>
              </a:rPr>
              <a:t>The framework involves pre-processing the data, computing the DTW distance between sequences, and defining a threshold to classify instances as normal or anomalous based on the distance measure.</a:t>
            </a:r>
          </a:p>
          <a:p>
            <a:pPr marL="285750" indent="-285750">
              <a:buChar char="•"/>
            </a:pPr>
            <a:endParaRPr lang="en-US" sz="1600">
              <a:solidFill>
                <a:srgbClr val="030303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rgbClr val="030303"/>
                </a:solidFill>
                <a:latin typeface="Times New Roman"/>
              </a:rPr>
              <a:t>The authors compare the performance of the proposed DTW-based anomaly detection approach with other existing methods and demonstrate its effectiveness in detecting anomalies.</a:t>
            </a:r>
          </a:p>
          <a:p>
            <a:pPr marL="285750" indent="-285750">
              <a:buChar char="•"/>
            </a:pPr>
            <a:endParaRPr lang="en-US" sz="1600">
              <a:solidFill>
                <a:srgbClr val="030303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rgbClr val="030303"/>
                </a:solidFill>
                <a:latin typeface="Times New Roman"/>
              </a:rPr>
              <a:t>They highlight the ability of DTW to handle variations in sequence lengths and speeds, but also note computational complexities and the need for proper parameter tuning.</a:t>
            </a:r>
          </a:p>
        </p:txBody>
      </p:sp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345E3-271B-46A7-D04C-BBFC209D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1"/>
          <p:cNvSpPr txBox="1">
            <a:spLocks noGrp="1"/>
          </p:cNvSpPr>
          <p:nvPr>
            <p:ph type="title"/>
          </p:nvPr>
        </p:nvSpPr>
        <p:spPr>
          <a:xfrm>
            <a:off x="713225" y="439488"/>
            <a:ext cx="771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30303"/>
                </a:solidFill>
              </a:rPr>
              <a:t>IMPLEMENTATION</a:t>
            </a:r>
            <a:endParaRPr dirty="0">
              <a:solidFill>
                <a:srgbClr val="03030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4856C-6052-9CC0-FA78-46DDAFF59565}"/>
              </a:ext>
            </a:extLst>
          </p:cNvPr>
          <p:cNvSpPr txBox="1"/>
          <p:nvPr/>
        </p:nvSpPr>
        <p:spPr>
          <a:xfrm>
            <a:off x="864394" y="1421606"/>
            <a:ext cx="656510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b="1" u="sng">
                <a:latin typeface="nunito bold"/>
                <a:cs typeface="Times New Roman"/>
              </a:rPr>
              <a:t>Use the following functions</a:t>
            </a:r>
            <a:r>
              <a:rPr lang="en-IN" sz="1600" b="1">
                <a:latin typeface="nunito bold"/>
                <a:cs typeface="Times New Roman"/>
              </a:rPr>
              <a:t> </a:t>
            </a:r>
          </a:p>
          <a:p>
            <a:endParaRPr lang="en-IN" sz="1600" b="1">
              <a:latin typeface="nunito bold"/>
              <a:cs typeface="Times New Roman"/>
            </a:endParaRPr>
          </a:p>
          <a:p>
            <a:r>
              <a:rPr lang="en-IN" sz="1600" b="1">
                <a:latin typeface="nunito bold"/>
                <a:cs typeface="Times New Roman"/>
              </a:rPr>
              <a:t>1. Calculate distance.</a:t>
            </a:r>
          </a:p>
          <a:p>
            <a:endParaRPr lang="en-IN" sz="1600" b="1">
              <a:latin typeface="nunito bold"/>
              <a:cs typeface="Times New Roman"/>
            </a:endParaRPr>
          </a:p>
          <a:p>
            <a:r>
              <a:rPr lang="en-IN" sz="1600" b="1">
                <a:latin typeface="nunito bold"/>
                <a:cs typeface="Times New Roman"/>
              </a:rPr>
              <a:t>2.Calculate time normalized distance. </a:t>
            </a:r>
          </a:p>
          <a:p>
            <a:endParaRPr lang="en-IN" sz="1600" b="1">
              <a:latin typeface="nunito bold"/>
              <a:cs typeface="Times New Roman"/>
            </a:endParaRPr>
          </a:p>
          <a:p>
            <a:r>
              <a:rPr lang="en-IN" sz="1600" b="1">
                <a:latin typeface="nunito bold"/>
                <a:cs typeface="Times New Roman"/>
              </a:rPr>
              <a:t>3. Detect anomalies.</a:t>
            </a:r>
          </a:p>
          <a:p>
            <a:r>
              <a:rPr lang="en-IN" sz="1600" b="1">
                <a:latin typeface="nunito bold"/>
                <a:cs typeface="Times New Roman"/>
              </a:rPr>
              <a:t>	- Calculate the time normalized distance. </a:t>
            </a:r>
          </a:p>
          <a:p>
            <a:r>
              <a:rPr lang="en-IN" sz="1600" b="1">
                <a:latin typeface="nunito bold"/>
                <a:cs typeface="Times New Roman"/>
              </a:rPr>
              <a:t>	- Check boundary conditions. </a:t>
            </a:r>
          </a:p>
          <a:p>
            <a:r>
              <a:rPr lang="en-IN" sz="1600" b="1">
                <a:latin typeface="nunito bold"/>
                <a:cs typeface="Times New Roman"/>
              </a:rPr>
              <a:t>	- Weighting the coefficients.</a:t>
            </a:r>
          </a:p>
          <a:p>
            <a:endParaRPr lang="en-IN" sz="1600" b="1">
              <a:latin typeface="nunito bold"/>
              <a:cs typeface="Times New Roman"/>
            </a:endParaRPr>
          </a:p>
          <a:p>
            <a:r>
              <a:rPr lang="en-IN" sz="1600" b="1">
                <a:latin typeface="nunito bold"/>
                <a:cs typeface="Times New Roman"/>
              </a:rPr>
              <a:t>4. Analysing.</a:t>
            </a:r>
            <a:r>
              <a:rPr lang="en-IN" sz="1600" b="1">
                <a:latin typeface="Times New Roman"/>
                <a:cs typeface="Times New Roman"/>
              </a:rPr>
              <a:t> 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F5A9EF-DAB0-A524-839E-04CB0698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-1588"/>
            <a:ext cx="1757363" cy="455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ulti Level Marketing Website by Slidesgo">
  <a:themeElements>
    <a:clrScheme name="Simple Light">
      <a:dk1>
        <a:srgbClr val="003C67"/>
      </a:dk1>
      <a:lt1>
        <a:srgbClr val="FFFFFF"/>
      </a:lt1>
      <a:dk2>
        <a:srgbClr val="CA4F24"/>
      </a:dk2>
      <a:lt2>
        <a:srgbClr val="FF9500"/>
      </a:lt2>
      <a:accent1>
        <a:srgbClr val="2A90FF"/>
      </a:accent1>
      <a:accent2>
        <a:srgbClr val="A3BDFF"/>
      </a:accent2>
      <a:accent3>
        <a:srgbClr val="DEEBFF"/>
      </a:accent3>
      <a:accent4>
        <a:srgbClr val="C8DEFF"/>
      </a:accent4>
      <a:accent5>
        <a:srgbClr val="0097A7"/>
      </a:accent5>
      <a:accent6>
        <a:srgbClr val="EEFF41"/>
      </a:accent6>
      <a:hlink>
        <a:srgbClr val="003C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On-screen Show (16:9)</PresentationFormat>
  <Paragraphs>68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Multi Level Marketing Website by Slidesgo</vt:lpstr>
      <vt:lpstr>Network Anomaly Detection using Dynamic Programming</vt:lpstr>
      <vt:lpstr>Table of contents</vt:lpstr>
      <vt:lpstr>PROBLEM STATEMENT</vt:lpstr>
      <vt:lpstr>Algorithm :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cp:lastModifiedBy>ravi sharma</cp:lastModifiedBy>
  <cp:revision>11</cp:revision>
  <dcterms:modified xsi:type="dcterms:W3CDTF">2023-06-07T10:04:31Z</dcterms:modified>
</cp:coreProperties>
</file>