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A69B0-B380-33EC-1605-6B3559CDA8A3}" v="91" dt="2023-01-30T05:35:03.00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ippun Kumar A.A." userId="S::aa_nippunkumaar@blr.amrita.edu::a48363fd-f267-41fa-8da0-398a903c7504" providerId="AD" clId="Web-{FE9A69B0-B380-33EC-1605-6B3559CDA8A3}"/>
    <pc:docChg chg="modSld">
      <pc:chgData name="Mr. Nippun Kumar A.A." userId="S::aa_nippunkumaar@blr.amrita.edu::a48363fd-f267-41fa-8da0-398a903c7504" providerId="AD" clId="Web-{FE9A69B0-B380-33EC-1605-6B3559CDA8A3}" dt="2023-01-30T05:35:01.085" v="81" actId="20577"/>
      <pc:docMkLst>
        <pc:docMk/>
      </pc:docMkLst>
      <pc:sldChg chg="modSp">
        <pc:chgData name="Mr. Nippun Kumar A.A." userId="S::aa_nippunkumaar@blr.amrita.edu::a48363fd-f267-41fa-8da0-398a903c7504" providerId="AD" clId="Web-{FE9A69B0-B380-33EC-1605-6B3559CDA8A3}" dt="2023-01-30T05:31:09.190" v="1" actId="20577"/>
        <pc:sldMkLst>
          <pc:docMk/>
          <pc:sldMk cId="0" sldId="256"/>
        </pc:sldMkLst>
        <pc:spChg chg="mod">
          <ac:chgData name="Mr. Nippun Kumar A.A." userId="S::aa_nippunkumaar@blr.amrita.edu::a48363fd-f267-41fa-8da0-398a903c7504" providerId="AD" clId="Web-{FE9A69B0-B380-33EC-1605-6B3559CDA8A3}" dt="2023-01-30T05:31:09.190" v="1" actId="20577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FE9A69B0-B380-33EC-1605-6B3559CDA8A3}" dt="2023-01-30T05:32:48.958" v="27" actId="20577"/>
        <pc:sldMkLst>
          <pc:docMk/>
          <pc:sldMk cId="0" sldId="259"/>
        </pc:sldMkLst>
        <pc:spChg chg="mod">
          <ac:chgData name="Mr. Nippun Kumar A.A." userId="S::aa_nippunkumaar@blr.amrita.edu::a48363fd-f267-41fa-8da0-398a903c7504" providerId="AD" clId="Web-{FE9A69B0-B380-33EC-1605-6B3559CDA8A3}" dt="2023-01-30T05:32:48.958" v="27" actId="20577"/>
          <ac:spMkLst>
            <pc:docMk/>
            <pc:sldMk cId="0" sldId="259"/>
            <ac:spMk id="173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FE9A69B0-B380-33EC-1605-6B3559CDA8A3}" dt="2023-01-30T05:31:52.519" v="10" actId="20577"/>
        <pc:sldMkLst>
          <pc:docMk/>
          <pc:sldMk cId="0" sldId="260"/>
        </pc:sldMkLst>
        <pc:spChg chg="mod">
          <ac:chgData name="Mr. Nippun Kumar A.A." userId="S::aa_nippunkumaar@blr.amrita.edu::a48363fd-f267-41fa-8da0-398a903c7504" providerId="AD" clId="Web-{FE9A69B0-B380-33EC-1605-6B3559CDA8A3}" dt="2023-01-30T05:31:52.519" v="10" actId="20577"/>
          <ac:spMkLst>
            <pc:docMk/>
            <pc:sldMk cId="0" sldId="260"/>
            <ac:spMk id="177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FE9A69B0-B380-33EC-1605-6B3559CDA8A3}" dt="2023-01-30T05:32:33.536" v="24" actId="20577"/>
        <pc:sldMkLst>
          <pc:docMk/>
          <pc:sldMk cId="0" sldId="261"/>
        </pc:sldMkLst>
        <pc:spChg chg="mod">
          <ac:chgData name="Mr. Nippun Kumar A.A." userId="S::aa_nippunkumaar@blr.amrita.edu::a48363fd-f267-41fa-8da0-398a903c7504" providerId="AD" clId="Web-{FE9A69B0-B380-33EC-1605-6B3559CDA8A3}" dt="2023-01-30T05:32:01.269" v="14" actId="20577"/>
          <ac:spMkLst>
            <pc:docMk/>
            <pc:sldMk cId="0" sldId="261"/>
            <ac:spMk id="190" creationId="{00000000-0000-0000-0000-000000000000}"/>
          </ac:spMkLst>
        </pc:spChg>
        <pc:spChg chg="mod">
          <ac:chgData name="Mr. Nippun Kumar A.A." userId="S::aa_nippunkumaar@blr.amrita.edu::a48363fd-f267-41fa-8da0-398a903c7504" providerId="AD" clId="Web-{FE9A69B0-B380-33EC-1605-6B3559CDA8A3}" dt="2023-01-30T05:32:33.536" v="24" actId="20577"/>
          <ac:spMkLst>
            <pc:docMk/>
            <pc:sldMk cId="0" sldId="261"/>
            <ac:spMk id="191" creationId="{00000000-0000-0000-0000-000000000000}"/>
          </ac:spMkLst>
        </pc:spChg>
      </pc:sldChg>
      <pc:sldChg chg="modSp">
        <pc:chgData name="Mr. Nippun Kumar A.A." userId="S::aa_nippunkumaar@blr.amrita.edu::a48363fd-f267-41fa-8da0-398a903c7504" providerId="AD" clId="Web-{FE9A69B0-B380-33EC-1605-6B3559CDA8A3}" dt="2023-01-30T05:35:01.085" v="81" actId="20577"/>
        <pc:sldMkLst>
          <pc:docMk/>
          <pc:sldMk cId="0" sldId="262"/>
        </pc:sldMkLst>
        <pc:spChg chg="mod">
          <ac:chgData name="Mr. Nippun Kumar A.A." userId="S::aa_nippunkumaar@blr.amrita.edu::a48363fd-f267-41fa-8da0-398a903c7504" providerId="AD" clId="Web-{FE9A69B0-B380-33EC-1605-6B3559CDA8A3}" dt="2023-01-30T05:35:01.085" v="81" actId="20577"/>
          <ac:spMkLst>
            <pc:docMk/>
            <pc:sldMk cId="0" sldId="262"/>
            <ac:spMk id="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"/>
          <p:cNvSpPr/>
          <p:nvPr/>
        </p:nvSpPr>
        <p:spPr>
          <a:xfrm flipV="1">
            <a:off x="406400" y="1247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10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11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12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248802"/>
            <a:ext cx="11176000" cy="111760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000" cap="all" spc="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Text</a:t>
            </a:r>
          </a:p>
        </p:txBody>
      </p:sp>
      <p:pic>
        <p:nvPicPr>
          <p:cNvPr id="113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30338" y="9039225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2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70957" y="9164925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3956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30338" y="9185234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300"/>
              </a:spcBef>
              <a:defRPr sz="5200">
                <a:solidFill>
                  <a:srgbClr val="74767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</p:spPr>
        <p:txBody>
          <a:bodyPr/>
          <a:lstStyle>
            <a:lvl1pPr marL="4699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9398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14097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18796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23495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74767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1" name="© Dept of CSE, ASE BLR"/>
          <p:cNvSpPr txBox="1"/>
          <p:nvPr/>
        </p:nvSpPr>
        <p:spPr>
          <a:xfrm>
            <a:off x="5321672" y="9175749"/>
            <a:ext cx="23614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400"/>
              </a:spcBef>
              <a:defRPr sz="1600" i="1" spc="16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© Dept of CSE, ASE BLR</a:t>
            </a:r>
          </a:p>
        </p:txBody>
      </p:sp>
      <p:sp>
        <p:nvSpPr>
          <p:cNvPr id="152" name="24th May 2019"/>
          <p:cNvSpPr txBox="1"/>
          <p:nvPr/>
        </p:nvSpPr>
        <p:spPr>
          <a:xfrm>
            <a:off x="9610870" y="9175749"/>
            <a:ext cx="236145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1400"/>
              </a:spcBef>
              <a:defRPr sz="1600" i="1" spc="16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r>
              <a:t>24th May 2019</a:t>
            </a:r>
          </a:p>
        </p:txBody>
      </p:sp>
      <p:pic>
        <p:nvPicPr>
          <p:cNvPr id="153" name="ma-math-high-resolution-logo-color.jpg" descr="ma-math-high-resolution-logo-col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9" y="8098053"/>
            <a:ext cx="1211090" cy="1455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/>
          <p:cNvSpPr/>
          <p:nvPr/>
        </p:nvSpPr>
        <p:spPr>
          <a:xfrm flipV="1">
            <a:off x="182994" y="4491195"/>
            <a:ext cx="12192001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182994" y="4669352"/>
            <a:ext cx="12192001" cy="27051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1741" y="1792082"/>
            <a:ext cx="12074507" cy="252121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A A Nippun Kumaar…"/>
          <p:cNvSpPr txBox="1"/>
          <p:nvPr/>
        </p:nvSpPr>
        <p:spPr>
          <a:xfrm>
            <a:off x="4815088" y="7730505"/>
            <a:ext cx="8115089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lvl="3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 A Nippun Kumaar </a:t>
            </a:r>
          </a:p>
          <a:p>
            <a:pPr lvl="4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Department of CSE</a:t>
            </a:r>
          </a:p>
          <a:p>
            <a:pPr lvl="4">
              <a:lnSpc>
                <a:spcPct val="80000"/>
              </a:lnSpc>
              <a:spcBef>
                <a:spcPts val="700"/>
              </a:spcBef>
              <a:defRPr sz="30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t>Amrita School of Engineering, Bangalore</a:t>
            </a:r>
          </a:p>
        </p:txBody>
      </p:sp>
      <p:pic>
        <p:nvPicPr>
          <p:cNvPr id="38" name="new-logo-color-changed-11-amrita.jpg" descr="new-logo-color-changed-11-amri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51" y="14154"/>
            <a:ext cx="4245274" cy="2122637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58465" y="9043067"/>
            <a:ext cx="406898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8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17846" y="9164925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Al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"/>
          <p:cNvSpPr/>
          <p:nvPr/>
        </p:nvSpPr>
        <p:spPr>
          <a:xfrm flipV="1">
            <a:off x="406400" y="13233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78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"/>
          <p:cNvSpPr/>
          <p:nvPr/>
        </p:nvSpPr>
        <p:spPr>
          <a:xfrm flipV="1">
            <a:off x="406400" y="12090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9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2">
            <a:alphaModFix amt="3956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1576" y="9205544"/>
            <a:ext cx="406897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1" name="Title Text"/>
          <p:cNvSpPr txBox="1">
            <a:spLocks noGrp="1"/>
          </p:cNvSpPr>
          <p:nvPr>
            <p:ph type="body" sz="quarter" idx="14"/>
          </p:nvPr>
        </p:nvSpPr>
        <p:spPr>
          <a:xfrm>
            <a:off x="406400" y="311150"/>
            <a:ext cx="12192000" cy="11700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ClrTx/>
              <a:buSzTx/>
              <a:buFontTx/>
              <a:buNone/>
              <a:defRPr sz="80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13233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311150"/>
            <a:ext cx="12192000" cy="117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713012"/>
            <a:ext cx="12192000" cy="713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ma-math-high-resolution-logo-color.pdf" descr="ma-math-high-resolution-logo-color.pdf"/>
          <p:cNvPicPr>
            <a:picLocks noChangeAspect="1"/>
          </p:cNvPicPr>
          <p:nvPr/>
        </p:nvPicPr>
        <p:blipFill>
          <a:blip r:embed="rId16">
            <a:alphaModFix amt="4000"/>
          </a:blip>
          <a:stretch>
            <a:fillRect/>
          </a:stretch>
        </p:blipFill>
        <p:spPr>
          <a:xfrm>
            <a:off x="2435337" y="-7922"/>
            <a:ext cx="8134126" cy="97694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69409" y="9083686"/>
            <a:ext cx="406897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8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3400" b="0" i="0" u="none" strike="noStrike" cap="none" spc="0" baseline="0">
          <a:ln>
            <a:noFill/>
          </a:ln>
          <a:solidFill>
            <a:srgbClr val="222222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os.org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sz="9600" dirty="0"/>
              <a:t>Introduction</a:t>
            </a:r>
            <a:endParaRPr lang="en-US" sz="9600"/>
          </a:p>
        </p:txBody>
      </p:sp>
      <p:sp>
        <p:nvSpPr>
          <p:cNvPr id="163" name="21AIE213 - Robot Operating System and Robot Simulation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21AIE213 - Robot Operating System and Robot Simulation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S - Philosoph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- Philosophy</a:t>
            </a:r>
          </a:p>
        </p:txBody>
      </p:sp>
      <p:sp>
        <p:nvSpPr>
          <p:cNvPr id="208" name="Multilingual - Based on the software languages, its characteristic is determined,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2100"/>
              </a:spcBef>
              <a:defRPr sz="2618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Multilingual -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Based on the software languages, its characteristic is determined, </a:t>
            </a:r>
          </a:p>
          <a:p>
            <a:pPr marL="684529" lvl="1" indent="-342264" defTabSz="449833">
              <a:spcBef>
                <a:spcPts val="2100"/>
              </a:spcBef>
              <a:defRPr sz="2618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Scripting language - high-productivity</a:t>
            </a:r>
          </a:p>
          <a:p>
            <a:pPr marL="684529" lvl="1" indent="-342264" defTabSz="449833">
              <a:spcBef>
                <a:spcPts val="2100"/>
              </a:spcBef>
              <a:defRPr sz="2618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Performance - C++</a:t>
            </a:r>
          </a:p>
          <a:p>
            <a:pPr marL="684529" lvl="1" indent="-342264" defTabSz="449833">
              <a:spcBef>
                <a:spcPts val="2100"/>
              </a:spcBef>
              <a:defRPr sz="2618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Other popular languages - Lisp, MATLAB</a:t>
            </a:r>
          </a:p>
          <a:p>
            <a:pPr marL="684529" lvl="1" indent="-342264" defTabSz="449833">
              <a:spcBef>
                <a:spcPts val="2100"/>
              </a:spcBef>
              <a:defRPr sz="2618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Which is better ???</a:t>
            </a:r>
          </a:p>
          <a:p>
            <a:pPr marL="342264" indent="-342264" defTabSz="449833">
              <a:spcBef>
                <a:spcPts val="2100"/>
              </a:spcBef>
              <a:defRPr sz="2618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ROS software modules can be written in any language for which a client library has been written. </a:t>
            </a:r>
          </a:p>
          <a:p>
            <a:pPr marL="342264" indent="-342264" defTabSz="449833">
              <a:spcBef>
                <a:spcPts val="2100"/>
              </a:spcBef>
              <a:defRPr sz="2618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At the time of writing, client libraries exist for C++, Python, LISP, Java, JavaScript, MATLAB, Ruby, Haskell, R, Julia, and others</a:t>
            </a:r>
          </a:p>
          <a:p>
            <a:pPr marL="342264" indent="-342264" defTabSz="449833">
              <a:spcBef>
                <a:spcPts val="2100"/>
              </a:spcBef>
              <a:defRPr sz="2618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We will use Python in this course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S - Philosoph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- Philosophy</a:t>
            </a:r>
          </a:p>
        </p:txBody>
      </p:sp>
      <p:sp>
        <p:nvSpPr>
          <p:cNvPr id="212" name="Thin - The ROS conventions encourage contributors to create standalone libraries and then wrap those libraries so they can send and receive messages to and from other ROS modu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algn="just" defTabSz="572516">
              <a:spcBef>
                <a:spcPts val="2700"/>
              </a:spcBef>
              <a:defRPr sz="3332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Thin -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The ROS conventions encourage contributors to create standalone libraries and then wrap those libraries so they can send and receive messages to and from other ROS modules</a:t>
            </a:r>
          </a:p>
          <a:p>
            <a:pPr marL="435609" indent="-435609" algn="just" defTabSz="572516">
              <a:spcBef>
                <a:spcPts val="2700"/>
              </a:spcBef>
              <a:defRPr sz="3332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t>Free and open source - </a:t>
            </a: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The core of ROS is released under the permissive BSD license, which allows commercial and noncommercial use</a:t>
            </a:r>
          </a:p>
          <a:p>
            <a:pPr marL="435609" indent="-435609" algn="just" defTabSz="572516">
              <a:spcBef>
                <a:spcPts val="2700"/>
              </a:spcBef>
              <a:defRPr sz="3332"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0">
                <a:latin typeface="Avenir Next Medium"/>
                <a:ea typeface="Avenir Next Medium"/>
                <a:cs typeface="Avenir Next Medium"/>
                <a:sym typeface="Avenir Next Medium"/>
              </a:rPr>
              <a:t>ROS passes data between modules using interprocess communication (IPC) which means that systems built using ROS can have fine-grained licensing of their various components</a:t>
            </a: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Why RO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ROS ?</a:t>
            </a:r>
          </a:p>
        </p:txBody>
      </p:sp>
      <p:sp>
        <p:nvSpPr>
          <p:cNvPr id="216" name="ROS philosoph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2100"/>
              </a:spcBef>
              <a:defRPr sz="2584"/>
            </a:pPr>
            <a:r>
              <a:t>ROS philosophy </a:t>
            </a:r>
          </a:p>
          <a:p>
            <a:pPr marL="337820" indent="-337820" defTabSz="443991">
              <a:spcBef>
                <a:spcPts val="2100"/>
              </a:spcBef>
              <a:defRPr sz="2584"/>
            </a:pPr>
            <a:r>
              <a:t>Lets consider a typical example of a “Fetch an Item” task by an office assistant robot. There are several sub modules involved</a:t>
            </a:r>
          </a:p>
          <a:p>
            <a:pPr marL="675640" lvl="1" indent="-337820" defTabSz="443991">
              <a:spcBef>
                <a:spcPts val="2100"/>
              </a:spcBef>
              <a:defRPr sz="2584"/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Request communication</a:t>
            </a:r>
            <a:r>
              <a:t> - SMS, voice command, web interface etc.</a:t>
            </a:r>
          </a:p>
          <a:p>
            <a:pPr marL="675640" lvl="1" indent="-337820" defTabSz="443991">
              <a:spcBef>
                <a:spcPts val="2100"/>
              </a:spcBef>
              <a:defRPr sz="2584"/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Planning and Navigation</a:t>
            </a:r>
            <a:r>
              <a:t> - Plan to reach the destination were the object is placed. This can involve navigating through various rooms in a building, perhaps including elevators and doors.</a:t>
            </a:r>
          </a:p>
          <a:p>
            <a:pPr marL="675640" lvl="1" indent="-337820" defTabSz="443991">
              <a:spcBef>
                <a:spcPts val="2100"/>
              </a:spcBef>
              <a:defRPr sz="2584"/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Object Recognition and Picking</a:t>
            </a:r>
            <a:r>
              <a:t> - Once arriving in a room, the robot must search desks cluttered with similarly sized objects</a:t>
            </a:r>
          </a:p>
          <a:p>
            <a:pPr marL="675640" lvl="1" indent="-337820" defTabSz="443991">
              <a:spcBef>
                <a:spcPts val="2100"/>
              </a:spcBef>
              <a:defRPr sz="2584"/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Navigating Back</a:t>
            </a:r>
            <a:r>
              <a:t> - The robot must then retrace its steps and deliver the object to the desired location.</a:t>
            </a:r>
          </a:p>
          <a:p>
            <a:pPr marL="675640" lvl="1" indent="-337820" defTabSz="443991">
              <a:spcBef>
                <a:spcPts val="2100"/>
              </a:spcBef>
              <a:defRPr sz="2584"/>
            </a:pPr>
            <a:r>
              <a:t>This is relatively a simple task !!!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Why RO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ROS ?</a:t>
            </a:r>
          </a:p>
        </p:txBody>
      </p:sp>
      <p:sp>
        <p:nvSpPr>
          <p:cNvPr id="220" name="Dealing with real-world variations in complex tasks and environments is so difficult that no single individual, laboratory, or institution can hope to build a complete system from scratch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Dealing with real-world variations in complex tasks and environments is so difficult that no single individual, laboratory, or institution can hope to build a complete system from scratch.</a:t>
            </a:r>
          </a:p>
          <a:p>
            <a:pPr algn="just"/>
            <a:r>
              <a:t>As a result, ROS was built from the ground up to encourage collaborative robotics software development</a:t>
            </a:r>
          </a:p>
          <a:p>
            <a:pPr algn="just"/>
            <a:r>
              <a:t>Every sub module in the “Fetch an Item” example can be developed by various organization. </a:t>
            </a:r>
          </a:p>
          <a:p>
            <a:pPr algn="just"/>
            <a:r>
              <a:t>ROS includes many features specifically designed to simplify this type of large-scale collaboration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OS Robo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Robots</a:t>
            </a:r>
          </a:p>
        </p:txBody>
      </p:sp>
      <p:sp>
        <p:nvSpPr>
          <p:cNvPr id="224" name="There is a long list of robots on the ROS wiki website, http://wiki.ros.org/ Robots, which use RO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is a long list of robots on the ROS wiki website, </a:t>
            </a:r>
            <a:r>
              <a:rPr u="sng">
                <a:solidFill>
                  <a:schemeClr val="accent1"/>
                </a:solidFill>
                <a:hlinkClick r:id="rId2"/>
              </a:rPr>
              <a:t>http://wiki.ros.org/</a:t>
            </a:r>
            <a:r>
              <a:t> Robots, which use ROS.</a:t>
            </a:r>
          </a:p>
          <a:p>
            <a:r>
              <a:t>Some robots are</a:t>
            </a:r>
          </a:p>
          <a:p>
            <a:pPr lvl="1"/>
            <a:r>
              <a:t>TurtleBot, a mobile robot</a:t>
            </a:r>
          </a:p>
          <a:p>
            <a:pPr lvl="1"/>
            <a:r>
              <a:t>Baxter, a friendly two-armed robot</a:t>
            </a:r>
          </a:p>
          <a:p>
            <a:pPr lvl="1"/>
            <a:r>
              <a:t>Crazyflie and Bebop, flying robots</a:t>
            </a:r>
          </a:p>
        </p:txBody>
      </p:sp>
      <p:sp>
        <p:nvSpPr>
          <p:cNvPr id="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OS Robo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Robots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422" y="1754568"/>
            <a:ext cx="13135644" cy="656782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Image Courtesy: ROS Robotics by example  by Fairchild &amp; Harman"/>
          <p:cNvSpPr txBox="1"/>
          <p:nvPr/>
        </p:nvSpPr>
        <p:spPr>
          <a:xfrm>
            <a:off x="109005" y="7996807"/>
            <a:ext cx="47355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1200">
                <a:solidFill>
                  <a:srgbClr val="222222"/>
                </a:solidFill>
              </a:defRPr>
            </a:lvl1pPr>
          </a:lstStyle>
          <a:p>
            <a:r>
              <a:t>Image Courtesy: ROS Robotics by example  by Fairchild &amp; Harman</a:t>
            </a:r>
          </a:p>
        </p:txBody>
      </p:sp>
      <p:sp>
        <p:nvSpPr>
          <p:cNvPr id="231" name="TurtleBot"/>
          <p:cNvSpPr txBox="1"/>
          <p:nvPr/>
        </p:nvSpPr>
        <p:spPr>
          <a:xfrm>
            <a:off x="5490108" y="8595731"/>
            <a:ext cx="20245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4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TurtleBot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OS Robo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Robots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35" name="Baxter"/>
          <p:cNvSpPr txBox="1"/>
          <p:nvPr/>
        </p:nvSpPr>
        <p:spPr>
          <a:xfrm>
            <a:off x="5756744" y="8751251"/>
            <a:ext cx="149131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4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Baxter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22138"/>
            <a:ext cx="5384800" cy="718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Image Courtesy: ROS Robotics by example  by Fairchild &amp; Harman"/>
          <p:cNvSpPr txBox="1"/>
          <p:nvPr/>
        </p:nvSpPr>
        <p:spPr>
          <a:xfrm>
            <a:off x="4134637" y="8395871"/>
            <a:ext cx="47355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1200">
                <a:solidFill>
                  <a:srgbClr val="222222"/>
                </a:solidFill>
              </a:defRPr>
            </a:lvl1pPr>
          </a:lstStyle>
          <a:p>
            <a:r>
              <a:t>Image Courtesy: ROS Robotics by example  by Fairchild &amp; Harman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OS Robo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Robots</a:t>
            </a:r>
          </a:p>
        </p:txBody>
      </p:sp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41" name="Bebop and Crazyflie"/>
          <p:cNvSpPr txBox="1"/>
          <p:nvPr/>
        </p:nvSpPr>
        <p:spPr>
          <a:xfrm>
            <a:off x="4323384" y="7474245"/>
            <a:ext cx="43580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4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Bebop and Crazyflie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1" y="2484028"/>
            <a:ext cx="12143318" cy="4785544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Image Courtesy: ROS Robotics by example  by Fairchild &amp; Harman"/>
          <p:cNvSpPr txBox="1"/>
          <p:nvPr/>
        </p:nvSpPr>
        <p:spPr>
          <a:xfrm>
            <a:off x="463246" y="6719801"/>
            <a:ext cx="47355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1200">
                <a:solidFill>
                  <a:srgbClr val="222222"/>
                </a:solidFill>
              </a:defRPr>
            </a:lvl1pPr>
          </a:lstStyle>
          <a:p>
            <a:r>
              <a:t>Image Courtesy: ROS Robotics by example  by Fairchild &amp; Harman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Distributions of R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Distributions of ROS</a:t>
            </a:r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47" name="ROS1 - Runs on Unix based platform. Ubuntu is recommended…"/>
          <p:cNvSpPr txBox="1"/>
          <p:nvPr/>
        </p:nvSpPr>
        <p:spPr>
          <a:xfrm>
            <a:off x="179579" y="8059843"/>
            <a:ext cx="13004801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2800"/>
              </a:spcBef>
              <a:defRPr sz="33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ROS1 - Runs on Unix based platform. Ubuntu is recommended</a:t>
            </a:r>
          </a:p>
          <a:p>
            <a:pPr>
              <a:spcBef>
                <a:spcPts val="2800"/>
              </a:spcBef>
              <a:defRPr sz="3300" b="1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ROS2 - Runs on Ubuntu, MacOS and Windows</a:t>
            </a:r>
          </a:p>
        </p:txBody>
      </p:sp>
      <p:graphicFrame>
        <p:nvGraphicFramePr>
          <p:cNvPr id="248" name="Table"/>
          <p:cNvGraphicFramePr/>
          <p:nvPr/>
        </p:nvGraphicFramePr>
        <p:xfrm>
          <a:off x="522524" y="1463292"/>
          <a:ext cx="12318908" cy="661670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0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ROS 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222222"/>
                      </a:solidFill>
                      <a:miter lim="400000"/>
                    </a:lnL>
                    <a:lnR w="12700">
                      <a:solidFill>
                        <a:srgbClr val="222222"/>
                      </a:solidFill>
                      <a:miter lim="400000"/>
                    </a:lnR>
                    <a:lnT w="12700">
                      <a:solidFill>
                        <a:srgbClr val="222222"/>
                      </a:solidFill>
                      <a:miter lim="400000"/>
                    </a:lnT>
                    <a:lnB w="12700">
                      <a:solidFill>
                        <a:srgbClr val="22222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ROS 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222222"/>
                      </a:solidFill>
                      <a:miter lim="400000"/>
                    </a:lnL>
                    <a:lnR w="12700">
                      <a:solidFill>
                        <a:srgbClr val="222222"/>
                      </a:solidFill>
                      <a:miter lim="400000"/>
                    </a:lnR>
                    <a:lnT w="12700">
                      <a:solidFill>
                        <a:srgbClr val="222222"/>
                      </a:solidFill>
                      <a:miter lim="400000"/>
                    </a:lnT>
                    <a:lnB w="12700">
                      <a:solidFill>
                        <a:srgbClr val="22222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49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Box Turtle - 2010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C Turtle - 2010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Diamondback - 2011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Electric Emys - 2011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Fuerte Turtle - 2012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Groovy Galapagos - 2012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Hydro Medusa - 2013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Indigo Igloo - 2014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Jade Turtle - 2015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Kinetic Kame - 2016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Lunar Loggerhead - 2017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ym typeface="Avenir Next Medium"/>
                        </a:defRPr>
                      </a:pPr>
                      <a:r>
                        <a:t>ROS Melodic Morenia - 2018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600">
                          <a:solidFill>
                            <a:schemeClr val="accent5">
                              <a:hueOff val="-234537"/>
                              <a:satOff val="-1108"/>
                              <a:lumOff val="-14796"/>
                            </a:schemeClr>
                          </a:solidFill>
                          <a:sym typeface="Avenir Next Medium"/>
                        </a:defRPr>
                      </a:pPr>
                      <a:r>
                        <a:t>ROS Noetic Ninjemys  - 202]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222222"/>
                      </a:solidFill>
                      <a:miter lim="400000"/>
                    </a:lnL>
                    <a:lnR w="12700">
                      <a:solidFill>
                        <a:srgbClr val="222222"/>
                      </a:solidFill>
                      <a:miter lim="400000"/>
                    </a:lnR>
                    <a:lnT w="12700">
                      <a:solidFill>
                        <a:srgbClr val="222222"/>
                      </a:solidFill>
                      <a:miter lim="400000"/>
                    </a:lnT>
                    <a:lnB w="12700">
                      <a:solidFill>
                        <a:srgbClr val="22222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Alpha1-alpha8 - 2015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Beta1 - 2016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Beta 2 - 2017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Beta 3 - 2017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Ardent Apalone - 2017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Bouncy Bolson - 2018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Crystal Clemmys - 2018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Dashing Diademeta - 2019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Eloquent Elusor - 2019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 b="1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Foxy Fitzroy - 2020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Galatic Geochelone - 2021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2800">
                          <a:sym typeface="Avenir Next Medium"/>
                        </a:defRPr>
                      </a:pPr>
                      <a:r>
                        <a:t>Humble Hawksbill - 2022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222222"/>
                      </a:solidFill>
                      <a:miter lim="400000"/>
                    </a:lnL>
                    <a:lnR w="12700">
                      <a:solidFill>
                        <a:srgbClr val="222222"/>
                      </a:solidFill>
                      <a:miter lim="400000"/>
                    </a:lnR>
                    <a:lnT w="12700">
                      <a:solidFill>
                        <a:srgbClr val="222222"/>
                      </a:solidFill>
                      <a:miter lim="400000"/>
                    </a:lnT>
                    <a:lnB w="12700">
                      <a:solidFill>
                        <a:srgbClr val="22222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OS1 Vs ROS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ROS1 Vs ROS2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003" y="1467969"/>
            <a:ext cx="13557635" cy="765379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Image Courtesy: Prof. Anis Koubaa, ROS Udemy Course"/>
          <p:cNvSpPr txBox="1"/>
          <p:nvPr/>
        </p:nvSpPr>
        <p:spPr>
          <a:xfrm>
            <a:off x="308537" y="9159886"/>
            <a:ext cx="3992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1200">
                <a:solidFill>
                  <a:srgbClr val="222222"/>
                </a:solidFill>
              </a:defRPr>
            </a:lvl1pPr>
          </a:lstStyle>
          <a:p>
            <a:r>
              <a:t>Image Courtesy: Prof. Anis Koubaa, ROS Udemy Course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ecture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Lecture Overview</a:t>
            </a:r>
          </a:p>
        </p:txBody>
      </p:sp>
      <p:sp>
        <p:nvSpPr>
          <p:cNvPr id="166" name="Course Overview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Overview</a:t>
            </a:r>
          </a:p>
          <a:p>
            <a:r>
              <a:t>ROS - Definition</a:t>
            </a:r>
          </a:p>
          <a:p>
            <a:r>
              <a:t>ROS  - History</a:t>
            </a:r>
          </a:p>
          <a:p>
            <a:r>
              <a:t>ROS - Philosophy</a:t>
            </a:r>
          </a:p>
          <a:p>
            <a:r>
              <a:t>Why ROS ?</a:t>
            </a:r>
          </a:p>
          <a:p>
            <a:r>
              <a:t>ROS Robots</a:t>
            </a:r>
          </a:p>
          <a:p>
            <a:r>
              <a:t>Distributions of ROS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OS 2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2 Use Cases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5" y="1643896"/>
            <a:ext cx="12673796" cy="7132217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Image Courtesy: Prof. Anis Koubaa, ROS Udemy Course"/>
          <p:cNvSpPr txBox="1"/>
          <p:nvPr/>
        </p:nvSpPr>
        <p:spPr>
          <a:xfrm>
            <a:off x="308537" y="9159886"/>
            <a:ext cx="3992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1200">
                <a:solidFill>
                  <a:srgbClr val="222222"/>
                </a:solidFill>
              </a:defRPr>
            </a:lvl1pPr>
          </a:lstStyle>
          <a:p>
            <a:r>
              <a:t>Image Courtesy: Prof. Anis Koubaa, ROS Udemy Course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hank You 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 !!!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urse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Overview</a:t>
            </a:r>
          </a:p>
        </p:txBody>
      </p:sp>
      <p:sp>
        <p:nvSpPr>
          <p:cNvPr id="170" name="Course Objecti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2100"/>
              </a:spcBef>
              <a:defRPr sz="2618"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Course Objectives</a:t>
            </a:r>
          </a:p>
          <a:p>
            <a:pPr marL="684529" lvl="1" indent="-342264" defTabSz="449833">
              <a:spcBef>
                <a:spcPts val="2100"/>
              </a:spcBef>
              <a:defRPr sz="2618"/>
            </a:pPr>
            <a:r>
              <a:t>To provide an introductory understanding on robotics operating system and gazebo  simulation  environment.</a:t>
            </a:r>
          </a:p>
          <a:p>
            <a:pPr marL="684529" lvl="1" indent="-342264" defTabSz="449833">
              <a:spcBef>
                <a:spcPts val="2100"/>
              </a:spcBef>
              <a:defRPr sz="2618"/>
            </a:pPr>
            <a:r>
              <a:t>To introduce the students with module developments in ROS for mobile robot control, navigation and environment mapping.</a:t>
            </a:r>
          </a:p>
          <a:p>
            <a:pPr marL="684529" lvl="1" indent="-342264" defTabSz="449833">
              <a:spcBef>
                <a:spcPts val="2100"/>
              </a:spcBef>
              <a:defRPr sz="2618"/>
            </a:pPr>
            <a:r>
              <a:t>To introduce the students with module developments in ROS for industrial robot control, path planning  and trajectory planning.</a:t>
            </a:r>
          </a:p>
          <a:p>
            <a:pPr marL="342264" indent="-342264" defTabSz="449833">
              <a:spcBef>
                <a:spcPts val="2100"/>
              </a:spcBef>
              <a:defRPr sz="2618" b="1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Course Outcomes</a:t>
            </a:r>
          </a:p>
          <a:p>
            <a:pPr marL="684529" lvl="1" indent="-342264" defTabSz="449833">
              <a:spcBef>
                <a:spcPts val="2100"/>
              </a:spcBef>
              <a:defRPr sz="2618"/>
            </a:pPr>
            <a:r>
              <a:t>CO 1:To develop simple applications to control robot motion</a:t>
            </a:r>
          </a:p>
          <a:p>
            <a:pPr marL="684529" lvl="1" indent="-342264" defTabSz="449833">
              <a:spcBef>
                <a:spcPts val="2100"/>
              </a:spcBef>
              <a:defRPr sz="2618"/>
            </a:pPr>
            <a:r>
              <a:t>CO 2:To master the basics of ROS module development for robots</a:t>
            </a:r>
          </a:p>
          <a:p>
            <a:pPr marL="684529" lvl="1" indent="-342264" defTabSz="449833">
              <a:spcBef>
                <a:spcPts val="2100"/>
              </a:spcBef>
              <a:defRPr sz="2618"/>
            </a:pPr>
            <a:r>
              <a:t>CO 3:To program the robots to perform simple and specific tasks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ourse Overview - Text Book / Reference Boo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Autofit/>
          </a:bodyPr>
          <a:lstStyle>
            <a:lvl1pPr defTabSz="420624">
              <a:spcBef>
                <a:spcPts val="2000"/>
              </a:spcBef>
              <a:defRPr sz="5760"/>
            </a:lvl1pPr>
          </a:lstStyle>
          <a:p>
            <a:r>
              <a:rPr sz="3200" dirty="0"/>
              <a:t>Course Overview - Text Book / Reference Books</a:t>
            </a:r>
            <a:r>
              <a:rPr lang="en-GB" sz="3200" dirty="0"/>
              <a:t> </a:t>
            </a:r>
            <a:endParaRPr lang="en-US" sz="3200"/>
          </a:p>
        </p:txBody>
      </p:sp>
      <p:sp>
        <p:nvSpPr>
          <p:cNvPr id="174" name="Programing Robots with ROS ,  M. Quigley, B. Gerkey,  and W. D. Smart ,  Oreilly Publishers, 201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algn="just">
              <a:defRPr>
                <a:solidFill>
                  <a:schemeClr val="accent5"/>
                </a:solidFill>
              </a:defRPr>
            </a:pPr>
            <a:r>
              <a:t>Programing Robots with ROS ,  M. Quigley, B. Gerkey,  and W. D. Smart ,  Oreilly Publishers, 2015. </a:t>
            </a:r>
          </a:p>
          <a:p>
            <a:pPr lvl="1" algn="just">
              <a:defRPr>
                <a:solidFill>
                  <a:schemeClr val="accent5"/>
                </a:solidFill>
              </a:defRPr>
            </a:pPr>
            <a:r>
              <a:t>ROS Robotics by example ,  Fairchild &amp; Harman, PACKT Publishing, 2016</a:t>
            </a:r>
          </a:p>
          <a:p>
            <a:pPr lvl="1" algn="just"/>
            <a:r>
              <a:t>Mastering ROS for Robotics Programming: Design, build, and  simulate complex robots using the Robot Operating System, Joseph, Lentin, and Jonathan Cacace,  Packt Publishing Ltd, 2018.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urse Overview - Hands On Ses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Autofit/>
          </a:bodyPr>
          <a:lstStyle>
            <a:lvl1pPr defTabSz="531622">
              <a:spcBef>
                <a:spcPts val="2500"/>
              </a:spcBef>
              <a:defRPr sz="7280"/>
            </a:lvl1pPr>
          </a:lstStyle>
          <a:p>
            <a:r>
              <a:rPr sz="4400" dirty="0"/>
              <a:t>Course Overview - Hands On Sessions</a:t>
            </a:r>
            <a:endParaRPr lang="en-US" sz="4400"/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9" name="+"/>
          <p:cNvSpPr txBox="1"/>
          <p:nvPr/>
        </p:nvSpPr>
        <p:spPr>
          <a:xfrm>
            <a:off x="6022340" y="4204215"/>
            <a:ext cx="96012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10000">
                <a:solidFill>
                  <a:srgbClr val="222222"/>
                </a:solidFill>
              </a:defRPr>
            </a:lvl1pPr>
          </a:lstStyle>
          <a:p>
            <a:r>
              <a:t>+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-235118" y="3189000"/>
            <a:ext cx="6181819" cy="4304288"/>
            <a:chOff x="0" y="0"/>
            <a:chExt cx="6181818" cy="4304286"/>
          </a:xfrm>
        </p:grpSpPr>
        <p:grpSp>
          <p:nvGrpSpPr>
            <p:cNvPr id="182" name="Group"/>
            <p:cNvGrpSpPr/>
            <p:nvPr/>
          </p:nvGrpSpPr>
          <p:grpSpPr>
            <a:xfrm>
              <a:off x="0" y="0"/>
              <a:ext cx="6181819" cy="4304287"/>
              <a:chOff x="0" y="0"/>
              <a:chExt cx="6181818" cy="4304286"/>
            </a:xfrm>
          </p:grpSpPr>
          <p:sp>
            <p:nvSpPr>
              <p:cNvPr id="180" name="Robot Operating System"/>
              <p:cNvSpPr txBox="1"/>
              <p:nvPr/>
            </p:nvSpPr>
            <p:spPr>
              <a:xfrm>
                <a:off x="456344" y="3618486"/>
                <a:ext cx="5269130" cy="685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spcBef>
                    <a:spcPts val="2800"/>
                  </a:spcBef>
                  <a:defRPr sz="3400" b="1">
                    <a:solidFill>
                      <a:srgbClr val="222222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lvl1pPr>
              </a:lstStyle>
              <a:p>
                <a:r>
                  <a:t>Robot Operating System</a:t>
                </a:r>
              </a:p>
            </p:txBody>
          </p:sp>
          <p:pic>
            <p:nvPicPr>
              <p:cNvPr id="181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6181819" cy="33755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3" name="Image Courtesy: http://so.engineering"/>
            <p:cNvSpPr txBox="1"/>
            <p:nvPr/>
          </p:nvSpPr>
          <p:spPr>
            <a:xfrm>
              <a:off x="327954" y="3077841"/>
              <a:ext cx="280035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2800"/>
                </a:spcBef>
                <a:defRPr sz="1200">
                  <a:solidFill>
                    <a:srgbClr val="222222"/>
                  </a:solidFill>
                </a:defRPr>
              </a:lvl1pPr>
            </a:lstStyle>
            <a:p>
              <a:r>
                <a:t>Image Courtesy: http://so.engineering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7778147" y="2427279"/>
            <a:ext cx="3854985" cy="6152993"/>
            <a:chOff x="0" y="0"/>
            <a:chExt cx="3854983" cy="6152992"/>
          </a:xfrm>
        </p:grpSpPr>
        <p:sp>
          <p:nvSpPr>
            <p:cNvPr id="185" name="Gazebo Simulator"/>
            <p:cNvSpPr txBox="1"/>
            <p:nvPr/>
          </p:nvSpPr>
          <p:spPr>
            <a:xfrm>
              <a:off x="0" y="5467192"/>
              <a:ext cx="3854984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2800"/>
                </a:spcBef>
                <a:defRPr sz="3400" b="1">
                  <a:solidFill>
                    <a:srgbClr val="222222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r>
                <a:t>Gazebo Simulator</a:t>
              </a:r>
            </a:p>
          </p:txBody>
        </p:sp>
        <p:sp>
          <p:nvSpPr>
            <p:cNvPr id="186" name="Image Courtesy: http://gazebosim.org"/>
            <p:cNvSpPr txBox="1"/>
            <p:nvPr/>
          </p:nvSpPr>
          <p:spPr>
            <a:xfrm>
              <a:off x="213330" y="5030716"/>
              <a:ext cx="2797303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2800"/>
                </a:spcBef>
                <a:defRPr sz="1200">
                  <a:solidFill>
                    <a:srgbClr val="222222"/>
                  </a:solidFill>
                </a:defRPr>
              </a:lvl1pPr>
            </a:lstStyle>
            <a:p>
              <a:r>
                <a:t>Image Courtesy: http://gazebosim.org</a:t>
              </a:r>
            </a:p>
          </p:txBody>
        </p:sp>
        <p:pic>
          <p:nvPicPr>
            <p:cNvPr id="18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665" y="0"/>
              <a:ext cx="3405654" cy="48990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2" animBg="1" advAuto="0"/>
      <p:bldP spid="184" grpId="1" animBg="1" advAuto="0"/>
      <p:bldP spid="188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urse Overview - 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Autofit/>
          </a:bodyPr>
          <a:lstStyle/>
          <a:p>
            <a:r>
              <a:rPr sz="5400" dirty="0"/>
              <a:t>Course Overview - Evaluation</a:t>
            </a:r>
            <a:endParaRPr lang="en-US" sz="5400"/>
          </a:p>
        </p:txBody>
      </p:sp>
      <p:sp>
        <p:nvSpPr>
          <p:cNvPr id="191" name="Internal: 70 Mark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pPr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Internal: 70 Marks</a:t>
            </a:r>
          </a:p>
          <a:p>
            <a:pPr lvl="1"/>
            <a:r>
              <a:rPr lang="en-GB" dirty="0"/>
              <a:t>2 Quizzes</a:t>
            </a:r>
            <a:r>
              <a:rPr dirty="0"/>
              <a:t> 			: 10 Marks each</a:t>
            </a:r>
          </a:p>
          <a:p>
            <a:pPr lvl="1"/>
            <a:r>
              <a:rPr dirty="0"/>
              <a:t>3 Lab Evaluations	: 10 Marks each</a:t>
            </a:r>
          </a:p>
          <a:p>
            <a:pPr lvl="1"/>
            <a:r>
              <a:rPr lang="en-GB" dirty="0"/>
              <a:t>Mid Semester Exam </a:t>
            </a:r>
            <a:r>
              <a:rPr dirty="0"/>
              <a:t>: </a:t>
            </a:r>
            <a:r>
              <a:rPr lang="en-GB" dirty="0"/>
              <a:t>20</a:t>
            </a:r>
            <a:r>
              <a:rPr dirty="0"/>
              <a:t> Marks</a:t>
            </a:r>
          </a:p>
          <a:p>
            <a:pPr>
              <a:defRPr b="1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dirty="0"/>
              <a:t>External: 30 Marks</a:t>
            </a:r>
          </a:p>
          <a:p>
            <a:pPr lvl="1"/>
            <a:r>
              <a:rPr dirty="0"/>
              <a:t>Course Project (Group) : 30 Marks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OS is an open-source, meta-operating system for your robot. It provides the services you would expect from an operating system, including hardware abstraction, low-level device control, implementation of commonly-used functionality, message-passing between processes, and package management."/>
          <p:cNvSpPr txBox="1">
            <a:spLocks noGrp="1"/>
          </p:cNvSpPr>
          <p:nvPr>
            <p:ph type="body" idx="13"/>
          </p:nvPr>
        </p:nvSpPr>
        <p:spPr>
          <a:xfrm>
            <a:off x="868617" y="2440437"/>
            <a:ext cx="11226800" cy="3980577"/>
          </a:xfrm>
          <a:prstGeom prst="rect">
            <a:avLst/>
          </a:prstGeom>
        </p:spPr>
        <p:txBody>
          <a:bodyPr lIns="50800" tIns="50800" rIns="50800" bIns="50800" anchor="t">
            <a:spAutoFit/>
          </a:bodyPr>
          <a:lstStyle/>
          <a:p>
            <a:pPr algn="just">
              <a:lnSpc>
                <a:spcPct val="100000"/>
              </a:lnSpc>
              <a:defRPr sz="5000"/>
            </a:pPr>
            <a:r>
              <a:rPr sz="3600" dirty="0"/>
              <a:t>ROS is an </a:t>
            </a:r>
            <a:r>
              <a:rPr sz="3600" dirty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open-source, meta-operating system</a:t>
            </a:r>
            <a:r>
              <a:rPr sz="3600" dirty="0"/>
              <a:t> for your robot. It provides the services you would expect from an operating system, including hardware abstraction, low-level device control, implementation of commonly-used functionality, message-passing between processes, and package management.</a:t>
            </a:r>
            <a:endParaRPr lang="en-US" sz="3600"/>
          </a:p>
        </p:txBody>
      </p:sp>
      <p:sp>
        <p:nvSpPr>
          <p:cNvPr id="195" name="ros.org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accent1"/>
                </a:solidFill>
                <a:hlinkClick r:id="rId2"/>
              </a:defRPr>
            </a:lvl1pPr>
          </a:lstStyle>
          <a:p>
            <a:pPr>
              <a:defRPr u="none">
                <a:solidFill>
                  <a:srgbClr val="838787"/>
                </a:solidFill>
              </a:defRPr>
            </a:pPr>
            <a:r>
              <a:rPr u="sng">
                <a:solidFill>
                  <a:schemeClr val="accent1"/>
                </a:solidFill>
                <a:hlinkClick r:id="rId2"/>
              </a:rPr>
              <a:t>ros.org</a:t>
            </a:r>
          </a:p>
        </p:txBody>
      </p:sp>
      <p:sp>
        <p:nvSpPr>
          <p:cNvPr id="196" name="ROS - Definition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- Definition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76636" y="9039225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OS  - His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just"/>
          </a:lstStyle>
          <a:p>
            <a:r>
              <a:t>ROS  - History</a:t>
            </a:r>
          </a:p>
        </p:txBody>
      </p:sp>
      <p:sp>
        <p:nvSpPr>
          <p:cNvPr id="200" name="ROS is a large project that has many ancestors and contribut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algn="just" defTabSz="432308">
              <a:spcBef>
                <a:spcPts val="2000"/>
              </a:spcBef>
              <a:defRPr sz="2516"/>
            </a:pPr>
            <a:r>
              <a:t>ROS is a large project that has many ancestors and contributors.</a:t>
            </a:r>
          </a:p>
          <a:p>
            <a:pPr marL="328929" indent="-328929" algn="just" defTabSz="432308">
              <a:spcBef>
                <a:spcPts val="2000"/>
              </a:spcBef>
              <a:defRPr sz="2516"/>
            </a:pPr>
            <a:r>
              <a:t>The need for an open collaboration framework was felt by many people in the robotics research community.</a:t>
            </a:r>
          </a:p>
          <a:p>
            <a:pPr marL="328929" indent="-328929" algn="just" defTabSz="432308">
              <a:spcBef>
                <a:spcPts val="2000"/>
              </a:spcBef>
              <a:defRPr sz="2516"/>
            </a:pPr>
            <a:r>
              <a:t>2000 - Stanford University - STanford AI Robot (STAIR) and the Personal Robots (PR) program</a:t>
            </a:r>
          </a:p>
          <a:p>
            <a:pPr marL="328929" indent="-328929" algn="just" defTabSz="432308">
              <a:spcBef>
                <a:spcPts val="2000"/>
              </a:spcBef>
              <a:defRPr sz="2516"/>
            </a:pPr>
            <a:r>
              <a:t>2007 - Willow Garage, Inc., a nearby robotics incubator, provided significant resources to extend these concepts much further and create well-tested implementations</a:t>
            </a:r>
          </a:p>
          <a:p>
            <a:pPr marL="328929" indent="-328929" algn="just" defTabSz="432308">
              <a:spcBef>
                <a:spcPts val="2000"/>
              </a:spcBef>
              <a:defRPr sz="2516"/>
            </a:pPr>
            <a:r>
              <a:t>From the start, ROS was being developed at multiple institutions and for multiple robots.</a:t>
            </a:r>
          </a:p>
          <a:p>
            <a:pPr marL="328929" indent="-328929" algn="just" defTabSz="432308">
              <a:spcBef>
                <a:spcPts val="2000"/>
              </a:spcBef>
              <a:defRPr sz="2516"/>
            </a:pPr>
            <a:r>
              <a:t>The ROS ecosystem now consists of tens of thousands of users worldwide, working in domains ranging from tabletop hobby projects to large industrial automation systems.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just"/>
          </a:lstStyle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S - Philosoph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ROS - Philosophy</a:t>
            </a:r>
          </a:p>
        </p:txBody>
      </p:sp>
      <p:sp>
        <p:nvSpPr>
          <p:cNvPr id="204" name="All software frameworks impose their development philosophies on their contributors directly or indirectl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algn="just" defTabSz="537463">
              <a:spcBef>
                <a:spcPts val="2500"/>
              </a:spcBef>
              <a:defRPr sz="3128"/>
            </a:pPr>
            <a:r>
              <a:t>All software frameworks impose their development philosophies on their contributors directly or indirectly. </a:t>
            </a:r>
          </a:p>
          <a:p>
            <a:pPr marL="408940" indent="-408940" algn="just" defTabSz="537463">
              <a:spcBef>
                <a:spcPts val="2500"/>
              </a:spcBef>
              <a:defRPr sz="3128"/>
            </a:pPr>
            <a:r>
              <a:t>ROS follows the Unix philosophy of software development in several key aspects</a:t>
            </a:r>
          </a:p>
          <a:p>
            <a:pPr marL="408940" indent="-408940" algn="just" defTabSz="537463">
              <a:spcBef>
                <a:spcPts val="2500"/>
              </a:spcBef>
              <a:defRPr sz="3128"/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Peer to peer </a:t>
            </a:r>
            <a:r>
              <a:t>- ROS systems consist of numerous small computer programs that connect to one another and continuously exchange messages.</a:t>
            </a:r>
          </a:p>
          <a:p>
            <a:pPr marL="408940" indent="-408940" algn="just" defTabSz="537463">
              <a:spcBef>
                <a:spcPts val="2500"/>
              </a:spcBef>
              <a:defRPr sz="3128"/>
            </a:pP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Tools-based</a:t>
            </a:r>
            <a:r>
              <a:t> - Unlike many other robotics software frameworks, ROS does not have a canonical integrated development and runtime environment. Complex software systems can be created from many small, generic programs.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15707" y="9083686"/>
            <a:ext cx="260599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New_Template7</vt:lpstr>
      <vt:lpstr>Introduction</vt:lpstr>
      <vt:lpstr>Lecture Overview</vt:lpstr>
      <vt:lpstr>Course Overview</vt:lpstr>
      <vt:lpstr>Course Overview - Text Book / Reference Books </vt:lpstr>
      <vt:lpstr>Course Overview - Hands On Sessions</vt:lpstr>
      <vt:lpstr>Course Overview - Evaluation</vt:lpstr>
      <vt:lpstr>PowerPoint Presentation</vt:lpstr>
      <vt:lpstr>ROS  - History</vt:lpstr>
      <vt:lpstr>ROS - Philosophy</vt:lpstr>
      <vt:lpstr>ROS - Philosophy</vt:lpstr>
      <vt:lpstr>ROS - Philosophy</vt:lpstr>
      <vt:lpstr>Why ROS ?</vt:lpstr>
      <vt:lpstr>Why ROS ?</vt:lpstr>
      <vt:lpstr>ROS Robots</vt:lpstr>
      <vt:lpstr>ROS Robots</vt:lpstr>
      <vt:lpstr>ROS Robots</vt:lpstr>
      <vt:lpstr>ROS Robots</vt:lpstr>
      <vt:lpstr>Distributions of ROS</vt:lpstr>
      <vt:lpstr>ROS1 Vs ROS2</vt:lpstr>
      <vt:lpstr>ROS 2 Use Cases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revision>23</cp:revision>
  <dcterms:modified xsi:type="dcterms:W3CDTF">2023-01-30T05:35:03Z</dcterms:modified>
</cp:coreProperties>
</file>