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1"/>
  </p:notesMasterIdLst>
  <p:sldIdLst>
    <p:sldId id="256" r:id="rId2"/>
    <p:sldId id="290" r:id="rId3"/>
    <p:sldId id="289" r:id="rId4"/>
    <p:sldId id="288" r:id="rId5"/>
    <p:sldId id="287" r:id="rId6"/>
    <p:sldId id="286" r:id="rId7"/>
    <p:sldId id="285" r:id="rId8"/>
    <p:sldId id="284" r:id="rId9"/>
    <p:sldId id="283" r:id="rId10"/>
    <p:sldId id="282" r:id="rId11"/>
    <p:sldId id="281" r:id="rId12"/>
    <p:sldId id="280" r:id="rId13"/>
    <p:sldId id="279" r:id="rId14"/>
    <p:sldId id="278" r:id="rId15"/>
    <p:sldId id="277" r:id="rId16"/>
    <p:sldId id="276" r:id="rId17"/>
    <p:sldId id="275" r:id="rId18"/>
    <p:sldId id="274" r:id="rId19"/>
    <p:sldId id="273" r:id="rId20"/>
    <p:sldId id="272" r:id="rId21"/>
    <p:sldId id="271" r:id="rId22"/>
    <p:sldId id="291" r:id="rId23"/>
    <p:sldId id="269" r:id="rId24"/>
    <p:sldId id="268" r:id="rId25"/>
    <p:sldId id="267" r:id="rId26"/>
    <p:sldId id="266" r:id="rId27"/>
    <p:sldId id="265" r:id="rId28"/>
    <p:sldId id="264" r:id="rId29"/>
    <p:sldId id="26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033F6-FA9E-49DC-B5C1-EB57A6656B35}" type="datetimeFigureOut">
              <a:rPr lang="en-IN" smtClean="0"/>
              <a:t>08-08-2022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41051-BE13-4234-BB4B-88E73579FA0A}" type="slidenum">
              <a:rPr lang="en-IN" smtClean="0"/>
              <a:t>‹#›</a:t>
            </a:fld>
            <a:endParaRPr lang="en-IN"/>
          </a:p>
        </p:txBody>
      </p:sp>
    </p:spTree>
    <p:extLst>
      <p:ext uri="{BB962C8B-B14F-4D97-AF65-F5344CB8AC3E}">
        <p14:creationId xmlns:p14="http://schemas.microsoft.com/office/powerpoint/2010/main" val="669005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D41051-BE13-4234-BB4B-88E73579FA0A}" type="slidenum">
              <a:rPr lang="en-IN" smtClean="0"/>
              <a:t>5</a:t>
            </a:fld>
            <a:endParaRPr lang="en-IN"/>
          </a:p>
        </p:txBody>
      </p:sp>
    </p:spTree>
    <p:extLst>
      <p:ext uri="{BB962C8B-B14F-4D97-AF65-F5344CB8AC3E}">
        <p14:creationId xmlns:p14="http://schemas.microsoft.com/office/powerpoint/2010/main" val="1594940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1984-65AF-F950-F5CB-C3817C0836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46354C-2D45-FD2D-C1BD-568FD91474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264EDC-4503-ED45-D21C-791BAB80D84B}"/>
              </a:ext>
            </a:extLst>
          </p:cNvPr>
          <p:cNvSpPr>
            <a:spLocks noGrp="1"/>
          </p:cNvSpPr>
          <p:nvPr>
            <p:ph type="dt" sz="half" idx="10"/>
          </p:nvPr>
        </p:nvSpPr>
        <p:spPr/>
        <p:txBody>
          <a:bodyPr/>
          <a:lstStyle/>
          <a:p>
            <a:fld id="{57392600-614C-4D76-B9BA-31F32BA3882F}" type="datetimeFigureOut">
              <a:rPr lang="en-IN" smtClean="0"/>
              <a:t>08-08-2022</a:t>
            </a:fld>
            <a:endParaRPr lang="en-IN"/>
          </a:p>
        </p:txBody>
      </p:sp>
      <p:sp>
        <p:nvSpPr>
          <p:cNvPr id="5" name="Footer Placeholder 4">
            <a:extLst>
              <a:ext uri="{FF2B5EF4-FFF2-40B4-BE49-F238E27FC236}">
                <a16:creationId xmlns:a16="http://schemas.microsoft.com/office/drawing/2014/main" id="{218157B7-4933-4619-B3FC-F42EE4D5D4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E9F5EB-6CBB-830B-E3FE-42253F3CCF76}"/>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88522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8CA4A-0834-88FB-6A3E-8A3B249E90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79F44B-2CEC-41A8-429B-BD0C2E0FD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7DA63-2306-BD6F-1919-EE1B5755B4D3}"/>
              </a:ext>
            </a:extLst>
          </p:cNvPr>
          <p:cNvSpPr>
            <a:spLocks noGrp="1"/>
          </p:cNvSpPr>
          <p:nvPr>
            <p:ph type="dt" sz="half" idx="10"/>
          </p:nvPr>
        </p:nvSpPr>
        <p:spPr/>
        <p:txBody>
          <a:bodyPr/>
          <a:lstStyle/>
          <a:p>
            <a:fld id="{57392600-614C-4D76-B9BA-31F32BA3882F}" type="datetimeFigureOut">
              <a:rPr lang="en-IN" smtClean="0"/>
              <a:t>08-08-2022</a:t>
            </a:fld>
            <a:endParaRPr lang="en-IN"/>
          </a:p>
        </p:txBody>
      </p:sp>
      <p:sp>
        <p:nvSpPr>
          <p:cNvPr id="5" name="Footer Placeholder 4">
            <a:extLst>
              <a:ext uri="{FF2B5EF4-FFF2-40B4-BE49-F238E27FC236}">
                <a16:creationId xmlns:a16="http://schemas.microsoft.com/office/drawing/2014/main" id="{A912ACF1-61DF-6226-D6E7-0FB1129297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C224FC-C263-8C0E-F08C-D8363BFF6124}"/>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411478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93ACF2-6803-00DC-FB82-8B95AA244A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7E6A46-6834-608B-8681-4AA1D6C4C2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80DC75-1865-E09F-2059-DC99B3F8B7F3}"/>
              </a:ext>
            </a:extLst>
          </p:cNvPr>
          <p:cNvSpPr>
            <a:spLocks noGrp="1"/>
          </p:cNvSpPr>
          <p:nvPr>
            <p:ph type="dt" sz="half" idx="10"/>
          </p:nvPr>
        </p:nvSpPr>
        <p:spPr/>
        <p:txBody>
          <a:bodyPr/>
          <a:lstStyle/>
          <a:p>
            <a:fld id="{57392600-614C-4D76-B9BA-31F32BA3882F}" type="datetimeFigureOut">
              <a:rPr lang="en-IN" smtClean="0"/>
              <a:t>08-08-2022</a:t>
            </a:fld>
            <a:endParaRPr lang="en-IN"/>
          </a:p>
        </p:txBody>
      </p:sp>
      <p:sp>
        <p:nvSpPr>
          <p:cNvPr id="5" name="Footer Placeholder 4">
            <a:extLst>
              <a:ext uri="{FF2B5EF4-FFF2-40B4-BE49-F238E27FC236}">
                <a16:creationId xmlns:a16="http://schemas.microsoft.com/office/drawing/2014/main" id="{516196C1-2F0F-A699-E4F3-3FCED7E6FC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4347E7-DBEF-0BD2-9541-08A77E5F7A5D}"/>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103630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80F3-EC28-D839-04F0-FB0BFF063F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0532E6-AA1B-D178-6BAF-81A6173026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55C774-D166-3759-6D50-B979654376DB}"/>
              </a:ext>
            </a:extLst>
          </p:cNvPr>
          <p:cNvSpPr>
            <a:spLocks noGrp="1"/>
          </p:cNvSpPr>
          <p:nvPr>
            <p:ph type="dt" sz="half" idx="10"/>
          </p:nvPr>
        </p:nvSpPr>
        <p:spPr/>
        <p:txBody>
          <a:bodyPr/>
          <a:lstStyle/>
          <a:p>
            <a:fld id="{57392600-614C-4D76-B9BA-31F32BA3882F}" type="datetimeFigureOut">
              <a:rPr lang="en-IN" smtClean="0"/>
              <a:t>08-08-2022</a:t>
            </a:fld>
            <a:endParaRPr lang="en-IN"/>
          </a:p>
        </p:txBody>
      </p:sp>
      <p:sp>
        <p:nvSpPr>
          <p:cNvPr id="5" name="Footer Placeholder 4">
            <a:extLst>
              <a:ext uri="{FF2B5EF4-FFF2-40B4-BE49-F238E27FC236}">
                <a16:creationId xmlns:a16="http://schemas.microsoft.com/office/drawing/2014/main" id="{953B18CE-3085-DBE8-D794-B86294D55B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8D8E17-03F4-4574-633C-C4A49B1CE1C3}"/>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320134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85727-2BB0-E4C0-79D0-309A13BBDA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AAB949-4F18-2103-A912-814F9365E2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3F4939-F757-7EFE-D1D4-A79E10C6DBF2}"/>
              </a:ext>
            </a:extLst>
          </p:cNvPr>
          <p:cNvSpPr>
            <a:spLocks noGrp="1"/>
          </p:cNvSpPr>
          <p:nvPr>
            <p:ph type="dt" sz="half" idx="10"/>
          </p:nvPr>
        </p:nvSpPr>
        <p:spPr/>
        <p:txBody>
          <a:bodyPr/>
          <a:lstStyle/>
          <a:p>
            <a:fld id="{57392600-614C-4D76-B9BA-31F32BA3882F}" type="datetimeFigureOut">
              <a:rPr lang="en-IN" smtClean="0"/>
              <a:t>08-08-2022</a:t>
            </a:fld>
            <a:endParaRPr lang="en-IN"/>
          </a:p>
        </p:txBody>
      </p:sp>
      <p:sp>
        <p:nvSpPr>
          <p:cNvPr id="5" name="Footer Placeholder 4">
            <a:extLst>
              <a:ext uri="{FF2B5EF4-FFF2-40B4-BE49-F238E27FC236}">
                <a16:creationId xmlns:a16="http://schemas.microsoft.com/office/drawing/2014/main" id="{C07F91BC-B689-A185-35C2-1326CB7803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40DF3F-DDE9-F1DB-13A6-8C607B752398}"/>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3067737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04CF-C73D-1661-5157-A2ED0E62BA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08A517-CEEA-D712-7E77-55C1F035FB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20A297-D466-8F42-0B20-47B8BD534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BAD5FB-EFB6-BBA3-D0C0-354C6D82AA0B}"/>
              </a:ext>
            </a:extLst>
          </p:cNvPr>
          <p:cNvSpPr>
            <a:spLocks noGrp="1"/>
          </p:cNvSpPr>
          <p:nvPr>
            <p:ph type="dt" sz="half" idx="10"/>
          </p:nvPr>
        </p:nvSpPr>
        <p:spPr/>
        <p:txBody>
          <a:bodyPr/>
          <a:lstStyle/>
          <a:p>
            <a:fld id="{57392600-614C-4D76-B9BA-31F32BA3882F}" type="datetimeFigureOut">
              <a:rPr lang="en-IN" smtClean="0"/>
              <a:t>08-08-2022</a:t>
            </a:fld>
            <a:endParaRPr lang="en-IN"/>
          </a:p>
        </p:txBody>
      </p:sp>
      <p:sp>
        <p:nvSpPr>
          <p:cNvPr id="6" name="Footer Placeholder 5">
            <a:extLst>
              <a:ext uri="{FF2B5EF4-FFF2-40B4-BE49-F238E27FC236}">
                <a16:creationId xmlns:a16="http://schemas.microsoft.com/office/drawing/2014/main" id="{E643B786-4047-5E1A-EF1F-4A5E5D9A3C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90E0DA-15B5-5C19-F3F4-379080C82218}"/>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246289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7030-FE44-6193-62CE-40EC6BE4C8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216278-A483-29CE-1825-8B95A356C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561A74-E0AA-8840-ACA4-8CE65EA1DC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8A5962-22AE-F657-EC11-BDCFA9B81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60772B-A0E5-6605-ECB9-BF5E3D734C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A06991-6A01-42C7-63BA-FD071542528C}"/>
              </a:ext>
            </a:extLst>
          </p:cNvPr>
          <p:cNvSpPr>
            <a:spLocks noGrp="1"/>
          </p:cNvSpPr>
          <p:nvPr>
            <p:ph type="dt" sz="half" idx="10"/>
          </p:nvPr>
        </p:nvSpPr>
        <p:spPr/>
        <p:txBody>
          <a:bodyPr/>
          <a:lstStyle/>
          <a:p>
            <a:fld id="{57392600-614C-4D76-B9BA-31F32BA3882F}" type="datetimeFigureOut">
              <a:rPr lang="en-IN" smtClean="0"/>
              <a:t>08-08-2022</a:t>
            </a:fld>
            <a:endParaRPr lang="en-IN"/>
          </a:p>
        </p:txBody>
      </p:sp>
      <p:sp>
        <p:nvSpPr>
          <p:cNvPr id="8" name="Footer Placeholder 7">
            <a:extLst>
              <a:ext uri="{FF2B5EF4-FFF2-40B4-BE49-F238E27FC236}">
                <a16:creationId xmlns:a16="http://schemas.microsoft.com/office/drawing/2014/main" id="{7E9C77E1-994A-6D88-0DF3-840A4C45A1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5335C4-8981-FEC9-6CBF-B51E5147925C}"/>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257299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EB89-E87D-F6C6-A64A-69DBA433D5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D52B7F-07C1-EB38-2818-FB518F52A15C}"/>
              </a:ext>
            </a:extLst>
          </p:cNvPr>
          <p:cNvSpPr>
            <a:spLocks noGrp="1"/>
          </p:cNvSpPr>
          <p:nvPr>
            <p:ph type="dt" sz="half" idx="10"/>
          </p:nvPr>
        </p:nvSpPr>
        <p:spPr/>
        <p:txBody>
          <a:bodyPr/>
          <a:lstStyle/>
          <a:p>
            <a:fld id="{57392600-614C-4D76-B9BA-31F32BA3882F}" type="datetimeFigureOut">
              <a:rPr lang="en-IN" smtClean="0"/>
              <a:t>08-08-2022</a:t>
            </a:fld>
            <a:endParaRPr lang="en-IN"/>
          </a:p>
        </p:txBody>
      </p:sp>
      <p:sp>
        <p:nvSpPr>
          <p:cNvPr id="4" name="Footer Placeholder 3">
            <a:extLst>
              <a:ext uri="{FF2B5EF4-FFF2-40B4-BE49-F238E27FC236}">
                <a16:creationId xmlns:a16="http://schemas.microsoft.com/office/drawing/2014/main" id="{DB9B2311-C79C-3E73-4481-66B6AE0144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DC3A61-8749-2A7C-D87F-6E12CEE83836}"/>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388312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453D72-343C-8AFB-957E-084EE01A7A7F}"/>
              </a:ext>
            </a:extLst>
          </p:cNvPr>
          <p:cNvSpPr>
            <a:spLocks noGrp="1"/>
          </p:cNvSpPr>
          <p:nvPr>
            <p:ph type="dt" sz="half" idx="10"/>
          </p:nvPr>
        </p:nvSpPr>
        <p:spPr/>
        <p:txBody>
          <a:bodyPr/>
          <a:lstStyle/>
          <a:p>
            <a:fld id="{57392600-614C-4D76-B9BA-31F32BA3882F}" type="datetimeFigureOut">
              <a:rPr lang="en-IN" smtClean="0"/>
              <a:t>08-08-2022</a:t>
            </a:fld>
            <a:endParaRPr lang="en-IN"/>
          </a:p>
        </p:txBody>
      </p:sp>
      <p:sp>
        <p:nvSpPr>
          <p:cNvPr id="3" name="Footer Placeholder 2">
            <a:extLst>
              <a:ext uri="{FF2B5EF4-FFF2-40B4-BE49-F238E27FC236}">
                <a16:creationId xmlns:a16="http://schemas.microsoft.com/office/drawing/2014/main" id="{989E3AD1-76B2-7EA1-60E4-9C42A00F5C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2C3F88-1A37-1F72-B169-D48C06FFA7DE}"/>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77777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5636-B533-5DE3-473B-A68B6D28A8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8322AB-676A-6997-69B4-64F095631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493FC0-4816-15CE-EB22-5C75E679F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FD560D-FDC4-9F4D-A620-73C6AB88B79F}"/>
              </a:ext>
            </a:extLst>
          </p:cNvPr>
          <p:cNvSpPr>
            <a:spLocks noGrp="1"/>
          </p:cNvSpPr>
          <p:nvPr>
            <p:ph type="dt" sz="half" idx="10"/>
          </p:nvPr>
        </p:nvSpPr>
        <p:spPr/>
        <p:txBody>
          <a:bodyPr/>
          <a:lstStyle/>
          <a:p>
            <a:fld id="{57392600-614C-4D76-B9BA-31F32BA3882F}" type="datetimeFigureOut">
              <a:rPr lang="en-IN" smtClean="0"/>
              <a:t>08-08-2022</a:t>
            </a:fld>
            <a:endParaRPr lang="en-IN"/>
          </a:p>
        </p:txBody>
      </p:sp>
      <p:sp>
        <p:nvSpPr>
          <p:cNvPr id="6" name="Footer Placeholder 5">
            <a:extLst>
              <a:ext uri="{FF2B5EF4-FFF2-40B4-BE49-F238E27FC236}">
                <a16:creationId xmlns:a16="http://schemas.microsoft.com/office/drawing/2014/main" id="{F25D66CB-AC1C-FFC2-063E-BA7D979BEA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41604C-7F61-23C0-5FE1-3FAA8B3F18CD}"/>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51657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1F7E-5761-1F2F-AA57-89940FA559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BB8F36-733A-CCBE-474C-F834F63BB4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3BA9EC-F8D0-A8F4-4322-92AA96F7C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2273EA-1948-9CE6-BE3A-5083718B44EC}"/>
              </a:ext>
            </a:extLst>
          </p:cNvPr>
          <p:cNvSpPr>
            <a:spLocks noGrp="1"/>
          </p:cNvSpPr>
          <p:nvPr>
            <p:ph type="dt" sz="half" idx="10"/>
          </p:nvPr>
        </p:nvSpPr>
        <p:spPr/>
        <p:txBody>
          <a:bodyPr/>
          <a:lstStyle/>
          <a:p>
            <a:fld id="{57392600-614C-4D76-B9BA-31F32BA3882F}" type="datetimeFigureOut">
              <a:rPr lang="en-IN" smtClean="0"/>
              <a:t>08-08-2022</a:t>
            </a:fld>
            <a:endParaRPr lang="en-IN"/>
          </a:p>
        </p:txBody>
      </p:sp>
      <p:sp>
        <p:nvSpPr>
          <p:cNvPr id="6" name="Footer Placeholder 5">
            <a:extLst>
              <a:ext uri="{FF2B5EF4-FFF2-40B4-BE49-F238E27FC236}">
                <a16:creationId xmlns:a16="http://schemas.microsoft.com/office/drawing/2014/main" id="{20DA757E-04FB-013E-5913-3379B1C59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7B5C25-FD34-40B8-28EA-F34628903C89}"/>
              </a:ext>
            </a:extLst>
          </p:cNvPr>
          <p:cNvSpPr>
            <a:spLocks noGrp="1"/>
          </p:cNvSpPr>
          <p:nvPr>
            <p:ph type="sldNum" sz="quarter" idx="12"/>
          </p:nvPr>
        </p:nvSpPr>
        <p:spPr/>
        <p:txBody>
          <a:bodyPr/>
          <a:lstStyle/>
          <a:p>
            <a:fld id="{344B2A31-2FFC-48B0-9219-6B5DD7DD3155}" type="slidenum">
              <a:rPr lang="en-IN" smtClean="0"/>
              <a:t>‹#›</a:t>
            </a:fld>
            <a:endParaRPr lang="en-IN"/>
          </a:p>
        </p:txBody>
      </p:sp>
    </p:spTree>
    <p:extLst>
      <p:ext uri="{BB962C8B-B14F-4D97-AF65-F5344CB8AC3E}">
        <p14:creationId xmlns:p14="http://schemas.microsoft.com/office/powerpoint/2010/main" val="368584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C6BFFE-17D5-F9E7-BE81-E20852EFF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014678-7AA5-2220-C811-604E945DA7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701774-F49B-8E35-CD23-05FF56D9D2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392600-614C-4D76-B9BA-31F32BA3882F}" type="datetimeFigureOut">
              <a:rPr lang="en-IN" smtClean="0"/>
              <a:t>08-08-2022</a:t>
            </a:fld>
            <a:endParaRPr lang="en-IN"/>
          </a:p>
        </p:txBody>
      </p:sp>
      <p:sp>
        <p:nvSpPr>
          <p:cNvPr id="5" name="Footer Placeholder 4">
            <a:extLst>
              <a:ext uri="{FF2B5EF4-FFF2-40B4-BE49-F238E27FC236}">
                <a16:creationId xmlns:a16="http://schemas.microsoft.com/office/drawing/2014/main" id="{C1A2E0C6-52D6-1E5D-BEE0-03F16E63F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D13D54-8AA6-994E-DE22-0AB588421D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B2A31-2FFC-48B0-9219-6B5DD7DD3155}" type="slidenum">
              <a:rPr lang="en-IN" smtClean="0"/>
              <a:t>‹#›</a:t>
            </a:fld>
            <a:endParaRPr lang="en-IN"/>
          </a:p>
        </p:txBody>
      </p:sp>
    </p:spTree>
    <p:extLst>
      <p:ext uri="{BB962C8B-B14F-4D97-AF65-F5344CB8AC3E}">
        <p14:creationId xmlns:p14="http://schemas.microsoft.com/office/powerpoint/2010/main" val="148312861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0D7E04-F4BD-1BE2-2876-5AA7435DC531}"/>
              </a:ext>
            </a:extLst>
          </p:cNvPr>
          <p:cNvSpPr txBox="1"/>
          <p:nvPr/>
        </p:nvSpPr>
        <p:spPr>
          <a:xfrm>
            <a:off x="513642" y="335577"/>
            <a:ext cx="11164711" cy="1107996"/>
          </a:xfrm>
          <a:prstGeom prst="rect">
            <a:avLst/>
          </a:prstGeom>
          <a:noFill/>
        </p:spPr>
        <p:txBody>
          <a:bodyPr wrap="square">
            <a:spAutoFit/>
          </a:bodyPr>
          <a:lstStyle/>
          <a:p>
            <a:pPr algn="ctr"/>
            <a:r>
              <a:rPr lang="en-US" sz="4800" b="1" u="sng" dirty="0">
                <a:ln/>
                <a:latin typeface="Bookman Old Style" panose="02050604050505020204" pitchFamily="18" charset="0"/>
              </a:rPr>
              <a:t>Flight Price Prediction</a:t>
            </a:r>
            <a:endParaRPr lang="en-IN" sz="4800" b="1" u="sng" dirty="0">
              <a:ln/>
              <a:latin typeface="Bookman Old Style" panose="02050604050505020204" pitchFamily="18" charset="0"/>
            </a:endParaRPr>
          </a:p>
          <a:p>
            <a:pPr algn="ctr"/>
            <a:r>
              <a:rPr lang="en-US" sz="1800" b="1" dirty="0">
                <a:ln/>
                <a:latin typeface="Bookman Old Style" panose="02050604050505020204" pitchFamily="18" charset="0"/>
              </a:rPr>
              <a:t> </a:t>
            </a:r>
          </a:p>
        </p:txBody>
      </p:sp>
      <p:sp>
        <p:nvSpPr>
          <p:cNvPr id="5" name="TextBox 4">
            <a:extLst>
              <a:ext uri="{FF2B5EF4-FFF2-40B4-BE49-F238E27FC236}">
                <a16:creationId xmlns:a16="http://schemas.microsoft.com/office/drawing/2014/main" id="{BFE1A44E-0674-F1F4-62A6-90C82413AF6A}"/>
              </a:ext>
            </a:extLst>
          </p:cNvPr>
          <p:cNvSpPr txBox="1"/>
          <p:nvPr/>
        </p:nvSpPr>
        <p:spPr>
          <a:xfrm>
            <a:off x="3665172" y="5937648"/>
            <a:ext cx="4861649" cy="584775"/>
          </a:xfrm>
          <a:prstGeom prst="rect">
            <a:avLst/>
          </a:prstGeom>
          <a:noFill/>
        </p:spPr>
        <p:txBody>
          <a:bodyPr wrap="square" rtlCol="0">
            <a:spAutoFit/>
          </a:bodyPr>
          <a:lstStyle/>
          <a:p>
            <a:r>
              <a:rPr lang="en-US" sz="3200" b="1" dirty="0">
                <a:latin typeface="Calibri" pitchFamily="34" charset="0"/>
                <a:cs typeface="Calibri" pitchFamily="34" charset="0"/>
              </a:rPr>
              <a:t>Presented By: VISHWAS PAI</a:t>
            </a:r>
            <a:endParaRPr lang="en-IN" sz="3200" b="1" dirty="0">
              <a:latin typeface="Calibri" pitchFamily="34" charset="0"/>
              <a:cs typeface="Calibri" pitchFamily="34" charset="0"/>
            </a:endParaRPr>
          </a:p>
        </p:txBody>
      </p:sp>
      <p:pic>
        <p:nvPicPr>
          <p:cNvPr id="7" name="Picture 6">
            <a:extLst>
              <a:ext uri="{FF2B5EF4-FFF2-40B4-BE49-F238E27FC236}">
                <a16:creationId xmlns:a16="http://schemas.microsoft.com/office/drawing/2014/main" id="{44A05F51-C88E-BE88-2F6E-2A817A166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363" y="1278350"/>
            <a:ext cx="6901273" cy="4603150"/>
          </a:xfrm>
          <a:prstGeom prst="rect">
            <a:avLst/>
          </a:prstGeom>
        </p:spPr>
      </p:pic>
    </p:spTree>
    <p:extLst>
      <p:ext uri="{BB962C8B-B14F-4D97-AF65-F5344CB8AC3E}">
        <p14:creationId xmlns:p14="http://schemas.microsoft.com/office/powerpoint/2010/main" val="14302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91CDF5-A38D-2115-C59A-45E56C0528A1}"/>
              </a:ext>
            </a:extLst>
          </p:cNvPr>
          <p:cNvSpPr txBox="1"/>
          <p:nvPr/>
        </p:nvSpPr>
        <p:spPr>
          <a:xfrm>
            <a:off x="0" y="65314"/>
            <a:ext cx="12154784"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10CCAAF-7F8B-85A2-42F6-7C3F6CA82C92}"/>
              </a:ext>
            </a:extLst>
          </p:cNvPr>
          <p:cNvSpPr txBox="1"/>
          <p:nvPr/>
        </p:nvSpPr>
        <p:spPr>
          <a:xfrm>
            <a:off x="8686801" y="4247234"/>
            <a:ext cx="2987040"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4" name="TextBox 3">
            <a:extLst>
              <a:ext uri="{FF2B5EF4-FFF2-40B4-BE49-F238E27FC236}">
                <a16:creationId xmlns:a16="http://schemas.microsoft.com/office/drawing/2014/main" id="{10492B48-3247-07A4-1BBC-7AA54725EE41}"/>
              </a:ext>
            </a:extLst>
          </p:cNvPr>
          <p:cNvSpPr txBox="1"/>
          <p:nvPr/>
        </p:nvSpPr>
        <p:spPr>
          <a:xfrm>
            <a:off x="819149" y="4247234"/>
            <a:ext cx="2910839" cy="2585323"/>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5" name="TextBox 4">
            <a:extLst>
              <a:ext uri="{FF2B5EF4-FFF2-40B4-BE49-F238E27FC236}">
                <a16:creationId xmlns:a16="http://schemas.microsoft.com/office/drawing/2014/main" id="{AD98002B-9662-833F-C64D-0F9635E7303C}"/>
              </a:ext>
            </a:extLst>
          </p:cNvPr>
          <p:cNvSpPr txBox="1"/>
          <p:nvPr/>
        </p:nvSpPr>
        <p:spPr>
          <a:xfrm>
            <a:off x="4905374" y="4247234"/>
            <a:ext cx="3135689" cy="2585323"/>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9" name="Picture 8">
            <a:extLst>
              <a:ext uri="{FF2B5EF4-FFF2-40B4-BE49-F238E27FC236}">
                <a16:creationId xmlns:a16="http://schemas.microsoft.com/office/drawing/2014/main" id="{D07DEA02-ECBC-80E1-30E1-9A294BBB6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110" y="1068481"/>
            <a:ext cx="6553768" cy="2911092"/>
          </a:xfrm>
          <a:prstGeom prst="rect">
            <a:avLst/>
          </a:prstGeom>
        </p:spPr>
      </p:pic>
      <p:pic>
        <p:nvPicPr>
          <p:cNvPr id="11" name="Picture 10">
            <a:extLst>
              <a:ext uri="{FF2B5EF4-FFF2-40B4-BE49-F238E27FC236}">
                <a16:creationId xmlns:a16="http://schemas.microsoft.com/office/drawing/2014/main" id="{3F6864A3-7BFA-10D0-7E7C-ED101F2F23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758" y="923688"/>
            <a:ext cx="3276884" cy="3200677"/>
          </a:xfrm>
          <a:prstGeom prst="rect">
            <a:avLst/>
          </a:prstGeom>
        </p:spPr>
      </p:pic>
    </p:spTree>
    <p:extLst>
      <p:ext uri="{BB962C8B-B14F-4D97-AF65-F5344CB8AC3E}">
        <p14:creationId xmlns:p14="http://schemas.microsoft.com/office/powerpoint/2010/main" val="228283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381DE-6735-C2A4-FD03-56335046649B}"/>
              </a:ext>
            </a:extLst>
          </p:cNvPr>
          <p:cNvSpPr txBox="1"/>
          <p:nvPr/>
        </p:nvSpPr>
        <p:spPr>
          <a:xfrm>
            <a:off x="0" y="223740"/>
            <a:ext cx="12191999"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EC18B84E-84D3-09E1-A654-4D4BC15BE81D}"/>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4" name="TextBox 3">
            <a:extLst>
              <a:ext uri="{FF2B5EF4-FFF2-40B4-BE49-F238E27FC236}">
                <a16:creationId xmlns:a16="http://schemas.microsoft.com/office/drawing/2014/main" id="{998AD43C-4B22-3B6A-7F1C-961455965885}"/>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7" name="Picture 6">
            <a:extLst>
              <a:ext uri="{FF2B5EF4-FFF2-40B4-BE49-F238E27FC236}">
                <a16:creationId xmlns:a16="http://schemas.microsoft.com/office/drawing/2014/main" id="{66DB2ECA-7EC0-740D-25F1-95E6E9B5FC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179" y="1029910"/>
            <a:ext cx="7322830" cy="3268107"/>
          </a:xfrm>
          <a:prstGeom prst="rect">
            <a:avLst/>
          </a:prstGeom>
        </p:spPr>
      </p:pic>
    </p:spTree>
    <p:extLst>
      <p:ext uri="{BB962C8B-B14F-4D97-AF65-F5344CB8AC3E}">
        <p14:creationId xmlns:p14="http://schemas.microsoft.com/office/powerpoint/2010/main" val="2581143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375631-2F6B-5F1A-41DE-4DE3C4F66EFC}"/>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TextBox 2">
            <a:extLst>
              <a:ext uri="{FF2B5EF4-FFF2-40B4-BE49-F238E27FC236}">
                <a16:creationId xmlns:a16="http://schemas.microsoft.com/office/drawing/2014/main" id="{C21519FB-E78C-3E6B-FD4E-5165E5FCF2BC}"/>
              </a:ext>
            </a:extLst>
          </p:cNvPr>
          <p:cNvSpPr txBox="1"/>
          <p:nvPr/>
        </p:nvSpPr>
        <p:spPr>
          <a:xfrm>
            <a:off x="190500" y="4168444"/>
            <a:ext cx="11630025" cy="2585323"/>
          </a:xfrm>
          <a:prstGeom prst="rect">
            <a:avLst/>
          </a:prstGeom>
          <a:noFill/>
        </p:spPr>
        <p:txBody>
          <a:bodyPr wrap="square">
            <a:spAutoFit/>
          </a:bodyPr>
          <a:lstStyle/>
          <a:p>
            <a:pPr marL="285750" indent="-285750" algn="just">
              <a:buFont typeface="Wingdings" panose="05000000000000000000" pitchFamily="2" charset="2"/>
              <a:buChar char="Ø"/>
            </a:pPr>
            <a:endParaRPr lang="en-US" b="1" i="0" dirty="0">
              <a:effectLst/>
              <a:latin typeface="Century" panose="02040604050505020304" pitchFamily="18" charset="0"/>
            </a:endParaRPr>
          </a:p>
          <a:p>
            <a:pPr marL="285750" indent="-285750" algn="just">
              <a:buFont typeface="Wingdings" panose="05000000000000000000" pitchFamily="2" charset="2"/>
              <a:buChar char="Ø"/>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Ø"/>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85750" algn="just">
              <a:buFont typeface="Wingdings" panose="05000000000000000000" pitchFamily="2" charset="2"/>
              <a:buChar char="Ø"/>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p>
        </p:txBody>
      </p:sp>
      <p:pic>
        <p:nvPicPr>
          <p:cNvPr id="7" name="Picture 6">
            <a:extLst>
              <a:ext uri="{FF2B5EF4-FFF2-40B4-BE49-F238E27FC236}">
                <a16:creationId xmlns:a16="http://schemas.microsoft.com/office/drawing/2014/main" id="{401C54E0-E03D-B296-7BB1-AD1FE466A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49" y="1005870"/>
            <a:ext cx="7582557" cy="3162574"/>
          </a:xfrm>
          <a:prstGeom prst="rect">
            <a:avLst/>
          </a:prstGeom>
        </p:spPr>
      </p:pic>
      <p:pic>
        <p:nvPicPr>
          <p:cNvPr id="9" name="Picture 8">
            <a:extLst>
              <a:ext uri="{FF2B5EF4-FFF2-40B4-BE49-F238E27FC236}">
                <a16:creationId xmlns:a16="http://schemas.microsoft.com/office/drawing/2014/main" id="{8A33FAC4-57CE-6481-FC7C-C38B72C6A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0665" y="1170005"/>
            <a:ext cx="4153260" cy="2789162"/>
          </a:xfrm>
          <a:prstGeom prst="rect">
            <a:avLst/>
          </a:prstGeom>
        </p:spPr>
      </p:pic>
    </p:spTree>
    <p:extLst>
      <p:ext uri="{BB962C8B-B14F-4D97-AF65-F5344CB8AC3E}">
        <p14:creationId xmlns:p14="http://schemas.microsoft.com/office/powerpoint/2010/main" val="215474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2E62CC-0229-2EEE-8BA5-9C9A01A2E4B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TextBox 2">
            <a:extLst>
              <a:ext uri="{FF2B5EF4-FFF2-40B4-BE49-F238E27FC236}">
                <a16:creationId xmlns:a16="http://schemas.microsoft.com/office/drawing/2014/main" id="{25DCF12B-679D-FA2A-0CD7-5937C259AF50}"/>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4" name="TextBox 3">
            <a:extLst>
              <a:ext uri="{FF2B5EF4-FFF2-40B4-BE49-F238E27FC236}">
                <a16:creationId xmlns:a16="http://schemas.microsoft.com/office/drawing/2014/main" id="{DF5EA7B8-51AF-D9B7-6924-0180CAC643D2}"/>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 name="Picture 6">
            <a:extLst>
              <a:ext uri="{FF2B5EF4-FFF2-40B4-BE49-F238E27FC236}">
                <a16:creationId xmlns:a16="http://schemas.microsoft.com/office/drawing/2014/main" id="{E03C19E4-4BD8-0AB2-074E-6A89A12A7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321" y="1027522"/>
            <a:ext cx="8729356" cy="3725102"/>
          </a:xfrm>
          <a:prstGeom prst="rect">
            <a:avLst/>
          </a:prstGeom>
        </p:spPr>
      </p:pic>
    </p:spTree>
    <p:extLst>
      <p:ext uri="{BB962C8B-B14F-4D97-AF65-F5344CB8AC3E}">
        <p14:creationId xmlns:p14="http://schemas.microsoft.com/office/powerpoint/2010/main" val="2546353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5A58B9-BD30-FFBB-1142-6FD7719788E1}"/>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D407B216-5529-9231-774F-869C0E24C9AA}"/>
              </a:ext>
            </a:extLst>
          </p:cNvPr>
          <p:cNvSpPr txBox="1"/>
          <p:nvPr/>
        </p:nvSpPr>
        <p:spPr>
          <a:xfrm>
            <a:off x="171450" y="1589203"/>
            <a:ext cx="4398080" cy="4247317"/>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pic>
        <p:nvPicPr>
          <p:cNvPr id="6" name="Picture 5">
            <a:extLst>
              <a:ext uri="{FF2B5EF4-FFF2-40B4-BE49-F238E27FC236}">
                <a16:creationId xmlns:a16="http://schemas.microsoft.com/office/drawing/2014/main" id="{60FEF6D4-69F4-A136-7254-E7DA5F85F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652" y="730693"/>
            <a:ext cx="7125317" cy="5959356"/>
          </a:xfrm>
          <a:prstGeom prst="rect">
            <a:avLst/>
          </a:prstGeom>
        </p:spPr>
      </p:pic>
    </p:spTree>
    <p:extLst>
      <p:ext uri="{BB962C8B-B14F-4D97-AF65-F5344CB8AC3E}">
        <p14:creationId xmlns:p14="http://schemas.microsoft.com/office/powerpoint/2010/main" val="2646367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610957-020D-F1B5-C277-EDA0F2BD8AEC}"/>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714A8F42-A799-61DA-59F5-C442DDE325DD}"/>
              </a:ext>
            </a:extLst>
          </p:cNvPr>
          <p:cNvSpPr txBox="1"/>
          <p:nvPr/>
        </p:nvSpPr>
        <p:spPr>
          <a:xfrm>
            <a:off x="228600" y="1447800"/>
            <a:ext cx="4524375" cy="452431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conclude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pic>
        <p:nvPicPr>
          <p:cNvPr id="6" name="Picture 5">
            <a:extLst>
              <a:ext uri="{FF2B5EF4-FFF2-40B4-BE49-F238E27FC236}">
                <a16:creationId xmlns:a16="http://schemas.microsoft.com/office/drawing/2014/main" id="{F46C9372-2085-E2C4-4DBE-D387E143F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085" y="749992"/>
            <a:ext cx="6874069" cy="5815951"/>
          </a:xfrm>
          <a:prstGeom prst="rect">
            <a:avLst/>
          </a:prstGeom>
        </p:spPr>
      </p:pic>
    </p:spTree>
    <p:extLst>
      <p:ext uri="{BB962C8B-B14F-4D97-AF65-F5344CB8AC3E}">
        <p14:creationId xmlns:p14="http://schemas.microsoft.com/office/powerpoint/2010/main" val="4251262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50A7F1-04EC-A4E2-54D1-8F1F1102AAB4}"/>
              </a:ext>
            </a:extLst>
          </p:cNvPr>
          <p:cNvSpPr txBox="1"/>
          <p:nvPr/>
        </p:nvSpPr>
        <p:spPr>
          <a:xfrm>
            <a:off x="0" y="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9407538E-F692-FC18-768D-82C4AE900FE7}"/>
              </a:ext>
            </a:extLst>
          </p:cNvPr>
          <p:cNvSpPr txBox="1"/>
          <p:nvPr/>
        </p:nvSpPr>
        <p:spPr>
          <a:xfrm>
            <a:off x="400050" y="4049672"/>
            <a:ext cx="3905250" cy="2031325"/>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10000.</a:t>
            </a:r>
          </a:p>
        </p:txBody>
      </p:sp>
      <p:sp>
        <p:nvSpPr>
          <p:cNvPr id="6" name="TextBox 5">
            <a:extLst>
              <a:ext uri="{FF2B5EF4-FFF2-40B4-BE49-F238E27FC236}">
                <a16:creationId xmlns:a16="http://schemas.microsoft.com/office/drawing/2014/main" id="{5DFC67E4-11DD-B319-E523-6B0FEAC52346}"/>
              </a:ext>
            </a:extLst>
          </p:cNvPr>
          <p:cNvSpPr txBox="1"/>
          <p:nvPr/>
        </p:nvSpPr>
        <p:spPr>
          <a:xfrm>
            <a:off x="5857874" y="4049672"/>
            <a:ext cx="4895851" cy="230832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pic>
        <p:nvPicPr>
          <p:cNvPr id="8" name="Picture 7">
            <a:extLst>
              <a:ext uri="{FF2B5EF4-FFF2-40B4-BE49-F238E27FC236}">
                <a16:creationId xmlns:a16="http://schemas.microsoft.com/office/drawing/2014/main" id="{9E13A126-227A-4E20-03BE-E6DC4143F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59" y="553999"/>
            <a:ext cx="4329258" cy="3154598"/>
          </a:xfrm>
          <a:prstGeom prst="rect">
            <a:avLst/>
          </a:prstGeom>
        </p:spPr>
      </p:pic>
      <p:pic>
        <p:nvPicPr>
          <p:cNvPr id="10" name="Picture 9">
            <a:extLst>
              <a:ext uri="{FF2B5EF4-FFF2-40B4-BE49-F238E27FC236}">
                <a16:creationId xmlns:a16="http://schemas.microsoft.com/office/drawing/2014/main" id="{A39E8643-DDA6-F5E7-D21F-A82E352E2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9217" y="553999"/>
            <a:ext cx="7422824" cy="3209708"/>
          </a:xfrm>
          <a:prstGeom prst="rect">
            <a:avLst/>
          </a:prstGeom>
        </p:spPr>
      </p:pic>
    </p:spTree>
    <p:extLst>
      <p:ext uri="{BB962C8B-B14F-4D97-AF65-F5344CB8AC3E}">
        <p14:creationId xmlns:p14="http://schemas.microsoft.com/office/powerpoint/2010/main" val="1974567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C829BB-AC8B-C0AB-EF87-83228C98B6F5}"/>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FFB4F3CE-0B1C-EE4B-F975-A2B6FADDFB63}"/>
              </a:ext>
            </a:extLst>
          </p:cNvPr>
          <p:cNvSpPr txBox="1"/>
          <p:nvPr/>
        </p:nvSpPr>
        <p:spPr>
          <a:xfrm>
            <a:off x="614363" y="4695825"/>
            <a:ext cx="4291013" cy="2031325"/>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
        <p:nvSpPr>
          <p:cNvPr id="6" name="TextBox 5">
            <a:extLst>
              <a:ext uri="{FF2B5EF4-FFF2-40B4-BE49-F238E27FC236}">
                <a16:creationId xmlns:a16="http://schemas.microsoft.com/office/drawing/2014/main" id="{7163A30B-121A-BB8C-89CD-627D0C322166}"/>
              </a:ext>
            </a:extLst>
          </p:cNvPr>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12 hours.</a:t>
            </a:r>
          </a:p>
        </p:txBody>
      </p:sp>
      <p:pic>
        <p:nvPicPr>
          <p:cNvPr id="8" name="Picture 7">
            <a:extLst>
              <a:ext uri="{FF2B5EF4-FFF2-40B4-BE49-F238E27FC236}">
                <a16:creationId xmlns:a16="http://schemas.microsoft.com/office/drawing/2014/main" id="{5B84F2D7-041E-4D06-049A-A3486C4E5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045" y="1015497"/>
            <a:ext cx="4201358" cy="3313122"/>
          </a:xfrm>
          <a:prstGeom prst="rect">
            <a:avLst/>
          </a:prstGeom>
        </p:spPr>
      </p:pic>
      <p:pic>
        <p:nvPicPr>
          <p:cNvPr id="10" name="Picture 9">
            <a:extLst>
              <a:ext uri="{FF2B5EF4-FFF2-40B4-BE49-F238E27FC236}">
                <a16:creationId xmlns:a16="http://schemas.microsoft.com/office/drawing/2014/main" id="{37C9C9BF-1DFC-7981-9B6A-AEBCDE2C67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961" y="967255"/>
            <a:ext cx="5732676" cy="3728570"/>
          </a:xfrm>
          <a:prstGeom prst="rect">
            <a:avLst/>
          </a:prstGeom>
        </p:spPr>
      </p:pic>
    </p:spTree>
    <p:extLst>
      <p:ext uri="{BB962C8B-B14F-4D97-AF65-F5344CB8AC3E}">
        <p14:creationId xmlns:p14="http://schemas.microsoft.com/office/powerpoint/2010/main" val="202530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8BDB0B-4A2D-CC9F-1383-197B8BDDEAAF}"/>
              </a:ext>
            </a:extLst>
          </p:cNvPr>
          <p:cNvSpPr txBox="1"/>
          <p:nvPr/>
        </p:nvSpPr>
        <p:spPr>
          <a:xfrm>
            <a:off x="523783" y="257452"/>
            <a:ext cx="11221374" cy="553998"/>
          </a:xfrm>
          <a:prstGeom prst="rect">
            <a:avLst/>
          </a:prstGeom>
          <a:noFill/>
        </p:spPr>
        <p:txBody>
          <a:bodyPr wrap="square">
            <a:spAutoFit/>
          </a:bodyPr>
          <a:lstStyle/>
          <a:p>
            <a:r>
              <a:rPr lang="en-US" sz="3000" u="sng" dirty="0">
                <a:latin typeface="Bookman Old Style" panose="02050604050505020204" pitchFamily="18" charset="0"/>
              </a:rPr>
              <a:t>Identifying the outliers using box plot</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A5FE5B1B-F3BE-95B9-60E4-DCDAA91334E7}"/>
              </a:ext>
            </a:extLst>
          </p:cNvPr>
          <p:cNvSpPr txBox="1"/>
          <p:nvPr/>
        </p:nvSpPr>
        <p:spPr>
          <a:xfrm>
            <a:off x="6096000" y="1145218"/>
            <a:ext cx="5790136" cy="5355312"/>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pPr marL="285750" indent="-285750">
              <a:buFont typeface="Wingdings" panose="05000000000000000000" pitchFamily="2" charset="2"/>
              <a:buChar char="Ø"/>
            </a:pPr>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E04B92FF-36AE-0D31-63DF-3FD9BBE3E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5218"/>
            <a:ext cx="6210838" cy="4778154"/>
          </a:xfrm>
          <a:prstGeom prst="rect">
            <a:avLst/>
          </a:prstGeom>
        </p:spPr>
      </p:pic>
    </p:spTree>
    <p:extLst>
      <p:ext uri="{BB962C8B-B14F-4D97-AF65-F5344CB8AC3E}">
        <p14:creationId xmlns:p14="http://schemas.microsoft.com/office/powerpoint/2010/main" val="623201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F3B575-DE24-C2A4-E5A9-EAB2C7947714}"/>
              </a:ext>
            </a:extLst>
          </p:cNvPr>
          <p:cNvSpPr txBox="1"/>
          <p:nvPr/>
        </p:nvSpPr>
        <p:spPr>
          <a:xfrm>
            <a:off x="793100" y="-38462"/>
            <a:ext cx="10935479" cy="553998"/>
          </a:xfrm>
          <a:prstGeom prst="rect">
            <a:avLst/>
          </a:prstGeom>
          <a:noFill/>
        </p:spPr>
        <p:txBody>
          <a:bodyPr wrap="square">
            <a:spAutoFit/>
          </a:bodyPr>
          <a:lstStyle/>
          <a:p>
            <a:pPr algn="ctr"/>
            <a:r>
              <a:rPr lang="en-US" sz="3000" u="sng" dirty="0">
                <a:latin typeface="Bookman Old Style" panose="02050604050505020204" pitchFamily="18" charset="0"/>
              </a:rPr>
              <a:t>Correlation Between Features and Label</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29FF43DD-0F65-82ED-4723-38DB4DBF0720}"/>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7" name="Picture 6">
            <a:extLst>
              <a:ext uri="{FF2B5EF4-FFF2-40B4-BE49-F238E27FC236}">
                <a16:creationId xmlns:a16="http://schemas.microsoft.com/office/drawing/2014/main" id="{D7EC7B14-7AE2-9787-D522-B64528576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32" y="515536"/>
            <a:ext cx="6440604" cy="4562706"/>
          </a:xfrm>
          <a:prstGeom prst="rect">
            <a:avLst/>
          </a:prstGeom>
        </p:spPr>
      </p:pic>
      <p:pic>
        <p:nvPicPr>
          <p:cNvPr id="9" name="Picture 8">
            <a:extLst>
              <a:ext uri="{FF2B5EF4-FFF2-40B4-BE49-F238E27FC236}">
                <a16:creationId xmlns:a16="http://schemas.microsoft.com/office/drawing/2014/main" id="{4994BF78-FB23-48F0-6E96-2799F731E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29180"/>
            <a:ext cx="6031927" cy="2667641"/>
          </a:xfrm>
          <a:prstGeom prst="rect">
            <a:avLst/>
          </a:prstGeom>
        </p:spPr>
      </p:pic>
    </p:spTree>
    <p:extLst>
      <p:ext uri="{BB962C8B-B14F-4D97-AF65-F5344CB8AC3E}">
        <p14:creationId xmlns:p14="http://schemas.microsoft.com/office/powerpoint/2010/main" val="404213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3A2214-A145-472A-7634-B5B1E1E2E190}"/>
              </a:ext>
            </a:extLst>
          </p:cNvPr>
          <p:cNvSpPr txBox="1"/>
          <p:nvPr/>
        </p:nvSpPr>
        <p:spPr>
          <a:xfrm>
            <a:off x="933855" y="1303506"/>
            <a:ext cx="8207712" cy="3785652"/>
          </a:xfrm>
          <a:prstGeom prst="rect">
            <a:avLst/>
          </a:prstGeom>
          <a:noFill/>
        </p:spPr>
        <p:txBody>
          <a:bodyPr wrap="square">
            <a:spAutoFit/>
          </a:bodyPr>
          <a:lstStyle/>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the Final Model</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predicting results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
        <p:nvSpPr>
          <p:cNvPr id="5" name="TextBox 4">
            <a:extLst>
              <a:ext uri="{FF2B5EF4-FFF2-40B4-BE49-F238E27FC236}">
                <a16:creationId xmlns:a16="http://schemas.microsoft.com/office/drawing/2014/main" id="{B53AB39A-4C80-D4CC-B566-EF8983C54755}"/>
              </a:ext>
            </a:extLst>
          </p:cNvPr>
          <p:cNvSpPr txBox="1"/>
          <p:nvPr/>
        </p:nvSpPr>
        <p:spPr>
          <a:xfrm>
            <a:off x="1593130" y="358219"/>
            <a:ext cx="8207712" cy="707886"/>
          </a:xfrm>
          <a:prstGeom prst="rect">
            <a:avLst/>
          </a:prstGeom>
          <a:noFill/>
        </p:spPr>
        <p:txBody>
          <a:bodyPr wrap="square" rtlCol="0">
            <a:spAutoFit/>
          </a:bodyPr>
          <a:lstStyle/>
          <a:p>
            <a:pPr algn="ctr"/>
            <a:r>
              <a:rPr lang="en-IN" sz="4000" dirty="0">
                <a:latin typeface="+mj-lt"/>
              </a:rPr>
              <a:t>Agenda</a:t>
            </a:r>
          </a:p>
        </p:txBody>
      </p:sp>
    </p:spTree>
    <p:extLst>
      <p:ext uri="{BB962C8B-B14F-4D97-AF65-F5344CB8AC3E}">
        <p14:creationId xmlns:p14="http://schemas.microsoft.com/office/powerpoint/2010/main" val="470473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3F40FA-3AB8-B7E3-565F-FBD173B674F9}"/>
              </a:ext>
            </a:extLst>
          </p:cNvPr>
          <p:cNvSpPr txBox="1"/>
          <p:nvPr/>
        </p:nvSpPr>
        <p:spPr>
          <a:xfrm>
            <a:off x="485192" y="139959"/>
            <a:ext cx="11224726" cy="553998"/>
          </a:xfrm>
          <a:prstGeom prst="rect">
            <a:avLst/>
          </a:prstGeom>
          <a:noFill/>
        </p:spPr>
        <p:txBody>
          <a:bodyPr wrap="square">
            <a:spAutoFit/>
          </a:bodyPr>
          <a:lstStyle/>
          <a:p>
            <a:r>
              <a:rPr lang="en-US" sz="3000" u="sng" dirty="0">
                <a:latin typeface="Century" panose="02040604050505020304" pitchFamily="18" charset="0"/>
              </a:rPr>
              <a:t>Data Analysis Steps done</a:t>
            </a:r>
            <a:endParaRPr lang="en-IN" sz="3000" u="sng" dirty="0">
              <a:latin typeface="Century" panose="02040604050505020304" pitchFamily="18" charset="0"/>
            </a:endParaRPr>
          </a:p>
        </p:txBody>
      </p:sp>
      <p:sp>
        <p:nvSpPr>
          <p:cNvPr id="3" name="TextBox 2">
            <a:extLst>
              <a:ext uri="{FF2B5EF4-FFF2-40B4-BE49-F238E27FC236}">
                <a16:creationId xmlns:a16="http://schemas.microsoft.com/office/drawing/2014/main" id="{F058273A-AE46-2D7C-5199-C735FF016082}"/>
              </a:ext>
            </a:extLst>
          </p:cNvPr>
          <p:cNvSpPr txBox="1"/>
          <p:nvPr/>
        </p:nvSpPr>
        <p:spPr>
          <a:xfrm>
            <a:off x="485192" y="1175657"/>
            <a:ext cx="11224726" cy="4247317"/>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Century" panose="02040604050505020304" pitchFamily="18" charset="0"/>
              </a:rPr>
              <a:t>I have done feature engineering steps like feature extraction and feature selection to improve data normality and linearity.</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Identified outliers using boxplots and found no outliers in numerical variables.</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Identified skewness using distribution plots and removed skewness using square root transformation method.</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marL="285750" indent="-285750" algn="just">
              <a:buFont typeface="Wingdings" panose="05000000000000000000" pitchFamily="2" charset="2"/>
              <a:buChar char="Ø"/>
            </a:pPr>
            <a:endParaRPr lang="en-US" dirty="0">
              <a:latin typeface="Century" panose="02040604050505020304" pitchFamily="18" charset="0"/>
            </a:endParaRPr>
          </a:p>
          <a:p>
            <a:pPr marL="285750" indent="-285750" algn="just">
              <a:buFont typeface="Wingdings" panose="05000000000000000000" pitchFamily="2" charset="2"/>
              <a:buChar char="Ø"/>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967355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897272-8E57-59CA-C215-4B346A866C49}"/>
              </a:ext>
            </a:extLst>
          </p:cNvPr>
          <p:cNvSpPr txBox="1"/>
          <p:nvPr/>
        </p:nvSpPr>
        <p:spPr>
          <a:xfrm>
            <a:off x="682289" y="72721"/>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9FAFA889-2EC9-8ED4-01E5-16ADEB875297}"/>
              </a:ext>
            </a:extLst>
          </p:cNvPr>
          <p:cNvSpPr txBox="1"/>
          <p:nvPr/>
        </p:nvSpPr>
        <p:spPr>
          <a:xfrm>
            <a:off x="483636" y="626719"/>
            <a:ext cx="11224727" cy="625870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got the best random state and maximum R2 score and then created new train test split to build the models.</a:t>
            </a:r>
            <a:r>
              <a:rPr lang="en-IN" dirty="0">
                <a:latin typeface="Century" panose="02040604050505020304" pitchFamily="18" charset="0"/>
                <a:ea typeface="Calibri" panose="020F0502020204030204" pitchFamily="34" charset="0"/>
                <a:cs typeface="Calibri" panose="020F0502020204030204" pitchFamily="34" charset="0"/>
              </a:rPr>
              <a:t> </a:t>
            </a: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Linear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Lasso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Ridge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Elastic Net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Support Vector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Decision Tree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Random Forest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K </a:t>
            </a:r>
            <a:r>
              <a:rPr lang="en-IN" dirty="0" err="1">
                <a:latin typeface="Century" panose="02040604050505020304" pitchFamily="18" charset="0"/>
              </a:rPr>
              <a:t>Neighbors</a:t>
            </a:r>
            <a:r>
              <a:rPr lang="en-IN" dirty="0">
                <a:latin typeface="Century" panose="02040604050505020304" pitchFamily="18" charset="0"/>
              </a:rPr>
              <a:t>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SGD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Gradient Boosting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Ada Boost Regressor</a:t>
            </a:r>
          </a:p>
          <a:p>
            <a:pPr marL="342900" lvl="0" indent="-342900" algn="just">
              <a:lnSpc>
                <a:spcPct val="107000"/>
              </a:lnSpc>
              <a:buFont typeface="Times New Roman" panose="02020603050405020304" pitchFamily="18" charset="0"/>
              <a:buAutoNum type="arabicPeriod"/>
            </a:pPr>
            <a:r>
              <a:rPr lang="en-IN" dirty="0">
                <a:latin typeface="Century" panose="02040604050505020304" pitchFamily="18" charset="0"/>
              </a:rPr>
              <a:t>Extra Trees Regressor</a:t>
            </a:r>
          </a:p>
          <a:p>
            <a:pPr marL="342900" lvl="0" indent="-342900" algn="just">
              <a:lnSpc>
                <a:spcPct val="107000"/>
              </a:lnSpc>
              <a:spcAft>
                <a:spcPts val="800"/>
              </a:spcAft>
              <a:buFont typeface="Times New Roman" panose="02020603050405020304" pitchFamily="18" charset="0"/>
              <a:buAutoNum type="arabicPeriod"/>
            </a:pPr>
            <a:r>
              <a:rPr lang="en-IN" dirty="0">
                <a:latin typeface="Century" panose="02040604050505020304" pitchFamily="18" charset="0"/>
              </a:rPr>
              <a:t>Extreme Gradient Boosting (XGB) Regressor </a:t>
            </a:r>
          </a:p>
          <a:p>
            <a:pPr marL="285750" indent="-285750" algn="just">
              <a:lnSpc>
                <a:spcPct val="107000"/>
              </a:lnSpc>
              <a:spcAft>
                <a:spcPts val="800"/>
              </a:spcAft>
              <a:buFont typeface="Wingdings" panose="05000000000000000000" pitchFamily="2" charset="2"/>
              <a:buChar char="Ø"/>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7350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DA634A-3120-56DC-1C7F-C10406161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540" y="303689"/>
            <a:ext cx="8489416" cy="5685013"/>
          </a:xfrm>
          <a:prstGeom prst="rect">
            <a:avLst/>
          </a:prstGeom>
        </p:spPr>
      </p:pic>
    </p:spTree>
    <p:extLst>
      <p:ext uri="{BB962C8B-B14F-4D97-AF65-F5344CB8AC3E}">
        <p14:creationId xmlns:p14="http://schemas.microsoft.com/office/powerpoint/2010/main" val="499624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064F92-6944-9488-ADC4-6BF0BC8C5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150" y="359212"/>
            <a:ext cx="6738117" cy="6139576"/>
          </a:xfrm>
          <a:prstGeom prst="rect">
            <a:avLst/>
          </a:prstGeom>
        </p:spPr>
      </p:pic>
      <p:pic>
        <p:nvPicPr>
          <p:cNvPr id="5" name="Picture 4">
            <a:extLst>
              <a:ext uri="{FF2B5EF4-FFF2-40B4-BE49-F238E27FC236}">
                <a16:creationId xmlns:a16="http://schemas.microsoft.com/office/drawing/2014/main" id="{9FF31DED-95EE-1F9B-76A3-F632BA834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4909" y="359212"/>
            <a:ext cx="3684077" cy="6301494"/>
          </a:xfrm>
          <a:prstGeom prst="rect">
            <a:avLst/>
          </a:prstGeom>
        </p:spPr>
      </p:pic>
    </p:spTree>
    <p:extLst>
      <p:ext uri="{BB962C8B-B14F-4D97-AF65-F5344CB8AC3E}">
        <p14:creationId xmlns:p14="http://schemas.microsoft.com/office/powerpoint/2010/main" val="2692223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82C6F7-6E7E-F122-AEA7-E55903253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38" y="601761"/>
            <a:ext cx="3765828" cy="5653012"/>
          </a:xfrm>
          <a:prstGeom prst="rect">
            <a:avLst/>
          </a:prstGeom>
        </p:spPr>
      </p:pic>
      <p:pic>
        <p:nvPicPr>
          <p:cNvPr id="5" name="Picture 4">
            <a:extLst>
              <a:ext uri="{FF2B5EF4-FFF2-40B4-BE49-F238E27FC236}">
                <a16:creationId xmlns:a16="http://schemas.microsoft.com/office/drawing/2014/main" id="{1FD96630-5026-5BB9-9EAB-D2D101B23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920" y="510286"/>
            <a:ext cx="3519212" cy="5950809"/>
          </a:xfrm>
          <a:prstGeom prst="rect">
            <a:avLst/>
          </a:prstGeom>
        </p:spPr>
      </p:pic>
      <p:pic>
        <p:nvPicPr>
          <p:cNvPr id="7" name="Picture 6">
            <a:extLst>
              <a:ext uri="{FF2B5EF4-FFF2-40B4-BE49-F238E27FC236}">
                <a16:creationId xmlns:a16="http://schemas.microsoft.com/office/drawing/2014/main" id="{99DF5A6D-300C-4953-A286-2CC23F6FE1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033" y="823730"/>
            <a:ext cx="3898180" cy="5209073"/>
          </a:xfrm>
          <a:prstGeom prst="rect">
            <a:avLst/>
          </a:prstGeom>
        </p:spPr>
      </p:pic>
    </p:spTree>
    <p:extLst>
      <p:ext uri="{BB962C8B-B14F-4D97-AF65-F5344CB8AC3E}">
        <p14:creationId xmlns:p14="http://schemas.microsoft.com/office/powerpoint/2010/main" val="2729335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5DC92-E201-7B24-E9C6-D420F29C5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79" y="973348"/>
            <a:ext cx="8663130" cy="5450370"/>
          </a:xfrm>
          <a:prstGeom prst="rect">
            <a:avLst/>
          </a:prstGeom>
        </p:spPr>
      </p:pic>
      <p:sp>
        <p:nvSpPr>
          <p:cNvPr id="6" name="TextBox 5">
            <a:extLst>
              <a:ext uri="{FF2B5EF4-FFF2-40B4-BE49-F238E27FC236}">
                <a16:creationId xmlns:a16="http://schemas.microsoft.com/office/drawing/2014/main" id="{07D037F4-1A8A-88B7-8EFA-BFD5EE96D9D7}"/>
              </a:ext>
            </a:extLst>
          </p:cNvPr>
          <p:cNvSpPr txBox="1"/>
          <p:nvPr/>
        </p:nvSpPr>
        <p:spPr>
          <a:xfrm>
            <a:off x="505839" y="321014"/>
            <a:ext cx="11031166" cy="553998"/>
          </a:xfrm>
          <a:prstGeom prst="rect">
            <a:avLst/>
          </a:prstGeom>
          <a:noFill/>
        </p:spPr>
        <p:txBody>
          <a:bodyPr wrap="square" rtlCol="0">
            <a:spAutoFit/>
          </a:bodyPr>
          <a:lstStyle/>
          <a:p>
            <a:pPr algn="ctr"/>
            <a:r>
              <a:rPr lang="en-US" sz="3000" u="sng" dirty="0">
                <a:latin typeface="Bookman Old Style" panose="02050604050505020204" pitchFamily="18" charset="0"/>
              </a:rPr>
              <a:t>Hyperparameter Tuning:</a:t>
            </a:r>
          </a:p>
        </p:txBody>
      </p:sp>
    </p:spTree>
    <p:extLst>
      <p:ext uri="{BB962C8B-B14F-4D97-AF65-F5344CB8AC3E}">
        <p14:creationId xmlns:p14="http://schemas.microsoft.com/office/powerpoint/2010/main" val="3950961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86B8C1-249C-390E-1A4F-7CC554CD2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34" y="153876"/>
            <a:ext cx="7491109" cy="2956816"/>
          </a:xfrm>
          <a:prstGeom prst="rect">
            <a:avLst/>
          </a:prstGeom>
        </p:spPr>
      </p:pic>
      <p:pic>
        <p:nvPicPr>
          <p:cNvPr id="5" name="Picture 4">
            <a:extLst>
              <a:ext uri="{FF2B5EF4-FFF2-40B4-BE49-F238E27FC236}">
                <a16:creationId xmlns:a16="http://schemas.microsoft.com/office/drawing/2014/main" id="{441EEA66-60F2-7D48-FBAD-69B31CA16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647" y="2619450"/>
            <a:ext cx="5113463" cy="4084674"/>
          </a:xfrm>
          <a:prstGeom prst="rect">
            <a:avLst/>
          </a:prstGeom>
        </p:spPr>
      </p:pic>
      <p:sp>
        <p:nvSpPr>
          <p:cNvPr id="7" name="TextBox 6">
            <a:extLst>
              <a:ext uri="{FF2B5EF4-FFF2-40B4-BE49-F238E27FC236}">
                <a16:creationId xmlns:a16="http://schemas.microsoft.com/office/drawing/2014/main" id="{8B58F9EB-07D1-6BCF-CF19-94DE5D1B6148}"/>
              </a:ext>
            </a:extLst>
          </p:cNvPr>
          <p:cNvSpPr txBox="1"/>
          <p:nvPr/>
        </p:nvSpPr>
        <p:spPr>
          <a:xfrm>
            <a:off x="577068" y="3891745"/>
            <a:ext cx="4883286" cy="2031325"/>
          </a:xfrm>
          <a:prstGeom prst="rect">
            <a:avLst/>
          </a:prstGeom>
          <a:noFill/>
        </p:spPr>
        <p:txBody>
          <a:bodyPr wrap="square" rtlCol="0">
            <a:spAutoFit/>
          </a:bodyPr>
          <a:lstStyle/>
          <a:p>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2895129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A3F5ED-749A-954D-8DFE-4C33C366F2CC}"/>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latin typeface="Bookman Old Style" panose="02050604050505020204" pitchFamily="18" charset="0"/>
              </a:rPr>
              <a:t>Saving The Final Model And Predictions From Saved Model</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2E8E8272-AE4F-E128-8AC3-12428AF93D01}"/>
              </a:ext>
            </a:extLst>
          </p:cNvPr>
          <p:cNvSpPr txBox="1"/>
          <p:nvPr/>
        </p:nvSpPr>
        <p:spPr>
          <a:xfrm>
            <a:off x="7970240" y="1867714"/>
            <a:ext cx="3720915" cy="2862322"/>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output we can observe that predicted values are almost near to the actual values. </a:t>
            </a:r>
          </a:p>
        </p:txBody>
      </p:sp>
      <p:pic>
        <p:nvPicPr>
          <p:cNvPr id="8" name="Picture 7">
            <a:extLst>
              <a:ext uri="{FF2B5EF4-FFF2-40B4-BE49-F238E27FC236}">
                <a16:creationId xmlns:a16="http://schemas.microsoft.com/office/drawing/2014/main" id="{E94E0631-5FF6-54F2-2843-7EB2FBE9B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098" y="748551"/>
            <a:ext cx="7628281" cy="5326842"/>
          </a:xfrm>
          <a:prstGeom prst="rect">
            <a:avLst/>
          </a:prstGeom>
        </p:spPr>
      </p:pic>
    </p:spTree>
    <p:extLst>
      <p:ext uri="{BB962C8B-B14F-4D97-AF65-F5344CB8AC3E}">
        <p14:creationId xmlns:p14="http://schemas.microsoft.com/office/powerpoint/2010/main" val="3257139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0A5665-AA47-0E01-4F5E-A8246959CF6E}"/>
              </a:ext>
            </a:extLst>
          </p:cNvPr>
          <p:cNvSpPr txBox="1"/>
          <p:nvPr/>
        </p:nvSpPr>
        <p:spPr>
          <a:xfrm>
            <a:off x="632298" y="1"/>
            <a:ext cx="10914433" cy="553998"/>
          </a:xfrm>
          <a:prstGeom prst="rect">
            <a:avLst/>
          </a:prstGeom>
          <a:noFill/>
        </p:spPr>
        <p:txBody>
          <a:bodyPr wrap="square" rtlCol="0">
            <a:spAutoFit/>
          </a:bodyPr>
          <a:lstStyle/>
          <a:p>
            <a:pPr algn="ctr"/>
            <a:r>
              <a:rPr lang="en-US" sz="3000" u="sng" dirty="0">
                <a:latin typeface="Bookman Old Style" panose="02050604050505020204" pitchFamily="18" charset="0"/>
              </a:rPr>
              <a:t>Conclusion:</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9007883-D220-C805-45FC-EB6490BE9744}"/>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effectLst/>
                <a:latin typeface="Century" panose="02040604050505020304" pitchFamily="18" charset="0"/>
              </a:rPr>
              <a:t>Then we loaded the dataset and have done data cleaning, EDA process and pre-processing techniques like checking outliers, skewness, correlation, scaling data etc</a:t>
            </a:r>
            <a:r>
              <a:rPr lang="en-US" dirty="0">
                <a:latin typeface="Century" panose="02040604050505020304" pitchFamily="18" charset="0"/>
              </a:rPr>
              <a:t>.</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Ø"/>
            </a:pPr>
            <a:r>
              <a:rPr lang="en-US" b="0" i="0" dirty="0">
                <a:effectLst/>
                <a:latin typeface="Century" panose="02040604050505020304" pitchFamily="18" charset="0"/>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b="0" i="0" dirty="0" err="1">
                <a:effectLst/>
                <a:latin typeface="Century" panose="02040604050505020304" pitchFamily="18" charset="0"/>
              </a:rPr>
              <a:t>Spicejet</a:t>
            </a:r>
            <a:r>
              <a:rPr lang="en-US"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b="0" i="0" dirty="0">
                <a:effectLst/>
                <a:latin typeface="Century" panose="02040604050505020304" pitchFamily="18" charset="0"/>
              </a:rPr>
              <a:t>After separating our train and test data, we started running different ML regression algorithms to find out the best performing model on the basis of different metrics like R2 Score and RMSE. We got </a:t>
            </a:r>
            <a:r>
              <a:rPr lang="en-US" dirty="0">
                <a:latin typeface="Century" panose="02040604050505020304" pitchFamily="18" charset="0"/>
              </a:rPr>
              <a:t>Extra Trees </a:t>
            </a:r>
            <a:r>
              <a:rPr lang="en-US" b="0" i="0" dirty="0">
                <a:effectLst/>
                <a:latin typeface="Century" panose="02040604050505020304" pitchFamily="18" charset="0"/>
              </a:rPr>
              <a:t>Regressor as the best model among all the models. On this basis we performed the Hyperparameter tuning to find out the best parameter and improving the scores. We concluded that Extra Trees Regressor as the best model as it was giving high R2 score after tuning.</a:t>
            </a:r>
          </a:p>
          <a:p>
            <a:endParaRPr lang="en-IN" dirty="0"/>
          </a:p>
        </p:txBody>
      </p:sp>
    </p:spTree>
    <p:extLst>
      <p:ext uri="{BB962C8B-B14F-4D97-AF65-F5344CB8AC3E}">
        <p14:creationId xmlns:p14="http://schemas.microsoft.com/office/powerpoint/2010/main" val="3401307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F4913-6AC1-ED53-E3D1-9191DF4C389A}"/>
              </a:ext>
            </a:extLst>
          </p:cNvPr>
          <p:cNvSpPr/>
          <p:nvPr/>
        </p:nvSpPr>
        <p:spPr>
          <a:xfrm>
            <a:off x="688910" y="2705725"/>
            <a:ext cx="10814179" cy="14465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8800" dirty="0">
                <a:ln w="0"/>
                <a:solidFill>
                  <a:srgbClr val="002060"/>
                </a:solidFill>
                <a:effectLst>
                  <a:reflection blurRad="6350" stA="48000" endPos="35500" dir="5400000" sy="-90000" algn="bl" rotWithShape="0"/>
                </a:effectLst>
                <a:latin typeface="Microsoft YaHei UI" panose="020B0503020204020204" pitchFamily="34" charset="-122"/>
                <a:ea typeface="Microsoft YaHei UI" panose="020B0503020204020204" pitchFamily="34" charset="-122"/>
              </a:rPr>
              <a:t>Thank You</a:t>
            </a:r>
          </a:p>
        </p:txBody>
      </p:sp>
    </p:spTree>
    <p:extLst>
      <p:ext uri="{BB962C8B-B14F-4D97-AF65-F5344CB8AC3E}">
        <p14:creationId xmlns:p14="http://schemas.microsoft.com/office/powerpoint/2010/main" val="1522998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FEC2EF-4974-2A38-1648-2FA4A2F1851F}"/>
              </a:ext>
            </a:extLst>
          </p:cNvPr>
          <p:cNvSpPr txBox="1"/>
          <p:nvPr/>
        </p:nvSpPr>
        <p:spPr>
          <a:xfrm>
            <a:off x="3233393" y="467630"/>
            <a:ext cx="6080289" cy="707886"/>
          </a:xfrm>
          <a:prstGeom prst="rect">
            <a:avLst/>
          </a:prstGeom>
          <a:noFill/>
        </p:spPr>
        <p:txBody>
          <a:bodyPr wrap="square">
            <a:spAutoFit/>
          </a:bodyPr>
          <a:lstStyle/>
          <a:p>
            <a:pPr algn="ctr"/>
            <a:r>
              <a:rPr lang="en-US" sz="4000" u="sng" dirty="0">
                <a:latin typeface="Bookman Old Style" panose="02050604050505020204" pitchFamily="18" charset="0"/>
              </a:rPr>
              <a:t>Introduction</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11174316-AD71-2734-4460-5724E57292C1}"/>
              </a:ext>
            </a:extLst>
          </p:cNvPr>
          <p:cNvSpPr txBox="1"/>
          <p:nvPr/>
        </p:nvSpPr>
        <p:spPr>
          <a:xfrm>
            <a:off x="285554" y="1314735"/>
            <a:ext cx="11356549" cy="4228530"/>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Ø"/>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a:p>
            <a:pPr marL="285750" indent="-285750" algn="just">
              <a:lnSpc>
                <a:spcPct val="107000"/>
              </a:lnSpc>
              <a:spcAft>
                <a:spcPts val="800"/>
              </a:spcAft>
              <a:buFont typeface="Wingdings" panose="05000000000000000000" pitchFamily="2" charset="2"/>
              <a:buChar char="Ø"/>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tabLst>
                <a:tab pos="822960" algn="l"/>
              </a:tabLst>
            </a:pP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8414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14916-4B71-DBA9-DEE1-71EC87653309}"/>
              </a:ext>
            </a:extLst>
          </p:cNvPr>
          <p:cNvSpPr txBox="1"/>
          <p:nvPr/>
        </p:nvSpPr>
        <p:spPr>
          <a:xfrm>
            <a:off x="3561643" y="472971"/>
            <a:ext cx="5068711"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1F1B4B5F-58F1-18B3-C7CF-A42553DD5D16}"/>
              </a:ext>
            </a:extLst>
          </p:cNvPr>
          <p:cNvSpPr txBox="1"/>
          <p:nvPr/>
        </p:nvSpPr>
        <p:spPr>
          <a:xfrm>
            <a:off x="187324" y="1284278"/>
            <a:ext cx="11817350" cy="4289444"/>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using this information, build a system that can help buyers whether to buy a ticket or no</a:t>
            </a:r>
            <a:r>
              <a:rPr lang="en-IN" sz="1800" spc="-5" dirty="0">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endParaRPr lang="en-US" sz="1800" dirty="0"/>
          </a:p>
        </p:txBody>
      </p:sp>
    </p:spTree>
    <p:extLst>
      <p:ext uri="{BB962C8B-B14F-4D97-AF65-F5344CB8AC3E}">
        <p14:creationId xmlns:p14="http://schemas.microsoft.com/office/powerpoint/2010/main" val="287253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33B3FF-E639-25EE-D9D6-453B4D93A00F}"/>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Understanding</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15E00659-946D-6751-6465-24D38956BAF0}"/>
              </a:ext>
            </a:extLst>
          </p:cNvPr>
          <p:cNvSpPr txBox="1"/>
          <p:nvPr/>
        </p:nvSpPr>
        <p:spPr>
          <a:xfrm>
            <a:off x="252919" y="1498060"/>
            <a:ext cx="11455172" cy="3635804"/>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p>
          <a:p>
            <a:pPr algn="just">
              <a:lnSpc>
                <a:spcPct val="107000"/>
              </a:lnSpc>
              <a:spcAft>
                <a:spcPts val="800"/>
              </a:spcAft>
            </a:pPr>
            <a:endParaRPr lang="en-US"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5" name="AutoShape 2" descr="How Well Do Airfare Predictors Work? - WSJ">
            <a:extLst>
              <a:ext uri="{FF2B5EF4-FFF2-40B4-BE49-F238E27FC236}">
                <a16:creationId xmlns:a16="http://schemas.microsoft.com/office/drawing/2014/main" id="{9988EB52-5D85-5C28-43DC-34DFC9E8EB3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AutoShape 4" descr="How Well Do Airfare Predictors Work? - WSJ">
            <a:extLst>
              <a:ext uri="{FF2B5EF4-FFF2-40B4-BE49-F238E27FC236}">
                <a16:creationId xmlns:a16="http://schemas.microsoft.com/office/drawing/2014/main" id="{0B4DFADF-09B3-696A-EDA0-3BA314DE01A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AutoShape 6" descr="How Well Do Airfare Predictors Work? - WSJ">
            <a:extLst>
              <a:ext uri="{FF2B5EF4-FFF2-40B4-BE49-F238E27FC236}">
                <a16:creationId xmlns:a16="http://schemas.microsoft.com/office/drawing/2014/main" id="{B374D86E-94F5-EB57-506E-F2836723721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6557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3E2BE4-5847-23F5-6E5E-9D30142B93E5}"/>
              </a:ext>
            </a:extLst>
          </p:cNvPr>
          <p:cNvSpPr txBox="1"/>
          <p:nvPr/>
        </p:nvSpPr>
        <p:spPr>
          <a:xfrm>
            <a:off x="2610555" y="453611"/>
            <a:ext cx="6699957" cy="553998"/>
          </a:xfrm>
          <a:prstGeom prst="rect">
            <a:avLst/>
          </a:prstGeom>
          <a:noFill/>
        </p:spPr>
        <p:txBody>
          <a:bodyPr wrap="square" rtlCol="0">
            <a:spAutoFit/>
          </a:bodyPr>
          <a:lstStyle/>
          <a:p>
            <a:r>
              <a:rPr lang="en-US" sz="3000" u="sng" dirty="0">
                <a:latin typeface="Bookman Old Style" panose="02050604050505020204" pitchFamily="18" charset="0"/>
              </a:rPr>
              <a:t>Benefits of Flight Price Prediction </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80F88138-3E6B-BCAB-C32A-3179F1D91200}"/>
              </a:ext>
            </a:extLst>
          </p:cNvPr>
          <p:cNvSpPr txBox="1"/>
          <p:nvPr/>
        </p:nvSpPr>
        <p:spPr>
          <a:xfrm>
            <a:off x="315736" y="1360808"/>
            <a:ext cx="11052175" cy="4247317"/>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 to know and understand the future price of the flight tickets.</a:t>
            </a:r>
          </a:p>
          <a:p>
            <a:pPr algn="just" fontAlgn="t"/>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a:t>
            </a:r>
          </a:p>
          <a:p>
            <a:pPr algn="just" fontAlgn="t"/>
            <a:endParaRPr lang="en-US" dirty="0">
              <a:latin typeface="Century" panose="02040604050505020304" pitchFamily="18" charset="0"/>
            </a:endParaRPr>
          </a:p>
          <a:p>
            <a:pPr algn="just" fontAlgn="t"/>
            <a:r>
              <a:rPr lang="en-US" b="0" i="0" dirty="0">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dirty="0">
              <a:latin typeface="Century" panose="02040604050505020304" pitchFamily="18" charset="0"/>
            </a:endParaRPr>
          </a:p>
          <a:p>
            <a:pPr algn="just" fontAlgn="t"/>
            <a:endParaRPr lang="en-US" dirty="0">
              <a:latin typeface="Century" panose="02040604050505020304" pitchFamily="18" charset="0"/>
            </a:endParaRPr>
          </a:p>
        </p:txBody>
      </p:sp>
      <p:sp>
        <p:nvSpPr>
          <p:cNvPr id="4" name="AutoShape 8" descr="Factors influencing airline ticket prices. ">
            <a:extLst>
              <a:ext uri="{FF2B5EF4-FFF2-40B4-BE49-F238E27FC236}">
                <a16:creationId xmlns:a16="http://schemas.microsoft.com/office/drawing/2014/main" id="{5842E39E-3C40-8173-9AE6-FB8F6FB07EF4}"/>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AutoShape 10" descr="Factors influencing airline ticket prices. ">
            <a:extLst>
              <a:ext uri="{FF2B5EF4-FFF2-40B4-BE49-F238E27FC236}">
                <a16:creationId xmlns:a16="http://schemas.microsoft.com/office/drawing/2014/main" id="{41F42D3D-37C4-D2A1-6C15-B30B15D99AAC}"/>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820699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485058-1383-E5F3-4C64-7566646E5875}"/>
              </a:ext>
            </a:extLst>
          </p:cNvPr>
          <p:cNvSpPr txBox="1"/>
          <p:nvPr/>
        </p:nvSpPr>
        <p:spPr>
          <a:xfrm>
            <a:off x="0" y="142814"/>
            <a:ext cx="12192000" cy="553998"/>
          </a:xfrm>
          <a:prstGeom prst="rect">
            <a:avLst/>
          </a:prstGeom>
          <a:noFill/>
        </p:spPr>
        <p:txBody>
          <a:bodyPr wrap="square" rtlCol="0">
            <a:spAutoFit/>
          </a:bodyPr>
          <a:lstStyle/>
          <a:p>
            <a:pPr algn="ctr"/>
            <a:r>
              <a:rPr lang="en-US" sz="3000" u="sng" dirty="0">
                <a:latin typeface="Bookman Old Style" panose="02050604050505020204" pitchFamily="18" charset="0"/>
              </a:rPr>
              <a:t>Data Analysis and Model Building Flowchart</a:t>
            </a:r>
            <a:endParaRPr lang="en-IN" sz="3000" u="sng" dirty="0">
              <a:latin typeface="Bookman Old Style" panose="02050604050505020204" pitchFamily="18" charset="0"/>
            </a:endParaRPr>
          </a:p>
        </p:txBody>
      </p:sp>
      <p:sp>
        <p:nvSpPr>
          <p:cNvPr id="3" name="Arrow: Right 2">
            <a:extLst>
              <a:ext uri="{FF2B5EF4-FFF2-40B4-BE49-F238E27FC236}">
                <a16:creationId xmlns:a16="http://schemas.microsoft.com/office/drawing/2014/main" id="{7CE3EA3F-7DBB-A9E6-80EB-806D386C0BCA}"/>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4" name="Arrow: Right 3">
            <a:extLst>
              <a:ext uri="{FF2B5EF4-FFF2-40B4-BE49-F238E27FC236}">
                <a16:creationId xmlns:a16="http://schemas.microsoft.com/office/drawing/2014/main" id="{5558D468-A889-C6EB-710D-CE66A332766B}"/>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5" name="Arrow: Down 4">
            <a:extLst>
              <a:ext uri="{FF2B5EF4-FFF2-40B4-BE49-F238E27FC236}">
                <a16:creationId xmlns:a16="http://schemas.microsoft.com/office/drawing/2014/main" id="{C4B79154-DF6D-FD7B-C427-80D28AFD0BDF}"/>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6" name="Arrow: Left 5">
            <a:extLst>
              <a:ext uri="{FF2B5EF4-FFF2-40B4-BE49-F238E27FC236}">
                <a16:creationId xmlns:a16="http://schemas.microsoft.com/office/drawing/2014/main" id="{9928B7CE-2768-8D9F-B502-5922EA2642CA}"/>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 name="Arrow: Left 6">
            <a:extLst>
              <a:ext uri="{FF2B5EF4-FFF2-40B4-BE49-F238E27FC236}">
                <a16:creationId xmlns:a16="http://schemas.microsoft.com/office/drawing/2014/main" id="{949F2335-2F9B-14FB-B26C-D7DBA2E95E7A}"/>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8" name="Arrow: Down 7">
            <a:extLst>
              <a:ext uri="{FF2B5EF4-FFF2-40B4-BE49-F238E27FC236}">
                <a16:creationId xmlns:a16="http://schemas.microsoft.com/office/drawing/2014/main" id="{E189ADB3-B393-F7C6-FEAA-D64FC2DBC54F}"/>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Arrow: Right 8">
            <a:extLst>
              <a:ext uri="{FF2B5EF4-FFF2-40B4-BE49-F238E27FC236}">
                <a16:creationId xmlns:a16="http://schemas.microsoft.com/office/drawing/2014/main" id="{82F3D780-D0F8-4896-334C-34AEDDFF0D57}"/>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0" name="Arrow: Right 9">
            <a:extLst>
              <a:ext uri="{FF2B5EF4-FFF2-40B4-BE49-F238E27FC236}">
                <a16:creationId xmlns:a16="http://schemas.microsoft.com/office/drawing/2014/main" id="{EA0A944E-F693-EA2E-774D-A651406B1EFF}"/>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Arrow: Down 10">
            <a:extLst>
              <a:ext uri="{FF2B5EF4-FFF2-40B4-BE49-F238E27FC236}">
                <a16:creationId xmlns:a16="http://schemas.microsoft.com/office/drawing/2014/main" id="{C14C189F-30D5-2514-503C-297414A808C6}"/>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2" name="Arrow: Left 11">
            <a:extLst>
              <a:ext uri="{FF2B5EF4-FFF2-40B4-BE49-F238E27FC236}">
                <a16:creationId xmlns:a16="http://schemas.microsoft.com/office/drawing/2014/main" id="{3507D2B0-A1F5-961B-7113-62C5D78A165B}"/>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3" name="Arrow: Left 12">
            <a:extLst>
              <a:ext uri="{FF2B5EF4-FFF2-40B4-BE49-F238E27FC236}">
                <a16:creationId xmlns:a16="http://schemas.microsoft.com/office/drawing/2014/main" id="{2054D5EC-1FB0-DAEA-F620-7AAB4977325C}"/>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4" name="Flowchart: Alternate Process 13">
            <a:extLst>
              <a:ext uri="{FF2B5EF4-FFF2-40B4-BE49-F238E27FC236}">
                <a16:creationId xmlns:a16="http://schemas.microsoft.com/office/drawing/2014/main" id="{AE4168F4-0AB9-5AA7-0877-B219E5C93DF8}"/>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5" name="Flowchart: Alternate Process 14">
            <a:extLst>
              <a:ext uri="{FF2B5EF4-FFF2-40B4-BE49-F238E27FC236}">
                <a16:creationId xmlns:a16="http://schemas.microsoft.com/office/drawing/2014/main" id="{98A4A820-BA90-FE79-D784-38AC366ED0BF}"/>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16" name="Flowchart: Alternate Process 15">
            <a:extLst>
              <a:ext uri="{FF2B5EF4-FFF2-40B4-BE49-F238E27FC236}">
                <a16:creationId xmlns:a16="http://schemas.microsoft.com/office/drawing/2014/main" id="{A58025F8-0CC1-B35F-2A6A-2B41A9A19AAF}"/>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7" name="Flowchart: Alternate Process 16">
            <a:extLst>
              <a:ext uri="{FF2B5EF4-FFF2-40B4-BE49-F238E27FC236}">
                <a16:creationId xmlns:a16="http://schemas.microsoft.com/office/drawing/2014/main" id="{ED80E333-9244-4293-DBB1-395CEB0DE53C}"/>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8" name="Flowchart: Alternate Process 17">
            <a:extLst>
              <a:ext uri="{FF2B5EF4-FFF2-40B4-BE49-F238E27FC236}">
                <a16:creationId xmlns:a16="http://schemas.microsoft.com/office/drawing/2014/main" id="{E9F6A188-3322-9B2E-F619-080DB9FE51A3}"/>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9" name="Flowchart: Alternate Process 18">
            <a:extLst>
              <a:ext uri="{FF2B5EF4-FFF2-40B4-BE49-F238E27FC236}">
                <a16:creationId xmlns:a16="http://schemas.microsoft.com/office/drawing/2014/main" id="{03AE0933-269E-8207-63D7-B51E5EA8045F}"/>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E589F51D-95EB-A43C-EACC-7EEEA41D244D}"/>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AE0973D2-661E-3742-42E7-B47940AFD82E}"/>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Flowchart: Alternate Process 21">
            <a:extLst>
              <a:ext uri="{FF2B5EF4-FFF2-40B4-BE49-F238E27FC236}">
                <a16:creationId xmlns:a16="http://schemas.microsoft.com/office/drawing/2014/main" id="{5425C09F-1C9F-0522-7E65-A8C63AA2624C}"/>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3" name="Flowchart: Alternate Process 22">
            <a:extLst>
              <a:ext uri="{FF2B5EF4-FFF2-40B4-BE49-F238E27FC236}">
                <a16:creationId xmlns:a16="http://schemas.microsoft.com/office/drawing/2014/main" id="{53DA744F-34A7-5B19-629B-AC44C647927F}"/>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Flowchart: Alternate Process 23">
            <a:extLst>
              <a:ext uri="{FF2B5EF4-FFF2-40B4-BE49-F238E27FC236}">
                <a16:creationId xmlns:a16="http://schemas.microsoft.com/office/drawing/2014/main" id="{FCB8AA27-A636-5A81-9D63-CA6E8105961E}"/>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5" name="Flowchart: Alternate Process 24">
            <a:extLst>
              <a:ext uri="{FF2B5EF4-FFF2-40B4-BE49-F238E27FC236}">
                <a16:creationId xmlns:a16="http://schemas.microsoft.com/office/drawing/2014/main" id="{378802AB-F005-B7EA-A150-2D8FC0579220}"/>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29014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ABE86-7A7A-30D2-06BB-3DBAB5789FA8}"/>
              </a:ext>
            </a:extLst>
          </p:cNvPr>
          <p:cNvSpPr txBox="1"/>
          <p:nvPr/>
        </p:nvSpPr>
        <p:spPr>
          <a:xfrm>
            <a:off x="606490" y="83976"/>
            <a:ext cx="11066106" cy="553998"/>
          </a:xfrm>
          <a:prstGeom prst="rect">
            <a:avLst/>
          </a:prstGeom>
          <a:noFill/>
        </p:spPr>
        <p:txBody>
          <a:bodyPr wrap="square" rtlCol="0">
            <a:spAutoFit/>
          </a:bodyPr>
          <a:lstStyle/>
          <a:p>
            <a:r>
              <a:rPr lang="en-US" sz="3000" u="sng" dirty="0">
                <a:latin typeface="Bookman Old Style" panose="02050604050505020204" pitchFamily="18" charset="0"/>
              </a:rPr>
              <a:t>Exploratory Data Analysis (EDA) Steps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D4B19563-26D6-DDDF-7AF1-81E0EAEBE858}"/>
              </a:ext>
            </a:extLst>
          </p:cNvPr>
          <p:cNvSpPr txBox="1"/>
          <p:nvPr/>
        </p:nvSpPr>
        <p:spPr>
          <a:xfrm>
            <a:off x="209550" y="637974"/>
            <a:ext cx="11725275"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Extracted proper Duration column in terms of float data type from the difference of arrival time and departure time. </a:t>
            </a:r>
            <a:r>
              <a:rPr lang="en-IN" sz="1800" dirty="0">
                <a:effectLst/>
                <a:latin typeface="Century" panose="02040604050505020304" pitchFamily="18" charset="0"/>
                <a:ea typeface="Calibri" panose="020F0502020204030204" pitchFamily="34" charset="0"/>
                <a:cs typeface="Calibri" panose="020F0502020204030204" pitchFamily="34" charset="0"/>
              </a:rPr>
              <a:t>Extracted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effectLst/>
                <a:latin typeface="Century" panose="02040604050505020304" pitchFamily="18" charset="0"/>
                <a:ea typeface="Calibri" panose="020F0502020204030204" pitchFamily="34" charset="0"/>
                <a:cs typeface="Calibri" panose="020F0502020204030204" pitchFamily="34" charset="0"/>
              </a:rPr>
              <a:t>,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Departure_Min</a:t>
            </a:r>
            <a:r>
              <a:rPr lang="en-IN" sz="1800" dirty="0">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effectLst/>
                <a:latin typeface="Century" panose="02040604050505020304" pitchFamily="18" charset="0"/>
                <a:ea typeface="Calibri" panose="020F0502020204030204" pitchFamily="34" charset="0"/>
                <a:cs typeface="Calibri" panose="020F0502020204030204" pitchFamily="34" charset="0"/>
              </a:rPr>
              <a:t>, </a:t>
            </a:r>
            <a:r>
              <a:rPr lang="en-IN" sz="1800" dirty="0" err="1">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effectLst/>
                <a:latin typeface="Century" panose="02040604050505020304" pitchFamily="18" charset="0"/>
                <a:ea typeface="Calibri" panose="020F0502020204030204" pitchFamily="34" charset="0"/>
                <a:cs typeface="Calibri" panose="020F0502020204030204" pitchFamily="34" charset="0"/>
              </a:rPr>
              <a:t>Me</a:t>
            </a:r>
            <a:r>
              <a:rPr lang="en-IN" dirty="0" err="1">
                <a:latin typeface="Century" panose="02040604050505020304" pitchFamily="18" charset="0"/>
                <a:ea typeface="Calibri" panose="020F0502020204030204" pitchFamily="34" charset="0"/>
                <a:cs typeface="Calibri" panose="020F0502020204030204" pitchFamily="34" charset="0"/>
              </a:rPr>
              <a:t>al_availability</a:t>
            </a:r>
            <a:r>
              <a:rPr lang="en-IN" dirty="0">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latin typeface="Century" panose="02040604050505020304" pitchFamily="18" charset="0"/>
                <a:ea typeface="Calibri" panose="020F0502020204030204" pitchFamily="34" charset="0"/>
                <a:cs typeface="Calibri" panose="020F0502020204030204" pitchFamily="34" charset="0"/>
              </a:rPr>
              <a:t>Number_of_stops</a:t>
            </a:r>
            <a:r>
              <a:rPr lang="en-IN" dirty="0">
                <a:latin typeface="Century" panose="02040604050505020304" pitchFamily="18" charset="0"/>
                <a:ea typeface="Calibri" panose="020F0502020204030204" pitchFamily="34" charset="0"/>
                <a:cs typeface="Calibri" panose="020F0502020204030204" pitchFamily="34" charset="0"/>
              </a:rPr>
              <a:t> </a:t>
            </a:r>
            <a:r>
              <a:rPr lang="en-IN" sz="1800" dirty="0">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254468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6A87A-83CF-A4BF-337E-E26C5E58A518}"/>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latin typeface="Bookman Old Style" panose="02050604050505020204" pitchFamily="18" charset="0"/>
              </a:rPr>
              <a:t>Visualization :Univariate Analysis for Numerical Variables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D62E52B0-A178-A152-960B-BEC1D99EC047}"/>
              </a:ext>
            </a:extLst>
          </p:cNvPr>
          <p:cNvSpPr txBox="1"/>
          <p:nvPr/>
        </p:nvSpPr>
        <p:spPr>
          <a:xfrm>
            <a:off x="238125" y="1419225"/>
            <a:ext cx="5191126" cy="4859407"/>
          </a:xfrm>
          <a:prstGeom prst="rect">
            <a:avLst/>
          </a:prstGeom>
          <a:noFill/>
        </p:spPr>
        <p:txBody>
          <a:bodyPr wrap="square">
            <a:spAutoFit/>
          </a:bodyPr>
          <a:lstStyle/>
          <a:p>
            <a:pPr lvl="0" algn="just">
              <a:lnSpc>
                <a:spcPct val="107000"/>
              </a:lnSpc>
            </a:pPr>
            <a:r>
              <a:rPr lang="en-IN" dirty="0">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gn="just">
              <a:lnSpc>
                <a:spcPct val="107000"/>
              </a:lnSpc>
            </a:pP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6" name="Picture 5">
            <a:extLst>
              <a:ext uri="{FF2B5EF4-FFF2-40B4-BE49-F238E27FC236}">
                <a16:creationId xmlns:a16="http://schemas.microsoft.com/office/drawing/2014/main" id="{9651BCE5-653C-7483-2B54-545EB24FB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508" y="1104204"/>
            <a:ext cx="6069995" cy="4759268"/>
          </a:xfrm>
          <a:prstGeom prst="rect">
            <a:avLst/>
          </a:prstGeom>
        </p:spPr>
      </p:pic>
    </p:spTree>
    <p:extLst>
      <p:ext uri="{BB962C8B-B14F-4D97-AF65-F5344CB8AC3E}">
        <p14:creationId xmlns:p14="http://schemas.microsoft.com/office/powerpoint/2010/main" val="873751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3067</Words>
  <Application>Microsoft Office PowerPoint</Application>
  <PresentationFormat>Widescreen</PresentationFormat>
  <Paragraphs>146</Paragraphs>
  <Slides>29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Microsoft YaHei UI</vt:lpstr>
      <vt:lpstr>Arial</vt:lpstr>
      <vt:lpstr>Bookman Old Style</vt:lpstr>
      <vt:lpstr>Calibri</vt:lpstr>
      <vt:lpstr>Calibri Light</vt:lpstr>
      <vt:lpstr>Century</vt:lpstr>
      <vt:lpstr>Helvetica Neue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VISHWAS PAI - 110909350</dc:creator>
  <cp:lastModifiedBy>VISHWAS PAI - 110909350</cp:lastModifiedBy>
  <cp:revision>5</cp:revision>
  <dcterms:created xsi:type="dcterms:W3CDTF">2022-08-01T09:35:53Z</dcterms:created>
  <dcterms:modified xsi:type="dcterms:W3CDTF">2022-08-08T17:57:07Z</dcterms:modified>
</cp:coreProperties>
</file>