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88" r:id="rId24"/>
    <p:sldId id="271" r:id="rId25"/>
    <p:sldId id="270" r:id="rId26"/>
    <p:sldId id="289" r:id="rId27"/>
    <p:sldId id="269" r:id="rId28"/>
    <p:sldId id="263"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83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10-09-2022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87366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93617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2697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0838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8347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83929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000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26086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146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10-09-2022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212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DC4AC-53D9-4C12-9B8B-788B503668A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4376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DC4AC-53D9-4C12-9B8B-788B503668A7}" type="datetimeFigureOut">
              <a:rPr lang="en-IN" smtClean="0"/>
              <a:t>10-09-2022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563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DC4AC-53D9-4C12-9B8B-788B503668A7}" type="datetimeFigureOut">
              <a:rPr lang="en-IN" smtClean="0"/>
              <a:t>10-09-2022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12660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DC4AC-53D9-4C12-9B8B-788B503668A7}" type="datetimeFigureOut">
              <a:rPr lang="en-IN" smtClean="0"/>
              <a:t>10-09-2022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67449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021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10-09-2022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64616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6DC4AC-53D9-4C12-9B8B-788B503668A7}" type="datetimeFigureOut">
              <a:rPr lang="en-IN" smtClean="0"/>
              <a:t>10-09-2022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42918A-A5A1-4CB0-8CCE-59D1B843113E}" type="slidenum">
              <a:rPr lang="en-IN" smtClean="0"/>
              <a:t>‹#›</a:t>
            </a:fld>
            <a:endParaRPr lang="en-IN"/>
          </a:p>
        </p:txBody>
      </p:sp>
    </p:spTree>
    <p:extLst>
      <p:ext uri="{BB962C8B-B14F-4D97-AF65-F5344CB8AC3E}">
        <p14:creationId xmlns:p14="http://schemas.microsoft.com/office/powerpoint/2010/main" val="18116432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1297822" y="1379621"/>
            <a:ext cx="8471820" cy="1796715"/>
          </a:xfrm>
        </p:spPr>
        <p:txBody>
          <a:bodyPr>
            <a:normAutofit/>
          </a:bodyPr>
          <a:lstStyle/>
          <a:p>
            <a:r>
              <a:rPr lang="en-US" b="1" dirty="0">
                <a:solidFill>
                  <a:schemeClr val="bg1"/>
                </a:solidFill>
              </a:rPr>
              <a:t>Micro Credit Defaulter Project Presentation</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1043298" y="3668023"/>
            <a:ext cx="7124283" cy="1451809"/>
          </a:xfrm>
        </p:spPr>
        <p:txBody>
          <a:bodyPr>
            <a:normAutofit lnSpcReduction="10000"/>
          </a:bodyPr>
          <a:lstStyle/>
          <a:p>
            <a:r>
              <a:rPr lang="en-US" sz="2400" dirty="0">
                <a:solidFill>
                  <a:schemeClr val="bg1"/>
                </a:solidFill>
              </a:rPr>
              <a:t>Submitted By </a:t>
            </a:r>
          </a:p>
          <a:p>
            <a:r>
              <a:rPr lang="en-US" sz="2400" dirty="0">
                <a:solidFill>
                  <a:schemeClr val="bg1"/>
                </a:solidFill>
              </a:rPr>
              <a:t>VISHWAS PAI</a:t>
            </a:r>
          </a:p>
          <a:p>
            <a:r>
              <a:rPr lang="en-US" sz="2400" dirty="0">
                <a:solidFill>
                  <a:schemeClr val="bg1"/>
                </a:solidFill>
              </a:rPr>
              <a:t>Data Science Intern at Flip Robo Technologies</a:t>
            </a:r>
          </a:p>
        </p:txBody>
      </p:sp>
    </p:spTree>
    <p:extLst>
      <p:ext uri="{BB962C8B-B14F-4D97-AF65-F5344CB8AC3E}">
        <p14:creationId xmlns:p14="http://schemas.microsoft.com/office/powerpoint/2010/main"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1522875" y="493535"/>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chemeClr val="bg1"/>
                </a:solidFill>
                <a:effectLst/>
                <a:latin typeface="+mj-lt"/>
              </a:rPr>
              <a:t>fr_da_rech90 : Frequency of data account recharged in last 90 days</a:t>
            </a:r>
          </a:p>
          <a:p>
            <a:pPr lvl="1">
              <a:buFont typeface="Arial" panose="020B0604020202020204" pitchFamily="34" charset="0"/>
              <a:buChar char="•"/>
            </a:pPr>
            <a:r>
              <a:rPr lang="en-US" sz="1800" b="0" i="0" dirty="0">
                <a:solidFill>
                  <a:schemeClr val="bg1"/>
                </a:solidFill>
                <a:effectLst/>
                <a:latin typeface="+mj-lt"/>
              </a:rPr>
              <a:t>cnt_loans30 : Number of loans taken by user in last 30 days</a:t>
            </a:r>
          </a:p>
          <a:p>
            <a:pPr lvl="1">
              <a:buFont typeface="Arial" panose="020B0604020202020204" pitchFamily="34" charset="0"/>
              <a:buChar char="•"/>
            </a:pPr>
            <a:r>
              <a:rPr lang="en-US" sz="1800" b="0" i="0" dirty="0">
                <a:solidFill>
                  <a:schemeClr val="bg1"/>
                </a:solidFill>
                <a:effectLst/>
                <a:latin typeface="+mj-lt"/>
              </a:rPr>
              <a:t>amnt_loans30 : Total amount of loans taken by user in last 30 days</a:t>
            </a:r>
          </a:p>
          <a:p>
            <a:pPr lvl="1">
              <a:buFont typeface="Arial" panose="020B0604020202020204" pitchFamily="34" charset="0"/>
              <a:buChar char="•"/>
            </a:pPr>
            <a:r>
              <a:rPr lang="en-US" sz="1800" b="0" i="0" dirty="0">
                <a:solidFill>
                  <a:schemeClr val="bg1"/>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chemeClr val="bg1"/>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chemeClr val="bg1"/>
                </a:solidFill>
                <a:effectLst/>
                <a:latin typeface="+mj-lt"/>
              </a:rPr>
              <a:t>cnt_loans90 : Number of loans taken by user in last 90 days</a:t>
            </a:r>
          </a:p>
          <a:p>
            <a:pPr lvl="1">
              <a:buFont typeface="Arial" panose="020B0604020202020204" pitchFamily="34" charset="0"/>
              <a:buChar char="•"/>
            </a:pPr>
            <a:r>
              <a:rPr lang="en-US" sz="1800" b="0" i="0" dirty="0">
                <a:solidFill>
                  <a:schemeClr val="bg1"/>
                </a:solidFill>
                <a:effectLst/>
                <a:latin typeface="+mj-lt"/>
              </a:rPr>
              <a:t>amnt_loans90 : Total amount of loans taken by user in last 90 days</a:t>
            </a:r>
          </a:p>
          <a:p>
            <a:pPr lvl="1">
              <a:buFont typeface="Arial" panose="020B0604020202020204" pitchFamily="34" charset="0"/>
              <a:buChar char="•"/>
            </a:pPr>
            <a:r>
              <a:rPr lang="en-US" sz="1800" b="0" i="0" dirty="0">
                <a:solidFill>
                  <a:schemeClr val="bg1"/>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chemeClr val="bg1"/>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chemeClr val="bg1"/>
                </a:solidFill>
                <a:effectLst/>
                <a:latin typeface="+mj-lt"/>
              </a:rPr>
              <a:t>payback30 : Average payback time in days over last 30 days</a:t>
            </a:r>
          </a:p>
          <a:p>
            <a:pPr lvl="1">
              <a:buFont typeface="Arial" panose="020B0604020202020204" pitchFamily="34" charset="0"/>
              <a:buChar char="•"/>
            </a:pPr>
            <a:r>
              <a:rPr lang="en-US" sz="1800" b="0" i="0" dirty="0">
                <a:solidFill>
                  <a:schemeClr val="bg1"/>
                </a:solidFill>
                <a:effectLst/>
                <a:latin typeface="+mj-lt"/>
              </a:rPr>
              <a:t>payback90 : Average payback time in days over last 90 days</a:t>
            </a:r>
          </a:p>
          <a:p>
            <a:pPr lvl="1">
              <a:buFont typeface="Arial" panose="020B0604020202020204" pitchFamily="34" charset="0"/>
              <a:buChar char="•"/>
            </a:pPr>
            <a:r>
              <a:rPr lang="en-US" sz="1800" b="0" i="0" dirty="0" err="1">
                <a:solidFill>
                  <a:schemeClr val="bg1"/>
                </a:solidFill>
                <a:effectLst/>
                <a:latin typeface="+mj-lt"/>
              </a:rPr>
              <a:t>pcircle</a:t>
            </a:r>
            <a:r>
              <a:rPr lang="en-US" sz="1800" b="0" i="0" dirty="0">
                <a:solidFill>
                  <a:schemeClr val="bg1"/>
                </a:solidFill>
                <a:effectLst/>
                <a:latin typeface="+mj-lt"/>
              </a:rPr>
              <a:t> : Telecom circle</a:t>
            </a:r>
          </a:p>
          <a:p>
            <a:pPr lvl="1">
              <a:buFont typeface="Arial" panose="020B0604020202020204" pitchFamily="34" charset="0"/>
              <a:buChar char="•"/>
            </a:pPr>
            <a:r>
              <a:rPr lang="en-US" sz="1800" b="0" i="0" dirty="0" err="1">
                <a:solidFill>
                  <a:schemeClr val="bg1"/>
                </a:solidFill>
                <a:effectLst/>
                <a:latin typeface="+mj-lt"/>
              </a:rPr>
              <a:t>pdate</a:t>
            </a:r>
            <a:r>
              <a:rPr lang="en-US" sz="1800" b="0" i="0" dirty="0">
                <a:solidFill>
                  <a:schemeClr val="bg1"/>
                </a:solidFill>
                <a:effectLst/>
                <a:latin typeface="+mj-lt"/>
              </a:rPr>
              <a:t>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lstStyle/>
          <a:p>
            <a:pPr algn="ctr"/>
            <a:r>
              <a:rPr lang="en-US" dirty="0">
                <a:solidFill>
                  <a:schemeClr val="bg1"/>
                </a:solidFill>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912812" y="1909012"/>
            <a:ext cx="6629400" cy="3693319"/>
          </a:xfrm>
          <a:prstGeom prst="rect">
            <a:avLst/>
          </a:prstGeom>
          <a:noFill/>
          <a:ln>
            <a:noFill/>
          </a:ln>
        </p:spPr>
        <p:txBody>
          <a:bodyPr wrap="square">
            <a:spAutoFit/>
          </a:bodyPr>
          <a:lstStyle/>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Then I checked the shape of </a:t>
            </a:r>
            <a:r>
              <a:rPr lang="en-US" dirty="0">
                <a:solidFill>
                  <a:schemeClr val="bg1"/>
                </a:solidFill>
                <a:latin typeface="+mj-lt"/>
                <a:ea typeface="Cambria" panose="02040503050406030204" pitchFamily="18" charset="0"/>
              </a:rPr>
              <a:t>our</a:t>
            </a:r>
            <a:r>
              <a:rPr lang="en-US" cap="none" dirty="0">
                <a:solidFill>
                  <a:schemeClr val="bg1"/>
                </a:solidFill>
                <a:latin typeface="+mj-lt"/>
                <a:ea typeface="Cambria" panose="02040503050406030204" pitchFamily="18" charset="0"/>
              </a:rPr>
              <a:t> dataset and found that we </a:t>
            </a:r>
            <a:r>
              <a:rPr lang="en-US" dirty="0">
                <a:solidFill>
                  <a:schemeClr val="bg1"/>
                </a:solidFill>
                <a:latin typeface="+mj-lt"/>
                <a:ea typeface="Cambria" panose="02040503050406030204" pitchFamily="18" charset="0"/>
              </a:rPr>
              <a:t>have a total of</a:t>
            </a:r>
            <a:r>
              <a:rPr lang="en-US" cap="none" dirty="0">
                <a:solidFill>
                  <a:schemeClr val="bg1"/>
                </a:solidFill>
                <a:latin typeface="+mj-lt"/>
                <a:ea typeface="Cambria" panose="02040503050406030204" pitchFamily="18" charset="0"/>
              </a:rPr>
              <a:t> 2,09,593 rows and </a:t>
            </a:r>
            <a:r>
              <a:rPr lang="en-US" dirty="0">
                <a:solidFill>
                  <a:schemeClr val="bg1"/>
                </a:solidFill>
                <a:latin typeface="+mj-lt"/>
                <a:ea typeface="Cambria" panose="02040503050406030204" pitchFamily="18" charset="0"/>
              </a:rPr>
              <a:t>37</a:t>
            </a:r>
            <a:r>
              <a:rPr lang="en-US" cap="none" dirty="0">
                <a:solidFill>
                  <a:schemeClr val="bg1"/>
                </a:solidFill>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solidFill>
                  <a:schemeClr val="bg1"/>
                </a:solidFill>
                <a:latin typeface="+mj-lt"/>
                <a:ea typeface="Cambria" panose="02040503050406030204" pitchFamily="18" charset="0"/>
              </a:rPr>
              <a:t>There was only one duplicate row/record in our dataset and I removed it from our dataset.</a:t>
            </a:r>
            <a:endParaRPr lang="en-US" cap="none" dirty="0">
              <a:solidFill>
                <a:schemeClr val="bg1"/>
              </a:solidFill>
              <a:latin typeface="+mj-lt"/>
              <a:ea typeface="Cambria" panose="02040503050406030204" pitchFamily="18" charset="0"/>
            </a:endParaRPr>
          </a:p>
          <a:p>
            <a:pPr marL="285750" indent="-285750">
              <a:buFont typeface="Wingdings" panose="05000000000000000000" pitchFamily="2" charset="2"/>
              <a:buChar char="§"/>
            </a:pPr>
            <a:r>
              <a:rPr lang="en-US" cap="none" dirty="0">
                <a:solidFill>
                  <a:schemeClr val="bg1"/>
                </a:solidFill>
                <a:latin typeface="+mj-lt"/>
                <a:ea typeface="Cambria" panose="02040503050406030204" pitchFamily="18" charset="0"/>
              </a:rPr>
              <a:t>By checking the data types </a:t>
            </a:r>
            <a:r>
              <a:rPr lang="en-US" dirty="0">
                <a:solidFill>
                  <a:schemeClr val="bg1"/>
                </a:solidFill>
                <a:latin typeface="+mj-lt"/>
                <a:ea typeface="Cambria" panose="02040503050406030204" pitchFamily="18" charset="0"/>
              </a:rPr>
              <a:t>I</a:t>
            </a:r>
            <a:r>
              <a:rPr lang="en-US" cap="none" dirty="0">
                <a:solidFill>
                  <a:schemeClr val="bg1"/>
                </a:solidFill>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8847041" y="1371600"/>
            <a:ext cx="3124200" cy="2057400"/>
          </a:xfrm>
        </p:spPr>
        <p:txBody>
          <a:bodyPr/>
          <a:lstStyle/>
          <a:p>
            <a:r>
              <a:rPr lang="en-US" dirty="0">
                <a:solidFill>
                  <a:schemeClr val="bg1"/>
                </a:solidFill>
              </a:rPr>
              <a:t>Describe</a:t>
            </a:r>
            <a:endParaRPr lang="en-IN" dirty="0">
              <a:solidFill>
                <a:schemeClr val="bg1"/>
              </a:solidFill>
            </a:endParaRPr>
          </a:p>
        </p:txBody>
      </p:sp>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8544805" y="3112623"/>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Here we see a statistical  representation of the all the numeric data columns.</a:t>
            </a:r>
            <a:endParaRPr lang="en-IN" dirty="0">
              <a:solidFill>
                <a:schemeClr val="bg1"/>
              </a:solidFill>
            </a:endParaRPr>
          </a:p>
        </p:txBody>
      </p:sp>
      <p:pic>
        <p:nvPicPr>
          <p:cNvPr id="6" name="Picture 5">
            <a:extLst>
              <a:ext uri="{FF2B5EF4-FFF2-40B4-BE49-F238E27FC236}">
                <a16:creationId xmlns:a16="http://schemas.microsoft.com/office/drawing/2014/main" id="{92CE390B-9973-7252-AD0B-0F53E1C1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19" y="357242"/>
            <a:ext cx="8485034" cy="6105814"/>
          </a:xfrm>
          <a:prstGeom prst="rect">
            <a:avLst/>
          </a:prstGeom>
        </p:spPr>
      </p:pic>
    </p:spTree>
    <p:extLst>
      <p:ext uri="{BB962C8B-B14F-4D97-AF65-F5344CB8AC3E}">
        <p14:creationId xmlns:p14="http://schemas.microsoft.com/office/powerpoint/2010/main"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6980533" y="987225"/>
            <a:ext cx="3124200" cy="2057400"/>
          </a:xfrm>
        </p:spPr>
        <p:txBody>
          <a:bodyPr/>
          <a:lstStyle/>
          <a:p>
            <a:r>
              <a:rPr lang="en-US" dirty="0">
                <a:solidFill>
                  <a:schemeClr val="bg1"/>
                </a:solidFill>
              </a:rPr>
              <a:t>Univariate Analysis</a:t>
            </a:r>
            <a:endParaRPr lang="en-IN" dirty="0">
              <a:solidFill>
                <a:schemeClr val="bg1"/>
              </a:solidFill>
            </a:endParaRPr>
          </a:p>
        </p:txBody>
      </p:sp>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6495068" y="2780907"/>
            <a:ext cx="4779389" cy="2455104"/>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r>
              <a:rPr lang="en-US" dirty="0">
                <a:solidFill>
                  <a:schemeClr val="bg1"/>
                </a:solidFill>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6" name="Picture 5">
            <a:extLst>
              <a:ext uri="{FF2B5EF4-FFF2-40B4-BE49-F238E27FC236}">
                <a16:creationId xmlns:a16="http://schemas.microsoft.com/office/drawing/2014/main" id="{023E68FE-ACB2-3DF9-98D5-64122189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928" y="987225"/>
            <a:ext cx="4268072" cy="4667891"/>
          </a:xfrm>
          <a:prstGeom prst="rect">
            <a:avLst/>
          </a:prstGeom>
        </p:spPr>
      </p:pic>
    </p:spTree>
    <p:extLst>
      <p:ext uri="{BB962C8B-B14F-4D97-AF65-F5344CB8AC3E}">
        <p14:creationId xmlns:p14="http://schemas.microsoft.com/office/powerpoint/2010/main"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8064616" y="900260"/>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5" y="2957661"/>
            <a:ext cx="3808429" cy="27738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With the help of Bar Plot we are able to see the success and failure label data for the columns basically the feature data.</a:t>
            </a:r>
            <a:endParaRPr lang="en-IN" dirty="0">
              <a:solidFill>
                <a:schemeClr val="bg1"/>
              </a:solidFill>
            </a:endParaRPr>
          </a:p>
        </p:txBody>
      </p:sp>
      <p:pic>
        <p:nvPicPr>
          <p:cNvPr id="6" name="Picture 5">
            <a:extLst>
              <a:ext uri="{FF2B5EF4-FFF2-40B4-BE49-F238E27FC236}">
                <a16:creationId xmlns:a16="http://schemas.microsoft.com/office/drawing/2014/main" id="{C10BA3D9-E619-AA7E-F4E6-A2951FD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460730"/>
            <a:ext cx="7254230" cy="5535293"/>
          </a:xfrm>
          <a:prstGeom prst="rect">
            <a:avLst/>
          </a:prstGeom>
        </p:spPr>
      </p:pic>
    </p:spTree>
    <p:extLst>
      <p:ext uri="{BB962C8B-B14F-4D97-AF65-F5344CB8AC3E}">
        <p14:creationId xmlns:p14="http://schemas.microsoft.com/office/powerpoint/2010/main"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B7E5-5303-4509-3190-3DD19ECD2D6F}"/>
              </a:ext>
            </a:extLst>
          </p:cNvPr>
          <p:cNvSpPr>
            <a:spLocks noGrp="1"/>
          </p:cNvSpPr>
          <p:nvPr>
            <p:ph type="title"/>
          </p:nvPr>
        </p:nvSpPr>
        <p:spPr>
          <a:xfrm>
            <a:off x="8514754" y="1183064"/>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DB626310-8DAF-3182-6B72-839643CA9EFC}"/>
              </a:ext>
            </a:extLst>
          </p:cNvPr>
          <p:cNvSpPr txBox="1">
            <a:spLocks/>
          </p:cNvSpPr>
          <p:nvPr/>
        </p:nvSpPr>
        <p:spPr>
          <a:xfrm>
            <a:off x="8342723" y="2988298"/>
            <a:ext cx="3468263" cy="233627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line plots I checked the object data type for date and mobile number data present in our dataset.</a:t>
            </a:r>
            <a:endParaRPr lang="en-IN" dirty="0">
              <a:solidFill>
                <a:schemeClr val="bg1"/>
              </a:solidFill>
            </a:endParaRPr>
          </a:p>
        </p:txBody>
      </p:sp>
      <p:pic>
        <p:nvPicPr>
          <p:cNvPr id="6" name="Picture 5">
            <a:extLst>
              <a:ext uri="{FF2B5EF4-FFF2-40B4-BE49-F238E27FC236}">
                <a16:creationId xmlns:a16="http://schemas.microsoft.com/office/drawing/2014/main" id="{A46DE358-23E4-7A5B-7CE8-8CCEA09E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60" y="778569"/>
            <a:ext cx="7992088" cy="5395988"/>
          </a:xfrm>
          <a:prstGeom prst="rect">
            <a:avLst/>
          </a:prstGeom>
        </p:spPr>
      </p:pic>
    </p:spTree>
    <p:extLst>
      <p:ext uri="{BB962C8B-B14F-4D97-AF65-F5344CB8AC3E}">
        <p14:creationId xmlns:p14="http://schemas.microsoft.com/office/powerpoint/2010/main" val="426589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8337993" y="871979"/>
            <a:ext cx="3124200" cy="2057400"/>
          </a:xfrm>
        </p:spPr>
        <p:txBody>
          <a:bodyPr/>
          <a:lstStyle/>
          <a:p>
            <a:r>
              <a:rPr lang="en-US" dirty="0">
                <a:solidFill>
                  <a:schemeClr val="bg1"/>
                </a:solidFill>
              </a:rPr>
              <a:t>Bivariate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923213" y="2837469"/>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scatter plot we checked the success and failure label data points and their variations plus distributions to confirm further analysis and outlier data.</a:t>
            </a:r>
            <a:endParaRPr lang="en-IN" dirty="0">
              <a:solidFill>
                <a:schemeClr val="bg1"/>
              </a:solidFill>
            </a:endParaRPr>
          </a:p>
        </p:txBody>
      </p:sp>
      <p:pic>
        <p:nvPicPr>
          <p:cNvPr id="6" name="Picture 5">
            <a:extLst>
              <a:ext uri="{FF2B5EF4-FFF2-40B4-BE49-F238E27FC236}">
                <a16:creationId xmlns:a16="http://schemas.microsoft.com/office/drawing/2014/main" id="{DB1DFBD7-62BC-A1B4-0D6F-CBCD0E8B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1" y="528919"/>
            <a:ext cx="7386168" cy="5941762"/>
          </a:xfrm>
          <a:prstGeom prst="rect">
            <a:avLst/>
          </a:prstGeom>
        </p:spPr>
      </p:pic>
    </p:spTree>
    <p:extLst>
      <p:ext uri="{BB962C8B-B14F-4D97-AF65-F5344CB8AC3E}">
        <p14:creationId xmlns:p14="http://schemas.microsoft.com/office/powerpoint/2010/main" val="1910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8215445" y="1371600"/>
            <a:ext cx="3566468" cy="2057400"/>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8140031" y="3321171"/>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used the histogram to check through all the column details ensuring that the distribution is displayed for further analysis</a:t>
            </a:r>
            <a:endParaRPr lang="en-IN" dirty="0">
              <a:solidFill>
                <a:schemeClr val="bg1"/>
              </a:solidFill>
            </a:endParaRPr>
          </a:p>
        </p:txBody>
      </p:sp>
      <p:pic>
        <p:nvPicPr>
          <p:cNvPr id="6" name="Picture 5">
            <a:extLst>
              <a:ext uri="{FF2B5EF4-FFF2-40B4-BE49-F238E27FC236}">
                <a16:creationId xmlns:a16="http://schemas.microsoft.com/office/drawing/2014/main" id="{BEC60E34-957C-3621-0D06-035A4DBB9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18" y="471044"/>
            <a:ext cx="7132938" cy="5700254"/>
          </a:xfrm>
          <a:prstGeom prst="rect">
            <a:avLst/>
          </a:prstGeom>
        </p:spPr>
      </p:pic>
    </p:spTree>
    <p:extLst>
      <p:ext uri="{BB962C8B-B14F-4D97-AF65-F5344CB8AC3E}">
        <p14:creationId xmlns:p14="http://schemas.microsoft.com/office/powerpoint/2010/main" val="27957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8121176" y="843699"/>
            <a:ext cx="3539781" cy="1949571"/>
          </a:xfrm>
        </p:spPr>
        <p:txBody>
          <a:bodyPr/>
          <a:lstStyle/>
          <a:p>
            <a:r>
              <a:rPr lang="en-US" dirty="0">
                <a:solidFill>
                  <a:schemeClr val="bg1"/>
                </a:solidFill>
              </a:rPr>
              <a:t>Multivariate Analysis</a:t>
            </a:r>
            <a:endParaRPr lang="en-IN" dirty="0">
              <a:solidFill>
                <a:schemeClr val="bg1"/>
              </a:solidFill>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Used the heatmap to check the correlation specifically between the label and feature data columns</a:t>
            </a:r>
          </a:p>
          <a:p>
            <a:r>
              <a:rPr lang="en-IN" dirty="0">
                <a:solidFill>
                  <a:schemeClr val="bg1"/>
                </a:solidFill>
              </a:rPr>
              <a:t>Also we checked for any multi collinearity concerns between feature column data</a:t>
            </a:r>
            <a:endParaRPr lang="en-US" dirty="0">
              <a:solidFill>
                <a:schemeClr val="bg1"/>
              </a:solidFill>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21" y="272906"/>
            <a:ext cx="723664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186-48A8-17C6-5885-A817A1A1C4E9}"/>
              </a:ext>
            </a:extLst>
          </p:cNvPr>
          <p:cNvSpPr>
            <a:spLocks noGrp="1"/>
          </p:cNvSpPr>
          <p:nvPr>
            <p:ph type="title"/>
          </p:nvPr>
        </p:nvSpPr>
        <p:spPr>
          <a:xfrm>
            <a:off x="7923214" y="777712"/>
            <a:ext cx="3530353" cy="2057400"/>
          </a:xfrm>
        </p:spPr>
        <p:txBody>
          <a:bodyPr/>
          <a:lstStyle/>
          <a:p>
            <a:r>
              <a:rPr lang="en-US" dirty="0">
                <a:solidFill>
                  <a:schemeClr val="bg1"/>
                </a:solidFill>
              </a:rPr>
              <a:t>Correlation Bar</a:t>
            </a:r>
            <a:endParaRPr lang="en-IN" dirty="0">
              <a:solidFill>
                <a:schemeClr val="bg1"/>
              </a:solidFill>
            </a:endParaRPr>
          </a:p>
        </p:txBody>
      </p:sp>
      <p:sp>
        <p:nvSpPr>
          <p:cNvPr id="4" name="Text Placeholder 3">
            <a:extLst>
              <a:ext uri="{FF2B5EF4-FFF2-40B4-BE49-F238E27FC236}">
                <a16:creationId xmlns:a16="http://schemas.microsoft.com/office/drawing/2014/main" id="{39AAAD16-1CB0-3BD1-2153-E9D15A632FB5}"/>
              </a:ext>
            </a:extLst>
          </p:cNvPr>
          <p:cNvSpPr txBox="1">
            <a:spLocks/>
          </p:cNvSpPr>
          <p:nvPr/>
        </p:nvSpPr>
        <p:spPr>
          <a:xfrm>
            <a:off x="7791239" y="2650710"/>
            <a:ext cx="3897998"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a Bar Plot we checked the correlation between the label column and feature columns to determine the one’s that are positively and negatively correlated</a:t>
            </a:r>
            <a:endParaRPr lang="en-IN" dirty="0">
              <a:solidFill>
                <a:schemeClr val="bg1"/>
              </a:solidFill>
            </a:endParaRPr>
          </a:p>
        </p:txBody>
      </p:sp>
      <p:pic>
        <p:nvPicPr>
          <p:cNvPr id="6" name="Picture 5">
            <a:extLst>
              <a:ext uri="{FF2B5EF4-FFF2-40B4-BE49-F238E27FC236}">
                <a16:creationId xmlns:a16="http://schemas.microsoft.com/office/drawing/2014/main" id="{A5EEE2D0-1769-039A-8564-C32F0B00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90" y="669303"/>
            <a:ext cx="7615820" cy="5269583"/>
          </a:xfrm>
          <a:prstGeom prst="rect">
            <a:avLst/>
          </a:prstGeom>
        </p:spPr>
      </p:pic>
    </p:spTree>
    <p:extLst>
      <p:ext uri="{BB962C8B-B14F-4D97-AF65-F5344CB8AC3E}">
        <p14:creationId xmlns:p14="http://schemas.microsoft.com/office/powerpoint/2010/main" val="17582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1522875" y="477625"/>
            <a:ext cx="9129414" cy="1066800"/>
          </a:xfrm>
        </p:spPr>
        <p:txBody>
          <a:bodyPr/>
          <a:lstStyle/>
          <a:p>
            <a:pPr algn="ctr"/>
            <a:r>
              <a:rPr lang="en-US" dirty="0">
                <a:solidFill>
                  <a:schemeClr val="bg1"/>
                </a:solidFill>
              </a:rPr>
              <a:t>Introduction</a:t>
            </a:r>
            <a:endParaRPr lang="en-IN" dirty="0">
              <a:solidFill>
                <a:schemeClr val="bg1"/>
              </a:solidFill>
            </a:endParaRPr>
          </a:p>
        </p:txBody>
      </p:sp>
      <p:sp>
        <p:nvSpPr>
          <p:cNvPr id="8" name="TextBox 7">
            <a:extLst>
              <a:ext uri="{FF2B5EF4-FFF2-40B4-BE49-F238E27FC236}">
                <a16:creationId xmlns:a16="http://schemas.microsoft.com/office/drawing/2014/main" id="{8CDED962-496E-4B3C-7904-6E6C3B8B99FB}"/>
              </a:ext>
            </a:extLst>
          </p:cNvPr>
          <p:cNvSpPr txBox="1"/>
          <p:nvPr/>
        </p:nvSpPr>
        <p:spPr>
          <a:xfrm>
            <a:off x="546233" y="1893218"/>
            <a:ext cx="11099533" cy="3416320"/>
          </a:xfrm>
          <a:prstGeom prst="rect">
            <a:avLst/>
          </a:prstGeom>
          <a:noFill/>
        </p:spPr>
        <p:txBody>
          <a:bodyPr wrap="square" rtlCol="0">
            <a:spAutoFit/>
          </a:bodyPr>
          <a:lstStyle/>
          <a:p>
            <a:pPr algn="l"/>
            <a:r>
              <a:rPr lang="en-US" b="1" i="0" dirty="0">
                <a:solidFill>
                  <a:schemeClr val="bg1"/>
                </a:solidFill>
                <a:effectLst/>
                <a:latin typeface="+mj-lt"/>
              </a:rPr>
              <a:t>Problem Statement:</a:t>
            </a:r>
          </a:p>
          <a:p>
            <a:pPr algn="l"/>
            <a:endParaRPr lang="en-US" b="1" i="0" dirty="0">
              <a:solidFill>
                <a:schemeClr val="bg1"/>
              </a:solidFill>
              <a:effectLst/>
              <a:latin typeface="+mj-lt"/>
            </a:endParaRPr>
          </a:p>
          <a:p>
            <a:pPr algn="just"/>
            <a:r>
              <a:rPr lang="en-US" b="0" i="0" dirty="0">
                <a:solidFill>
                  <a:schemeClr val="bg1"/>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23E9-A6D3-E270-AB89-5B1A435D835A}"/>
              </a:ext>
            </a:extLst>
          </p:cNvPr>
          <p:cNvSpPr>
            <a:spLocks noGrp="1"/>
          </p:cNvSpPr>
          <p:nvPr>
            <p:ph type="title"/>
          </p:nvPr>
        </p:nvSpPr>
        <p:spPr>
          <a:xfrm>
            <a:off x="7923214" y="800287"/>
            <a:ext cx="3364569" cy="2212942"/>
          </a:xfrm>
        </p:spPr>
        <p:txBody>
          <a:bodyPr/>
          <a:lstStyle/>
          <a:p>
            <a:r>
              <a:rPr lang="en-US" dirty="0">
                <a:solidFill>
                  <a:schemeClr val="bg1"/>
                </a:solidFill>
              </a:rPr>
              <a:t>Importance Bar</a:t>
            </a:r>
            <a:endParaRPr lang="en-IN" dirty="0">
              <a:solidFill>
                <a:schemeClr val="bg1"/>
              </a:solidFill>
            </a:endParaRPr>
          </a:p>
        </p:txBody>
      </p:sp>
      <p:sp>
        <p:nvSpPr>
          <p:cNvPr id="4" name="Text Placeholder 3">
            <a:extLst>
              <a:ext uri="{FF2B5EF4-FFF2-40B4-BE49-F238E27FC236}">
                <a16:creationId xmlns:a16="http://schemas.microsoft.com/office/drawing/2014/main" id="{5BEF815C-4BF9-B367-ED03-B8F47B371CE6}"/>
              </a:ext>
            </a:extLst>
          </p:cNvPr>
          <p:cNvSpPr txBox="1">
            <a:spLocks/>
          </p:cNvSpPr>
          <p:nvPr/>
        </p:nvSpPr>
        <p:spPr>
          <a:xfrm>
            <a:off x="8043398" y="2829819"/>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Using the Random Forest Classifier we were able to get the importance data and dropped the least contributing feature columns.</a:t>
            </a:r>
            <a:endParaRPr lang="en-IN" dirty="0">
              <a:solidFill>
                <a:schemeClr val="bg1"/>
              </a:solidFill>
            </a:endParaRPr>
          </a:p>
        </p:txBody>
      </p:sp>
      <p:pic>
        <p:nvPicPr>
          <p:cNvPr id="6" name="Picture 5">
            <a:extLst>
              <a:ext uri="{FF2B5EF4-FFF2-40B4-BE49-F238E27FC236}">
                <a16:creationId xmlns:a16="http://schemas.microsoft.com/office/drawing/2014/main" id="{D9136657-3A61-B0C3-AEB0-E83718DB0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49" y="518473"/>
            <a:ext cx="7840973" cy="5778631"/>
          </a:xfrm>
          <a:prstGeom prst="rect">
            <a:avLst/>
          </a:prstGeom>
        </p:spPr>
      </p:pic>
    </p:spTree>
    <p:extLst>
      <p:ext uri="{BB962C8B-B14F-4D97-AF65-F5344CB8AC3E}">
        <p14:creationId xmlns:p14="http://schemas.microsoft.com/office/powerpoint/2010/main" val="3578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3F65-5582-9FDB-28EF-91C6BCCE4E53}"/>
              </a:ext>
            </a:extLst>
          </p:cNvPr>
          <p:cNvSpPr>
            <a:spLocks noGrp="1"/>
          </p:cNvSpPr>
          <p:nvPr>
            <p:ph type="title"/>
          </p:nvPr>
        </p:nvSpPr>
        <p:spPr>
          <a:xfrm>
            <a:off x="7923214" y="1371600"/>
            <a:ext cx="3813174" cy="2057400"/>
          </a:xfrm>
        </p:spPr>
        <p:txBody>
          <a:bodyPr/>
          <a:lstStyle/>
          <a:p>
            <a:r>
              <a:rPr lang="en-US" dirty="0">
                <a:solidFill>
                  <a:schemeClr val="bg1"/>
                </a:solidFill>
              </a:rPr>
              <a:t>Classification Function</a:t>
            </a:r>
            <a:endParaRPr lang="en-IN" dirty="0">
              <a:solidFill>
                <a:schemeClr val="bg1"/>
              </a:solidFill>
            </a:endParaRPr>
          </a:p>
        </p:txBody>
      </p:sp>
      <p:sp>
        <p:nvSpPr>
          <p:cNvPr id="3" name="Text Placeholder 3">
            <a:extLst>
              <a:ext uri="{FF2B5EF4-FFF2-40B4-BE49-F238E27FC236}">
                <a16:creationId xmlns:a16="http://schemas.microsoft.com/office/drawing/2014/main" id="{75EB262C-D7EA-AD54-13A9-D7218DE99AB0}"/>
              </a:ext>
            </a:extLst>
          </p:cNvPr>
          <p:cNvSpPr txBox="1">
            <a:spLocks/>
          </p:cNvSpPr>
          <p:nvPr/>
        </p:nvSpPr>
        <p:spPr>
          <a:xfrm>
            <a:off x="7824249" y="3285172"/>
            <a:ext cx="3912139" cy="2705493"/>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solidFill>
                <a:schemeClr val="bg1"/>
              </a:solidFill>
            </a:endParaRPr>
          </a:p>
        </p:txBody>
      </p:sp>
      <p:pic>
        <p:nvPicPr>
          <p:cNvPr id="6" name="Picture 5">
            <a:extLst>
              <a:ext uri="{FF2B5EF4-FFF2-40B4-BE49-F238E27FC236}">
                <a16:creationId xmlns:a16="http://schemas.microsoft.com/office/drawing/2014/main" id="{CC82F790-7784-56FC-FC47-F4B9BF5F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81" y="704653"/>
            <a:ext cx="6891321" cy="5448693"/>
          </a:xfrm>
          <a:prstGeom prst="rect">
            <a:avLst/>
          </a:prstGeom>
        </p:spPr>
      </p:pic>
    </p:spTree>
    <p:extLst>
      <p:ext uri="{BB962C8B-B14F-4D97-AF65-F5344CB8AC3E}">
        <p14:creationId xmlns:p14="http://schemas.microsoft.com/office/powerpoint/2010/main" val="284380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BAB-97D2-9054-FD2F-95BC8B01B479}"/>
              </a:ext>
            </a:extLst>
          </p:cNvPr>
          <p:cNvSpPr>
            <a:spLocks noGrp="1"/>
          </p:cNvSpPr>
          <p:nvPr>
            <p:ph type="title"/>
          </p:nvPr>
        </p:nvSpPr>
        <p:spPr>
          <a:xfrm>
            <a:off x="8202050" y="69234"/>
            <a:ext cx="3413761" cy="2057400"/>
          </a:xfrm>
        </p:spPr>
        <p:txBody>
          <a:bodyPr>
            <a:normAutofit/>
          </a:bodyPr>
          <a:lstStyle/>
          <a:p>
            <a:r>
              <a:rPr lang="en-US" sz="2800" dirty="0">
                <a:solidFill>
                  <a:schemeClr val="bg1"/>
                </a:solidFill>
              </a:rPr>
              <a:t>Classification Machine Learning Models Used</a:t>
            </a:r>
            <a:endParaRPr lang="en-IN" sz="2800" dirty="0">
              <a:solidFill>
                <a:schemeClr val="bg1"/>
              </a:solidFill>
            </a:endParaRPr>
          </a:p>
        </p:txBody>
      </p:sp>
      <p:sp>
        <p:nvSpPr>
          <p:cNvPr id="3" name="Text Placeholder 3">
            <a:extLst>
              <a:ext uri="{FF2B5EF4-FFF2-40B4-BE49-F238E27FC236}">
                <a16:creationId xmlns:a16="http://schemas.microsoft.com/office/drawing/2014/main" id="{E6F27BFF-2F5C-9544-BE44-D7B8B602F9E4}"/>
              </a:ext>
            </a:extLst>
          </p:cNvPr>
          <p:cNvSpPr txBox="1">
            <a:spLocks/>
          </p:cNvSpPr>
          <p:nvPr/>
        </p:nvSpPr>
        <p:spPr>
          <a:xfrm>
            <a:off x="8113737" y="1986699"/>
            <a:ext cx="3502074" cy="188771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made use of 11 Classification Machine Learning Models to check through the best accuracy along with cross validation score.</a:t>
            </a:r>
            <a:endParaRPr lang="en-IN" dirty="0">
              <a:solidFill>
                <a:schemeClr val="bg1"/>
              </a:solidFill>
            </a:endParaRPr>
          </a:p>
        </p:txBody>
      </p:sp>
      <p:pic>
        <p:nvPicPr>
          <p:cNvPr id="6" name="Picture 5">
            <a:extLst>
              <a:ext uri="{FF2B5EF4-FFF2-40B4-BE49-F238E27FC236}">
                <a16:creationId xmlns:a16="http://schemas.microsoft.com/office/drawing/2014/main" id="{A21B95C1-4312-9677-8E89-ADBE955AF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25" y="664589"/>
            <a:ext cx="3604572" cy="5494496"/>
          </a:xfrm>
          <a:prstGeom prst="rect">
            <a:avLst/>
          </a:prstGeom>
        </p:spPr>
      </p:pic>
      <p:pic>
        <p:nvPicPr>
          <p:cNvPr id="8" name="Picture 7">
            <a:extLst>
              <a:ext uri="{FF2B5EF4-FFF2-40B4-BE49-F238E27FC236}">
                <a16:creationId xmlns:a16="http://schemas.microsoft.com/office/drawing/2014/main" id="{DCB55AB4-7845-5C37-0B2B-90902FD15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182" y="664589"/>
            <a:ext cx="3809826" cy="5494496"/>
          </a:xfrm>
          <a:prstGeom prst="rect">
            <a:avLst/>
          </a:prstGeom>
        </p:spPr>
      </p:pic>
      <p:pic>
        <p:nvPicPr>
          <p:cNvPr id="10" name="Picture 9">
            <a:extLst>
              <a:ext uri="{FF2B5EF4-FFF2-40B4-BE49-F238E27FC236}">
                <a16:creationId xmlns:a16="http://schemas.microsoft.com/office/drawing/2014/main" id="{2D7A5F03-24C3-A6C3-7E65-091CEC57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07" y="3977133"/>
            <a:ext cx="3505504" cy="2636748"/>
          </a:xfrm>
          <a:prstGeom prst="rect">
            <a:avLst/>
          </a:prstGeom>
        </p:spPr>
      </p:pic>
    </p:spTree>
    <p:extLst>
      <p:ext uri="{BB962C8B-B14F-4D97-AF65-F5344CB8AC3E}">
        <p14:creationId xmlns:p14="http://schemas.microsoft.com/office/powerpoint/2010/main" val="143723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0027C-E96C-34AF-881E-986C8321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47" y="563212"/>
            <a:ext cx="3642676" cy="5448772"/>
          </a:xfrm>
          <a:prstGeom prst="rect">
            <a:avLst/>
          </a:prstGeom>
        </p:spPr>
      </p:pic>
      <p:pic>
        <p:nvPicPr>
          <p:cNvPr id="7" name="Picture 6">
            <a:extLst>
              <a:ext uri="{FF2B5EF4-FFF2-40B4-BE49-F238E27FC236}">
                <a16:creationId xmlns:a16="http://schemas.microsoft.com/office/drawing/2014/main" id="{05F21109-E031-7F03-4E57-E545E39C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386" y="563211"/>
            <a:ext cx="3551228" cy="5448771"/>
          </a:xfrm>
          <a:prstGeom prst="rect">
            <a:avLst/>
          </a:prstGeom>
        </p:spPr>
      </p:pic>
      <p:pic>
        <p:nvPicPr>
          <p:cNvPr id="9" name="Picture 8">
            <a:extLst>
              <a:ext uri="{FF2B5EF4-FFF2-40B4-BE49-F238E27FC236}">
                <a16:creationId xmlns:a16="http://schemas.microsoft.com/office/drawing/2014/main" id="{91AF95FE-D994-46A1-58EC-4903479DF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677" y="570832"/>
            <a:ext cx="3475021" cy="5441152"/>
          </a:xfrm>
          <a:prstGeom prst="rect">
            <a:avLst/>
          </a:prstGeom>
        </p:spPr>
      </p:pic>
    </p:spTree>
    <p:extLst>
      <p:ext uri="{BB962C8B-B14F-4D97-AF65-F5344CB8AC3E}">
        <p14:creationId xmlns:p14="http://schemas.microsoft.com/office/powerpoint/2010/main" val="9363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942-9E53-6A20-0AD1-B2DE2F89897F}"/>
              </a:ext>
            </a:extLst>
          </p:cNvPr>
          <p:cNvSpPr>
            <a:spLocks noGrp="1"/>
          </p:cNvSpPr>
          <p:nvPr>
            <p:ph type="title"/>
          </p:nvPr>
        </p:nvSpPr>
        <p:spPr>
          <a:xfrm>
            <a:off x="8168310" y="904973"/>
            <a:ext cx="3549207" cy="2335491"/>
          </a:xfrm>
        </p:spPr>
        <p:txBody>
          <a:bodyPr/>
          <a:lstStyle/>
          <a:p>
            <a:r>
              <a:rPr lang="en-US" dirty="0">
                <a:solidFill>
                  <a:schemeClr val="bg1"/>
                </a:solidFill>
              </a:rPr>
              <a:t>Report on Best Model</a:t>
            </a:r>
            <a:endParaRPr lang="en-IN" dirty="0">
              <a:solidFill>
                <a:schemeClr val="bg1"/>
              </a:solidFill>
            </a:endParaRPr>
          </a:p>
        </p:txBody>
      </p:sp>
      <p:sp>
        <p:nvSpPr>
          <p:cNvPr id="3" name="Text Placeholder 3">
            <a:extLst>
              <a:ext uri="{FF2B5EF4-FFF2-40B4-BE49-F238E27FC236}">
                <a16:creationId xmlns:a16="http://schemas.microsoft.com/office/drawing/2014/main" id="{09F6DDD1-52AE-E52F-4E1E-E02C64D8DF5D}"/>
              </a:ext>
            </a:extLst>
          </p:cNvPr>
          <p:cNvSpPr txBox="1">
            <a:spLocks/>
          </p:cNvSpPr>
          <p:nvPr/>
        </p:nvSpPr>
        <p:spPr>
          <a:xfrm>
            <a:off x="7923213" y="3240465"/>
            <a:ext cx="3341817" cy="20935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a:solidFill>
                  <a:schemeClr val="bg1"/>
                </a:solidFill>
              </a:rPr>
              <a:t>I chose Extra Trees Classifier as my best model and then proceed to perform hyper parameter tuning on the same</a:t>
            </a:r>
            <a:endParaRPr lang="en-IN" dirty="0">
              <a:solidFill>
                <a:schemeClr val="bg1"/>
              </a:solidFill>
            </a:endParaRPr>
          </a:p>
        </p:txBody>
      </p:sp>
      <p:pic>
        <p:nvPicPr>
          <p:cNvPr id="6" name="Picture 5">
            <a:extLst>
              <a:ext uri="{FF2B5EF4-FFF2-40B4-BE49-F238E27FC236}">
                <a16:creationId xmlns:a16="http://schemas.microsoft.com/office/drawing/2014/main" id="{A15A0D49-7064-B115-DF9E-41614181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val="113277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B9F8-311F-E566-E982-59C228D41FDE}"/>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a:t>
            </a:r>
            <a:endParaRPr lang="en-IN" dirty="0">
              <a:solidFill>
                <a:schemeClr val="bg1"/>
              </a:solidFill>
            </a:endParaRPr>
          </a:p>
        </p:txBody>
      </p:sp>
      <p:pic>
        <p:nvPicPr>
          <p:cNvPr id="7" name="Picture 6">
            <a:extLst>
              <a:ext uri="{FF2B5EF4-FFF2-40B4-BE49-F238E27FC236}">
                <a16:creationId xmlns:a16="http://schemas.microsoft.com/office/drawing/2014/main" id="{43A97377-31E7-350C-ACD8-E23E0B6A4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36" y="998479"/>
            <a:ext cx="6810419" cy="3083328"/>
          </a:xfrm>
          <a:prstGeom prst="rect">
            <a:avLst/>
          </a:prstGeom>
        </p:spPr>
      </p:pic>
      <p:pic>
        <p:nvPicPr>
          <p:cNvPr id="9" name="Picture 8">
            <a:extLst>
              <a:ext uri="{FF2B5EF4-FFF2-40B4-BE49-F238E27FC236}">
                <a16:creationId xmlns:a16="http://schemas.microsoft.com/office/drawing/2014/main" id="{DBD9C6E4-6127-7453-EAF2-F1E23318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36" y="4168094"/>
            <a:ext cx="8007623" cy="2646223"/>
          </a:xfrm>
          <a:prstGeom prst="rect">
            <a:avLst/>
          </a:prstGeom>
        </p:spPr>
      </p:pic>
    </p:spTree>
    <p:extLst>
      <p:ext uri="{BB962C8B-B14F-4D97-AF65-F5344CB8AC3E}">
        <p14:creationId xmlns:p14="http://schemas.microsoft.com/office/powerpoint/2010/main" val="2393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A8EE3-CC99-8C79-1119-37C91841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30" y="1036112"/>
            <a:ext cx="4290432" cy="4785775"/>
          </a:xfrm>
          <a:prstGeom prst="rect">
            <a:avLst/>
          </a:prstGeom>
        </p:spPr>
      </p:pic>
      <p:pic>
        <p:nvPicPr>
          <p:cNvPr id="7" name="Picture 6">
            <a:extLst>
              <a:ext uri="{FF2B5EF4-FFF2-40B4-BE49-F238E27FC236}">
                <a16:creationId xmlns:a16="http://schemas.microsoft.com/office/drawing/2014/main" id="{09DB236A-9A19-57C9-8428-2B238554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88" y="1024327"/>
            <a:ext cx="4637827" cy="4796929"/>
          </a:xfrm>
          <a:prstGeom prst="rect">
            <a:avLst/>
          </a:prstGeom>
        </p:spPr>
      </p:pic>
      <p:sp>
        <p:nvSpPr>
          <p:cNvPr id="8" name="Title 1">
            <a:extLst>
              <a:ext uri="{FF2B5EF4-FFF2-40B4-BE49-F238E27FC236}">
                <a16:creationId xmlns:a16="http://schemas.microsoft.com/office/drawing/2014/main" id="{FFA6EB23-CE0D-C51D-C9CE-02CFE2410D22}"/>
              </a:ext>
            </a:extLst>
          </p:cNvPr>
          <p:cNvSpPr>
            <a:spLocks noGrp="1"/>
          </p:cNvSpPr>
          <p:nvPr>
            <p:ph type="title"/>
          </p:nvPr>
        </p:nvSpPr>
        <p:spPr>
          <a:xfrm>
            <a:off x="1296633" y="279407"/>
            <a:ext cx="9143538" cy="719071"/>
          </a:xfrm>
        </p:spPr>
        <p:txBody>
          <a:bodyPr/>
          <a:lstStyle/>
          <a:p>
            <a:pPr algn="ctr"/>
            <a:r>
              <a:rPr lang="en-US" dirty="0">
                <a:solidFill>
                  <a:schemeClr val="bg1"/>
                </a:solidFill>
              </a:rPr>
              <a:t>Hyper parameter tuning result</a:t>
            </a:r>
            <a:endParaRPr lang="en-IN" dirty="0">
              <a:solidFill>
                <a:schemeClr val="bg1"/>
              </a:solidFill>
            </a:endParaRPr>
          </a:p>
        </p:txBody>
      </p:sp>
    </p:spTree>
    <p:extLst>
      <p:ext uri="{BB962C8B-B14F-4D97-AF65-F5344CB8AC3E}">
        <p14:creationId xmlns:p14="http://schemas.microsoft.com/office/powerpoint/2010/main" val="254373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lstStyle/>
          <a:p>
            <a:pPr algn="ctr"/>
            <a:r>
              <a:rPr lang="en-US" dirty="0">
                <a:solidFill>
                  <a:schemeClr val="bg1"/>
                </a:solidFill>
              </a:rPr>
              <a:t>Conclusion</a:t>
            </a:r>
            <a:endParaRPr lang="en-IN" dirty="0">
              <a:solidFill>
                <a:schemeClr val="bg1"/>
              </a:solidFill>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rmAutofit fontScale="90000"/>
          </a:bodyPr>
          <a:lstStyle/>
          <a:p>
            <a:pPr algn="ctr"/>
            <a:r>
              <a:rPr lang="en-US" dirty="0">
                <a:solidFill>
                  <a:schemeClr val="bg1"/>
                </a:solidFill>
              </a:rPr>
              <a:t>Limitations of this work and Scope for Future Work</a:t>
            </a:r>
            <a:endParaRPr lang="en-IN" dirty="0">
              <a:solidFill>
                <a:schemeClr val="bg1"/>
              </a:solidFill>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585323"/>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dirty="0">
                <a:solidFill>
                  <a:schemeClr val="bg1"/>
                </a:solidFill>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solidFill>
                <a:schemeClr val="bg1"/>
              </a:solidFill>
            </a:endParaRPr>
          </a:p>
          <a:p>
            <a:pPr marL="285750" indent="-285750" algn="just">
              <a:buFont typeface="Wingdings" panose="05000000000000000000" pitchFamily="2" charset="2"/>
              <a:buChar char="§"/>
            </a:pPr>
            <a:r>
              <a:rPr lang="en-US" dirty="0">
                <a:solidFill>
                  <a:schemeClr val="bg1"/>
                </a:solidFill>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solidFill>
                <a:schemeClr val="bg1"/>
              </a:solidFill>
            </a:endParaRPr>
          </a:p>
        </p:txBody>
      </p:sp>
    </p:spTree>
    <p:extLst>
      <p:ext uri="{BB962C8B-B14F-4D97-AF65-F5344CB8AC3E}">
        <p14:creationId xmlns:p14="http://schemas.microsoft.com/office/powerpoint/2010/main" val="243683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rPr>
              <a:t>THANK YOU</a:t>
            </a:r>
            <a:endParaRPr lang="en-IN" sz="6600" b="1" dirty="0">
              <a:solidFill>
                <a:schemeClr val="bg1"/>
              </a:solidFill>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522876" y="609600"/>
            <a:ext cx="9143538" cy="1066800"/>
          </a:xfrm>
        </p:spPr>
        <p:txBody>
          <a:bodyPr/>
          <a:lstStyle/>
          <a:p>
            <a:pPr algn="ctr"/>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258860" y="1469796"/>
            <a:ext cx="11534071" cy="3918408"/>
          </a:xfrm>
        </p:spPr>
        <p:txBody>
          <a:bodyPr>
            <a:noAutofit/>
          </a:bodyPr>
          <a:lstStyle/>
          <a:p>
            <a:pPr marL="0" indent="0" algn="just">
              <a:buNone/>
            </a:pPr>
            <a:r>
              <a:rPr lang="en-US" sz="1800" b="0" i="0" dirty="0">
                <a:solidFill>
                  <a:schemeClr val="bg1"/>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800" dirty="0">
              <a:solidFill>
                <a:schemeClr val="bg1"/>
              </a:solidFill>
              <a:latin typeface="+mj-lt"/>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lstStyle/>
          <a:p>
            <a:pPr algn="ctr"/>
            <a:r>
              <a:rPr lang="en-IN" dirty="0">
                <a:solidFill>
                  <a:schemeClr val="bg1"/>
                </a:solidFill>
              </a:rPr>
              <a:t>Exercise</a:t>
            </a:r>
          </a:p>
        </p:txBody>
      </p:sp>
      <p:sp>
        <p:nvSpPr>
          <p:cNvPr id="3" name="Content Placeholder 2">
            <a:extLst>
              <a:ext uri="{FF2B5EF4-FFF2-40B4-BE49-F238E27FC236}">
                <a16:creationId xmlns:a16="http://schemas.microsoft.com/office/drawing/2014/main" id="{1AF21469-9B8C-93DE-DDC2-B20937DAF65D}"/>
              </a:ext>
            </a:extLst>
          </p:cNvPr>
          <p:cNvSpPr>
            <a:spLocks noGrp="1"/>
          </p:cNvSpPr>
          <p:nvPr>
            <p:ph idx="1"/>
          </p:nvPr>
        </p:nvSpPr>
        <p:spPr>
          <a:xfrm>
            <a:off x="1228841" y="1676400"/>
            <a:ext cx="9143538" cy="3454142"/>
          </a:xfrm>
        </p:spPr>
        <p:txBody>
          <a:bodyPr>
            <a:normAutofit/>
          </a:bodyPr>
          <a:lstStyle/>
          <a:p>
            <a:r>
              <a:rPr lang="en-US" b="0" i="0" dirty="0">
                <a:solidFill>
                  <a:schemeClr val="bg1"/>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chemeClr val="bg1"/>
                </a:solidFill>
                <a:effectLst/>
                <a:latin typeface="+mj-lt"/>
              </a:rPr>
              <a:t>In this case, Label ‘1’ indicates that the loan has been paid i.e. Non- defaulter, while, Label ‘0’ indicates that the loan has not been paid i.e. defaulter.</a:t>
            </a:r>
            <a:endParaRPr lang="en-IN" dirty="0">
              <a:solidFill>
                <a:schemeClr val="bg1"/>
              </a:solidFill>
              <a:latin typeface="+mj-lt"/>
            </a:endParaRPr>
          </a:p>
        </p:txBody>
      </p:sp>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6E3-02E6-1F8F-FDED-23AED282666C}"/>
              </a:ext>
            </a:extLst>
          </p:cNvPr>
          <p:cNvSpPr>
            <a:spLocks noGrp="1"/>
          </p:cNvSpPr>
          <p:nvPr>
            <p:ph type="title"/>
          </p:nvPr>
        </p:nvSpPr>
        <p:spPr>
          <a:xfrm>
            <a:off x="1522876" y="609600"/>
            <a:ext cx="9143538" cy="1066800"/>
          </a:xfrm>
        </p:spPr>
        <p:txBody>
          <a:bodyPr/>
          <a:lstStyle/>
          <a:p>
            <a:pPr algn="ctr"/>
            <a:r>
              <a:rPr lang="en-US" dirty="0">
                <a:solidFill>
                  <a:schemeClr val="bg1"/>
                </a:solidFill>
              </a:rPr>
              <a:t>Points to remember</a:t>
            </a:r>
            <a:endParaRPr lang="en-IN" dirty="0">
              <a:solidFill>
                <a:schemeClr val="bg1"/>
              </a:solidFill>
            </a:endParaRPr>
          </a:p>
        </p:txBody>
      </p:sp>
      <p:sp>
        <p:nvSpPr>
          <p:cNvPr id="3" name="Content Placeholder 2">
            <a:extLst>
              <a:ext uri="{FF2B5EF4-FFF2-40B4-BE49-F238E27FC236}">
                <a16:creationId xmlns:a16="http://schemas.microsoft.com/office/drawing/2014/main" id="{0E5F7656-05C6-74A3-307E-8B329B329D8E}"/>
              </a:ext>
            </a:extLst>
          </p:cNvPr>
          <p:cNvSpPr>
            <a:spLocks noGrp="1"/>
          </p:cNvSpPr>
          <p:nvPr>
            <p:ph idx="1"/>
          </p:nvPr>
        </p:nvSpPr>
        <p:spPr>
          <a:xfrm>
            <a:off x="1324680" y="1676400"/>
            <a:ext cx="9143538" cy="3697465"/>
          </a:xfrm>
        </p:spPr>
        <p:txBody>
          <a:bodyPr>
            <a:normAutofit lnSpcReduction="10000"/>
          </a:bodyPr>
          <a:lstStyle/>
          <a:p>
            <a:r>
              <a:rPr lang="en-US" dirty="0">
                <a:solidFill>
                  <a:schemeClr val="bg1"/>
                </a:solidFill>
              </a:rPr>
              <a:t>There are no null values in the dataset.</a:t>
            </a:r>
          </a:p>
          <a:p>
            <a:r>
              <a:rPr lang="en-US" dirty="0">
                <a:solidFill>
                  <a:schemeClr val="bg1"/>
                </a:solidFill>
              </a:rPr>
              <a:t>There may be some customers with no loan history.</a:t>
            </a:r>
          </a:p>
          <a:p>
            <a:r>
              <a:rPr lang="en-US" dirty="0">
                <a:solidFill>
                  <a:schemeClr val="bg1"/>
                </a:solidFill>
              </a:rPr>
              <a:t>The dataset is imbalanced. Label ‘1’ has approximately 87.5 percent records, while, label ‘0’ has approximately 12.5 percent records.</a:t>
            </a:r>
          </a:p>
          <a:p>
            <a:r>
              <a:rPr lang="en-US" dirty="0">
                <a:solidFill>
                  <a:schemeClr val="bg1"/>
                </a:solidFill>
              </a:rPr>
              <a:t>For some features, there may be values which might not be realistic. You may have to observe them and treat them with a suitable explanation.</a:t>
            </a:r>
          </a:p>
          <a:p>
            <a:r>
              <a:rPr lang="en-US" dirty="0">
                <a:solidFill>
                  <a:schemeClr val="bg1"/>
                </a:solidFill>
              </a:rPr>
              <a:t>You might come across outliers in some features which you need to handle as per your understanding. Keep in mind that data is expensive and we cannot lose more than 7-8 percent of the total data.</a:t>
            </a:r>
            <a:endParaRPr lang="en-IN" dirty="0">
              <a:solidFill>
                <a:schemeClr val="bg1"/>
              </a:solidFill>
            </a:endParaRPr>
          </a:p>
        </p:txBody>
      </p:sp>
    </p:spTree>
    <p:extLst>
      <p:ext uri="{BB962C8B-B14F-4D97-AF65-F5344CB8AC3E}">
        <p14:creationId xmlns:p14="http://schemas.microsoft.com/office/powerpoint/2010/main"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lstStyle/>
          <a:p>
            <a:pPr algn="ctr"/>
            <a:r>
              <a:rPr lang="en-US" dirty="0">
                <a:solidFill>
                  <a:schemeClr val="bg1"/>
                </a:solidFill>
              </a:rPr>
              <a:t>Project Goals</a:t>
            </a:r>
          </a:p>
        </p:txBody>
      </p:sp>
      <p:sp>
        <p:nvSpPr>
          <p:cNvPr id="3" name="Content Placeholder 2">
            <a:extLst>
              <a:ext uri="{FF2B5EF4-FFF2-40B4-BE49-F238E27FC236}">
                <a16:creationId xmlns:a16="http://schemas.microsoft.com/office/drawing/2014/main" id="{E977DEE8-3577-0E7E-1DC1-8BAE714B5145}"/>
              </a:ext>
            </a:extLst>
          </p:cNvPr>
          <p:cNvSpPr>
            <a:spLocks noGrp="1"/>
          </p:cNvSpPr>
          <p:nvPr>
            <p:ph idx="1"/>
          </p:nvPr>
        </p:nvSpPr>
        <p:spPr>
          <a:xfrm>
            <a:off x="1390900" y="1546782"/>
            <a:ext cx="8914936" cy="4191000"/>
          </a:xfrm>
        </p:spPr>
        <p:txBody>
          <a:bodyPr>
            <a:normAutofit/>
          </a:bodyPr>
          <a:lstStyle/>
          <a:p>
            <a:r>
              <a:rPr lang="en-US" dirty="0">
                <a:solidFill>
                  <a:schemeClr val="bg1"/>
                </a:solidFill>
              </a:rPr>
              <a:t> Analytical Problem Framing</a:t>
            </a:r>
          </a:p>
          <a:p>
            <a:pPr lvl="1"/>
            <a:r>
              <a:rPr lang="en-US" dirty="0">
                <a:solidFill>
                  <a:schemeClr val="bg1"/>
                </a:solidFill>
              </a:rPr>
              <a:t>Exploratory Data Analysis (EDA)</a:t>
            </a:r>
          </a:p>
          <a:p>
            <a:pPr lvl="1"/>
            <a:r>
              <a:rPr lang="en-US" dirty="0">
                <a:solidFill>
                  <a:schemeClr val="bg1"/>
                </a:solidFill>
              </a:rPr>
              <a:t>Visualizations</a:t>
            </a:r>
          </a:p>
          <a:p>
            <a:r>
              <a:rPr lang="en-US" dirty="0">
                <a:solidFill>
                  <a:schemeClr val="bg1"/>
                </a:solidFill>
              </a:rPr>
              <a:t> Data Pre-Processing on train and test datasets</a:t>
            </a:r>
          </a:p>
          <a:p>
            <a:r>
              <a:rPr lang="en-US" dirty="0">
                <a:solidFill>
                  <a:schemeClr val="bg1"/>
                </a:solidFill>
              </a:rPr>
              <a:t> Model/s Development and Evaluation</a:t>
            </a:r>
          </a:p>
          <a:p>
            <a:r>
              <a:rPr lang="en-US" dirty="0">
                <a:solidFill>
                  <a:schemeClr val="bg1"/>
                </a:solidFill>
              </a:rPr>
              <a:t> Performing hyper parameter tuning, saving the best model and predicting the label</a:t>
            </a:r>
          </a:p>
          <a:p>
            <a:r>
              <a:rPr lang="en-US" dirty="0">
                <a:solidFill>
                  <a:schemeClr val="bg1"/>
                </a:solidFill>
              </a:rPr>
              <a:t> Conclusion and future work discussion</a:t>
            </a:r>
          </a:p>
        </p:txBody>
      </p:sp>
    </p:spTree>
    <p:extLst>
      <p:ext uri="{BB962C8B-B14F-4D97-AF65-F5344CB8AC3E}">
        <p14:creationId xmlns:p14="http://schemas.microsoft.com/office/powerpoint/2010/main"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lstStyle/>
          <a:p>
            <a:pPr algn="ctr"/>
            <a:r>
              <a:rPr lang="en-US" dirty="0">
                <a:solidFill>
                  <a:schemeClr val="bg1"/>
                </a:solidFill>
              </a:rPr>
              <a:t>Technology</a:t>
            </a:r>
          </a:p>
        </p:txBody>
      </p:sp>
      <p:sp>
        <p:nvSpPr>
          <p:cNvPr id="3" name="Content Placeholder 1">
            <a:extLst>
              <a:ext uri="{FF2B5EF4-FFF2-40B4-BE49-F238E27FC236}">
                <a16:creationId xmlns:a16="http://schemas.microsoft.com/office/drawing/2014/main" id="{919273D8-280E-0D2C-7907-2FF166C7B7F9}"/>
              </a:ext>
            </a:extLst>
          </p:cNvPr>
          <p:cNvSpPr>
            <a:spLocks noGrp="1"/>
          </p:cNvSpPr>
          <p:nvPr>
            <p:ph idx="1"/>
          </p:nvPr>
        </p:nvSpPr>
        <p:spPr>
          <a:xfrm>
            <a:off x="1065212" y="1981200"/>
            <a:ext cx="9601202" cy="4114800"/>
          </a:xfrm>
        </p:spPr>
        <p:txBody>
          <a:bodyPr>
            <a:normAutofit lnSpcReduction="10000"/>
          </a:bodyPr>
          <a:lstStyle/>
          <a:p>
            <a:r>
              <a:rPr lang="en-US" dirty="0">
                <a:solidFill>
                  <a:schemeClr val="bg1"/>
                </a:solidFill>
              </a:rPr>
              <a:t>Hardware technology being used.</a:t>
            </a:r>
          </a:p>
          <a:p>
            <a:pPr lvl="1"/>
            <a:r>
              <a:rPr lang="pt-BR" dirty="0">
                <a:solidFill>
                  <a:schemeClr val="bg1"/>
                </a:solidFill>
              </a:rPr>
              <a:t>RAM 	: 8.00 GB</a:t>
            </a:r>
          </a:p>
          <a:p>
            <a:pPr lvl="1"/>
            <a:r>
              <a:rPr lang="pt-BR" dirty="0">
                <a:solidFill>
                  <a:schemeClr val="bg1"/>
                </a:solidFill>
              </a:rPr>
              <a:t>CPU 	: Intel(R) Core(TM) i5-10300H CPU @ 2.50GHz</a:t>
            </a:r>
          </a:p>
          <a:p>
            <a:pPr lvl="1"/>
            <a:r>
              <a:rPr lang="pt-BR" dirty="0">
                <a:solidFill>
                  <a:schemeClr val="bg1"/>
                </a:solidFill>
              </a:rPr>
              <a:t>GPU 	: NVIDIA GeForce GTX 1650 Ti</a:t>
            </a:r>
          </a:p>
          <a:p>
            <a:r>
              <a:rPr lang="en-US" dirty="0">
                <a:solidFill>
                  <a:schemeClr val="bg1"/>
                </a:solidFill>
              </a:rPr>
              <a:t>Software technology being used.</a:t>
            </a:r>
          </a:p>
          <a:p>
            <a:pPr lvl="1"/>
            <a:r>
              <a:rPr lang="en-US" dirty="0">
                <a:solidFill>
                  <a:schemeClr val="bg1"/>
                </a:solidFill>
              </a:rPr>
              <a:t>Programming language            : Python</a:t>
            </a:r>
          </a:p>
          <a:p>
            <a:pPr lvl="1"/>
            <a:r>
              <a:rPr lang="en-US" dirty="0">
                <a:solidFill>
                  <a:schemeClr val="bg1"/>
                </a:solidFill>
              </a:rPr>
              <a:t>Distribution                                   : Anaconda Navigator</a:t>
            </a:r>
          </a:p>
          <a:p>
            <a:pPr lvl="1"/>
            <a:r>
              <a:rPr lang="en-US" dirty="0">
                <a:solidFill>
                  <a:schemeClr val="bg1"/>
                </a:solidFill>
              </a:rPr>
              <a:t>Browser based language shell  : Jupyter Notebook</a:t>
            </a:r>
          </a:p>
          <a:p>
            <a:r>
              <a:rPr lang="en-US" dirty="0">
                <a:solidFill>
                  <a:schemeClr val="bg1"/>
                </a:solidFill>
              </a:rPr>
              <a:t>Libraries/Packages specifically being used.</a:t>
            </a:r>
          </a:p>
          <a:p>
            <a:pPr lvl="1"/>
            <a:r>
              <a:rPr lang="en-US" dirty="0">
                <a:solidFill>
                  <a:schemeClr val="bg1"/>
                </a:solidFill>
              </a:rPr>
              <a:t>Pandas , NumPy, matplotlib, seaborn, scikit-learn, pandas-profiling, missingno</a:t>
            </a:r>
          </a:p>
        </p:txBody>
      </p:sp>
    </p:spTree>
    <p:extLst>
      <p:ext uri="{BB962C8B-B14F-4D97-AF65-F5344CB8AC3E}">
        <p14:creationId xmlns:p14="http://schemas.microsoft.com/office/powerpoint/2010/main"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1524231" y="381000"/>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chemeClr val="bg1"/>
                </a:solidFill>
                <a:effectLst/>
                <a:latin typeface="+mj-lt"/>
              </a:rPr>
              <a:t>msisdn</a:t>
            </a:r>
            <a:r>
              <a:rPr lang="en-US" sz="1800" b="0" i="0" dirty="0">
                <a:solidFill>
                  <a:schemeClr val="bg1"/>
                </a:solidFill>
                <a:effectLst/>
                <a:latin typeface="+mj-lt"/>
              </a:rPr>
              <a:t> : Mobile number of user</a:t>
            </a:r>
          </a:p>
          <a:p>
            <a:pPr algn="l">
              <a:buFont typeface="Arial" panose="020B0604020202020204" pitchFamily="34" charset="0"/>
              <a:buChar char="•"/>
            </a:pPr>
            <a:r>
              <a:rPr lang="en-US" sz="1800" b="0" i="0" dirty="0" err="1">
                <a:solidFill>
                  <a:schemeClr val="bg1"/>
                </a:solidFill>
                <a:effectLst/>
                <a:latin typeface="+mj-lt"/>
              </a:rPr>
              <a:t>aon</a:t>
            </a:r>
            <a:r>
              <a:rPr lang="en-US" sz="1800" b="0" i="0" dirty="0">
                <a:solidFill>
                  <a:schemeClr val="bg1"/>
                </a:solidFill>
                <a:effectLst/>
                <a:latin typeface="+mj-lt"/>
              </a:rPr>
              <a:t> : Age on cellular network in days</a:t>
            </a:r>
          </a:p>
          <a:p>
            <a:pPr algn="l">
              <a:buFont typeface="Arial" panose="020B0604020202020204" pitchFamily="34" charset="0"/>
              <a:buChar char="•"/>
            </a:pPr>
            <a:r>
              <a:rPr lang="en-US" sz="1800" b="0" i="0" dirty="0">
                <a:solidFill>
                  <a:schemeClr val="bg1"/>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chemeClr val="bg1"/>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chemeClr val="bg1"/>
                </a:solidFill>
                <a:effectLst/>
                <a:latin typeface="+mj-lt"/>
              </a:rPr>
              <a:t>rental30 : Average main account balance over last 30 days</a:t>
            </a:r>
          </a:p>
          <a:p>
            <a:pPr algn="l">
              <a:buFont typeface="Arial" panose="020B0604020202020204" pitchFamily="34" charset="0"/>
              <a:buChar char="•"/>
            </a:pPr>
            <a:r>
              <a:rPr lang="en-US" sz="1800" b="0" i="0" dirty="0">
                <a:solidFill>
                  <a:schemeClr val="bg1"/>
                </a:solidFill>
                <a:effectLst/>
                <a:latin typeface="+mj-lt"/>
              </a:rPr>
              <a:t>rental90 : Average main account balance over last 90 days</a:t>
            </a:r>
          </a:p>
          <a:p>
            <a:pPr algn="l">
              <a:buFont typeface="Arial" panose="020B0604020202020204" pitchFamily="34" charset="0"/>
              <a:buChar char="•"/>
            </a:pPr>
            <a:r>
              <a:rPr lang="en-US" sz="1800" b="0" i="0" dirty="0" err="1">
                <a:solidFill>
                  <a:schemeClr val="bg1"/>
                </a:solidFill>
                <a:effectLst/>
                <a:latin typeface="+mj-lt"/>
              </a:rPr>
              <a:t>last_rech_date_ma</a:t>
            </a:r>
            <a:r>
              <a:rPr lang="en-US" sz="1800" b="0" i="0" dirty="0">
                <a:solidFill>
                  <a:schemeClr val="bg1"/>
                </a:solidFill>
                <a:effectLst/>
                <a:latin typeface="+mj-lt"/>
              </a:rPr>
              <a:t> : Number of days till last recharge of main account</a:t>
            </a:r>
          </a:p>
          <a:p>
            <a:pPr algn="l">
              <a:buFont typeface="Arial" panose="020B0604020202020204" pitchFamily="34" charset="0"/>
              <a:buChar char="•"/>
            </a:pPr>
            <a:r>
              <a:rPr lang="en-US" sz="1800" b="0" i="0" dirty="0" err="1">
                <a:solidFill>
                  <a:schemeClr val="bg1"/>
                </a:solidFill>
                <a:effectLst/>
                <a:latin typeface="+mj-lt"/>
              </a:rPr>
              <a:t>last_rech_date_da</a:t>
            </a:r>
            <a:r>
              <a:rPr lang="en-US" sz="1800" b="0" i="0" dirty="0">
                <a:solidFill>
                  <a:schemeClr val="bg1"/>
                </a:solidFill>
                <a:effectLst/>
                <a:latin typeface="+mj-lt"/>
              </a:rPr>
              <a:t> : Number of days till last recharge of data account</a:t>
            </a:r>
          </a:p>
          <a:p>
            <a:pPr algn="l">
              <a:buFont typeface="Arial" panose="020B0604020202020204" pitchFamily="34" charset="0"/>
              <a:buChar char="•"/>
            </a:pPr>
            <a:r>
              <a:rPr lang="en-US" sz="1800" b="0" i="0" dirty="0" err="1">
                <a:solidFill>
                  <a:schemeClr val="bg1"/>
                </a:solidFill>
                <a:effectLst/>
                <a:latin typeface="+mj-lt"/>
              </a:rPr>
              <a:t>last_rech_amt_ma</a:t>
            </a:r>
            <a:r>
              <a:rPr lang="en-US" sz="1800" b="0" i="0" dirty="0">
                <a:solidFill>
                  <a:schemeClr val="bg1"/>
                </a:solidFill>
                <a:effectLst/>
                <a:latin typeface="+mj-lt"/>
              </a:rPr>
              <a:t> : Amount of last recharge of main account (in Indonesian Rupiah)</a:t>
            </a:r>
          </a:p>
          <a:p>
            <a:pPr algn="l">
              <a:buFont typeface="Arial" panose="020B0604020202020204" pitchFamily="34" charset="0"/>
              <a:buChar char="•"/>
            </a:pPr>
            <a:r>
              <a:rPr lang="en-US" sz="1800" b="0" i="0" dirty="0">
                <a:solidFill>
                  <a:schemeClr val="bg1"/>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chemeClr val="bg1"/>
                </a:solidFill>
                <a:effectLst/>
                <a:latin typeface="+mj-lt"/>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1747466" y="102421"/>
            <a:ext cx="9143538" cy="1066800"/>
          </a:xfrm>
        </p:spPr>
        <p:txBody>
          <a:bodyPr/>
          <a:lstStyle/>
          <a:p>
            <a:pPr algn="ctr"/>
            <a:r>
              <a:rPr lang="en-US" dirty="0">
                <a:solidFill>
                  <a:schemeClr val="bg1"/>
                </a:solidFill>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chemeClr val="bg1"/>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chemeClr val="bg1"/>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chemeClr val="bg1"/>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chemeClr val="bg1"/>
                </a:solidFill>
                <a:effectLst/>
                <a:latin typeface="+mj-lt"/>
              </a:rPr>
              <a:t>fr_ma_rech90 : Frequency of main account recharged in last 90 days</a:t>
            </a:r>
          </a:p>
          <a:p>
            <a:pPr algn="l">
              <a:buFont typeface="Arial" panose="020B0604020202020204" pitchFamily="34" charset="0"/>
              <a:buChar char="•"/>
            </a:pPr>
            <a:r>
              <a:rPr lang="en-US" sz="1800" b="0" i="0" dirty="0">
                <a:solidFill>
                  <a:schemeClr val="bg1"/>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chemeClr val="bg1"/>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chemeClr val="bg1"/>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chemeClr val="bg1"/>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chemeClr val="bg1"/>
                </a:solidFill>
                <a:effectLst/>
                <a:latin typeface="+mj-lt"/>
              </a:rPr>
              <a:t>fr_da_rech30 : Frequency of data account recharged in last 30 days</a:t>
            </a:r>
          </a:p>
          <a:p>
            <a:pPr algn="l">
              <a:buFont typeface="Arial" panose="020B0604020202020204" pitchFamily="34" charset="0"/>
              <a:buChar char="•"/>
            </a:pPr>
            <a:r>
              <a:rPr lang="en-US" sz="1800" b="0" i="0" dirty="0">
                <a:solidFill>
                  <a:schemeClr val="bg1"/>
                </a:solidFill>
                <a:effectLst/>
                <a:latin typeface="+mj-lt"/>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TotalTime>
  <Words>2017</Words>
  <Application>Microsoft Office PowerPoint</Application>
  <PresentationFormat>Widescreen</PresentationFormat>
  <Paragraphs>123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Century Gothic</vt:lpstr>
      <vt:lpstr>Constantia (Body)</vt:lpstr>
      <vt:lpstr>Wingdings</vt:lpstr>
      <vt:lpstr>Wingdings 3</vt:lpstr>
      <vt:lpstr>Slice</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PowerPoint Presentation</vt:lpstr>
      <vt:lpstr>Report on Best Model</vt:lpstr>
      <vt:lpstr>Hyper parameter tuning</vt:lpstr>
      <vt:lpstr>Hyper parameter tuning result</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VISHWAS PAI - 110909350</dc:creator>
  <cp:lastModifiedBy>VISHWAS PAI - 110909350</cp:lastModifiedBy>
  <cp:revision>1</cp:revision>
  <dcterms:created xsi:type="dcterms:W3CDTF">2022-09-10T14:12:10Z</dcterms:created>
  <dcterms:modified xsi:type="dcterms:W3CDTF">2022-09-10T14:54:08Z</dcterms:modified>
</cp:coreProperties>
</file>