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7" r:id="rId5"/>
    <p:sldId id="281" r:id="rId6"/>
    <p:sldId id="280" r:id="rId7"/>
    <p:sldId id="279" r:id="rId8"/>
    <p:sldId id="278" r:id="rId9"/>
    <p:sldId id="277" r:id="rId10"/>
    <p:sldId id="276" r:id="rId11"/>
    <p:sldId id="275" r:id="rId12"/>
    <p:sldId id="274" r:id="rId13"/>
    <p:sldId id="273" r:id="rId14"/>
    <p:sldId id="272" r:id="rId15"/>
    <p:sldId id="271" r:id="rId16"/>
    <p:sldId id="270" r:id="rId17"/>
    <p:sldId id="269" r:id="rId18"/>
    <p:sldId id="282" r:id="rId19"/>
    <p:sldId id="268" r:id="rId20"/>
    <p:sldId id="266" r:id="rId21"/>
    <p:sldId id="265"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4920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7476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99588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8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95496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89269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0745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99834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13743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35903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77371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A4FAD-F372-4BBE-BA0E-55B9EEE92A60}"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417610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A4FAD-F372-4BBE-BA0E-55B9EEE92A60}"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98004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77378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55533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FA4FAD-F372-4BBE-BA0E-55B9EEE92A60}" type="datetimeFigureOut">
              <a:rPr lang="en-IN" smtClean="0"/>
              <a:t>27-08-2022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73875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63985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FA4FAD-F372-4BBE-BA0E-55B9EEE92A60}" type="datetimeFigureOut">
              <a:rPr lang="en-IN" smtClean="0"/>
              <a:t>27-08-2022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E9E8C4-CFF0-4E6E-B23B-317F36D0A064}" type="slidenum">
              <a:rPr lang="en-IN" smtClean="0"/>
              <a:t>‹#›</a:t>
            </a:fld>
            <a:endParaRPr lang="en-IN"/>
          </a:p>
        </p:txBody>
      </p:sp>
    </p:spTree>
    <p:extLst>
      <p:ext uri="{BB962C8B-B14F-4D97-AF65-F5344CB8AC3E}">
        <p14:creationId xmlns:p14="http://schemas.microsoft.com/office/powerpoint/2010/main" val="5564707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8FA04-8631-E82B-2775-396CBB137455}"/>
              </a:ext>
            </a:extLst>
          </p:cNvPr>
          <p:cNvSpPr>
            <a:spLocks noGrp="1"/>
          </p:cNvSpPr>
          <p:nvPr>
            <p:ph type="ctrTitle"/>
          </p:nvPr>
        </p:nvSpPr>
        <p:spPr>
          <a:xfrm>
            <a:off x="1208202" y="761928"/>
            <a:ext cx="10058400" cy="1711037"/>
          </a:xfrm>
        </p:spPr>
        <p:txBody>
          <a:bodyPr/>
          <a:lstStyle/>
          <a:p>
            <a:r>
              <a:rPr lang="en-IN" dirty="0"/>
              <a:t>Ratings Prediction Project Presentation</a:t>
            </a:r>
            <a:endParaRPr dirty="0"/>
          </a:p>
        </p:txBody>
      </p:sp>
      <p:sp>
        <p:nvSpPr>
          <p:cNvPr id="5" name="Subtitle 2">
            <a:extLst>
              <a:ext uri="{FF2B5EF4-FFF2-40B4-BE49-F238E27FC236}">
                <a16:creationId xmlns:a16="http://schemas.microsoft.com/office/drawing/2014/main" id="{888BD239-3359-EC10-2560-44A1D8A590B7}"/>
              </a:ext>
            </a:extLst>
          </p:cNvPr>
          <p:cNvSpPr>
            <a:spLocks noGrp="1"/>
          </p:cNvSpPr>
          <p:nvPr>
            <p:ph type="subTitle" idx="1"/>
          </p:nvPr>
        </p:nvSpPr>
        <p:spPr>
          <a:xfrm>
            <a:off x="7956223" y="4385036"/>
            <a:ext cx="3422715" cy="1826907"/>
          </a:xfrm>
        </p:spPr>
        <p:txBody>
          <a:bodyPr>
            <a:normAutofit/>
          </a:bodyPr>
          <a:lstStyle/>
          <a:p>
            <a:pPr algn="ctr"/>
            <a:r>
              <a:rPr lang="en-US" sz="3200" dirty="0"/>
              <a:t>PRESENTED by</a:t>
            </a:r>
          </a:p>
          <a:p>
            <a:pPr algn="ctr"/>
            <a:r>
              <a:rPr lang="en-US" sz="3200" dirty="0"/>
              <a:t>VISHWAS PAI</a:t>
            </a:r>
            <a:endParaRPr sz="3200" dirty="0"/>
          </a:p>
        </p:txBody>
      </p:sp>
      <p:pic>
        <p:nvPicPr>
          <p:cNvPr id="7" name="Picture 6">
            <a:extLst>
              <a:ext uri="{FF2B5EF4-FFF2-40B4-BE49-F238E27FC236}">
                <a16:creationId xmlns:a16="http://schemas.microsoft.com/office/drawing/2014/main" id="{0EAA7AE9-259A-23D5-F6E4-0DB6F1D7B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18" y="2472965"/>
            <a:ext cx="5800725" cy="3990975"/>
          </a:xfrm>
          <a:prstGeom prst="rect">
            <a:avLst/>
          </a:prstGeom>
        </p:spPr>
      </p:pic>
    </p:spTree>
    <p:extLst>
      <p:ext uri="{BB962C8B-B14F-4D97-AF65-F5344CB8AC3E}">
        <p14:creationId xmlns:p14="http://schemas.microsoft.com/office/powerpoint/2010/main" val="268015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EB7A-D0D4-709D-7071-C7115C240B5A}"/>
              </a:ext>
            </a:extLst>
          </p:cNvPr>
          <p:cNvSpPr txBox="1">
            <a:spLocks/>
          </p:cNvSpPr>
          <p:nvPr/>
        </p:nvSpPr>
        <p:spPr>
          <a:xfrm>
            <a:off x="8266537" y="1649298"/>
            <a:ext cx="3122613" cy="13079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PANDAS PROFILING</a:t>
            </a:r>
            <a:endParaRPr lang="en-IN" sz="4000" dirty="0">
              <a:latin typeface="Arial" panose="020B0604020202020204" pitchFamily="34" charset="0"/>
              <a:cs typeface="Arial" panose="020B0604020202020204" pitchFamily="34" charset="0"/>
            </a:endParaRPr>
          </a:p>
        </p:txBody>
      </p:sp>
      <p:sp>
        <p:nvSpPr>
          <p:cNvPr id="3" name="Text Placeholder 3">
            <a:extLst>
              <a:ext uri="{FF2B5EF4-FFF2-40B4-BE49-F238E27FC236}">
                <a16:creationId xmlns:a16="http://schemas.microsoft.com/office/drawing/2014/main" id="{A7EDE950-1278-A6B2-8C51-6357A1B289CC}"/>
              </a:ext>
            </a:extLst>
          </p:cNvPr>
          <p:cNvSpPr txBox="1">
            <a:spLocks/>
          </p:cNvSpPr>
          <p:nvPr/>
        </p:nvSpPr>
        <p:spPr>
          <a:xfrm>
            <a:off x="8001039" y="3429000"/>
            <a:ext cx="3650491" cy="248160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We used the pandas-profiling feature to get an insight on the initial dataset details and check out the application of all the data preprocessing steps on it.</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E0DA24-7493-8EFC-981F-94493A9EA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13" y="2303281"/>
            <a:ext cx="5619833" cy="1307969"/>
          </a:xfrm>
          <a:prstGeom prst="rect">
            <a:avLst/>
          </a:prstGeom>
        </p:spPr>
      </p:pic>
    </p:spTree>
    <p:extLst>
      <p:ext uri="{BB962C8B-B14F-4D97-AF65-F5344CB8AC3E}">
        <p14:creationId xmlns:p14="http://schemas.microsoft.com/office/powerpoint/2010/main" val="228889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4B82-9712-38FC-5DD3-4400E6875432}"/>
              </a:ext>
            </a:extLst>
          </p:cNvPr>
          <p:cNvSpPr txBox="1">
            <a:spLocks/>
          </p:cNvSpPr>
          <p:nvPr/>
        </p:nvSpPr>
        <p:spPr>
          <a:xfrm>
            <a:off x="7818374" y="1388391"/>
            <a:ext cx="3489489" cy="18288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WORD AND CHARACTER COUNT</a:t>
            </a:r>
            <a:endParaRPr lang="en-IN" sz="4000" dirty="0">
              <a:latin typeface="Arial" panose="020B0604020202020204" pitchFamily="34" charset="0"/>
              <a:cs typeface="Arial" panose="020B0604020202020204" pitchFamily="34" charset="0"/>
            </a:endParaRPr>
          </a:p>
        </p:txBody>
      </p:sp>
      <p:sp>
        <p:nvSpPr>
          <p:cNvPr id="3" name="Text Placeholder 3">
            <a:extLst>
              <a:ext uri="{FF2B5EF4-FFF2-40B4-BE49-F238E27FC236}">
                <a16:creationId xmlns:a16="http://schemas.microsoft.com/office/drawing/2014/main" id="{145ABBDE-8054-49BE-BF49-BEE98BD5C165}"/>
              </a:ext>
            </a:extLst>
          </p:cNvPr>
          <p:cNvSpPr txBox="1">
            <a:spLocks/>
          </p:cNvSpPr>
          <p:nvPr/>
        </p:nvSpPr>
        <p:spPr>
          <a:xfrm>
            <a:off x="7367859" y="3485896"/>
            <a:ext cx="4390518" cy="258972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 distribution plots for Word Counts and Character Counts before and after cleaning the text data. We basically removed all the stop words, punctuations, smiley, special characters, white spaces etc.</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3C35B92-1646-FCA7-D1B7-B397A92A0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2" y="216633"/>
            <a:ext cx="4664203" cy="3097435"/>
          </a:xfrm>
          <a:prstGeom prst="rect">
            <a:avLst/>
          </a:prstGeom>
        </p:spPr>
      </p:pic>
      <p:pic>
        <p:nvPicPr>
          <p:cNvPr id="8" name="Picture 7">
            <a:extLst>
              <a:ext uri="{FF2B5EF4-FFF2-40B4-BE49-F238E27FC236}">
                <a16:creationId xmlns:a16="http://schemas.microsoft.com/office/drawing/2014/main" id="{4F0BB05A-24EA-1085-F348-8DA3FADF4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52" y="3543933"/>
            <a:ext cx="4703780" cy="3097436"/>
          </a:xfrm>
          <a:prstGeom prst="rect">
            <a:avLst/>
          </a:prstGeom>
        </p:spPr>
      </p:pic>
    </p:spTree>
    <p:extLst>
      <p:ext uri="{BB962C8B-B14F-4D97-AF65-F5344CB8AC3E}">
        <p14:creationId xmlns:p14="http://schemas.microsoft.com/office/powerpoint/2010/main" val="63832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AB55-4EDA-E3D8-C618-ACBA6EB5599D}"/>
              </a:ext>
            </a:extLst>
          </p:cNvPr>
          <p:cNvSpPr txBox="1">
            <a:spLocks/>
          </p:cNvSpPr>
          <p:nvPr/>
        </p:nvSpPr>
        <p:spPr>
          <a:xfrm>
            <a:off x="8327823" y="1836895"/>
            <a:ext cx="2527153" cy="132682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RATINGS PLOT</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1A96686-A95A-AB72-11B9-ED9CE628ABCF}"/>
              </a:ext>
            </a:extLst>
          </p:cNvPr>
          <p:cNvSpPr txBox="1">
            <a:spLocks/>
          </p:cNvSpPr>
          <p:nvPr/>
        </p:nvSpPr>
        <p:spPr>
          <a:xfrm>
            <a:off x="8001039" y="3429000"/>
            <a:ext cx="3741782" cy="222708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 distribution plots for our target label and observed each and every rating class for word counts as well as their character counts.</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F3506EC-AC24-A50C-A21B-377EBA98C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54" y="225096"/>
            <a:ext cx="5987055" cy="3023644"/>
          </a:xfrm>
          <a:prstGeom prst="rect">
            <a:avLst/>
          </a:prstGeom>
        </p:spPr>
      </p:pic>
      <p:pic>
        <p:nvPicPr>
          <p:cNvPr id="8" name="Picture 7">
            <a:extLst>
              <a:ext uri="{FF2B5EF4-FFF2-40B4-BE49-F238E27FC236}">
                <a16:creationId xmlns:a16="http://schemas.microsoft.com/office/drawing/2014/main" id="{968940B9-ADD3-6BD5-935E-774AA57E9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54" y="3429000"/>
            <a:ext cx="6018445" cy="2988010"/>
          </a:xfrm>
          <a:prstGeom prst="rect">
            <a:avLst/>
          </a:prstGeom>
        </p:spPr>
      </p:pic>
    </p:spTree>
    <p:extLst>
      <p:ext uri="{BB962C8B-B14F-4D97-AF65-F5344CB8AC3E}">
        <p14:creationId xmlns:p14="http://schemas.microsoft.com/office/powerpoint/2010/main" val="4075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FFA-AC9E-1213-91D5-34B76BD873D2}"/>
              </a:ext>
            </a:extLst>
          </p:cNvPr>
          <p:cNvSpPr txBox="1">
            <a:spLocks/>
          </p:cNvSpPr>
          <p:nvPr/>
        </p:nvSpPr>
        <p:spPr>
          <a:xfrm>
            <a:off x="8045018" y="1904214"/>
            <a:ext cx="3036201" cy="78006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BAR PLOTS</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B049FE6-808D-F3A0-07C7-D345FF5B5916}"/>
              </a:ext>
            </a:extLst>
          </p:cNvPr>
          <p:cNvSpPr txBox="1">
            <a:spLocks/>
          </p:cNvSpPr>
          <p:nvPr/>
        </p:nvSpPr>
        <p:spPr>
          <a:xfrm>
            <a:off x="7956223" y="3016577"/>
            <a:ext cx="3594093" cy="224122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bar plot for most frequently used words in review summary and least or rarely used words in a review summary by any customer in our dataset.</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D053D63-3689-95A1-591B-85FF4AE8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4" y="1069391"/>
            <a:ext cx="7117697" cy="4549534"/>
          </a:xfrm>
          <a:prstGeom prst="rect">
            <a:avLst/>
          </a:prstGeom>
        </p:spPr>
      </p:pic>
    </p:spTree>
    <p:extLst>
      <p:ext uri="{BB962C8B-B14F-4D97-AF65-F5344CB8AC3E}">
        <p14:creationId xmlns:p14="http://schemas.microsoft.com/office/powerpoint/2010/main" val="419156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846F-57AF-4E0C-88BA-C6ABE6A20931}"/>
              </a:ext>
            </a:extLst>
          </p:cNvPr>
          <p:cNvSpPr txBox="1">
            <a:spLocks/>
          </p:cNvSpPr>
          <p:nvPr/>
        </p:nvSpPr>
        <p:spPr>
          <a:xfrm>
            <a:off x="8153427" y="1924387"/>
            <a:ext cx="2819384" cy="64809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Count Plots</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215599AC-E2DE-13FF-4924-486C906958EE}"/>
              </a:ext>
            </a:extLst>
          </p:cNvPr>
          <p:cNvSpPr txBox="1">
            <a:spLocks/>
          </p:cNvSpPr>
          <p:nvPr/>
        </p:nvSpPr>
        <p:spPr>
          <a:xfrm>
            <a:off x="7796463" y="2787978"/>
            <a:ext cx="3789079" cy="29152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count plots before and after handling the data imbalance concern where we notice that the dataframe consisted of different number of rating reviews that needed to be equalized.</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B6C827A-9393-0407-E4EE-17358CD8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58" y="1348559"/>
            <a:ext cx="6972904" cy="4160881"/>
          </a:xfrm>
          <a:prstGeom prst="rect">
            <a:avLst/>
          </a:prstGeom>
        </p:spPr>
      </p:pic>
    </p:spTree>
    <p:extLst>
      <p:ext uri="{BB962C8B-B14F-4D97-AF65-F5344CB8AC3E}">
        <p14:creationId xmlns:p14="http://schemas.microsoft.com/office/powerpoint/2010/main" val="222524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F60F-8FD1-C3F1-EFD1-D79D0338D36F}"/>
              </a:ext>
            </a:extLst>
          </p:cNvPr>
          <p:cNvSpPr txBox="1">
            <a:spLocks/>
          </p:cNvSpPr>
          <p:nvPr/>
        </p:nvSpPr>
        <p:spPr>
          <a:xfrm>
            <a:off x="7357621" y="1735399"/>
            <a:ext cx="3886986"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WORD CLOUD</a:t>
            </a:r>
            <a:endParaRPr lang="en-IN" sz="4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B9EF4E0-7736-7019-6B89-C1D58A04CD64}"/>
              </a:ext>
            </a:extLst>
          </p:cNvPr>
          <p:cNvSpPr txBox="1"/>
          <p:nvPr/>
        </p:nvSpPr>
        <p:spPr>
          <a:xfrm>
            <a:off x="7881576" y="2705493"/>
            <a:ext cx="3269282"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Word Cloud as the name suggests is a cloud of words. It is a visualization technique for text data wherein each word is picturized with its importance in the context or its frequency.</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7274E3-1DB3-19B3-1ED2-DC2C76102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42" y="293098"/>
            <a:ext cx="5232396" cy="6271803"/>
          </a:xfrm>
          <a:prstGeom prst="rect">
            <a:avLst/>
          </a:prstGeom>
        </p:spPr>
      </p:pic>
    </p:spTree>
    <p:extLst>
      <p:ext uri="{BB962C8B-B14F-4D97-AF65-F5344CB8AC3E}">
        <p14:creationId xmlns:p14="http://schemas.microsoft.com/office/powerpoint/2010/main" val="40357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476E-721F-5E3A-B2D2-2BF249B13EF0}"/>
              </a:ext>
            </a:extLst>
          </p:cNvPr>
          <p:cNvSpPr txBox="1">
            <a:spLocks/>
          </p:cNvSpPr>
          <p:nvPr/>
        </p:nvSpPr>
        <p:spPr>
          <a:xfrm>
            <a:off x="2974156" y="288504"/>
            <a:ext cx="6243687" cy="130281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DEVELOPMENT ALGORITHMS</a:t>
            </a:r>
            <a:endParaRPr lang="en-IN"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D53F688-F93D-D9E3-E8B4-66753008CEBA}"/>
              </a:ext>
            </a:extLst>
          </p:cNvPr>
          <p:cNvSpPr txBox="1"/>
          <p:nvPr/>
        </p:nvSpPr>
        <p:spPr>
          <a:xfrm>
            <a:off x="529389" y="1966159"/>
            <a:ext cx="7542767" cy="3370923"/>
          </a:xfrm>
          <a:prstGeom prst="rect">
            <a:avLst/>
          </a:prstGeom>
          <a:noFill/>
        </p:spPr>
        <p:txBody>
          <a:bodyPr wrap="square">
            <a:spAutoFit/>
          </a:bodyPr>
          <a:lstStyle/>
          <a:p>
            <a:pPr marR="0" lvl="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LGBM Classifier</a:t>
            </a:r>
          </a:p>
        </p:txBody>
      </p:sp>
    </p:spTree>
    <p:extLst>
      <p:ext uri="{BB962C8B-B14F-4D97-AF65-F5344CB8AC3E}">
        <p14:creationId xmlns:p14="http://schemas.microsoft.com/office/powerpoint/2010/main" val="413131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1249052" y="700078"/>
            <a:ext cx="9167568" cy="73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CREATION AND EVALUATION</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1F9167A-ACC3-1288-83E1-8E721D51D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70" y="1949206"/>
            <a:ext cx="5890662" cy="3508913"/>
          </a:xfrm>
          <a:prstGeom prst="rect">
            <a:avLst/>
          </a:prstGeom>
        </p:spPr>
      </p:pic>
      <p:pic>
        <p:nvPicPr>
          <p:cNvPr id="7" name="Picture 6">
            <a:extLst>
              <a:ext uri="{FF2B5EF4-FFF2-40B4-BE49-F238E27FC236}">
                <a16:creationId xmlns:a16="http://schemas.microsoft.com/office/drawing/2014/main" id="{54A83CA2-E5F9-1829-107C-CFE61B2AD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299" y="1433012"/>
            <a:ext cx="5064937" cy="5161163"/>
          </a:xfrm>
          <a:prstGeom prst="rect">
            <a:avLst/>
          </a:prstGeom>
        </p:spPr>
      </p:pic>
    </p:spTree>
    <p:extLst>
      <p:ext uri="{BB962C8B-B14F-4D97-AF65-F5344CB8AC3E}">
        <p14:creationId xmlns:p14="http://schemas.microsoft.com/office/powerpoint/2010/main" val="283438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1249052" y="700078"/>
            <a:ext cx="9167568" cy="73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MODEL CREATION AND EVALUATION</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FBD0C04-BC8F-0D6B-3573-A001C3F27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533" y="1522754"/>
            <a:ext cx="6470933" cy="5010021"/>
          </a:xfrm>
          <a:prstGeom prst="rect">
            <a:avLst/>
          </a:prstGeom>
        </p:spPr>
      </p:pic>
    </p:spTree>
    <p:extLst>
      <p:ext uri="{BB962C8B-B14F-4D97-AF65-F5344CB8AC3E}">
        <p14:creationId xmlns:p14="http://schemas.microsoft.com/office/powerpoint/2010/main" val="366915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1776-0BB2-1ADB-1869-2353ED62D151}"/>
              </a:ext>
            </a:extLst>
          </p:cNvPr>
          <p:cNvSpPr txBox="1">
            <a:spLocks/>
          </p:cNvSpPr>
          <p:nvPr/>
        </p:nvSpPr>
        <p:spPr>
          <a:xfrm>
            <a:off x="3965541" y="308398"/>
            <a:ext cx="3745584"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FINAL MODEL</a:t>
            </a:r>
            <a:endParaRPr lang="en-IN"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62E045-E0D8-40DE-3068-250338C1C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601" y="1175996"/>
            <a:ext cx="7435465" cy="5373606"/>
          </a:xfrm>
          <a:prstGeom prst="rect">
            <a:avLst/>
          </a:prstGeom>
        </p:spPr>
      </p:pic>
    </p:spTree>
    <p:extLst>
      <p:ext uri="{BB962C8B-B14F-4D97-AF65-F5344CB8AC3E}">
        <p14:creationId xmlns:p14="http://schemas.microsoft.com/office/powerpoint/2010/main" val="55642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BEE8-2A65-7C8F-DBA7-5887471E3612}"/>
              </a:ext>
            </a:extLst>
          </p:cNvPr>
          <p:cNvSpPr txBox="1">
            <a:spLocks/>
          </p:cNvSpPr>
          <p:nvPr/>
        </p:nvSpPr>
        <p:spPr>
          <a:xfrm>
            <a:off x="3821783" y="537328"/>
            <a:ext cx="4548433" cy="65477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INTRODUCTION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013DCC-C7A2-9CDA-1882-6FDE19102561}"/>
              </a:ext>
            </a:extLst>
          </p:cNvPr>
          <p:cNvSpPr txBox="1">
            <a:spLocks/>
          </p:cNvSpPr>
          <p:nvPr/>
        </p:nvSpPr>
        <p:spPr>
          <a:xfrm>
            <a:off x="981958" y="1734531"/>
            <a:ext cx="10001839" cy="418550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latin typeface="Calibri" panose="020F0502020204030204" pitchFamily="34" charset="0"/>
                <a:cs typeface="Calibri" panose="020F0502020204030204" pitchFamily="34" charset="0"/>
              </a:rPr>
              <a:t>This is a Machine Learning project performed on customer reviews. reviews are processed using common NLP techniques.</a:t>
            </a:r>
          </a:p>
          <a:p>
            <a:pPr algn="just"/>
            <a:r>
              <a:rPr lang="en-US" cap="none" dirty="0">
                <a:latin typeface="Calibri" panose="020F0502020204030204" pitchFamily="34" charset="0"/>
                <a:cs typeface="Calibri" panose="020F0502020204030204" pitchFamily="34" charset="0"/>
              </a:rPr>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cap="none" dirty="0">
                <a:latin typeface="Calibri" panose="020F0502020204030204" pitchFamily="34" charset="0"/>
                <a:cs typeface="Calibri" panose="020F0502020204030204" pitchFamily="34" charset="0"/>
              </a:rPr>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cap="none" dirty="0">
                <a:latin typeface="Calibri" panose="020F0502020204030204" pitchFamily="34" charset="0"/>
                <a:cs typeface="Calibri" panose="020F0502020204030204" pitchFamily="34" charset="0"/>
              </a:rPr>
              <a:t>This task is similar to sentiment analysis, but instead of predicting the positive and negative sentiment (sometimes neutral also), here we need to predict the rating.</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21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F511-4C87-69BF-DEE5-B786349E550F}"/>
              </a:ext>
            </a:extLst>
          </p:cNvPr>
          <p:cNvSpPr txBox="1">
            <a:spLocks/>
          </p:cNvSpPr>
          <p:nvPr/>
        </p:nvSpPr>
        <p:spPr>
          <a:xfrm>
            <a:off x="1524000" y="457200"/>
            <a:ext cx="9144000" cy="11430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NORMALIZED CONFUSION MATRIX</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63B49EE-DF92-4D98-5907-388C59A41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562" y="1736857"/>
            <a:ext cx="3210611" cy="2986615"/>
          </a:xfrm>
          <a:prstGeom prst="rect">
            <a:avLst/>
          </a:prstGeom>
        </p:spPr>
      </p:pic>
      <p:pic>
        <p:nvPicPr>
          <p:cNvPr id="6" name="Picture 5">
            <a:extLst>
              <a:ext uri="{FF2B5EF4-FFF2-40B4-BE49-F238E27FC236}">
                <a16:creationId xmlns:a16="http://schemas.microsoft.com/office/drawing/2014/main" id="{1B56EBEE-AEC5-CB0D-4FCB-1196A1E6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46" y="1736857"/>
            <a:ext cx="7789926" cy="3890945"/>
          </a:xfrm>
          <a:prstGeom prst="rect">
            <a:avLst/>
          </a:prstGeom>
        </p:spPr>
      </p:pic>
    </p:spTree>
    <p:extLst>
      <p:ext uri="{BB962C8B-B14F-4D97-AF65-F5344CB8AC3E}">
        <p14:creationId xmlns:p14="http://schemas.microsoft.com/office/powerpoint/2010/main" val="3381923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627D-5236-A3FE-C2D4-0D273170CF15}"/>
              </a:ext>
            </a:extLst>
          </p:cNvPr>
          <p:cNvSpPr txBox="1">
            <a:spLocks/>
          </p:cNvSpPr>
          <p:nvPr/>
        </p:nvSpPr>
        <p:spPr>
          <a:xfrm>
            <a:off x="4587711" y="537326"/>
            <a:ext cx="3811571" cy="74236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CONCLUSION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D5DCE7-D0B6-43B6-3C57-2CF74B452709}"/>
              </a:ext>
            </a:extLst>
          </p:cNvPr>
          <p:cNvSpPr txBox="1">
            <a:spLocks/>
          </p:cNvSpPr>
          <p:nvPr/>
        </p:nvSpPr>
        <p:spPr>
          <a:xfrm>
            <a:off x="657726" y="1432874"/>
            <a:ext cx="10876548" cy="477542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Key findings of the study: </a:t>
            </a:r>
          </a:p>
          <a:p>
            <a:r>
              <a:rPr lang="en-US" cap="none" dirty="0">
                <a:latin typeface="Calibri" panose="020F0502020204030204" pitchFamily="34" charset="0"/>
                <a:cs typeface="Calibri" panose="020F0502020204030204" pitchFamily="34" charset="0"/>
              </a:rPr>
              <a:t>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cap="none" dirty="0">
                <a:latin typeface="Calibri" panose="020F0502020204030204" pitchFamily="34" charset="0"/>
                <a:cs typeface="Calibri" panose="020F0502020204030204" pitchFamily="34" charset="0"/>
              </a:rPr>
              <a:t>limitations of this work and scope for the future work: </a:t>
            </a:r>
          </a:p>
          <a:p>
            <a:r>
              <a:rPr lang="en-US" cap="none" dirty="0">
                <a:latin typeface="Calibri" panose="020F0502020204030204" pitchFamily="34" charset="0"/>
                <a:cs typeface="Calibri" panose="020F0502020204030204" pitchFamily="34" charset="0"/>
              </a:rPr>
              <a:t>As we know the content of text in reviews totally depends on the reviewer and they may rate differently which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36682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2F02-2C95-BB86-426C-C3E0D70EABC9}"/>
              </a:ext>
            </a:extLst>
          </p:cNvPr>
          <p:cNvSpPr txBox="1">
            <a:spLocks/>
          </p:cNvSpPr>
          <p:nvPr/>
        </p:nvSpPr>
        <p:spPr>
          <a:xfrm>
            <a:off x="4209068" y="499619"/>
            <a:ext cx="3773864" cy="77064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CONCLUSION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346A63-B73F-B934-1D17-16A4A920313C}"/>
              </a:ext>
            </a:extLst>
          </p:cNvPr>
          <p:cNvSpPr txBox="1">
            <a:spLocks/>
          </p:cNvSpPr>
          <p:nvPr/>
        </p:nvSpPr>
        <p:spPr>
          <a:xfrm>
            <a:off x="802105" y="1475874"/>
            <a:ext cx="10619874" cy="460408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Areas of improvement:</a:t>
            </a:r>
          </a:p>
          <a:p>
            <a:pPr marL="514350" indent="-514350">
              <a:buFont typeface="+mj-lt"/>
              <a:buAutoNum type="romanUcPeriod"/>
            </a:pPr>
            <a:r>
              <a:rPr lang="en-US" cap="none" dirty="0">
                <a:latin typeface="Calibri" panose="020F0502020204030204" pitchFamily="34" charset="0"/>
                <a:cs typeface="Calibri" panose="020F0502020204030204" pitchFamily="34" charset="0"/>
              </a:rPr>
              <a:t>	Less time complexity</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More computational power can be given</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More accurate reviews can be given</a:t>
            </a:r>
          </a:p>
          <a:p>
            <a:pPr marL="514350" indent="-514350">
              <a:buFont typeface="+mj-lt"/>
              <a:buAutoNum type="romanUcPeriod"/>
            </a:pPr>
            <a:r>
              <a:rPr lang="en-US" cap="none" dirty="0">
                <a:latin typeface="Calibri" panose="020F0502020204030204" pitchFamily="34" charset="0"/>
                <a:cs typeface="Calibri" panose="020F0502020204030204" pitchFamily="34" charset="0"/>
              </a:rPr>
              <a:t>	Many more permutations and combinations in hyper parameter tuning can be used to obtain better parameter list</a:t>
            </a:r>
          </a:p>
          <a:p>
            <a:r>
              <a:rPr lang="en-US" cap="none" dirty="0">
                <a:latin typeface="Calibri" panose="020F0502020204030204" pitchFamily="34" charset="0"/>
                <a:cs typeface="Calibri" panose="020F0502020204030204" pitchFamily="34" charset="0"/>
              </a:rPr>
              <a:t>Final remarks: </a:t>
            </a:r>
          </a:p>
          <a:p>
            <a:r>
              <a:rPr lang="en-US" cap="none" dirty="0">
                <a:latin typeface="Calibri" panose="020F0502020204030204" pitchFamily="34" charset="0"/>
                <a:cs typeface="Calibri" panose="020F0502020204030204" pitchFamily="34" charset="0"/>
              </a:rPr>
              <a:t>After applying the hyper parameter tuning the best accuracy score obtained was 71.179989% which can be further improved by obtaining more data and working up through other parameter combinations.</a:t>
            </a:r>
          </a:p>
          <a:p>
            <a:r>
              <a:rPr lang="en-IN" cap="none" dirty="0">
                <a:latin typeface="Calibri" panose="020F0502020204030204" pitchFamily="34" charset="0"/>
                <a:cs typeface="Calibri" panose="020F0502020204030204" pitchFamily="34" charset="0"/>
              </a:rPr>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78113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2B2A8-E2A2-C726-7A90-AE5F29611E51}"/>
              </a:ext>
            </a:extLst>
          </p:cNvPr>
          <p:cNvSpPr txBox="1"/>
          <p:nvPr/>
        </p:nvSpPr>
        <p:spPr>
          <a:xfrm>
            <a:off x="2648875" y="2526632"/>
            <a:ext cx="6894250" cy="1569660"/>
          </a:xfrm>
          <a:prstGeom prst="rect">
            <a:avLst/>
          </a:prstGeom>
          <a:noFill/>
        </p:spPr>
        <p:txBody>
          <a:bodyPr wrap="square">
            <a:sp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Tree>
    <p:extLst>
      <p:ext uri="{BB962C8B-B14F-4D97-AF65-F5344CB8AC3E}">
        <p14:creationId xmlns:p14="http://schemas.microsoft.com/office/powerpoint/2010/main" val="36044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B27-E026-2335-67E8-35759F55991D}"/>
              </a:ext>
            </a:extLst>
          </p:cNvPr>
          <p:cNvSpPr txBox="1">
            <a:spLocks/>
          </p:cNvSpPr>
          <p:nvPr/>
        </p:nvSpPr>
        <p:spPr>
          <a:xfrm>
            <a:off x="2817043" y="582891"/>
            <a:ext cx="6557914" cy="73686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panose="020B0604020202020204" pitchFamily="34" charset="0"/>
                <a:cs typeface="Arial" panose="020B0604020202020204" pitchFamily="34" charset="0"/>
              </a:rPr>
              <a:t>PROBLEM STATEMENT</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AC1827-58E6-3883-329B-245924D6D4C3}"/>
              </a:ext>
            </a:extLst>
          </p:cNvPr>
          <p:cNvSpPr txBox="1">
            <a:spLocks/>
          </p:cNvSpPr>
          <p:nvPr/>
        </p:nvSpPr>
        <p:spPr>
          <a:xfrm>
            <a:off x="735292" y="1696825"/>
            <a:ext cx="10529740" cy="442117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latin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cap="none" dirty="0">
                <a:latin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etc.</a:t>
            </a:r>
          </a:p>
          <a:p>
            <a:pPr algn="just"/>
            <a:r>
              <a:rPr lang="en-US" cap="none" dirty="0">
                <a:latin typeface="Calibri" panose="020F0502020204030204" pitchFamily="34" charset="0"/>
                <a:cs typeface="Calibri" panose="020F0502020204030204" pitchFamily="34"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0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8468-63AC-A059-B56F-A74248D08E6A}"/>
              </a:ext>
            </a:extLst>
          </p:cNvPr>
          <p:cNvSpPr txBox="1">
            <a:spLocks/>
          </p:cNvSpPr>
          <p:nvPr/>
        </p:nvSpPr>
        <p:spPr>
          <a:xfrm>
            <a:off x="2658359" y="499620"/>
            <a:ext cx="6875282"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DATA COLLECTION PHASE</a:t>
            </a:r>
          </a:p>
        </p:txBody>
      </p:sp>
      <p:sp>
        <p:nvSpPr>
          <p:cNvPr id="3" name="Content Placeholder 2">
            <a:extLst>
              <a:ext uri="{FF2B5EF4-FFF2-40B4-BE49-F238E27FC236}">
                <a16:creationId xmlns:a16="http://schemas.microsoft.com/office/drawing/2014/main" id="{A55D85EE-2617-C2D3-5866-D551C6B3A621}"/>
              </a:ext>
            </a:extLst>
          </p:cNvPr>
          <p:cNvSpPr txBox="1">
            <a:spLocks/>
          </p:cNvSpPr>
          <p:nvPr/>
        </p:nvSpPr>
        <p:spPr>
          <a:xfrm>
            <a:off x="754144" y="1668544"/>
            <a:ext cx="10671144" cy="451544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algn="just">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W</a:t>
            </a:r>
            <a:r>
              <a:rPr lang="en-IN" cap="none" dirty="0">
                <a:effectLst/>
                <a:latin typeface="Calibri" panose="020F0502020204030204" pitchFamily="34" charset="0"/>
                <a:ea typeface="Calibri" panose="020F0502020204030204" pitchFamily="34" charset="0"/>
                <a:cs typeface="Times New Roman" panose="02020603050405020304" pitchFamily="18" charset="0"/>
              </a:rPr>
              <a:t>e have to scraped 77550 rows of data. More the data better the model. in this section we need to scrape the reviews of different laptops, phones, headphones, smart watches, professional cameras, printers, monitors, home theatre and router from different e-commerce websites.</a:t>
            </a:r>
          </a:p>
          <a:p>
            <a:pPr marL="457200">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B</a:t>
            </a:r>
            <a:r>
              <a:rPr lang="en-IN" cap="none" dirty="0">
                <a:effectLst/>
                <a:latin typeface="Calibri" panose="020F0502020204030204" pitchFamily="34" charset="0"/>
                <a:ea typeface="Calibri" panose="020F0502020204030204" pitchFamily="34" charset="0"/>
                <a:cs typeface="Times New Roman" panose="02020603050405020304" pitchFamily="18" charset="0"/>
              </a:rPr>
              <a:t>asically, we need these columns:</a:t>
            </a:r>
          </a:p>
          <a:p>
            <a:pPr marL="457200">
              <a:lnSpc>
                <a:spcPct val="107000"/>
              </a:lnSpc>
              <a:spcAft>
                <a:spcPts val="800"/>
              </a:spcAft>
            </a:pPr>
            <a:r>
              <a:rPr lang="en-IN" cap="none" dirty="0">
                <a:effectLst/>
                <a:latin typeface="Calibri" panose="020F0502020204030204" pitchFamily="34" charset="0"/>
                <a:ea typeface="Calibri" panose="020F0502020204030204" pitchFamily="34" charset="0"/>
                <a:cs typeface="Times New Roman" panose="02020603050405020304" pitchFamily="18" charset="0"/>
              </a:rPr>
              <a:t>1) Reviews of the product.</a:t>
            </a:r>
          </a:p>
          <a:p>
            <a:pPr marL="457200">
              <a:lnSpc>
                <a:spcPct val="107000"/>
              </a:lnSpc>
              <a:spcAft>
                <a:spcPts val="800"/>
              </a:spcAft>
            </a:pPr>
            <a:r>
              <a:rPr lang="en-IN" cap="none" dirty="0">
                <a:effectLst/>
                <a:latin typeface="Calibri" panose="020F0502020204030204" pitchFamily="34" charset="0"/>
                <a:ea typeface="Calibri" panose="020F0502020204030204" pitchFamily="34" charset="0"/>
                <a:cs typeface="Times New Roman" panose="02020603050405020304" pitchFamily="18" charset="0"/>
              </a:rPr>
              <a:t>2) Rating of the product.</a:t>
            </a:r>
          </a:p>
          <a:p>
            <a:pPr marL="457200" algn="just">
              <a:lnSpc>
                <a:spcPct val="107000"/>
              </a:lnSpc>
              <a:spcAft>
                <a:spcPts val="800"/>
              </a:spcAft>
            </a:pPr>
            <a:r>
              <a:rPr lang="en-IN" cap="none" dirty="0">
                <a:latin typeface="Calibri" panose="020F0502020204030204" pitchFamily="34" charset="0"/>
                <a:ea typeface="Calibri" panose="020F0502020204030204" pitchFamily="34" charset="0"/>
                <a:cs typeface="Times New Roman" panose="02020603050405020304" pitchFamily="18" charset="0"/>
              </a:rPr>
              <a:t>F</a:t>
            </a:r>
            <a:r>
              <a:rPr lang="en-IN" cap="none" dirty="0">
                <a:effectLst/>
                <a:latin typeface="Calibri" panose="020F0502020204030204" pitchFamily="34" charset="0"/>
                <a:ea typeface="Calibri" panose="020F0502020204030204" pitchFamily="34" charset="0"/>
                <a:cs typeface="Times New Roman" panose="02020603050405020304" pitchFamily="18" charset="0"/>
              </a:rPr>
              <a:t>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39530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1682-2870-FFF0-86BC-9C94F906F509}"/>
              </a:ext>
            </a:extLst>
          </p:cNvPr>
          <p:cNvSpPr txBox="1">
            <a:spLocks/>
          </p:cNvSpPr>
          <p:nvPr/>
        </p:nvSpPr>
        <p:spPr>
          <a:xfrm>
            <a:off x="2828041" y="584462"/>
            <a:ext cx="6535918" cy="74314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MODEL BUILDING PHASE</a:t>
            </a:r>
          </a:p>
        </p:txBody>
      </p:sp>
      <p:sp>
        <p:nvSpPr>
          <p:cNvPr id="3" name="Content Placeholder 2">
            <a:extLst>
              <a:ext uri="{FF2B5EF4-FFF2-40B4-BE49-F238E27FC236}">
                <a16:creationId xmlns:a16="http://schemas.microsoft.com/office/drawing/2014/main" id="{6B1C7DC7-BDFD-503C-754D-2E0AB11C7896}"/>
              </a:ext>
            </a:extLst>
          </p:cNvPr>
          <p:cNvSpPr txBox="1">
            <a:spLocks/>
          </p:cNvSpPr>
          <p:nvPr/>
        </p:nvSpPr>
        <p:spPr>
          <a:xfrm>
            <a:off x="801278" y="1574276"/>
            <a:ext cx="10595728" cy="46992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latin typeface="Calibri" panose="020F0502020204030204" pitchFamily="34" charset="0"/>
                <a:cs typeface="Calibri" panose="020F0502020204030204" pitchFamily="34" charset="0"/>
              </a:rPr>
              <a:t>After collecting the data, we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r>
              <a:rPr lang="en-US" cap="none" dirty="0">
                <a:latin typeface="Calibri" panose="020F0502020204030204" pitchFamily="34" charset="0"/>
                <a:cs typeface="Calibri" panose="020F0502020204030204" pitchFamily="34" charset="0"/>
              </a:rPr>
              <a:t>	1. Data cleaning</a:t>
            </a:r>
          </a:p>
          <a:p>
            <a:r>
              <a:rPr lang="en-US" cap="none" dirty="0">
                <a:latin typeface="Calibri" panose="020F0502020204030204" pitchFamily="34" charset="0"/>
                <a:cs typeface="Calibri" panose="020F0502020204030204" pitchFamily="34" charset="0"/>
              </a:rPr>
              <a:t>	2. Exploratory Data Analysis and Visualization</a:t>
            </a:r>
          </a:p>
          <a:p>
            <a:r>
              <a:rPr lang="en-US" cap="none" dirty="0">
                <a:latin typeface="Calibri" panose="020F0502020204030204" pitchFamily="34" charset="0"/>
                <a:cs typeface="Calibri" panose="020F0502020204030204" pitchFamily="34" charset="0"/>
              </a:rPr>
              <a:t>	3. Data Pre-Processing</a:t>
            </a:r>
          </a:p>
          <a:p>
            <a:r>
              <a:rPr lang="en-US" cap="none" dirty="0">
                <a:latin typeface="Calibri" panose="020F0502020204030204" pitchFamily="34" charset="0"/>
                <a:cs typeface="Calibri" panose="020F0502020204030204" pitchFamily="34" charset="0"/>
              </a:rPr>
              <a:t>	4. Model Building</a:t>
            </a:r>
          </a:p>
          <a:p>
            <a:r>
              <a:rPr lang="en-US" cap="none" dirty="0">
                <a:latin typeface="Calibri" panose="020F0502020204030204" pitchFamily="34" charset="0"/>
                <a:cs typeface="Calibri" panose="020F0502020204030204" pitchFamily="34" charset="0"/>
              </a:rPr>
              <a:t>	5. Model Evaluation</a:t>
            </a:r>
          </a:p>
          <a:p>
            <a:r>
              <a:rPr lang="en-US" cap="none" dirty="0">
                <a:latin typeface="Calibri" panose="020F0502020204030204" pitchFamily="34" charset="0"/>
                <a:cs typeface="Calibri" panose="020F0502020204030204" pitchFamily="34" charset="0"/>
              </a:rPr>
              <a:t>	6. Selecting the best classification model</a:t>
            </a:r>
          </a:p>
        </p:txBody>
      </p:sp>
    </p:spTree>
    <p:extLst>
      <p:ext uri="{BB962C8B-B14F-4D97-AF65-F5344CB8AC3E}">
        <p14:creationId xmlns:p14="http://schemas.microsoft.com/office/powerpoint/2010/main" val="140994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16C4-C256-AEF4-AAB2-2E2698DF0676}"/>
              </a:ext>
            </a:extLst>
          </p:cNvPr>
          <p:cNvSpPr txBox="1">
            <a:spLocks/>
          </p:cNvSpPr>
          <p:nvPr/>
        </p:nvSpPr>
        <p:spPr>
          <a:xfrm>
            <a:off x="3913694" y="565608"/>
            <a:ext cx="4364611" cy="78242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PROJECT FLOW</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5F0AF0ED-3210-9A50-72CF-07B3AB6302B8}"/>
              </a:ext>
            </a:extLst>
          </p:cNvPr>
          <p:cNvGraphicFramePr>
            <a:graphicFrameLocks/>
          </p:cNvGraphicFramePr>
          <p:nvPr>
            <p:extLst>
              <p:ext uri="{D42A27DB-BD31-4B8C-83A1-F6EECF244321}">
                <p14:modId xmlns:p14="http://schemas.microsoft.com/office/powerpoint/2010/main" val="366565918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7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0726-0C36-F311-E4C1-4D6968BD9AC6}"/>
              </a:ext>
            </a:extLst>
          </p:cNvPr>
          <p:cNvSpPr txBox="1">
            <a:spLocks/>
          </p:cNvSpPr>
          <p:nvPr/>
        </p:nvSpPr>
        <p:spPr>
          <a:xfrm>
            <a:off x="1524000" y="546754"/>
            <a:ext cx="9037163" cy="751788"/>
          </a:xfrm>
          <a:prstGeom prst="rect">
            <a:avLst/>
          </a:prstGeom>
        </p:spPr>
        <p:txBody>
          <a:bodyPr vert="horz" lIns="91440" tIns="45720" rIns="91440" bIns="45720" rtlCol="0" anchor="b">
            <a:normAutofit fontScale="55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HARDWARE AND SOFTWARE USED</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283422-8B3C-F82D-9EA0-4D19D6FEB0CD}"/>
              </a:ext>
            </a:extLst>
          </p:cNvPr>
          <p:cNvSpPr txBox="1">
            <a:spLocks/>
          </p:cNvSpPr>
          <p:nvPr/>
        </p:nvSpPr>
        <p:spPr>
          <a:xfrm>
            <a:off x="923827" y="1640264"/>
            <a:ext cx="10180948" cy="44777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cap="none" dirty="0">
                <a:latin typeface="Calibri" panose="020F0502020204030204" pitchFamily="34" charset="0"/>
                <a:cs typeface="Calibri" panose="020F0502020204030204" pitchFamily="34" charset="0"/>
              </a:rPr>
              <a:t>Hardware technology being used</a:t>
            </a:r>
          </a:p>
          <a:p>
            <a:r>
              <a:rPr lang="en-IN" cap="none" dirty="0">
                <a:latin typeface="Calibri" panose="020F0502020204030204" pitchFamily="34" charset="0"/>
                <a:cs typeface="Calibri" panose="020F0502020204030204" pitchFamily="34" charset="0"/>
              </a:rPr>
              <a:t>RAM 	: 8.00 GB</a:t>
            </a:r>
          </a:p>
          <a:p>
            <a:r>
              <a:rPr lang="en-IN" cap="none" dirty="0">
                <a:latin typeface="Calibri" panose="020F0502020204030204" pitchFamily="34" charset="0"/>
                <a:cs typeface="Calibri" panose="020F0502020204030204" pitchFamily="34" charset="0"/>
              </a:rPr>
              <a:t>CPU 	: Intel(R) Core(TM) i5-10300H CPU @ 2.50GHz</a:t>
            </a:r>
          </a:p>
          <a:p>
            <a:r>
              <a:rPr lang="en-IN" cap="none" dirty="0">
                <a:latin typeface="Calibri" panose="020F0502020204030204" pitchFamily="34" charset="0"/>
                <a:cs typeface="Calibri" panose="020F0502020204030204" pitchFamily="34" charset="0"/>
              </a:rPr>
              <a:t>GPU 	: NVIDIA GeForce GTX 1650 </a:t>
            </a:r>
            <a:r>
              <a:rPr lang="en-IN" cap="none" dirty="0" err="1">
                <a:latin typeface="Calibri" panose="020F0502020204030204" pitchFamily="34" charset="0"/>
                <a:cs typeface="Calibri" panose="020F0502020204030204" pitchFamily="34" charset="0"/>
              </a:rPr>
              <a:t>Ti</a:t>
            </a:r>
            <a:endParaRPr lang="en-IN" cap="none" dirty="0">
              <a:latin typeface="Calibri" panose="020F0502020204030204" pitchFamily="34" charset="0"/>
              <a:cs typeface="Calibri" panose="020F0502020204030204" pitchFamily="34" charset="0"/>
            </a:endParaRPr>
          </a:p>
          <a:p>
            <a:r>
              <a:rPr lang="en-IN" cap="none" dirty="0">
                <a:latin typeface="Calibri" panose="020F0502020204030204" pitchFamily="34" charset="0"/>
                <a:cs typeface="Calibri" panose="020F0502020204030204" pitchFamily="34" charset="0"/>
              </a:rPr>
              <a:t>Software technology being used</a:t>
            </a:r>
          </a:p>
          <a:p>
            <a:r>
              <a:rPr lang="en-IN" cap="none" dirty="0">
                <a:latin typeface="Calibri" panose="020F0502020204030204" pitchFamily="34" charset="0"/>
                <a:cs typeface="Calibri" panose="020F0502020204030204" pitchFamily="34" charset="0"/>
              </a:rPr>
              <a:t>Programming language 		: Python</a:t>
            </a:r>
          </a:p>
          <a:p>
            <a:r>
              <a:rPr lang="en-IN" cap="none" dirty="0">
                <a:latin typeface="Calibri" panose="020F0502020204030204" pitchFamily="34" charset="0"/>
                <a:cs typeface="Calibri" panose="020F0502020204030204" pitchFamily="34" charset="0"/>
              </a:rPr>
              <a:t>Distribution 				        : Anaconda Navigator</a:t>
            </a:r>
          </a:p>
          <a:p>
            <a:r>
              <a:rPr lang="en-IN" cap="none" dirty="0">
                <a:latin typeface="Calibri" panose="020F0502020204030204" pitchFamily="34" charset="0"/>
                <a:cs typeface="Calibri" panose="020F0502020204030204" pitchFamily="34" charset="0"/>
              </a:rPr>
              <a:t>Browser based language shell 	: Jupyter Notebook</a:t>
            </a:r>
          </a:p>
          <a:p>
            <a:r>
              <a:rPr lang="en-IN" cap="none" dirty="0">
                <a:latin typeface="Calibri" panose="020F0502020204030204" pitchFamily="34" charset="0"/>
                <a:cs typeface="Calibri" panose="020F0502020204030204" pitchFamily="34" charset="0"/>
              </a:rPr>
              <a:t>Libraries/Packages specifically being used.</a:t>
            </a:r>
          </a:p>
          <a:p>
            <a:r>
              <a:rPr lang="en-IN" cap="none" dirty="0">
                <a:latin typeface="Calibri" panose="020F0502020204030204" pitchFamily="34" charset="0"/>
                <a:cs typeface="Calibri" panose="020F0502020204030204" pitchFamily="34" charset="0"/>
              </a:rPr>
              <a:t>Pandas, NumPy, matplotlib, seaborn, scikit-learn, pandas-profiling, </a:t>
            </a:r>
            <a:r>
              <a:rPr lang="en-IN" cap="none" dirty="0" err="1">
                <a:latin typeface="Calibri" panose="020F0502020204030204" pitchFamily="34" charset="0"/>
                <a:cs typeface="Calibri" panose="020F0502020204030204" pitchFamily="34" charset="0"/>
              </a:rPr>
              <a:t>missingno</a:t>
            </a:r>
            <a:r>
              <a:rPr lang="en-IN" cap="none" dirty="0">
                <a:latin typeface="Calibri" panose="020F0502020204030204" pitchFamily="34" charset="0"/>
                <a:cs typeface="Calibri" panose="020F0502020204030204" pitchFamily="34" charset="0"/>
              </a:rPr>
              <a:t>, NLTK</a:t>
            </a:r>
          </a:p>
          <a:p>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30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5679-FD68-3D5D-E223-B6E8395EF09C}"/>
              </a:ext>
            </a:extLst>
          </p:cNvPr>
          <p:cNvSpPr txBox="1">
            <a:spLocks/>
          </p:cNvSpPr>
          <p:nvPr/>
        </p:nvSpPr>
        <p:spPr>
          <a:xfrm>
            <a:off x="2639505" y="565608"/>
            <a:ext cx="6627043" cy="714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DATA LIFE CYCLE STEPS</a:t>
            </a:r>
          </a:p>
        </p:txBody>
      </p:sp>
      <p:sp>
        <p:nvSpPr>
          <p:cNvPr id="3" name="Content Placeholder 2">
            <a:extLst>
              <a:ext uri="{FF2B5EF4-FFF2-40B4-BE49-F238E27FC236}">
                <a16:creationId xmlns:a16="http://schemas.microsoft.com/office/drawing/2014/main" id="{C8DF5298-082D-FCB6-F684-0AC9D41515F8}"/>
              </a:ext>
            </a:extLst>
          </p:cNvPr>
          <p:cNvSpPr txBox="1">
            <a:spLocks/>
          </p:cNvSpPr>
          <p:nvPr/>
        </p:nvSpPr>
        <p:spPr>
          <a:xfrm>
            <a:off x="744717" y="1470581"/>
            <a:ext cx="10595727" cy="4703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Wingdings" panose="05000000000000000000" pitchFamily="2" charset="2"/>
              <a:buChar char="Ø"/>
            </a:pPr>
            <a:r>
              <a:rPr lang="en-US" cap="none" dirty="0">
                <a:latin typeface="Calibri" panose="020F0502020204030204" pitchFamily="34" charset="0"/>
                <a:cs typeface="Calibri" panose="020F0502020204030204" pitchFamily="34" charset="0"/>
              </a:rPr>
              <a:t>Importing the necessary libraries/dependencies</a:t>
            </a:r>
          </a:p>
          <a:p>
            <a:pPr marL="342900" indent="-342900">
              <a:buFont typeface="Wingdings" panose="05000000000000000000" pitchFamily="2" charset="2"/>
              <a:buChar char="Ø"/>
            </a:pPr>
            <a:r>
              <a:rPr lang="en-US" cap="none" dirty="0">
                <a:latin typeface="Calibri" panose="020F0502020204030204" pitchFamily="34" charset="0"/>
                <a:cs typeface="Calibri" panose="020F0502020204030204" pitchFamily="34" charset="0"/>
              </a:rPr>
              <a:t>Checking dataset dimensions and null value details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Taking a look at various label categories using the unique method</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Performing data cleaning and then visualization steps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Making word clouds for loud words in each label class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Handling the class imbalance issue manually and fixing it</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Converting text into vectors using the </a:t>
            </a:r>
            <a:r>
              <a:rPr lang="en-IN" cap="none" dirty="0" err="1">
                <a:latin typeface="Calibri" panose="020F0502020204030204" pitchFamily="34" charset="0"/>
                <a:cs typeface="Calibri" panose="020F0502020204030204" pitchFamily="34" charset="0"/>
              </a:rPr>
              <a:t>tf-idf</a:t>
            </a:r>
            <a:r>
              <a:rPr lang="en-IN" cap="none" dirty="0">
                <a:latin typeface="Calibri" panose="020F0502020204030204" pitchFamily="34" charset="0"/>
                <a:cs typeface="Calibri" panose="020F0502020204030204" pitchFamily="34" charset="0"/>
              </a:rPr>
              <a:t> vectorizer</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Splitting the dataset into train and test to build classification models</a:t>
            </a:r>
          </a:p>
          <a:p>
            <a:pPr marL="342900" indent="-342900">
              <a:buFont typeface="Wingdings" panose="05000000000000000000" pitchFamily="2" charset="2"/>
              <a:buChar char="Ø"/>
            </a:pPr>
            <a:r>
              <a:rPr lang="en-IN" cap="none" dirty="0">
                <a:latin typeface="Calibri" panose="020F0502020204030204" pitchFamily="34" charset="0"/>
                <a:cs typeface="Calibri" panose="020F0502020204030204" pitchFamily="34" charset="0"/>
              </a:rPr>
              <a:t>Evaluating the classification models with necessary metrics</a:t>
            </a:r>
          </a:p>
        </p:txBody>
      </p:sp>
    </p:spTree>
    <p:extLst>
      <p:ext uri="{BB962C8B-B14F-4D97-AF65-F5344CB8AC3E}">
        <p14:creationId xmlns:p14="http://schemas.microsoft.com/office/powerpoint/2010/main" val="4777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F9AB-C35A-3DA2-F5A9-9F1124D13DA0}"/>
              </a:ext>
            </a:extLst>
          </p:cNvPr>
          <p:cNvSpPr txBox="1">
            <a:spLocks/>
          </p:cNvSpPr>
          <p:nvPr/>
        </p:nvSpPr>
        <p:spPr>
          <a:xfrm>
            <a:off x="8694682" y="1743958"/>
            <a:ext cx="2447800" cy="13551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MISSING VALUES</a:t>
            </a:r>
          </a:p>
        </p:txBody>
      </p:sp>
      <p:sp>
        <p:nvSpPr>
          <p:cNvPr id="3" name="Text Placeholder 3">
            <a:extLst>
              <a:ext uri="{FF2B5EF4-FFF2-40B4-BE49-F238E27FC236}">
                <a16:creationId xmlns:a16="http://schemas.microsoft.com/office/drawing/2014/main" id="{E40B0EF6-A796-6A2E-9720-55DCE9312088}"/>
              </a:ext>
            </a:extLst>
          </p:cNvPr>
          <p:cNvSpPr txBox="1">
            <a:spLocks/>
          </p:cNvSpPr>
          <p:nvPr/>
        </p:nvSpPr>
        <p:spPr>
          <a:xfrm>
            <a:off x="8001039" y="3429000"/>
            <a:ext cx="3820173" cy="267014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We used the </a:t>
            </a:r>
            <a:r>
              <a:rPr lang="en-US" dirty="0" err="1">
                <a:latin typeface="Calibri" panose="020F0502020204030204" pitchFamily="34" charset="0"/>
                <a:cs typeface="Calibri" panose="020F0502020204030204" pitchFamily="34" charset="0"/>
              </a:rPr>
              <a:t>missingno</a:t>
            </a:r>
            <a:r>
              <a:rPr lang="en-US" dirty="0">
                <a:latin typeface="Calibri" panose="020F0502020204030204" pitchFamily="34" charset="0"/>
                <a:cs typeface="Calibri" panose="020F0502020204030204" pitchFamily="34" charset="0"/>
              </a:rPr>
              <a:t> matrix feature to get a visual on all the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 present in our dataset and then decided to drop them all so that we were left with meaningful information.</a:t>
            </a:r>
          </a:p>
        </p:txBody>
      </p:sp>
      <p:pic>
        <p:nvPicPr>
          <p:cNvPr id="6" name="Picture 5">
            <a:extLst>
              <a:ext uri="{FF2B5EF4-FFF2-40B4-BE49-F238E27FC236}">
                <a16:creationId xmlns:a16="http://schemas.microsoft.com/office/drawing/2014/main" id="{8783D0AD-0153-8E8C-3566-D2FFA3A9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77" y="1396090"/>
            <a:ext cx="7265370" cy="4787894"/>
          </a:xfrm>
          <a:prstGeom prst="rect">
            <a:avLst/>
          </a:prstGeom>
        </p:spPr>
      </p:pic>
    </p:spTree>
    <p:extLst>
      <p:ext uri="{BB962C8B-B14F-4D97-AF65-F5344CB8AC3E}">
        <p14:creationId xmlns:p14="http://schemas.microsoft.com/office/powerpoint/2010/main" val="137309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1464</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Century Gothic</vt:lpstr>
      <vt:lpstr>Wingdings</vt:lpstr>
      <vt:lpstr>Wingdings 3</vt:lpstr>
      <vt:lpstr>Ion</vt:lpstr>
      <vt:lpstr>Ratings Prediction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 Presentation</dc:title>
  <dc:creator>VISHWAS PAI - 110909350</dc:creator>
  <cp:lastModifiedBy>VISHWAS PAI - 110909350</cp:lastModifiedBy>
  <cp:revision>6</cp:revision>
  <dcterms:created xsi:type="dcterms:W3CDTF">2022-08-27T12:08:08Z</dcterms:created>
  <dcterms:modified xsi:type="dcterms:W3CDTF">2022-08-27T15:13:35Z</dcterms:modified>
</cp:coreProperties>
</file>