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1F5C-579F-4354-AFFB-16084E6EAFD1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36365A-6379-40A9-AB5D-37EB86901FDD}">
      <dgm:prSet phldrT="[Text]"/>
      <dgm:spPr/>
      <dgm:t>
        <a:bodyPr/>
        <a:lstStyle/>
        <a:p>
          <a:r>
            <a:rPr lang="en-US" dirty="0" smtClean="0"/>
            <a:t>Import Data files using proper encoding scheme</a:t>
          </a:r>
          <a:endParaRPr lang="en-US" dirty="0"/>
        </a:p>
      </dgm:t>
    </dgm:pt>
    <dgm:pt modelId="{D5170946-6A3B-488B-8F5D-47F242E90579}" type="parTrans" cxnId="{0C18582E-905F-4C17-A420-9FC192D0EFE1}">
      <dgm:prSet/>
      <dgm:spPr/>
      <dgm:t>
        <a:bodyPr/>
        <a:lstStyle/>
        <a:p>
          <a:endParaRPr lang="en-US"/>
        </a:p>
      </dgm:t>
    </dgm:pt>
    <dgm:pt modelId="{D208F803-A1AC-420F-B031-CE3CE724B952}" type="sibTrans" cxnId="{0C18582E-905F-4C17-A420-9FC192D0EFE1}">
      <dgm:prSet/>
      <dgm:spPr/>
      <dgm:t>
        <a:bodyPr/>
        <a:lstStyle/>
        <a:p>
          <a:endParaRPr lang="en-US"/>
        </a:p>
      </dgm:t>
    </dgm:pt>
    <dgm:pt modelId="{591CCFF7-244F-4E0E-95A8-A9D64F55DC9B}">
      <dgm:prSet phldrT="[Text]" custT="1"/>
      <dgm:spPr/>
      <dgm:t>
        <a:bodyPr/>
        <a:lstStyle/>
        <a:p>
          <a:r>
            <a:rPr lang="en-US" sz="1200" dirty="0" smtClean="0"/>
            <a:t>Cleaning the data to remove special characters and wrong values</a:t>
          </a:r>
          <a:endParaRPr lang="en-US" sz="1200" dirty="0"/>
        </a:p>
      </dgm:t>
    </dgm:pt>
    <dgm:pt modelId="{2DD7FF5B-34D8-4CF8-8104-442A1B1246C9}" type="parTrans" cxnId="{7AF225BF-743C-47AB-B549-832ADA8DC558}">
      <dgm:prSet/>
      <dgm:spPr/>
      <dgm:t>
        <a:bodyPr/>
        <a:lstStyle/>
        <a:p>
          <a:endParaRPr lang="en-US"/>
        </a:p>
      </dgm:t>
    </dgm:pt>
    <dgm:pt modelId="{D633D94C-C355-48AA-8B94-AA94B65B32C1}" type="sibTrans" cxnId="{7AF225BF-743C-47AB-B549-832ADA8DC558}">
      <dgm:prSet/>
      <dgm:spPr/>
      <dgm:t>
        <a:bodyPr/>
        <a:lstStyle/>
        <a:p>
          <a:endParaRPr lang="en-US"/>
        </a:p>
      </dgm:t>
    </dgm:pt>
    <dgm:pt modelId="{DDDEDED9-2010-4D88-9AAC-70E6CFA703BB}">
      <dgm:prSet phldrT="[Text]" custT="1"/>
      <dgm:spPr/>
      <dgm:t>
        <a:bodyPr/>
        <a:lstStyle/>
        <a:p>
          <a:r>
            <a:rPr lang="en-US" sz="1200" dirty="0" smtClean="0"/>
            <a:t>Merging the </a:t>
          </a:r>
          <a:r>
            <a:rPr lang="en-US" sz="1200" dirty="0" err="1" smtClean="0"/>
            <a:t>dataframes</a:t>
          </a:r>
          <a:r>
            <a:rPr lang="en-US" sz="1200" dirty="0" smtClean="0"/>
            <a:t> to create a master </a:t>
          </a:r>
          <a:r>
            <a:rPr lang="en-US" sz="1200" dirty="0" err="1" smtClean="0"/>
            <a:t>dataframe</a:t>
          </a:r>
          <a:endParaRPr lang="en-US" sz="1200" dirty="0"/>
        </a:p>
      </dgm:t>
    </dgm:pt>
    <dgm:pt modelId="{96C7CB44-2C52-4CCF-A6A6-40D19DE5FB8D}" type="parTrans" cxnId="{584BC451-3461-4B5F-8D16-A50D2980CD5F}">
      <dgm:prSet/>
      <dgm:spPr/>
      <dgm:t>
        <a:bodyPr/>
        <a:lstStyle/>
        <a:p>
          <a:endParaRPr lang="en-US"/>
        </a:p>
      </dgm:t>
    </dgm:pt>
    <dgm:pt modelId="{502F195A-9CAA-4B10-A0E9-3B8A5A4FD230}" type="sibTrans" cxnId="{584BC451-3461-4B5F-8D16-A50D2980CD5F}">
      <dgm:prSet/>
      <dgm:spPr/>
      <dgm:t>
        <a:bodyPr/>
        <a:lstStyle/>
        <a:p>
          <a:endParaRPr lang="en-US"/>
        </a:p>
      </dgm:t>
    </dgm:pt>
    <dgm:pt modelId="{A5A60F2E-A962-4E1E-A8EF-031615992B91}">
      <dgm:prSet phldrT="[Text]" custT="1"/>
      <dgm:spPr/>
      <dgm:t>
        <a:bodyPr/>
        <a:lstStyle/>
        <a:p>
          <a:r>
            <a:rPr lang="en-US" sz="1200" dirty="0" smtClean="0"/>
            <a:t>Cleaning the data by removing null values</a:t>
          </a:r>
          <a:endParaRPr lang="en-US" sz="1200" dirty="0"/>
        </a:p>
      </dgm:t>
    </dgm:pt>
    <dgm:pt modelId="{8BBD6954-5A91-4ADA-BFF3-E9C7689568C8}" type="parTrans" cxnId="{3F14559A-1EB7-4238-A85B-5B512D1B6F0F}">
      <dgm:prSet/>
      <dgm:spPr/>
      <dgm:t>
        <a:bodyPr/>
        <a:lstStyle/>
        <a:p>
          <a:endParaRPr lang="en-US"/>
        </a:p>
      </dgm:t>
    </dgm:pt>
    <dgm:pt modelId="{0B82D028-5E7A-4C6A-A598-0D5BCD1D8AC4}" type="sibTrans" cxnId="{3F14559A-1EB7-4238-A85B-5B512D1B6F0F}">
      <dgm:prSet/>
      <dgm:spPr/>
      <dgm:t>
        <a:bodyPr/>
        <a:lstStyle/>
        <a:p>
          <a:endParaRPr lang="en-US"/>
        </a:p>
      </dgm:t>
    </dgm:pt>
    <dgm:pt modelId="{5987A834-6C80-4967-8FF5-8FC744A5A449}">
      <dgm:prSet phldrT="[Text]" custT="1"/>
      <dgm:spPr/>
      <dgm:t>
        <a:bodyPr/>
        <a:lstStyle/>
        <a:p>
          <a:r>
            <a:rPr lang="en-US" sz="1200" dirty="0" smtClean="0"/>
            <a:t>Obtain the top 9 countries for investment under venture funding type</a:t>
          </a:r>
          <a:endParaRPr lang="en-US" sz="1200" dirty="0"/>
        </a:p>
      </dgm:t>
    </dgm:pt>
    <dgm:pt modelId="{BB0DC518-0E49-4E2F-88FA-EE2873F541FB}" type="parTrans" cxnId="{F28F4559-8825-42D8-BBCE-C9662A9976EB}">
      <dgm:prSet/>
      <dgm:spPr/>
      <dgm:t>
        <a:bodyPr/>
        <a:lstStyle/>
        <a:p>
          <a:endParaRPr lang="en-US"/>
        </a:p>
      </dgm:t>
    </dgm:pt>
    <dgm:pt modelId="{8E9BED82-E2CF-4FCC-8F57-7D7A43D0E64F}" type="sibTrans" cxnId="{F28F4559-8825-42D8-BBCE-C9662A9976EB}">
      <dgm:prSet/>
      <dgm:spPr/>
      <dgm:t>
        <a:bodyPr/>
        <a:lstStyle/>
        <a:p>
          <a:endParaRPr lang="en-US"/>
        </a:p>
      </dgm:t>
    </dgm:pt>
    <dgm:pt modelId="{3D51218B-3D56-46E8-A102-454EC9C24E16}">
      <dgm:prSet phldrT="[Text]" custT="1"/>
      <dgm:spPr/>
      <dgm:t>
        <a:bodyPr/>
        <a:lstStyle/>
        <a:p>
          <a:r>
            <a:rPr lang="en-US" sz="1200" dirty="0" smtClean="0"/>
            <a:t>Obtaining the </a:t>
          </a:r>
          <a:r>
            <a:rPr lang="en-US" sz="1200" dirty="0" err="1" smtClean="0"/>
            <a:t>dataframe</a:t>
          </a:r>
          <a:r>
            <a:rPr lang="en-US" sz="1200" dirty="0" smtClean="0"/>
            <a:t> for top 3 English speaking countries and merging with mapping file</a:t>
          </a:r>
          <a:endParaRPr lang="en-US" sz="1200" dirty="0"/>
        </a:p>
      </dgm:t>
    </dgm:pt>
    <dgm:pt modelId="{82A8CB29-3E16-422F-BD00-65A04F0F1926}" type="parTrans" cxnId="{D839152A-CD84-4446-9950-F3BBC8F7E2DC}">
      <dgm:prSet/>
      <dgm:spPr/>
      <dgm:t>
        <a:bodyPr/>
        <a:lstStyle/>
        <a:p>
          <a:endParaRPr lang="en-US"/>
        </a:p>
      </dgm:t>
    </dgm:pt>
    <dgm:pt modelId="{C6A9E094-EE67-4350-9043-B1CF39628D54}" type="sibTrans" cxnId="{D839152A-CD84-4446-9950-F3BBC8F7E2DC}">
      <dgm:prSet/>
      <dgm:spPr/>
      <dgm:t>
        <a:bodyPr/>
        <a:lstStyle/>
        <a:p>
          <a:endParaRPr lang="en-US"/>
        </a:p>
      </dgm:t>
    </dgm:pt>
    <dgm:pt modelId="{74C76CF5-6ADF-4803-A77E-69F4881945D9}">
      <dgm:prSet phldrT="[Text]" custT="1"/>
      <dgm:spPr/>
      <dgm:t>
        <a:bodyPr/>
        <a:lstStyle/>
        <a:p>
          <a:r>
            <a:rPr lang="en-US" sz="1200" dirty="0" smtClean="0"/>
            <a:t>Mapping the primary sectors to the main sectors and creating the final </a:t>
          </a:r>
          <a:r>
            <a:rPr lang="en-US" sz="1200" dirty="0" err="1" smtClean="0"/>
            <a:t>dataframe</a:t>
          </a:r>
          <a:r>
            <a:rPr lang="en-US" sz="1200" dirty="0" smtClean="0"/>
            <a:t> for analysis</a:t>
          </a:r>
          <a:endParaRPr lang="en-US" sz="1200" dirty="0"/>
        </a:p>
      </dgm:t>
    </dgm:pt>
    <dgm:pt modelId="{43A4924C-0A6C-4E70-86C8-8375119363AF}" type="parTrans" cxnId="{EBA2EBE0-30FB-4AB6-B673-F3C0825D3D72}">
      <dgm:prSet/>
      <dgm:spPr/>
      <dgm:t>
        <a:bodyPr/>
        <a:lstStyle/>
        <a:p>
          <a:endParaRPr lang="en-US"/>
        </a:p>
      </dgm:t>
    </dgm:pt>
    <dgm:pt modelId="{B0CEEF17-9209-4ED5-83C0-D5EC30A95D75}" type="sibTrans" cxnId="{EBA2EBE0-30FB-4AB6-B673-F3C0825D3D72}">
      <dgm:prSet/>
      <dgm:spPr/>
      <dgm:t>
        <a:bodyPr/>
        <a:lstStyle/>
        <a:p>
          <a:endParaRPr lang="en-US"/>
        </a:p>
      </dgm:t>
    </dgm:pt>
    <dgm:pt modelId="{59F6369C-E109-4049-A59E-238AE5005959}">
      <dgm:prSet phldrT="[Text]" custT="1"/>
      <dgm:spPr/>
      <dgm:t>
        <a:bodyPr/>
        <a:lstStyle/>
        <a:p>
          <a:r>
            <a:rPr lang="en-US" sz="1200" dirty="0" smtClean="0"/>
            <a:t>Obtain the top 3 sectors for the top 3 countries based on count of invested sectors</a:t>
          </a:r>
          <a:endParaRPr lang="en-US" sz="1200" dirty="0"/>
        </a:p>
      </dgm:t>
    </dgm:pt>
    <dgm:pt modelId="{E7868991-5F58-43A9-A2CB-5F3763077043}" type="parTrans" cxnId="{BE1A9DFD-D5BD-48F0-A2BD-23552BAE66FE}">
      <dgm:prSet/>
      <dgm:spPr/>
      <dgm:t>
        <a:bodyPr/>
        <a:lstStyle/>
        <a:p>
          <a:endParaRPr lang="en-US"/>
        </a:p>
      </dgm:t>
    </dgm:pt>
    <dgm:pt modelId="{5FC86C98-E179-4AEC-94EA-7A89FFBA5D00}" type="sibTrans" cxnId="{BE1A9DFD-D5BD-48F0-A2BD-23552BAE66FE}">
      <dgm:prSet/>
      <dgm:spPr/>
      <dgm:t>
        <a:bodyPr/>
        <a:lstStyle/>
        <a:p>
          <a:endParaRPr lang="en-US"/>
        </a:p>
      </dgm:t>
    </dgm:pt>
    <dgm:pt modelId="{02EDBC63-5437-4E11-AD8A-FE3E258470F2}">
      <dgm:prSet phldrT="[Text]"/>
      <dgm:spPr/>
      <dgm:t>
        <a:bodyPr/>
        <a:lstStyle/>
        <a:p>
          <a:r>
            <a:rPr lang="en-US" dirty="0" smtClean="0"/>
            <a:t>Plot for various checkpoints and total investment values for top 3 sectors</a:t>
          </a:r>
          <a:endParaRPr lang="en-US" dirty="0"/>
        </a:p>
      </dgm:t>
    </dgm:pt>
    <dgm:pt modelId="{79FD371B-1335-431A-9B88-96F33AB7D6EC}" type="parTrans" cxnId="{E2711D7B-0EAC-4ED4-A7A8-532F7D70AD56}">
      <dgm:prSet/>
      <dgm:spPr/>
      <dgm:t>
        <a:bodyPr/>
        <a:lstStyle/>
        <a:p>
          <a:endParaRPr lang="en-US"/>
        </a:p>
      </dgm:t>
    </dgm:pt>
    <dgm:pt modelId="{7BC3409A-FD4A-4537-8694-73F24B73B7BD}" type="sibTrans" cxnId="{E2711D7B-0EAC-4ED4-A7A8-532F7D70AD56}">
      <dgm:prSet/>
      <dgm:spPr/>
      <dgm:t>
        <a:bodyPr/>
        <a:lstStyle/>
        <a:p>
          <a:endParaRPr lang="en-US"/>
        </a:p>
      </dgm:t>
    </dgm:pt>
    <dgm:pt modelId="{2C0F084A-4BCA-4314-9097-08A98B973B23}" type="pres">
      <dgm:prSet presAssocID="{55A41F5C-579F-4354-AFFB-16084E6EAFD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5AC36F2-3B50-4D24-813D-7DD35C840AA5}" type="pres">
      <dgm:prSet presAssocID="{FF36365A-6379-40A9-AB5D-37EB86901FDD}" presName="firstNode" presStyleLbl="node1" presStyleIdx="0" presStyleCnt="9" custScaleX="106715" custScaleY="104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4313-19B6-47BA-B534-289B9B8FF7D0}" type="pres">
      <dgm:prSet presAssocID="{D208F803-A1AC-420F-B031-CE3CE724B952}" presName="sibTrans" presStyleLbl="sibTrans2D1" presStyleIdx="0" presStyleCnt="8"/>
      <dgm:spPr/>
      <dgm:t>
        <a:bodyPr/>
        <a:lstStyle/>
        <a:p>
          <a:endParaRPr lang="en-US"/>
        </a:p>
      </dgm:t>
    </dgm:pt>
    <dgm:pt modelId="{3A7D1FBA-92E5-44BB-95E0-0680392848FF}" type="pres">
      <dgm:prSet presAssocID="{591CCFF7-244F-4E0E-95A8-A9D64F55DC9B}" presName="middleNode" presStyleCnt="0"/>
      <dgm:spPr/>
    </dgm:pt>
    <dgm:pt modelId="{F35CD8FB-5D97-467D-86D4-058E63D03D4B}" type="pres">
      <dgm:prSet presAssocID="{591CCFF7-244F-4E0E-95A8-A9D64F55DC9B}" presName="padding" presStyleLbl="node1" presStyleIdx="0" presStyleCnt="9"/>
      <dgm:spPr/>
    </dgm:pt>
    <dgm:pt modelId="{D58FFF3F-3AAF-4FE8-B462-C9D5FEB31077}" type="pres">
      <dgm:prSet presAssocID="{591CCFF7-244F-4E0E-95A8-A9D64F55DC9B}" presName="shape" presStyleLbl="node1" presStyleIdx="1" presStyleCnt="9" custScaleX="177153" custScaleY="162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3D332-B74A-4F06-ACBD-DC000B51858C}" type="pres">
      <dgm:prSet presAssocID="{D633D94C-C355-48AA-8B94-AA94B65B32C1}" presName="sibTrans" presStyleLbl="sibTrans2D1" presStyleIdx="1" presStyleCnt="8"/>
      <dgm:spPr/>
      <dgm:t>
        <a:bodyPr/>
        <a:lstStyle/>
        <a:p>
          <a:endParaRPr lang="en-US"/>
        </a:p>
      </dgm:t>
    </dgm:pt>
    <dgm:pt modelId="{18A5A222-1906-4E42-886E-808B2B3C75BE}" type="pres">
      <dgm:prSet presAssocID="{DDDEDED9-2010-4D88-9AAC-70E6CFA703BB}" presName="middleNode" presStyleCnt="0"/>
      <dgm:spPr/>
    </dgm:pt>
    <dgm:pt modelId="{AB66176A-5FA0-444E-B143-4968DFA6DA6B}" type="pres">
      <dgm:prSet presAssocID="{DDDEDED9-2010-4D88-9AAC-70E6CFA703BB}" presName="padding" presStyleLbl="node1" presStyleIdx="1" presStyleCnt="9"/>
      <dgm:spPr/>
    </dgm:pt>
    <dgm:pt modelId="{ECB5343B-D247-4545-8A51-326C3D180AE2}" type="pres">
      <dgm:prSet presAssocID="{DDDEDED9-2010-4D88-9AAC-70E6CFA703BB}" presName="shape" presStyleLbl="node1" presStyleIdx="2" presStyleCnt="9" custScaleX="157757" custScaleY="1587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37A94-5F54-4EDA-A3E2-3D8E33A19A0E}" type="pres">
      <dgm:prSet presAssocID="{502F195A-9CAA-4B10-A0E9-3B8A5A4FD230}" presName="sibTrans" presStyleLbl="sibTrans2D1" presStyleIdx="2" presStyleCnt="8"/>
      <dgm:spPr/>
      <dgm:t>
        <a:bodyPr/>
        <a:lstStyle/>
        <a:p>
          <a:endParaRPr lang="en-US"/>
        </a:p>
      </dgm:t>
    </dgm:pt>
    <dgm:pt modelId="{21C26B91-8564-4E4F-8395-5451E97F1112}" type="pres">
      <dgm:prSet presAssocID="{A5A60F2E-A962-4E1E-A8EF-031615992B91}" presName="middleNode" presStyleCnt="0"/>
      <dgm:spPr/>
    </dgm:pt>
    <dgm:pt modelId="{1D326641-877E-44EC-8225-427F7FBFD0CD}" type="pres">
      <dgm:prSet presAssocID="{A5A60F2E-A962-4E1E-A8EF-031615992B91}" presName="padding" presStyleLbl="node1" presStyleIdx="2" presStyleCnt="9"/>
      <dgm:spPr/>
    </dgm:pt>
    <dgm:pt modelId="{05E5F74F-8A27-4C0E-A8C5-E11B54C3717F}" type="pres">
      <dgm:prSet presAssocID="{A5A60F2E-A962-4E1E-A8EF-031615992B91}" presName="shape" presStyleLbl="node1" presStyleIdx="3" presStyleCnt="9" custScaleX="161993" custScaleY="155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DC614-0C5D-479A-BD56-E5E8BBD6C41C}" type="pres">
      <dgm:prSet presAssocID="{0B82D028-5E7A-4C6A-A598-0D5BCD1D8AC4}" presName="sibTrans" presStyleLbl="sibTrans2D1" presStyleIdx="3" presStyleCnt="8"/>
      <dgm:spPr/>
      <dgm:t>
        <a:bodyPr/>
        <a:lstStyle/>
        <a:p>
          <a:endParaRPr lang="en-US"/>
        </a:p>
      </dgm:t>
    </dgm:pt>
    <dgm:pt modelId="{149590B2-909C-4CA3-A4AB-69BA76877D2B}" type="pres">
      <dgm:prSet presAssocID="{5987A834-6C80-4967-8FF5-8FC744A5A449}" presName="middleNode" presStyleCnt="0"/>
      <dgm:spPr/>
    </dgm:pt>
    <dgm:pt modelId="{4CD9F645-1A37-4F6E-BF84-F062039998E1}" type="pres">
      <dgm:prSet presAssocID="{5987A834-6C80-4967-8FF5-8FC744A5A449}" presName="padding" presStyleLbl="node1" presStyleIdx="3" presStyleCnt="9"/>
      <dgm:spPr/>
    </dgm:pt>
    <dgm:pt modelId="{78DA8EEF-0A6F-4F0A-A957-22FFAD57CEFF}" type="pres">
      <dgm:prSet presAssocID="{5987A834-6C80-4967-8FF5-8FC744A5A449}" presName="shape" presStyleLbl="node1" presStyleIdx="4" presStyleCnt="9" custScaleX="170627" custScaleY="163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CBFC4-F6F9-4270-8768-A704ADC6880F}" type="pres">
      <dgm:prSet presAssocID="{8E9BED82-E2CF-4FCC-8F57-7D7A43D0E64F}" presName="sibTrans" presStyleLbl="sibTrans2D1" presStyleIdx="4" presStyleCnt="8"/>
      <dgm:spPr/>
      <dgm:t>
        <a:bodyPr/>
        <a:lstStyle/>
        <a:p>
          <a:endParaRPr lang="en-US"/>
        </a:p>
      </dgm:t>
    </dgm:pt>
    <dgm:pt modelId="{CB497FEE-BD9B-45E7-860E-93168F22BE83}" type="pres">
      <dgm:prSet presAssocID="{3D51218B-3D56-46E8-A102-454EC9C24E16}" presName="middleNode" presStyleCnt="0"/>
      <dgm:spPr/>
    </dgm:pt>
    <dgm:pt modelId="{AD839A44-979D-4ECD-9EBA-19C122055FDA}" type="pres">
      <dgm:prSet presAssocID="{3D51218B-3D56-46E8-A102-454EC9C24E16}" presName="padding" presStyleLbl="node1" presStyleIdx="4" presStyleCnt="9"/>
      <dgm:spPr/>
    </dgm:pt>
    <dgm:pt modelId="{F327C040-DCBF-473A-966E-9C0BF167F63B}" type="pres">
      <dgm:prSet presAssocID="{3D51218B-3D56-46E8-A102-454EC9C24E16}" presName="shape" presStyleLbl="node1" presStyleIdx="5" presStyleCnt="9" custScaleX="176930" custScaleY="17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DE065-25A2-479D-8ADA-8CCD8E7BAF38}" type="pres">
      <dgm:prSet presAssocID="{C6A9E094-EE67-4350-9043-B1CF39628D54}" presName="sibTrans" presStyleLbl="sibTrans2D1" presStyleIdx="5" presStyleCnt="8"/>
      <dgm:spPr/>
      <dgm:t>
        <a:bodyPr/>
        <a:lstStyle/>
        <a:p>
          <a:endParaRPr lang="en-US"/>
        </a:p>
      </dgm:t>
    </dgm:pt>
    <dgm:pt modelId="{A9E7FF34-5D58-4FAF-BB7E-9C57E8A4D791}" type="pres">
      <dgm:prSet presAssocID="{74C76CF5-6ADF-4803-A77E-69F4881945D9}" presName="middleNode" presStyleCnt="0"/>
      <dgm:spPr/>
    </dgm:pt>
    <dgm:pt modelId="{17E5A44D-513D-48EA-B746-7296721C8A73}" type="pres">
      <dgm:prSet presAssocID="{74C76CF5-6ADF-4803-A77E-69F4881945D9}" presName="padding" presStyleLbl="node1" presStyleIdx="5" presStyleCnt="9"/>
      <dgm:spPr/>
    </dgm:pt>
    <dgm:pt modelId="{1851BD68-0FF9-4483-8674-EC1F6D48B76C}" type="pres">
      <dgm:prSet presAssocID="{74C76CF5-6ADF-4803-A77E-69F4881945D9}" presName="shape" presStyleLbl="node1" presStyleIdx="6" presStyleCnt="9" custScaleX="178207" custScaleY="174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FED5B-E2DD-4540-B8E3-5C444BA4CA7C}" type="pres">
      <dgm:prSet presAssocID="{B0CEEF17-9209-4ED5-83C0-D5EC30A95D75}" presName="sibTrans" presStyleLbl="sibTrans2D1" presStyleIdx="6" presStyleCnt="8"/>
      <dgm:spPr/>
      <dgm:t>
        <a:bodyPr/>
        <a:lstStyle/>
        <a:p>
          <a:endParaRPr lang="en-US"/>
        </a:p>
      </dgm:t>
    </dgm:pt>
    <dgm:pt modelId="{968ED0DF-19CC-4E78-B7E0-3D50F5DDEA72}" type="pres">
      <dgm:prSet presAssocID="{59F6369C-E109-4049-A59E-238AE5005959}" presName="middleNode" presStyleCnt="0"/>
      <dgm:spPr/>
    </dgm:pt>
    <dgm:pt modelId="{0E240822-5487-4907-81E2-1465A3EE7EF7}" type="pres">
      <dgm:prSet presAssocID="{59F6369C-E109-4049-A59E-238AE5005959}" presName="padding" presStyleLbl="node1" presStyleIdx="6" presStyleCnt="9"/>
      <dgm:spPr/>
    </dgm:pt>
    <dgm:pt modelId="{3711DF09-59AF-4CD9-8A58-0DD3999B1E25}" type="pres">
      <dgm:prSet presAssocID="{59F6369C-E109-4049-A59E-238AE5005959}" presName="shape" presStyleLbl="node1" presStyleIdx="7" presStyleCnt="9" custScaleX="189021" custScaleY="178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4DC00-2D0F-4238-87B7-2EE0FCF0075D}" type="pres">
      <dgm:prSet presAssocID="{5FC86C98-E179-4AEC-94EA-7A89FFBA5D00}" presName="sibTrans" presStyleLbl="sibTrans2D1" presStyleIdx="7" presStyleCnt="8"/>
      <dgm:spPr/>
      <dgm:t>
        <a:bodyPr/>
        <a:lstStyle/>
        <a:p>
          <a:endParaRPr lang="en-US"/>
        </a:p>
      </dgm:t>
    </dgm:pt>
    <dgm:pt modelId="{B176F3A0-6B66-4145-A50D-D0EC5BD344F2}" type="pres">
      <dgm:prSet presAssocID="{02EDBC63-5437-4E11-AD8A-FE3E258470F2}" presName="lastNode" presStyleLbl="node1" presStyleIdx="8" presStyleCnt="9" custScaleX="119956" custScaleY="113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3B6DC2-DE75-410E-897C-EF058F6071BE}" type="presOf" srcId="{591CCFF7-244F-4E0E-95A8-A9D64F55DC9B}" destId="{D58FFF3F-3AAF-4FE8-B462-C9D5FEB31077}" srcOrd="0" destOrd="0" presId="urn:microsoft.com/office/officeart/2005/8/layout/bProcess2"/>
    <dgm:cxn modelId="{A165F9AC-1AF1-49EC-970E-51AEFC5DFC92}" type="presOf" srcId="{D208F803-A1AC-420F-B031-CE3CE724B952}" destId="{47E54313-19B6-47BA-B534-289B9B8FF7D0}" srcOrd="0" destOrd="0" presId="urn:microsoft.com/office/officeart/2005/8/layout/bProcess2"/>
    <dgm:cxn modelId="{BE1A9DFD-D5BD-48F0-A2BD-23552BAE66FE}" srcId="{55A41F5C-579F-4354-AFFB-16084E6EAFD1}" destId="{59F6369C-E109-4049-A59E-238AE5005959}" srcOrd="7" destOrd="0" parTransId="{E7868991-5F58-43A9-A2CB-5F3763077043}" sibTransId="{5FC86C98-E179-4AEC-94EA-7A89FFBA5D00}"/>
    <dgm:cxn modelId="{700A9FF5-DADE-45E1-8B4B-EA888C31C189}" type="presOf" srcId="{DDDEDED9-2010-4D88-9AAC-70E6CFA703BB}" destId="{ECB5343B-D247-4545-8A51-326C3D180AE2}" srcOrd="0" destOrd="0" presId="urn:microsoft.com/office/officeart/2005/8/layout/bProcess2"/>
    <dgm:cxn modelId="{7950575A-E2F5-4921-B4A4-694601CAFF98}" type="presOf" srcId="{C6A9E094-EE67-4350-9043-B1CF39628D54}" destId="{D1BDE065-25A2-479D-8ADA-8CCD8E7BAF38}" srcOrd="0" destOrd="0" presId="urn:microsoft.com/office/officeart/2005/8/layout/bProcess2"/>
    <dgm:cxn modelId="{584BC451-3461-4B5F-8D16-A50D2980CD5F}" srcId="{55A41F5C-579F-4354-AFFB-16084E6EAFD1}" destId="{DDDEDED9-2010-4D88-9AAC-70E6CFA703BB}" srcOrd="2" destOrd="0" parTransId="{96C7CB44-2C52-4CCF-A6A6-40D19DE5FB8D}" sibTransId="{502F195A-9CAA-4B10-A0E9-3B8A5A4FD230}"/>
    <dgm:cxn modelId="{F28F4559-8825-42D8-BBCE-C9662A9976EB}" srcId="{55A41F5C-579F-4354-AFFB-16084E6EAFD1}" destId="{5987A834-6C80-4967-8FF5-8FC744A5A449}" srcOrd="4" destOrd="0" parTransId="{BB0DC518-0E49-4E2F-88FA-EE2873F541FB}" sibTransId="{8E9BED82-E2CF-4FCC-8F57-7D7A43D0E64F}"/>
    <dgm:cxn modelId="{0C18582E-905F-4C17-A420-9FC192D0EFE1}" srcId="{55A41F5C-579F-4354-AFFB-16084E6EAFD1}" destId="{FF36365A-6379-40A9-AB5D-37EB86901FDD}" srcOrd="0" destOrd="0" parTransId="{D5170946-6A3B-488B-8F5D-47F242E90579}" sibTransId="{D208F803-A1AC-420F-B031-CE3CE724B952}"/>
    <dgm:cxn modelId="{9CB57A2C-2EB3-41C1-962A-1B1D5F5A47B9}" type="presOf" srcId="{D633D94C-C355-48AA-8B94-AA94B65B32C1}" destId="{2E13D332-B74A-4F06-ACBD-DC000B51858C}" srcOrd="0" destOrd="0" presId="urn:microsoft.com/office/officeart/2005/8/layout/bProcess2"/>
    <dgm:cxn modelId="{94AFF374-9975-453E-9DE0-C68E42070A73}" type="presOf" srcId="{02EDBC63-5437-4E11-AD8A-FE3E258470F2}" destId="{B176F3A0-6B66-4145-A50D-D0EC5BD344F2}" srcOrd="0" destOrd="0" presId="urn:microsoft.com/office/officeart/2005/8/layout/bProcess2"/>
    <dgm:cxn modelId="{01FBB507-E75F-4A10-82A8-B120E3A24E14}" type="presOf" srcId="{59F6369C-E109-4049-A59E-238AE5005959}" destId="{3711DF09-59AF-4CD9-8A58-0DD3999B1E25}" srcOrd="0" destOrd="0" presId="urn:microsoft.com/office/officeart/2005/8/layout/bProcess2"/>
    <dgm:cxn modelId="{1A797D04-D30A-4797-A1F1-D57D0741BB04}" type="presOf" srcId="{55A41F5C-579F-4354-AFFB-16084E6EAFD1}" destId="{2C0F084A-4BCA-4314-9097-08A98B973B23}" srcOrd="0" destOrd="0" presId="urn:microsoft.com/office/officeart/2005/8/layout/bProcess2"/>
    <dgm:cxn modelId="{E0244061-FFE7-4FF8-8DE1-FEDB06AA3097}" type="presOf" srcId="{FF36365A-6379-40A9-AB5D-37EB86901FDD}" destId="{D5AC36F2-3B50-4D24-813D-7DD35C840AA5}" srcOrd="0" destOrd="0" presId="urn:microsoft.com/office/officeart/2005/8/layout/bProcess2"/>
    <dgm:cxn modelId="{484D55E5-7073-4F31-A3DB-F1B8AE986494}" type="presOf" srcId="{3D51218B-3D56-46E8-A102-454EC9C24E16}" destId="{F327C040-DCBF-473A-966E-9C0BF167F63B}" srcOrd="0" destOrd="0" presId="urn:microsoft.com/office/officeart/2005/8/layout/bProcess2"/>
    <dgm:cxn modelId="{50FE004C-7F01-4E33-B983-9522933883A3}" type="presOf" srcId="{B0CEEF17-9209-4ED5-83C0-D5EC30A95D75}" destId="{5AAFED5B-E2DD-4540-B8E3-5C444BA4CA7C}" srcOrd="0" destOrd="0" presId="urn:microsoft.com/office/officeart/2005/8/layout/bProcess2"/>
    <dgm:cxn modelId="{FA869898-80F8-4E72-BCD8-2A139B04AB7A}" type="presOf" srcId="{5FC86C98-E179-4AEC-94EA-7A89FFBA5D00}" destId="{A7F4DC00-2D0F-4238-87B7-2EE0FCF0075D}" srcOrd="0" destOrd="0" presId="urn:microsoft.com/office/officeart/2005/8/layout/bProcess2"/>
    <dgm:cxn modelId="{941247BF-DAD2-436D-B67D-5F6C6FF1776E}" type="presOf" srcId="{74C76CF5-6ADF-4803-A77E-69F4881945D9}" destId="{1851BD68-0FF9-4483-8674-EC1F6D48B76C}" srcOrd="0" destOrd="0" presId="urn:microsoft.com/office/officeart/2005/8/layout/bProcess2"/>
    <dgm:cxn modelId="{77BCE74C-AA57-4327-ACB0-DC9AE09478BA}" type="presOf" srcId="{8E9BED82-E2CF-4FCC-8F57-7D7A43D0E64F}" destId="{05DCBFC4-F6F9-4270-8768-A704ADC6880F}" srcOrd="0" destOrd="0" presId="urn:microsoft.com/office/officeart/2005/8/layout/bProcess2"/>
    <dgm:cxn modelId="{7AF225BF-743C-47AB-B549-832ADA8DC558}" srcId="{55A41F5C-579F-4354-AFFB-16084E6EAFD1}" destId="{591CCFF7-244F-4E0E-95A8-A9D64F55DC9B}" srcOrd="1" destOrd="0" parTransId="{2DD7FF5B-34D8-4CF8-8104-442A1B1246C9}" sibTransId="{D633D94C-C355-48AA-8B94-AA94B65B32C1}"/>
    <dgm:cxn modelId="{7A590790-4374-4732-A086-73D4892C25F2}" type="presOf" srcId="{0B82D028-5E7A-4C6A-A598-0D5BCD1D8AC4}" destId="{F31DC614-0C5D-479A-BD56-E5E8BBD6C41C}" srcOrd="0" destOrd="0" presId="urn:microsoft.com/office/officeart/2005/8/layout/bProcess2"/>
    <dgm:cxn modelId="{3F14559A-1EB7-4238-A85B-5B512D1B6F0F}" srcId="{55A41F5C-579F-4354-AFFB-16084E6EAFD1}" destId="{A5A60F2E-A962-4E1E-A8EF-031615992B91}" srcOrd="3" destOrd="0" parTransId="{8BBD6954-5A91-4ADA-BFF3-E9C7689568C8}" sibTransId="{0B82D028-5E7A-4C6A-A598-0D5BCD1D8AC4}"/>
    <dgm:cxn modelId="{ABA984E7-1E78-463B-BED7-8509D95C9A65}" type="presOf" srcId="{5987A834-6C80-4967-8FF5-8FC744A5A449}" destId="{78DA8EEF-0A6F-4F0A-A957-22FFAD57CEFF}" srcOrd="0" destOrd="0" presId="urn:microsoft.com/office/officeart/2005/8/layout/bProcess2"/>
    <dgm:cxn modelId="{A3B1DA15-8F9B-4DEB-967D-92B857A72042}" type="presOf" srcId="{A5A60F2E-A962-4E1E-A8EF-031615992B91}" destId="{05E5F74F-8A27-4C0E-A8C5-E11B54C3717F}" srcOrd="0" destOrd="0" presId="urn:microsoft.com/office/officeart/2005/8/layout/bProcess2"/>
    <dgm:cxn modelId="{D839152A-CD84-4446-9950-F3BBC8F7E2DC}" srcId="{55A41F5C-579F-4354-AFFB-16084E6EAFD1}" destId="{3D51218B-3D56-46E8-A102-454EC9C24E16}" srcOrd="5" destOrd="0" parTransId="{82A8CB29-3E16-422F-BD00-65A04F0F1926}" sibTransId="{C6A9E094-EE67-4350-9043-B1CF39628D54}"/>
    <dgm:cxn modelId="{B94830A3-1A88-4621-952B-87E130B5E99D}" type="presOf" srcId="{502F195A-9CAA-4B10-A0E9-3B8A5A4FD230}" destId="{C4637A94-5F54-4EDA-A3E2-3D8E33A19A0E}" srcOrd="0" destOrd="0" presId="urn:microsoft.com/office/officeart/2005/8/layout/bProcess2"/>
    <dgm:cxn modelId="{E2711D7B-0EAC-4ED4-A7A8-532F7D70AD56}" srcId="{55A41F5C-579F-4354-AFFB-16084E6EAFD1}" destId="{02EDBC63-5437-4E11-AD8A-FE3E258470F2}" srcOrd="8" destOrd="0" parTransId="{79FD371B-1335-431A-9B88-96F33AB7D6EC}" sibTransId="{7BC3409A-FD4A-4537-8694-73F24B73B7BD}"/>
    <dgm:cxn modelId="{EBA2EBE0-30FB-4AB6-B673-F3C0825D3D72}" srcId="{55A41F5C-579F-4354-AFFB-16084E6EAFD1}" destId="{74C76CF5-6ADF-4803-A77E-69F4881945D9}" srcOrd="6" destOrd="0" parTransId="{43A4924C-0A6C-4E70-86C8-8375119363AF}" sibTransId="{B0CEEF17-9209-4ED5-83C0-D5EC30A95D75}"/>
    <dgm:cxn modelId="{1A0F0018-4F22-4F9B-96C0-A5980CE1935D}" type="presParOf" srcId="{2C0F084A-4BCA-4314-9097-08A98B973B23}" destId="{D5AC36F2-3B50-4D24-813D-7DD35C840AA5}" srcOrd="0" destOrd="0" presId="urn:microsoft.com/office/officeart/2005/8/layout/bProcess2"/>
    <dgm:cxn modelId="{83F6812B-7580-442B-AFBD-F26C7C4A31F4}" type="presParOf" srcId="{2C0F084A-4BCA-4314-9097-08A98B973B23}" destId="{47E54313-19B6-47BA-B534-289B9B8FF7D0}" srcOrd="1" destOrd="0" presId="urn:microsoft.com/office/officeart/2005/8/layout/bProcess2"/>
    <dgm:cxn modelId="{FEDA721F-F6B4-45F7-93D3-88E576E0B5FE}" type="presParOf" srcId="{2C0F084A-4BCA-4314-9097-08A98B973B23}" destId="{3A7D1FBA-92E5-44BB-95E0-0680392848FF}" srcOrd="2" destOrd="0" presId="urn:microsoft.com/office/officeart/2005/8/layout/bProcess2"/>
    <dgm:cxn modelId="{26BB9821-F36D-433E-A3CD-3CDDBE813AB8}" type="presParOf" srcId="{3A7D1FBA-92E5-44BB-95E0-0680392848FF}" destId="{F35CD8FB-5D97-467D-86D4-058E63D03D4B}" srcOrd="0" destOrd="0" presId="urn:microsoft.com/office/officeart/2005/8/layout/bProcess2"/>
    <dgm:cxn modelId="{B4804276-8278-4CB1-B06E-1A034E8168E2}" type="presParOf" srcId="{3A7D1FBA-92E5-44BB-95E0-0680392848FF}" destId="{D58FFF3F-3AAF-4FE8-B462-C9D5FEB31077}" srcOrd="1" destOrd="0" presId="urn:microsoft.com/office/officeart/2005/8/layout/bProcess2"/>
    <dgm:cxn modelId="{D67C7D74-0790-4A18-A798-F46731632C11}" type="presParOf" srcId="{2C0F084A-4BCA-4314-9097-08A98B973B23}" destId="{2E13D332-B74A-4F06-ACBD-DC000B51858C}" srcOrd="3" destOrd="0" presId="urn:microsoft.com/office/officeart/2005/8/layout/bProcess2"/>
    <dgm:cxn modelId="{C29BC986-DACB-4285-A3C8-21916F7A56A9}" type="presParOf" srcId="{2C0F084A-4BCA-4314-9097-08A98B973B23}" destId="{18A5A222-1906-4E42-886E-808B2B3C75BE}" srcOrd="4" destOrd="0" presId="urn:microsoft.com/office/officeart/2005/8/layout/bProcess2"/>
    <dgm:cxn modelId="{6E759F6B-4BAD-47C5-9642-06D46CCF645D}" type="presParOf" srcId="{18A5A222-1906-4E42-886E-808B2B3C75BE}" destId="{AB66176A-5FA0-444E-B143-4968DFA6DA6B}" srcOrd="0" destOrd="0" presId="urn:microsoft.com/office/officeart/2005/8/layout/bProcess2"/>
    <dgm:cxn modelId="{D3D3D31E-977A-495D-9EF0-68CBA97C0FAF}" type="presParOf" srcId="{18A5A222-1906-4E42-886E-808B2B3C75BE}" destId="{ECB5343B-D247-4545-8A51-326C3D180AE2}" srcOrd="1" destOrd="0" presId="urn:microsoft.com/office/officeart/2005/8/layout/bProcess2"/>
    <dgm:cxn modelId="{D6B4D040-5A0E-41A0-BCF9-0CA1B1A6BD31}" type="presParOf" srcId="{2C0F084A-4BCA-4314-9097-08A98B973B23}" destId="{C4637A94-5F54-4EDA-A3E2-3D8E33A19A0E}" srcOrd="5" destOrd="0" presId="urn:microsoft.com/office/officeart/2005/8/layout/bProcess2"/>
    <dgm:cxn modelId="{3DB78A3B-0D99-4814-BB4B-3BB899840CC9}" type="presParOf" srcId="{2C0F084A-4BCA-4314-9097-08A98B973B23}" destId="{21C26B91-8564-4E4F-8395-5451E97F1112}" srcOrd="6" destOrd="0" presId="urn:microsoft.com/office/officeart/2005/8/layout/bProcess2"/>
    <dgm:cxn modelId="{C9E77C2E-4C24-4CA4-A0C5-B34A670B64D5}" type="presParOf" srcId="{21C26B91-8564-4E4F-8395-5451E97F1112}" destId="{1D326641-877E-44EC-8225-427F7FBFD0CD}" srcOrd="0" destOrd="0" presId="urn:microsoft.com/office/officeart/2005/8/layout/bProcess2"/>
    <dgm:cxn modelId="{23332D41-CEBA-4124-8B3E-92C9DEDE45C0}" type="presParOf" srcId="{21C26B91-8564-4E4F-8395-5451E97F1112}" destId="{05E5F74F-8A27-4C0E-A8C5-E11B54C3717F}" srcOrd="1" destOrd="0" presId="urn:microsoft.com/office/officeart/2005/8/layout/bProcess2"/>
    <dgm:cxn modelId="{39EC9F72-A133-4234-9650-136A03609865}" type="presParOf" srcId="{2C0F084A-4BCA-4314-9097-08A98B973B23}" destId="{F31DC614-0C5D-479A-BD56-E5E8BBD6C41C}" srcOrd="7" destOrd="0" presId="urn:microsoft.com/office/officeart/2005/8/layout/bProcess2"/>
    <dgm:cxn modelId="{5C2E883A-B03B-4645-BAC4-55451D0540A8}" type="presParOf" srcId="{2C0F084A-4BCA-4314-9097-08A98B973B23}" destId="{149590B2-909C-4CA3-A4AB-69BA76877D2B}" srcOrd="8" destOrd="0" presId="urn:microsoft.com/office/officeart/2005/8/layout/bProcess2"/>
    <dgm:cxn modelId="{6FBE0192-0229-463D-978B-F7DBBBC7F583}" type="presParOf" srcId="{149590B2-909C-4CA3-A4AB-69BA76877D2B}" destId="{4CD9F645-1A37-4F6E-BF84-F062039998E1}" srcOrd="0" destOrd="0" presId="urn:microsoft.com/office/officeart/2005/8/layout/bProcess2"/>
    <dgm:cxn modelId="{D08A219F-1B6C-489C-8D52-D4E77E62A2C8}" type="presParOf" srcId="{149590B2-909C-4CA3-A4AB-69BA76877D2B}" destId="{78DA8EEF-0A6F-4F0A-A957-22FFAD57CEFF}" srcOrd="1" destOrd="0" presId="urn:microsoft.com/office/officeart/2005/8/layout/bProcess2"/>
    <dgm:cxn modelId="{141D2F17-514A-442C-B10B-760E2747CCF9}" type="presParOf" srcId="{2C0F084A-4BCA-4314-9097-08A98B973B23}" destId="{05DCBFC4-F6F9-4270-8768-A704ADC6880F}" srcOrd="9" destOrd="0" presId="urn:microsoft.com/office/officeart/2005/8/layout/bProcess2"/>
    <dgm:cxn modelId="{9B6AFC28-8FE2-4E1F-8288-94F19B725A39}" type="presParOf" srcId="{2C0F084A-4BCA-4314-9097-08A98B973B23}" destId="{CB497FEE-BD9B-45E7-860E-93168F22BE83}" srcOrd="10" destOrd="0" presId="urn:microsoft.com/office/officeart/2005/8/layout/bProcess2"/>
    <dgm:cxn modelId="{AE18C71F-11F6-4634-9D92-373BB700A5D0}" type="presParOf" srcId="{CB497FEE-BD9B-45E7-860E-93168F22BE83}" destId="{AD839A44-979D-4ECD-9EBA-19C122055FDA}" srcOrd="0" destOrd="0" presId="urn:microsoft.com/office/officeart/2005/8/layout/bProcess2"/>
    <dgm:cxn modelId="{B29D3F59-F898-4E5D-A115-02A7C49E9D0F}" type="presParOf" srcId="{CB497FEE-BD9B-45E7-860E-93168F22BE83}" destId="{F327C040-DCBF-473A-966E-9C0BF167F63B}" srcOrd="1" destOrd="0" presId="urn:microsoft.com/office/officeart/2005/8/layout/bProcess2"/>
    <dgm:cxn modelId="{AD6F1184-A7E4-497F-B294-CACA98FBA178}" type="presParOf" srcId="{2C0F084A-4BCA-4314-9097-08A98B973B23}" destId="{D1BDE065-25A2-479D-8ADA-8CCD8E7BAF38}" srcOrd="11" destOrd="0" presId="urn:microsoft.com/office/officeart/2005/8/layout/bProcess2"/>
    <dgm:cxn modelId="{D6BA2C3B-5AAD-401C-B99C-E9366BB1B039}" type="presParOf" srcId="{2C0F084A-4BCA-4314-9097-08A98B973B23}" destId="{A9E7FF34-5D58-4FAF-BB7E-9C57E8A4D791}" srcOrd="12" destOrd="0" presId="urn:microsoft.com/office/officeart/2005/8/layout/bProcess2"/>
    <dgm:cxn modelId="{E3A90E75-E02B-4E5B-AB66-FC6F769A6808}" type="presParOf" srcId="{A9E7FF34-5D58-4FAF-BB7E-9C57E8A4D791}" destId="{17E5A44D-513D-48EA-B746-7296721C8A73}" srcOrd="0" destOrd="0" presId="urn:microsoft.com/office/officeart/2005/8/layout/bProcess2"/>
    <dgm:cxn modelId="{E0A20C3D-C1AA-4696-8008-E155947676F6}" type="presParOf" srcId="{A9E7FF34-5D58-4FAF-BB7E-9C57E8A4D791}" destId="{1851BD68-0FF9-4483-8674-EC1F6D48B76C}" srcOrd="1" destOrd="0" presId="urn:microsoft.com/office/officeart/2005/8/layout/bProcess2"/>
    <dgm:cxn modelId="{408FEC68-5E7C-460F-9309-0A720C0F1326}" type="presParOf" srcId="{2C0F084A-4BCA-4314-9097-08A98B973B23}" destId="{5AAFED5B-E2DD-4540-B8E3-5C444BA4CA7C}" srcOrd="13" destOrd="0" presId="urn:microsoft.com/office/officeart/2005/8/layout/bProcess2"/>
    <dgm:cxn modelId="{26BCF6E3-6B13-4C72-BDA3-648D597E1288}" type="presParOf" srcId="{2C0F084A-4BCA-4314-9097-08A98B973B23}" destId="{968ED0DF-19CC-4E78-B7E0-3D50F5DDEA72}" srcOrd="14" destOrd="0" presId="urn:microsoft.com/office/officeart/2005/8/layout/bProcess2"/>
    <dgm:cxn modelId="{466DECA7-7E5D-469C-A0E2-FEB6E4ED9B14}" type="presParOf" srcId="{968ED0DF-19CC-4E78-B7E0-3D50F5DDEA72}" destId="{0E240822-5487-4907-81E2-1465A3EE7EF7}" srcOrd="0" destOrd="0" presId="urn:microsoft.com/office/officeart/2005/8/layout/bProcess2"/>
    <dgm:cxn modelId="{D849A0E0-2CE6-4405-AFDA-4F581FD99431}" type="presParOf" srcId="{968ED0DF-19CC-4E78-B7E0-3D50F5DDEA72}" destId="{3711DF09-59AF-4CD9-8A58-0DD3999B1E25}" srcOrd="1" destOrd="0" presId="urn:microsoft.com/office/officeart/2005/8/layout/bProcess2"/>
    <dgm:cxn modelId="{0228628A-976C-408D-8061-06DE542D8374}" type="presParOf" srcId="{2C0F084A-4BCA-4314-9097-08A98B973B23}" destId="{A7F4DC00-2D0F-4238-87B7-2EE0FCF0075D}" srcOrd="15" destOrd="0" presId="urn:microsoft.com/office/officeart/2005/8/layout/bProcess2"/>
    <dgm:cxn modelId="{EA0B82E0-0EB4-4C20-8914-5470F99B1131}" type="presParOf" srcId="{2C0F084A-4BCA-4314-9097-08A98B973B23}" destId="{B176F3A0-6B66-4145-A50D-D0EC5BD344F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C36F2-3B50-4D24-813D-7DD35C840AA5}">
      <dsp:nvSpPr>
        <dsp:cNvPr id="0" name=""/>
        <dsp:cNvSpPr/>
      </dsp:nvSpPr>
      <dsp:spPr>
        <a:xfrm>
          <a:off x="844643" y="115413"/>
          <a:ext cx="1503185" cy="1464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Import Data files using proper encoding scheme</a:t>
          </a:r>
          <a:endParaRPr lang="en-US" sz="1300" kern="1200" dirty="0"/>
        </a:p>
      </dsp:txBody>
      <dsp:txXfrm>
        <a:off x="1064779" y="329949"/>
        <a:ext cx="1062913" cy="1035869"/>
      </dsp:txXfrm>
    </dsp:sp>
    <dsp:sp modelId="{47E54313-19B6-47BA-B534-289B9B8FF7D0}">
      <dsp:nvSpPr>
        <dsp:cNvPr id="0" name=""/>
        <dsp:cNvSpPr/>
      </dsp:nvSpPr>
      <dsp:spPr>
        <a:xfrm rot="10800000">
          <a:off x="1349731" y="1703607"/>
          <a:ext cx="493009" cy="26129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FFF3F-3AAF-4FE8-B462-C9D5FEB31077}">
      <dsp:nvSpPr>
        <dsp:cNvPr id="0" name=""/>
        <dsp:cNvSpPr/>
      </dsp:nvSpPr>
      <dsp:spPr>
        <a:xfrm>
          <a:off x="764029" y="2073364"/>
          <a:ext cx="1664414" cy="15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Cleaning the data to remove special characters and wrong values</a:t>
          </a:r>
          <a:endParaRPr lang="en-US" sz="1200" kern="1200" dirty="0"/>
        </a:p>
      </dsp:txBody>
      <dsp:txXfrm>
        <a:off x="1007777" y="2297162"/>
        <a:ext cx="1176918" cy="1080594"/>
      </dsp:txXfrm>
    </dsp:sp>
    <dsp:sp modelId="{2E13D332-B74A-4F06-ACBD-DC000B51858C}">
      <dsp:nvSpPr>
        <dsp:cNvPr id="0" name=""/>
        <dsp:cNvSpPr/>
      </dsp:nvSpPr>
      <dsp:spPr>
        <a:xfrm rot="10800000">
          <a:off x="1349731" y="3724807"/>
          <a:ext cx="493009" cy="26129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5343B-D247-4545-8A51-326C3D180AE2}">
      <dsp:nvSpPr>
        <dsp:cNvPr id="0" name=""/>
        <dsp:cNvSpPr/>
      </dsp:nvSpPr>
      <dsp:spPr>
        <a:xfrm>
          <a:off x="855145" y="4094564"/>
          <a:ext cx="1482181" cy="1491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Merging the </a:t>
          </a:r>
          <a:r>
            <a:rPr lang="en-US" sz="1200" kern="1200" dirty="0" err="1" smtClean="0"/>
            <a:t>dataframes</a:t>
          </a:r>
          <a:r>
            <a:rPr lang="en-US" sz="1200" kern="1200" dirty="0" smtClean="0"/>
            <a:t> to create a master </a:t>
          </a:r>
          <a:r>
            <a:rPr lang="en-US" sz="1200" kern="1200" dirty="0" err="1" smtClean="0"/>
            <a:t>dataframe</a:t>
          </a:r>
          <a:endParaRPr lang="en-US" sz="1200" kern="1200" dirty="0"/>
        </a:p>
      </dsp:txBody>
      <dsp:txXfrm>
        <a:off x="1072205" y="4313020"/>
        <a:ext cx="1048061" cy="1054796"/>
      </dsp:txXfrm>
    </dsp:sp>
    <dsp:sp modelId="{C4637A94-5F54-4EDA-A3E2-3D8E33A19A0E}">
      <dsp:nvSpPr>
        <dsp:cNvPr id="0" name=""/>
        <dsp:cNvSpPr/>
      </dsp:nvSpPr>
      <dsp:spPr>
        <a:xfrm rot="5423634">
          <a:off x="2531010" y="4717892"/>
          <a:ext cx="493009" cy="26129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5F74F-8A27-4C0E-A8C5-E11B54C3717F}">
      <dsp:nvSpPr>
        <dsp:cNvPr id="0" name=""/>
        <dsp:cNvSpPr/>
      </dsp:nvSpPr>
      <dsp:spPr>
        <a:xfrm>
          <a:off x="3202911" y="4127119"/>
          <a:ext cx="1521980" cy="1459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Cleaning the data by removing null values</a:t>
          </a:r>
          <a:endParaRPr lang="en-US" sz="1200" kern="1200" dirty="0"/>
        </a:p>
      </dsp:txBody>
      <dsp:txXfrm>
        <a:off x="3425800" y="4340807"/>
        <a:ext cx="1076202" cy="1031777"/>
      </dsp:txXfrm>
    </dsp:sp>
    <dsp:sp modelId="{F31DC614-0C5D-479A-BD56-E5E8BBD6C41C}">
      <dsp:nvSpPr>
        <dsp:cNvPr id="0" name=""/>
        <dsp:cNvSpPr/>
      </dsp:nvSpPr>
      <dsp:spPr>
        <a:xfrm>
          <a:off x="3717397" y="3742572"/>
          <a:ext cx="493009" cy="26129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A8EEF-0A6F-4F0A-A957-22FFAD57CEFF}">
      <dsp:nvSpPr>
        <dsp:cNvPr id="0" name=""/>
        <dsp:cNvSpPr/>
      </dsp:nvSpPr>
      <dsp:spPr>
        <a:xfrm>
          <a:off x="3162351" y="2099708"/>
          <a:ext cx="1603100" cy="1534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Obtain the top 9 countries for investment under venture funding type</a:t>
          </a:r>
          <a:endParaRPr lang="en-US" sz="1200" kern="1200" dirty="0"/>
        </a:p>
      </dsp:txBody>
      <dsp:txXfrm>
        <a:off x="3397120" y="2324416"/>
        <a:ext cx="1133562" cy="1084985"/>
      </dsp:txXfrm>
    </dsp:sp>
    <dsp:sp modelId="{05DCBFC4-F6F9-4270-8768-A704ADC6880F}">
      <dsp:nvSpPr>
        <dsp:cNvPr id="0" name=""/>
        <dsp:cNvSpPr/>
      </dsp:nvSpPr>
      <dsp:spPr>
        <a:xfrm>
          <a:off x="3717397" y="1715161"/>
          <a:ext cx="493009" cy="26129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7C040-DCBF-473A-966E-9C0BF167F63B}">
      <dsp:nvSpPr>
        <dsp:cNvPr id="0" name=""/>
        <dsp:cNvSpPr/>
      </dsp:nvSpPr>
      <dsp:spPr>
        <a:xfrm>
          <a:off x="3132742" y="3420"/>
          <a:ext cx="1662318" cy="16032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Obtaining the </a:t>
          </a:r>
          <a:r>
            <a:rPr lang="en-US" sz="1200" kern="1200" dirty="0" err="1" smtClean="0"/>
            <a:t>dataframe</a:t>
          </a:r>
          <a:r>
            <a:rPr lang="en-US" sz="1200" kern="1200" dirty="0" smtClean="0"/>
            <a:t> for top 3 English speaking countries and merging with mapping file</a:t>
          </a:r>
          <a:endParaRPr lang="en-US" sz="1200" kern="1200" dirty="0"/>
        </a:p>
      </dsp:txBody>
      <dsp:txXfrm>
        <a:off x="3376183" y="238215"/>
        <a:ext cx="1175436" cy="1133688"/>
      </dsp:txXfrm>
    </dsp:sp>
    <dsp:sp modelId="{D1BDE065-25A2-479D-8ADA-8CCD8E7BAF38}">
      <dsp:nvSpPr>
        <dsp:cNvPr id="0" name=""/>
        <dsp:cNvSpPr/>
      </dsp:nvSpPr>
      <dsp:spPr>
        <a:xfrm rot="5424316">
          <a:off x="4933501" y="683014"/>
          <a:ext cx="493009" cy="26129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BD68-0FF9-4483-8674-EC1F6D48B76C}">
      <dsp:nvSpPr>
        <dsp:cNvPr id="0" name=""/>
        <dsp:cNvSpPr/>
      </dsp:nvSpPr>
      <dsp:spPr>
        <a:xfrm>
          <a:off x="5550160" y="3420"/>
          <a:ext cx="1674316" cy="1637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Mapping the primary sectors to the main sectors and creating the final </a:t>
          </a:r>
          <a:r>
            <a:rPr lang="en-US" sz="1200" kern="1200" dirty="0" err="1" smtClean="0"/>
            <a:t>dataframe</a:t>
          </a:r>
          <a:r>
            <a:rPr lang="en-US" sz="1200" kern="1200" dirty="0" smtClean="0"/>
            <a:t> for analysis</a:t>
          </a:r>
          <a:endParaRPr lang="en-US" sz="1200" kern="1200" dirty="0"/>
        </a:p>
      </dsp:txBody>
      <dsp:txXfrm>
        <a:off x="5795358" y="243235"/>
        <a:ext cx="1183920" cy="1157932"/>
      </dsp:txXfrm>
    </dsp:sp>
    <dsp:sp modelId="{5AAFED5B-E2DD-4540-B8E3-5C444BA4CA7C}">
      <dsp:nvSpPr>
        <dsp:cNvPr id="0" name=""/>
        <dsp:cNvSpPr/>
      </dsp:nvSpPr>
      <dsp:spPr>
        <a:xfrm rot="10800000">
          <a:off x="6140814" y="1764235"/>
          <a:ext cx="493009" cy="26129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1DF09-59AF-4CD9-8A58-0DD3999B1E25}">
      <dsp:nvSpPr>
        <dsp:cNvPr id="0" name=""/>
        <dsp:cNvSpPr/>
      </dsp:nvSpPr>
      <dsp:spPr>
        <a:xfrm>
          <a:off x="5499360" y="2133992"/>
          <a:ext cx="1775918" cy="1676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Obtain the top 3 sectors for the top 3 countries based on count of invested sectors</a:t>
          </a:r>
          <a:endParaRPr lang="en-US" sz="1200" kern="1200" dirty="0"/>
        </a:p>
      </dsp:txBody>
      <dsp:txXfrm>
        <a:off x="5759437" y="2379571"/>
        <a:ext cx="1255764" cy="1185761"/>
      </dsp:txXfrm>
    </dsp:sp>
    <dsp:sp modelId="{A7F4DC00-2D0F-4238-87B7-2EE0FCF0075D}">
      <dsp:nvSpPr>
        <dsp:cNvPr id="0" name=""/>
        <dsp:cNvSpPr/>
      </dsp:nvSpPr>
      <dsp:spPr>
        <a:xfrm rot="5450672">
          <a:off x="7388314" y="2860193"/>
          <a:ext cx="493009" cy="26129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6F3A0-6B66-4145-A50D-D0EC5BD344F2}">
      <dsp:nvSpPr>
        <dsp:cNvPr id="0" name=""/>
        <dsp:cNvSpPr/>
      </dsp:nvSpPr>
      <dsp:spPr>
        <a:xfrm>
          <a:off x="7979577" y="2205842"/>
          <a:ext cx="1689697" cy="16050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for various checkpoints and total investment values for top 3 sectors</a:t>
          </a:r>
          <a:endParaRPr lang="en-US" sz="1300" kern="1200" dirty="0"/>
        </a:p>
      </dsp:txBody>
      <dsp:txXfrm>
        <a:off x="8227027" y="2440899"/>
        <a:ext cx="1194797" cy="1134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09-02-2019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186" y="4135477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Submitted by,</a:t>
            </a:r>
            <a:br>
              <a:rPr lang="en-IN" sz="1800" dirty="0" smtClean="0"/>
            </a:br>
            <a:endParaRPr lang="en-IN" sz="1800" dirty="0" smtClean="0"/>
          </a:p>
          <a:p>
            <a:pPr algn="l"/>
            <a:r>
              <a:rPr lang="en-IN" sz="1800" b="1" dirty="0" smtClean="0"/>
              <a:t>Vishwas P G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most suitable funding type for Sparks Fund for an investment between 5mn to 15mn is in ‘Venture’ funding type</a:t>
            </a:r>
          </a:p>
          <a:p>
            <a:r>
              <a:rPr lang="en-IN" sz="2000" dirty="0" smtClean="0"/>
              <a:t>The top 3 English speaking countries for investment are USA, GBR and IND</a:t>
            </a:r>
          </a:p>
          <a:p>
            <a:r>
              <a:rPr lang="en-IN" sz="2000" dirty="0" smtClean="0"/>
              <a:t>The top 3 sectors for investment for the 3 countries are </a:t>
            </a: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200" dirty="0" smtClean="0"/>
              <a:t>Conclusions</a:t>
            </a:r>
            <a:endParaRPr lang="en-IN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63764"/>
              </p:ext>
            </p:extLst>
          </p:nvPr>
        </p:nvGraphicFramePr>
        <p:xfrm>
          <a:off x="1428496" y="3448935"/>
          <a:ext cx="81280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Others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Social, Finance, Analytics, Advertising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800" u="none" strike="noStrike" kern="1200" dirty="0" err="1" smtClean="0">
                          <a:effectLst/>
                        </a:rPr>
                        <a:t>Cleantech</a:t>
                      </a:r>
                      <a:r>
                        <a:rPr lang="en-US" sz="1800" u="none" strike="noStrike" kern="1200" dirty="0" smtClean="0">
                          <a:effectLst/>
                        </a:rPr>
                        <a:t> / Semiconductors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GBR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Others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Social, Finance, Analytics, Advertising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800" u="none" strike="noStrike" kern="1200" dirty="0" err="1" smtClean="0">
                          <a:effectLst/>
                        </a:rPr>
                        <a:t>Cleantech</a:t>
                      </a:r>
                      <a:r>
                        <a:rPr lang="en-US" sz="1800" u="none" strike="noStrike" kern="1200" dirty="0" smtClean="0">
                          <a:effectLst/>
                        </a:rPr>
                        <a:t> / Semiconductors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Others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Social, Finance, Analytics, Advertising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'News, Search and Messaging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To support Spark Funds </a:t>
            </a:r>
            <a:r>
              <a:rPr lang="en-US" sz="2400" dirty="0" smtClean="0"/>
              <a:t>to understand </a:t>
            </a:r>
            <a:r>
              <a:rPr lang="en-US" sz="2400" dirty="0"/>
              <a:t>the Global trends in investments between 5 to 15 Million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To identify the best sectors, countries, and </a:t>
            </a:r>
            <a:r>
              <a:rPr lang="en-US" sz="2400" dirty="0" smtClean="0"/>
              <a:t>the most </a:t>
            </a:r>
            <a:r>
              <a:rPr lang="en-US" sz="2400" dirty="0"/>
              <a:t>suitable investment type.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To identify the </a:t>
            </a:r>
            <a:r>
              <a:rPr lang="en-US" sz="2400" dirty="0" smtClean="0"/>
              <a:t>total investments </a:t>
            </a:r>
            <a:r>
              <a:rPr lang="en-US" sz="2400" dirty="0"/>
              <a:t>in </a:t>
            </a:r>
            <a:r>
              <a:rPr lang="en-US" sz="2400" dirty="0" smtClean="0"/>
              <a:t>top English </a:t>
            </a:r>
            <a:r>
              <a:rPr lang="en-US" sz="2400" dirty="0"/>
              <a:t>Speaking countries.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Identify best </a:t>
            </a:r>
            <a:r>
              <a:rPr lang="en-US" sz="2400" dirty="0" smtClean="0"/>
              <a:t>investment </a:t>
            </a:r>
            <a:r>
              <a:rPr lang="en-US" sz="2400" dirty="0"/>
              <a:t>type like venture, seed, private </a:t>
            </a:r>
            <a:r>
              <a:rPr lang="en-US" sz="2400" dirty="0" smtClean="0"/>
              <a:t>equity, angel etc. </a:t>
            </a:r>
            <a:r>
              <a:rPr lang="en-US" sz="2400" dirty="0"/>
              <a:t>suitable for investment. </a:t>
            </a:r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Provide </a:t>
            </a:r>
            <a:r>
              <a:rPr lang="en-US" sz="2400" dirty="0" smtClean="0"/>
              <a:t>information about the best sectors having high investment </a:t>
            </a:r>
            <a:r>
              <a:rPr lang="en-US" sz="2400" dirty="0"/>
              <a:t>potential under top 3 </a:t>
            </a:r>
            <a:r>
              <a:rPr lang="en-US" sz="2400" dirty="0" smtClean="0"/>
              <a:t>countries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 </a:t>
            </a:r>
            <a:r>
              <a:rPr lang="en-IN" sz="3200" dirty="0" smtClean="0"/>
              <a:t>Objectives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4869" y="311584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200" dirty="0" smtClean="0"/>
              <a:t>Problem </a:t>
            </a:r>
            <a:r>
              <a:rPr lang="en-IN" sz="3200" dirty="0"/>
              <a:t>solving </a:t>
            </a:r>
            <a:r>
              <a:rPr lang="en-IN" sz="3200" dirty="0" smtClean="0"/>
              <a:t>methodology</a:t>
            </a:r>
            <a:endParaRPr lang="en-IN" sz="32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86469142"/>
              </p:ext>
            </p:extLst>
          </p:nvPr>
        </p:nvGraphicFramePr>
        <p:xfrm>
          <a:off x="795528" y="1167722"/>
          <a:ext cx="10433304" cy="558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613" y="438912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200" dirty="0" smtClean="0"/>
              <a:t>Funding type Analysis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rmAutofit/>
          </a:bodyPr>
          <a:lstStyle/>
          <a:p>
            <a:r>
              <a:rPr lang="en-IN" sz="1800" dirty="0" smtClean="0"/>
              <a:t>Master </a:t>
            </a:r>
            <a:r>
              <a:rPr lang="en-IN" sz="1800" dirty="0" err="1" smtClean="0"/>
              <a:t>dataframe</a:t>
            </a:r>
            <a:r>
              <a:rPr lang="en-IN" sz="1800" dirty="0" smtClean="0"/>
              <a:t> is obtained after cleaning and merging the two </a:t>
            </a:r>
            <a:r>
              <a:rPr lang="en-IN" sz="1800" dirty="0" err="1" smtClean="0"/>
              <a:t>dataframes</a:t>
            </a:r>
            <a:r>
              <a:rPr lang="en-IN" sz="1800" dirty="0" smtClean="0"/>
              <a:t> of companies and rounds</a:t>
            </a:r>
          </a:p>
          <a:p>
            <a:r>
              <a:rPr lang="en-IN" sz="1800" dirty="0" smtClean="0"/>
              <a:t>The master frame is cleaned to remove the null values and this is analysed for the funding types – venture, angel, private equity and seed</a:t>
            </a:r>
          </a:p>
          <a:p>
            <a:r>
              <a:rPr lang="en-IN" sz="1800" dirty="0" smtClean="0"/>
              <a:t>Median </a:t>
            </a:r>
            <a:r>
              <a:rPr lang="en-IN" sz="1800" dirty="0" smtClean="0"/>
              <a:t>is found to be the most representative value of the investment amount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Using the median values it is found that ‘Venture’ is the most suitable funding round type for Sparks fund investment 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45" y="3217844"/>
            <a:ext cx="8613498" cy="35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181" y="530352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200" dirty="0" smtClean="0"/>
              <a:t>Country Analysis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18488"/>
            <a:ext cx="11168742" cy="4580699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</a:t>
            </a:r>
            <a:r>
              <a:rPr lang="en-IN" sz="1800" dirty="0" err="1" smtClean="0"/>
              <a:t>dataframe</a:t>
            </a:r>
            <a:r>
              <a:rPr lang="en-IN" sz="1800" dirty="0" smtClean="0"/>
              <a:t> is grouped based on country codes and the sum of total investment is obtained</a:t>
            </a:r>
          </a:p>
          <a:p>
            <a:r>
              <a:rPr lang="en-IN" sz="1800" dirty="0" smtClean="0"/>
              <a:t>This gives us the top 9 countries which have received the highest total investment </a:t>
            </a:r>
          </a:p>
          <a:p>
            <a:r>
              <a:rPr lang="en-IN" sz="1800" dirty="0" smtClean="0"/>
              <a:t>Based on the given data the top 3 English speaking countries are found to be USA, GBR and IND</a:t>
            </a:r>
          </a:p>
          <a:p>
            <a:r>
              <a:rPr lang="en-IN" sz="1800" dirty="0" smtClean="0"/>
              <a:t>These are the most suited investment friendly countries for Sparks investment</a:t>
            </a:r>
          </a:p>
          <a:p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92" y="3221927"/>
            <a:ext cx="7987664" cy="3517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62" y="3221927"/>
            <a:ext cx="2569818" cy="33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521208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 </a:t>
            </a:r>
            <a:r>
              <a:rPr lang="en-IN" sz="3200" dirty="0" smtClean="0"/>
              <a:t>Sector Analysis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0472"/>
            <a:ext cx="11168742" cy="4930648"/>
          </a:xfrm>
        </p:spPr>
        <p:txBody>
          <a:bodyPr>
            <a:normAutofit/>
          </a:bodyPr>
          <a:lstStyle/>
          <a:p>
            <a:r>
              <a:rPr lang="en-IN" sz="1900" dirty="0" smtClean="0"/>
              <a:t>The </a:t>
            </a:r>
            <a:r>
              <a:rPr lang="en-IN" sz="1900" dirty="0" err="1" smtClean="0"/>
              <a:t>dataframe</a:t>
            </a:r>
            <a:r>
              <a:rPr lang="en-IN" sz="1900" dirty="0" smtClean="0"/>
              <a:t> containing the top 3 countries and the mappings file are merged to provide the sector </a:t>
            </a:r>
            <a:r>
              <a:rPr lang="en-IN" sz="1900" dirty="0" err="1" smtClean="0"/>
              <a:t>dataframe</a:t>
            </a:r>
            <a:endParaRPr lang="en-IN" sz="1900" dirty="0" smtClean="0"/>
          </a:p>
          <a:p>
            <a:r>
              <a:rPr lang="en-IN" sz="1900" dirty="0"/>
              <a:t> </a:t>
            </a:r>
            <a:r>
              <a:rPr lang="en-IN" sz="1900" dirty="0" smtClean="0"/>
              <a:t>The primary sectors are extracted and are mapped to one of the 8 main sectors</a:t>
            </a:r>
          </a:p>
          <a:p>
            <a:r>
              <a:rPr lang="en-IN" sz="1900" dirty="0" smtClean="0"/>
              <a:t>They are then filtered as per the Spark fund requirement for investment between 5-15 million USD</a:t>
            </a:r>
          </a:p>
          <a:p>
            <a:r>
              <a:rPr lang="en-IN" sz="1900" dirty="0" smtClean="0"/>
              <a:t>Individual </a:t>
            </a:r>
            <a:r>
              <a:rPr lang="en-IN" sz="1900" dirty="0" err="1" smtClean="0"/>
              <a:t>dataframes</a:t>
            </a:r>
            <a:r>
              <a:rPr lang="en-IN" sz="1900" dirty="0" smtClean="0"/>
              <a:t> for the top 3 countries are filtered out</a:t>
            </a:r>
          </a:p>
          <a:p>
            <a:r>
              <a:rPr lang="en-IN" sz="1900" dirty="0" smtClean="0"/>
              <a:t>The top 3 sectors for each country is then obtained. The top 3 sectors are - </a:t>
            </a:r>
            <a:r>
              <a:rPr lang="en-US" sz="1900" dirty="0"/>
              <a:t>'Others', 'Social, Finance, Analytics, Advertising' and '</a:t>
            </a:r>
            <a:r>
              <a:rPr lang="en-US" sz="1900" dirty="0" err="1"/>
              <a:t>Cleantech</a:t>
            </a:r>
            <a:r>
              <a:rPr lang="en-US" sz="1900" dirty="0"/>
              <a:t> / Semiconductors</a:t>
            </a:r>
            <a:r>
              <a:rPr lang="en-US" sz="1900" dirty="0" smtClean="0"/>
              <a:t>'</a:t>
            </a:r>
            <a:endParaRPr lang="en-IN" sz="19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0" y="3813657"/>
            <a:ext cx="3904812" cy="2812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61" y="3847325"/>
            <a:ext cx="3736620" cy="2778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80" y="3813656"/>
            <a:ext cx="3931920" cy="28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55064"/>
            <a:ext cx="11168742" cy="4544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</a:t>
            </a:r>
            <a:r>
              <a:rPr lang="en-IN" sz="1800" dirty="0" smtClean="0"/>
              <a:t>showing the Funding round type vs Raised amount(USD) for the 4 main funding types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200" dirty="0" smtClean="0"/>
              <a:t>Results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2152649"/>
            <a:ext cx="10149841" cy="46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rmAutofit/>
          </a:bodyPr>
          <a:lstStyle/>
          <a:p>
            <a:r>
              <a:rPr lang="en-IN" sz="1800" dirty="0"/>
              <a:t>Plot </a:t>
            </a:r>
            <a:r>
              <a:rPr lang="en-IN" sz="1800" dirty="0" smtClean="0"/>
              <a:t>showing the country code vs raised amount(USD) for the top 9 countries. </a:t>
            </a:r>
          </a:p>
          <a:p>
            <a:r>
              <a:rPr lang="en-IN" sz="1800" dirty="0" smtClean="0"/>
              <a:t>It can be clearly seen that the top 3 countries are USA, China and Great Britain. </a:t>
            </a:r>
          </a:p>
          <a:p>
            <a:r>
              <a:rPr lang="en-IN" sz="1800" dirty="0" smtClean="0"/>
              <a:t>However China doesn’t have English as its official language. So the top 3 English speaking countries are USA, GBR and India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27325" y="402336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200" dirty="0" smtClean="0"/>
              <a:t>Results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3" y="2795710"/>
            <a:ext cx="10888934" cy="40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196113"/>
            <a:ext cx="11168742" cy="500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</a:t>
            </a:r>
            <a:r>
              <a:rPr lang="en-IN" sz="1800" dirty="0" smtClean="0"/>
              <a:t>showing the log scaled values of Number of Investment and Total Amount Invested for the Top 3 countries in the Main Sectors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63901" y="339975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200" dirty="0" smtClean="0"/>
              <a:t>Results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1801368"/>
            <a:ext cx="11491395" cy="50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4284</TotalTime>
  <Words>567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Objectives</vt:lpstr>
      <vt:lpstr> Problem solving methodology</vt:lpstr>
      <vt:lpstr> Funding type Analysis</vt:lpstr>
      <vt:lpstr> Country Analysis</vt:lpstr>
      <vt:lpstr> Sector Analysis</vt:lpstr>
      <vt:lpstr> Results</vt:lpstr>
      <vt:lpstr> Results</vt:lpstr>
      <vt:lpstr> Results</vt:lpstr>
      <vt:lpstr>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Vishwas Gururaja</cp:lastModifiedBy>
  <cp:revision>36</cp:revision>
  <dcterms:created xsi:type="dcterms:W3CDTF">2016-06-09T08:16:28Z</dcterms:created>
  <dcterms:modified xsi:type="dcterms:W3CDTF">2019-02-09T10:27:22Z</dcterms:modified>
</cp:coreProperties>
</file>