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9E5156-9B2B-465B-BF61-AF8F9C07EFF1}" type="datetimeFigureOut">
              <a:rPr lang="en-IN" smtClean="0"/>
              <a:t>28-08-2020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D011D7-F926-4D89-B880-FD1893BB9970}" type="slidenum">
              <a:rPr lang="en-IN" smtClean="0"/>
              <a:t>‹#›</a:t>
            </a:fld>
            <a:endParaRPr lang="en-IN"/>
          </a:p>
        </p:txBody>
      </p:sp>
    </p:spTree>
    <p:extLst>
      <p:ext uri="{BB962C8B-B14F-4D97-AF65-F5344CB8AC3E}">
        <p14:creationId xmlns:p14="http://schemas.microsoft.com/office/powerpoint/2010/main" val="4033498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9E5156-9B2B-465B-BF61-AF8F9C07EFF1}" type="datetimeFigureOut">
              <a:rPr lang="en-IN" smtClean="0"/>
              <a:t>28-08-2020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D011D7-F926-4D89-B880-FD1893BB9970}" type="slidenum">
              <a:rPr lang="en-IN" smtClean="0"/>
              <a:t>‹#›</a:t>
            </a:fld>
            <a:endParaRPr lang="en-IN"/>
          </a:p>
        </p:txBody>
      </p:sp>
    </p:spTree>
    <p:extLst>
      <p:ext uri="{BB962C8B-B14F-4D97-AF65-F5344CB8AC3E}">
        <p14:creationId xmlns:p14="http://schemas.microsoft.com/office/powerpoint/2010/main" val="4208316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9E5156-9B2B-465B-BF61-AF8F9C07EFF1}" type="datetimeFigureOut">
              <a:rPr lang="en-IN" smtClean="0"/>
              <a:t>28-08-2020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D011D7-F926-4D89-B880-FD1893BB997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9628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9E5156-9B2B-465B-BF61-AF8F9C07EFF1}" type="datetimeFigureOut">
              <a:rPr lang="en-IN" smtClean="0"/>
              <a:t>28-08-2020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D011D7-F926-4D89-B880-FD1893BB9970}" type="slidenum">
              <a:rPr lang="en-IN" smtClean="0"/>
              <a:t>‹#›</a:t>
            </a:fld>
            <a:endParaRPr lang="en-IN"/>
          </a:p>
        </p:txBody>
      </p:sp>
    </p:spTree>
    <p:extLst>
      <p:ext uri="{BB962C8B-B14F-4D97-AF65-F5344CB8AC3E}">
        <p14:creationId xmlns:p14="http://schemas.microsoft.com/office/powerpoint/2010/main" val="4136917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9E5156-9B2B-465B-BF61-AF8F9C07EFF1}" type="datetimeFigureOut">
              <a:rPr lang="en-IN" smtClean="0"/>
              <a:t>28-08-2020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D011D7-F926-4D89-B880-FD1893BB997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51070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9E5156-9B2B-465B-BF61-AF8F9C07EFF1}" type="datetimeFigureOut">
              <a:rPr lang="en-IN" smtClean="0"/>
              <a:t>28-08-2020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D011D7-F926-4D89-B880-FD1893BB9970}" type="slidenum">
              <a:rPr lang="en-IN" smtClean="0"/>
              <a:t>‹#›</a:t>
            </a:fld>
            <a:endParaRPr lang="en-IN"/>
          </a:p>
        </p:txBody>
      </p:sp>
    </p:spTree>
    <p:extLst>
      <p:ext uri="{BB962C8B-B14F-4D97-AF65-F5344CB8AC3E}">
        <p14:creationId xmlns:p14="http://schemas.microsoft.com/office/powerpoint/2010/main" val="30777814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9E5156-9B2B-465B-BF61-AF8F9C07EFF1}" type="datetimeFigureOut">
              <a:rPr lang="en-IN" smtClean="0"/>
              <a:t>28-08-2020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D011D7-F926-4D89-B880-FD1893BB9970}" type="slidenum">
              <a:rPr lang="en-IN" smtClean="0"/>
              <a:t>‹#›</a:t>
            </a:fld>
            <a:endParaRPr lang="en-IN"/>
          </a:p>
        </p:txBody>
      </p:sp>
    </p:spTree>
    <p:extLst>
      <p:ext uri="{BB962C8B-B14F-4D97-AF65-F5344CB8AC3E}">
        <p14:creationId xmlns:p14="http://schemas.microsoft.com/office/powerpoint/2010/main" val="428742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9E5156-9B2B-465B-BF61-AF8F9C07EFF1}" type="datetimeFigureOut">
              <a:rPr lang="en-IN" smtClean="0"/>
              <a:t>28-08-2020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D011D7-F926-4D89-B880-FD1893BB9970}" type="slidenum">
              <a:rPr lang="en-IN" smtClean="0"/>
              <a:t>‹#›</a:t>
            </a:fld>
            <a:endParaRPr lang="en-IN"/>
          </a:p>
        </p:txBody>
      </p:sp>
    </p:spTree>
    <p:extLst>
      <p:ext uri="{BB962C8B-B14F-4D97-AF65-F5344CB8AC3E}">
        <p14:creationId xmlns:p14="http://schemas.microsoft.com/office/powerpoint/2010/main" val="2095277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9E5156-9B2B-465B-BF61-AF8F9C07EFF1}" type="datetimeFigureOut">
              <a:rPr lang="en-IN" smtClean="0"/>
              <a:t>28-08-2020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D011D7-F926-4D89-B880-FD1893BB9970}" type="slidenum">
              <a:rPr lang="en-IN" smtClean="0"/>
              <a:t>‹#›</a:t>
            </a:fld>
            <a:endParaRPr lang="en-IN"/>
          </a:p>
        </p:txBody>
      </p:sp>
    </p:spTree>
    <p:extLst>
      <p:ext uri="{BB962C8B-B14F-4D97-AF65-F5344CB8AC3E}">
        <p14:creationId xmlns:p14="http://schemas.microsoft.com/office/powerpoint/2010/main" val="2382486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9E5156-9B2B-465B-BF61-AF8F9C07EFF1}" type="datetimeFigureOut">
              <a:rPr lang="en-IN" smtClean="0"/>
              <a:t>28-08-2020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D011D7-F926-4D89-B880-FD1893BB9970}" type="slidenum">
              <a:rPr lang="en-IN" smtClean="0"/>
              <a:t>‹#›</a:t>
            </a:fld>
            <a:endParaRPr lang="en-IN"/>
          </a:p>
        </p:txBody>
      </p:sp>
    </p:spTree>
    <p:extLst>
      <p:ext uri="{BB962C8B-B14F-4D97-AF65-F5344CB8AC3E}">
        <p14:creationId xmlns:p14="http://schemas.microsoft.com/office/powerpoint/2010/main" val="1089754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9E5156-9B2B-465B-BF61-AF8F9C07EFF1}" type="datetimeFigureOut">
              <a:rPr lang="en-IN" smtClean="0"/>
              <a:t>28-08-2020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D011D7-F926-4D89-B880-FD1893BB9970}" type="slidenum">
              <a:rPr lang="en-IN" smtClean="0"/>
              <a:t>‹#›</a:t>
            </a:fld>
            <a:endParaRPr lang="en-IN"/>
          </a:p>
        </p:txBody>
      </p:sp>
    </p:spTree>
    <p:extLst>
      <p:ext uri="{BB962C8B-B14F-4D97-AF65-F5344CB8AC3E}">
        <p14:creationId xmlns:p14="http://schemas.microsoft.com/office/powerpoint/2010/main" val="684757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9E5156-9B2B-465B-BF61-AF8F9C07EFF1}" type="datetimeFigureOut">
              <a:rPr lang="en-IN" smtClean="0"/>
              <a:t>28-08-2020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D011D7-F926-4D89-B880-FD1893BB9970}" type="slidenum">
              <a:rPr lang="en-IN" smtClean="0"/>
              <a:t>‹#›</a:t>
            </a:fld>
            <a:endParaRPr lang="en-IN"/>
          </a:p>
        </p:txBody>
      </p:sp>
    </p:spTree>
    <p:extLst>
      <p:ext uri="{BB962C8B-B14F-4D97-AF65-F5344CB8AC3E}">
        <p14:creationId xmlns:p14="http://schemas.microsoft.com/office/powerpoint/2010/main" val="2766596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9E5156-9B2B-465B-BF61-AF8F9C07EFF1}" type="datetimeFigureOut">
              <a:rPr lang="en-IN" smtClean="0"/>
              <a:t>28-08-2020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D011D7-F926-4D89-B880-FD1893BB9970}" type="slidenum">
              <a:rPr lang="en-IN" smtClean="0"/>
              <a:t>‹#›</a:t>
            </a:fld>
            <a:endParaRPr lang="en-IN"/>
          </a:p>
        </p:txBody>
      </p:sp>
    </p:spTree>
    <p:extLst>
      <p:ext uri="{BB962C8B-B14F-4D97-AF65-F5344CB8AC3E}">
        <p14:creationId xmlns:p14="http://schemas.microsoft.com/office/powerpoint/2010/main" val="617223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9E5156-9B2B-465B-BF61-AF8F9C07EFF1}" type="datetimeFigureOut">
              <a:rPr lang="en-IN" smtClean="0"/>
              <a:t>28-08-2020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D011D7-F926-4D89-B880-FD1893BB9970}" type="slidenum">
              <a:rPr lang="en-IN" smtClean="0"/>
              <a:t>‹#›</a:t>
            </a:fld>
            <a:endParaRPr lang="en-IN"/>
          </a:p>
        </p:txBody>
      </p:sp>
    </p:spTree>
    <p:extLst>
      <p:ext uri="{BB962C8B-B14F-4D97-AF65-F5344CB8AC3E}">
        <p14:creationId xmlns:p14="http://schemas.microsoft.com/office/powerpoint/2010/main" val="3348638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9E5156-9B2B-465B-BF61-AF8F9C07EFF1}" type="datetimeFigureOut">
              <a:rPr lang="en-IN" smtClean="0"/>
              <a:t>28-08-2020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D011D7-F926-4D89-B880-FD1893BB9970}" type="slidenum">
              <a:rPr lang="en-IN" smtClean="0"/>
              <a:t>‹#›</a:t>
            </a:fld>
            <a:endParaRPr lang="en-IN"/>
          </a:p>
        </p:txBody>
      </p:sp>
    </p:spTree>
    <p:extLst>
      <p:ext uri="{BB962C8B-B14F-4D97-AF65-F5344CB8AC3E}">
        <p14:creationId xmlns:p14="http://schemas.microsoft.com/office/powerpoint/2010/main" val="4188261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9E5156-9B2B-465B-BF61-AF8F9C07EFF1}" type="datetimeFigureOut">
              <a:rPr lang="en-IN" smtClean="0"/>
              <a:t>28-08-2020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D011D7-F926-4D89-B880-FD1893BB9970}" type="slidenum">
              <a:rPr lang="en-IN" smtClean="0"/>
              <a:t>‹#›</a:t>
            </a:fld>
            <a:endParaRPr lang="en-IN"/>
          </a:p>
        </p:txBody>
      </p:sp>
    </p:spTree>
    <p:extLst>
      <p:ext uri="{BB962C8B-B14F-4D97-AF65-F5344CB8AC3E}">
        <p14:creationId xmlns:p14="http://schemas.microsoft.com/office/powerpoint/2010/main" val="866227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9E5156-9B2B-465B-BF61-AF8F9C07EFF1}" type="datetimeFigureOut">
              <a:rPr lang="en-IN" smtClean="0"/>
              <a:t>28-08-2020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5D011D7-F926-4D89-B880-FD1893BB9970}" type="slidenum">
              <a:rPr lang="en-IN" smtClean="0"/>
              <a:t>‹#›</a:t>
            </a:fld>
            <a:endParaRPr lang="en-IN"/>
          </a:p>
        </p:txBody>
      </p:sp>
    </p:spTree>
    <p:extLst>
      <p:ext uri="{BB962C8B-B14F-4D97-AF65-F5344CB8AC3E}">
        <p14:creationId xmlns:p14="http://schemas.microsoft.com/office/powerpoint/2010/main" val="28961402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5F7F8-6300-4C86-A98E-A0E089B766D8}"/>
              </a:ext>
            </a:extLst>
          </p:cNvPr>
          <p:cNvSpPr>
            <a:spLocks noGrp="1"/>
          </p:cNvSpPr>
          <p:nvPr>
            <p:ph type="ctrTitle"/>
          </p:nvPr>
        </p:nvSpPr>
        <p:spPr>
          <a:xfrm>
            <a:off x="352969" y="2271369"/>
            <a:ext cx="9447978" cy="1646302"/>
          </a:xfrm>
        </p:spPr>
        <p:txBody>
          <a:bodyPr/>
          <a:lstStyle/>
          <a:p>
            <a:r>
              <a:rPr lang="en-IN" sz="5400" kern="1400" spc="-50" dirty="0">
                <a:effectLst/>
                <a:latin typeface="Times New Roman" panose="02020603050405020304" pitchFamily="18" charset="0"/>
                <a:ea typeface="Times New Roman" panose="02020603050405020304" pitchFamily="18" charset="0"/>
                <a:cs typeface="Times New Roman" panose="02020603050405020304" pitchFamily="18" charset="0"/>
              </a:rPr>
              <a:t>Predicting car accident severity</a:t>
            </a:r>
            <a:br>
              <a:rPr lang="en-IN" sz="5400" kern="1400" spc="-50" dirty="0">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1C5AE9EA-0705-492D-8EF9-D7F41440E50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64917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BE50D-2A12-47FF-8076-B9EBAC75FBF8}"/>
              </a:ext>
            </a:extLst>
          </p:cNvPr>
          <p:cNvSpPr txBox="1">
            <a:spLocks/>
          </p:cNvSpPr>
          <p:nvPr/>
        </p:nvSpPr>
        <p:spPr>
          <a:xfrm>
            <a:off x="169086" y="159158"/>
            <a:ext cx="11853827" cy="96898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FF0000"/>
                </a:solidFill>
                <a:effectLst/>
                <a:latin typeface="Times New Roman" panose="02020603050405020304" pitchFamily="18" charset="0"/>
                <a:ea typeface="Calibri" panose="020F0502020204030204" pitchFamily="34" charset="0"/>
              </a:rPr>
              <a:t>Conclusion and future path:</a:t>
            </a:r>
            <a:endParaRPr lang="en-IN" sz="3200" dirty="0">
              <a:solidFill>
                <a:srgbClr val="FF0000"/>
              </a:solidFill>
            </a:endParaRPr>
          </a:p>
        </p:txBody>
      </p:sp>
      <p:sp>
        <p:nvSpPr>
          <p:cNvPr id="6" name="TextBox 5">
            <a:extLst>
              <a:ext uri="{FF2B5EF4-FFF2-40B4-BE49-F238E27FC236}">
                <a16:creationId xmlns:a16="http://schemas.microsoft.com/office/drawing/2014/main" id="{5E965B98-92AE-44F8-952C-92659326DEE6}"/>
              </a:ext>
            </a:extLst>
          </p:cNvPr>
          <p:cNvSpPr txBox="1"/>
          <p:nvPr/>
        </p:nvSpPr>
        <p:spPr>
          <a:xfrm flipH="1">
            <a:off x="427457" y="1903702"/>
            <a:ext cx="9701963" cy="3908762"/>
          </a:xfrm>
          <a:prstGeom prst="rect">
            <a:avLst/>
          </a:prstGeom>
          <a:noFill/>
        </p:spPr>
        <p:txBody>
          <a:bodyPr wrap="square" rtlCol="0">
            <a:spAutoFit/>
          </a:bodyPr>
          <a:lstStyle/>
          <a:p>
            <a:pPr marL="285750" indent="-285750">
              <a:buFont typeface="Arial" panose="020B0604020202020204" pitchFamily="34" charset="0"/>
              <a:buChar char="•"/>
            </a:pPr>
            <a:r>
              <a:rPr lang="en-IN" sz="2000" dirty="0">
                <a:solidFill>
                  <a:srgbClr val="1F1F1F"/>
                </a:solidFill>
                <a:latin typeface="Times New Roman" panose="02020603050405020304" pitchFamily="18" charset="0"/>
              </a:rPr>
              <a:t>Visualizations give a certain understanding of variables in the columns of the dataset.</a:t>
            </a:r>
          </a:p>
          <a:p>
            <a:endParaRPr lang="en-IN" sz="2000" dirty="0">
              <a:solidFill>
                <a:srgbClr val="1F1F1F"/>
              </a:solidFill>
              <a:latin typeface="Times New Roman" panose="02020603050405020304" pitchFamily="18" charset="0"/>
            </a:endParaRPr>
          </a:p>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The output of the classification models like logistic regression, decision trees and random forest give almost perfect prediction with precision and recall of 1. </a:t>
            </a:r>
          </a:p>
          <a:p>
            <a:pPr marL="285750" indent="-285750">
              <a:buFont typeface="Arial" panose="020B0604020202020204" pitchFamily="34" charset="0"/>
              <a:buChar char="•"/>
            </a:pPr>
            <a:endParaRPr lang="en-IN" dirty="0">
              <a:latin typeface="Times New Roman" panose="02020603050405020304" pitchFamily="18" charset="0"/>
            </a:endParaRPr>
          </a:p>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Many features like vehicle count and person count are heavily correlated which in turn represent the severity of the accident. </a:t>
            </a:r>
          </a:p>
          <a:p>
            <a:pPr marL="285750" indent="-285750">
              <a:buFont typeface="Arial" panose="020B0604020202020204" pitchFamily="34" charset="0"/>
              <a:buChar char="•"/>
            </a:pPr>
            <a:endParaRPr lang="en-IN" dirty="0">
              <a:latin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rPr>
              <a:t>Future exploration of dataset further in absence of some of the columns would reveal the actual reality of prediction.</a:t>
            </a:r>
          </a:p>
          <a:p>
            <a:pPr marL="285750" indent="-285750">
              <a:buFont typeface="Arial" panose="020B0604020202020204" pitchFamily="34" charset="0"/>
              <a:buChar char="•"/>
            </a:pPr>
            <a:endParaRPr lang="en-IN" sz="2000" dirty="0">
              <a:latin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rPr>
              <a:t>In future only the parameter that can be predetermined prior to the accident like road conditions, effect of weather and lighting conditions need to be explored for </a:t>
            </a:r>
            <a:r>
              <a:rPr lang="en-IN" sz="2000">
                <a:latin typeface="Times New Roman" panose="02020603050405020304" pitchFamily="18" charset="0"/>
              </a:rPr>
              <a:t>better results.</a:t>
            </a:r>
            <a:endParaRPr lang="en-IN" sz="2000" dirty="0"/>
          </a:p>
        </p:txBody>
      </p:sp>
    </p:spTree>
    <p:extLst>
      <p:ext uri="{BB962C8B-B14F-4D97-AF65-F5344CB8AC3E}">
        <p14:creationId xmlns:p14="http://schemas.microsoft.com/office/powerpoint/2010/main" val="2286983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BE50D-2A12-47FF-8076-B9EBAC75FBF8}"/>
              </a:ext>
            </a:extLst>
          </p:cNvPr>
          <p:cNvSpPr txBox="1">
            <a:spLocks/>
          </p:cNvSpPr>
          <p:nvPr/>
        </p:nvSpPr>
        <p:spPr>
          <a:xfrm>
            <a:off x="219803" y="176239"/>
            <a:ext cx="11853827" cy="96898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3200" kern="1400" spc="-5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Predicting car accident severity is important for traffic departments to reduce accidents</a:t>
            </a:r>
            <a:endParaRPr lang="en-IN" sz="1800" dirty="0">
              <a:solidFill>
                <a:srgbClr val="FF0000"/>
              </a:solidFill>
            </a:endParaRPr>
          </a:p>
        </p:txBody>
      </p:sp>
      <p:sp>
        <p:nvSpPr>
          <p:cNvPr id="3" name="TextBox 2">
            <a:extLst>
              <a:ext uri="{FF2B5EF4-FFF2-40B4-BE49-F238E27FC236}">
                <a16:creationId xmlns:a16="http://schemas.microsoft.com/office/drawing/2014/main" id="{146EA27D-A992-4629-8CDC-C967E2521212}"/>
              </a:ext>
            </a:extLst>
          </p:cNvPr>
          <p:cNvSpPr txBox="1"/>
          <p:nvPr/>
        </p:nvSpPr>
        <p:spPr>
          <a:xfrm flipH="1">
            <a:off x="596133" y="2587283"/>
            <a:ext cx="9701963" cy="2246769"/>
          </a:xfrm>
          <a:prstGeom prst="rect">
            <a:avLst/>
          </a:prstGeom>
          <a:noFill/>
        </p:spPr>
        <p:txBody>
          <a:bodyPr wrap="square" rtlCol="0">
            <a:spAutoFit/>
          </a:bodyPr>
          <a:lstStyle/>
          <a:p>
            <a:pPr marL="285750" indent="-285750">
              <a:buFont typeface="Arial" panose="020B0604020202020204" pitchFamily="34" charset="0"/>
              <a:buChar char="•"/>
            </a:pPr>
            <a:r>
              <a:rPr lang="en-IN" sz="2000" dirty="0">
                <a:solidFill>
                  <a:srgbClr val="1F1F1F"/>
                </a:solidFill>
                <a:effectLst/>
                <a:latin typeface="Times New Roman" panose="02020603050405020304" pitchFamily="18" charset="0"/>
                <a:ea typeface="Calibri" panose="020F0502020204030204" pitchFamily="34" charset="0"/>
              </a:rPr>
              <a:t>Car Accidents in traffic lead to associated fatalities and economic losses every year worldwide and thus is an area of primary concern to society from loss prevention point of view.</a:t>
            </a:r>
          </a:p>
          <a:p>
            <a:pPr marL="285750" indent="-285750">
              <a:buFont typeface="Arial" panose="020B0604020202020204" pitchFamily="34" charset="0"/>
              <a:buChar char="•"/>
            </a:pPr>
            <a:endParaRPr lang="en-IN" sz="2000" dirty="0">
              <a:solidFill>
                <a:srgbClr val="1F1F1F"/>
              </a:solidFill>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IN" sz="2000" dirty="0">
                <a:solidFill>
                  <a:srgbClr val="1F1F1F"/>
                </a:solidFill>
                <a:effectLst/>
                <a:latin typeface="Times New Roman" panose="02020603050405020304" pitchFamily="18" charset="0"/>
                <a:ea typeface="Calibri" panose="020F0502020204030204" pitchFamily="34" charset="0"/>
              </a:rPr>
              <a:t>In accident severity </a:t>
            </a:r>
            <a:r>
              <a:rPr lang="en-IN" sz="2000" dirty="0" err="1">
                <a:solidFill>
                  <a:srgbClr val="1F1F1F"/>
                </a:solidFill>
                <a:effectLst/>
                <a:latin typeface="Times New Roman" panose="02020603050405020304" pitchFamily="18" charset="0"/>
                <a:ea typeface="Calibri" panose="020F0502020204030204" pitchFamily="34" charset="0"/>
              </a:rPr>
              <a:t>modeling</a:t>
            </a:r>
            <a:r>
              <a:rPr lang="en-IN" sz="2000" dirty="0">
                <a:solidFill>
                  <a:srgbClr val="1F1F1F"/>
                </a:solidFill>
                <a:effectLst/>
                <a:latin typeface="Times New Roman" panose="02020603050405020304" pitchFamily="18" charset="0"/>
                <a:ea typeface="Calibri" panose="020F0502020204030204" pitchFamily="34" charset="0"/>
              </a:rPr>
              <a:t>, the input vectors are the characteristics of the accident, such as driver behaviour and attributes of vehicle, highway and environment characteristics while the output vector is the corresponding class of accident severity</a:t>
            </a:r>
            <a:endParaRPr lang="en-IN" sz="2000" dirty="0"/>
          </a:p>
        </p:txBody>
      </p:sp>
    </p:spTree>
    <p:extLst>
      <p:ext uri="{BB962C8B-B14F-4D97-AF65-F5344CB8AC3E}">
        <p14:creationId xmlns:p14="http://schemas.microsoft.com/office/powerpoint/2010/main" val="3194850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BE50D-2A12-47FF-8076-B9EBAC75FBF8}"/>
              </a:ext>
            </a:extLst>
          </p:cNvPr>
          <p:cNvSpPr txBox="1">
            <a:spLocks/>
          </p:cNvSpPr>
          <p:nvPr/>
        </p:nvSpPr>
        <p:spPr>
          <a:xfrm>
            <a:off x="219803" y="176239"/>
            <a:ext cx="11853827" cy="96898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dirty="0">
                <a:solidFill>
                  <a:srgbClr val="FF0000"/>
                </a:solidFill>
              </a:rPr>
              <a:t>Data acquisition and cleaning</a:t>
            </a:r>
          </a:p>
        </p:txBody>
      </p:sp>
      <p:sp>
        <p:nvSpPr>
          <p:cNvPr id="3" name="TextBox 2">
            <a:extLst>
              <a:ext uri="{FF2B5EF4-FFF2-40B4-BE49-F238E27FC236}">
                <a16:creationId xmlns:a16="http://schemas.microsoft.com/office/drawing/2014/main" id="{146EA27D-A992-4629-8CDC-C967E2521212}"/>
              </a:ext>
            </a:extLst>
          </p:cNvPr>
          <p:cNvSpPr txBox="1"/>
          <p:nvPr/>
        </p:nvSpPr>
        <p:spPr>
          <a:xfrm flipH="1">
            <a:off x="356437" y="1944210"/>
            <a:ext cx="9701963" cy="3785652"/>
          </a:xfrm>
          <a:prstGeom prst="rect">
            <a:avLst/>
          </a:prstGeom>
          <a:noFill/>
        </p:spPr>
        <p:txBody>
          <a:bodyPr wrap="square" rtlCol="0">
            <a:spAutoFit/>
          </a:bodyPr>
          <a:lstStyle/>
          <a:p>
            <a:pPr marL="285750" indent="-285750">
              <a:buFont typeface="Arial" panose="020B0604020202020204" pitchFamily="34" charset="0"/>
              <a:buChar char="•"/>
            </a:pPr>
            <a:r>
              <a:rPr lang="en-IN" sz="2000" dirty="0">
                <a:solidFill>
                  <a:srgbClr val="1F1F1F"/>
                </a:solidFill>
                <a:effectLst/>
                <a:latin typeface="Times New Roman" panose="02020603050405020304" pitchFamily="18" charset="0"/>
                <a:ea typeface="Calibri" panose="020F0502020204030204" pitchFamily="34" charset="0"/>
              </a:rPr>
              <a:t>The dataset in the SDOT(Seattle traffic department) dataset has 194673 rows of data and contains 38 columns including the severity(target) column. </a:t>
            </a:r>
          </a:p>
          <a:p>
            <a:pPr marL="285750" indent="-285750">
              <a:buFont typeface="Arial" panose="020B0604020202020204" pitchFamily="34" charset="0"/>
              <a:buChar char="•"/>
            </a:pPr>
            <a:endParaRPr lang="en-IN" sz="2000" dirty="0">
              <a:solidFill>
                <a:srgbClr val="1F1F1F"/>
              </a:solidFill>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IN" sz="2000" dirty="0">
                <a:solidFill>
                  <a:srgbClr val="1F1F1F"/>
                </a:solidFill>
                <a:effectLst/>
                <a:latin typeface="Times New Roman" panose="02020603050405020304" pitchFamily="18" charset="0"/>
                <a:ea typeface="Calibri" panose="020F0502020204030204" pitchFamily="34" charset="0"/>
              </a:rPr>
              <a:t>The target variable severity code has either 1 or 2 analysed by using .unique attribute after loading the dataset into a </a:t>
            </a:r>
            <a:r>
              <a:rPr lang="en-IN" sz="2000" dirty="0" err="1">
                <a:solidFill>
                  <a:srgbClr val="1F1F1F"/>
                </a:solidFill>
                <a:effectLst/>
                <a:latin typeface="Times New Roman" panose="02020603050405020304" pitchFamily="18" charset="0"/>
                <a:ea typeface="Calibri" panose="020F0502020204030204" pitchFamily="34" charset="0"/>
              </a:rPr>
              <a:t>dataframe</a:t>
            </a:r>
            <a:r>
              <a:rPr lang="en-IN" sz="2000" dirty="0">
                <a:solidFill>
                  <a:srgbClr val="1F1F1F"/>
                </a:solidFill>
                <a:effectLst/>
                <a:latin typeface="Times New Roman" panose="02020603050405020304" pitchFamily="18" charset="0"/>
                <a:ea typeface="Calibri" panose="020F0502020204030204" pitchFamily="34" charset="0"/>
              </a:rPr>
              <a:t>. </a:t>
            </a:r>
          </a:p>
          <a:p>
            <a:pPr marL="285750" indent="-285750">
              <a:buFont typeface="Arial" panose="020B0604020202020204" pitchFamily="34" charset="0"/>
              <a:buChar char="•"/>
            </a:pPr>
            <a:endParaRPr lang="en-IN" sz="2000" dirty="0">
              <a:solidFill>
                <a:srgbClr val="1F1F1F"/>
              </a:solidFill>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rPr>
              <a:t>the variables are analysed and checked whether to include in the analysis or not</a:t>
            </a:r>
            <a:r>
              <a:rPr lang="en-IN" sz="2000" dirty="0">
                <a:solidFill>
                  <a:srgbClr val="1F1F1F"/>
                </a:solidFill>
                <a:effectLst/>
                <a:latin typeface="Times New Roman" panose="02020603050405020304" pitchFamily="18" charset="0"/>
                <a:ea typeface="Calibri" panose="020F0502020204030204" pitchFamily="34" charset="0"/>
              </a:rPr>
              <a:t>. Som</a:t>
            </a:r>
            <a:r>
              <a:rPr lang="en-IN" sz="2000" dirty="0">
                <a:solidFill>
                  <a:srgbClr val="1F1F1F"/>
                </a:solidFill>
                <a:latin typeface="Times New Roman" panose="02020603050405020304" pitchFamily="18" charset="0"/>
                <a:ea typeface="Calibri" panose="020F0502020204030204" pitchFamily="34" charset="0"/>
              </a:rPr>
              <a:t>e of the columns are dropped</a:t>
            </a:r>
            <a:r>
              <a:rPr lang="en-IN" sz="2000" dirty="0">
                <a:solidFill>
                  <a:srgbClr val="1F1F1F"/>
                </a:solidFill>
                <a:effectLst/>
                <a:latin typeface="Times New Roman" panose="02020603050405020304" pitchFamily="18" charset="0"/>
                <a:ea typeface="Calibri" panose="020F0502020204030204" pitchFamily="34" charset="0"/>
              </a:rPr>
              <a:t> from the analysis.</a:t>
            </a:r>
          </a:p>
          <a:p>
            <a:pPr marL="285750" indent="-285750">
              <a:buFont typeface="Arial" panose="020B0604020202020204" pitchFamily="34" charset="0"/>
              <a:buChar char="•"/>
            </a:pPr>
            <a:endParaRPr lang="en-IN" sz="2000" dirty="0">
              <a:solidFill>
                <a:srgbClr val="1F1F1F"/>
              </a:solidFill>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rPr>
              <a:t>Finally the data is prepared for some classification algorithms to be tested</a:t>
            </a:r>
          </a:p>
          <a:p>
            <a:pPr marL="285750" indent="-285750">
              <a:buFont typeface="Arial" panose="020B0604020202020204" pitchFamily="34" charset="0"/>
              <a:buChar char="•"/>
            </a:pPr>
            <a:endParaRPr lang="en-IN" sz="2000" dirty="0">
              <a:solidFill>
                <a:srgbClr val="1F1F1F"/>
              </a:solidFill>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IN" sz="2000" dirty="0">
                <a:solidFill>
                  <a:srgbClr val="1F1F1F"/>
                </a:solidFill>
                <a:effectLst/>
                <a:latin typeface="Times New Roman" panose="02020603050405020304" pitchFamily="18" charset="0"/>
                <a:ea typeface="Calibri" panose="020F0502020204030204" pitchFamily="34" charset="0"/>
              </a:rPr>
              <a:t>Cleaned data contains 55 columns of data.</a:t>
            </a:r>
          </a:p>
        </p:txBody>
      </p:sp>
    </p:spTree>
    <p:extLst>
      <p:ext uri="{BB962C8B-B14F-4D97-AF65-F5344CB8AC3E}">
        <p14:creationId xmlns:p14="http://schemas.microsoft.com/office/powerpoint/2010/main" val="1105083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BE50D-2A12-47FF-8076-B9EBAC75FBF8}"/>
              </a:ext>
            </a:extLst>
          </p:cNvPr>
          <p:cNvSpPr txBox="1">
            <a:spLocks/>
          </p:cNvSpPr>
          <p:nvPr/>
        </p:nvSpPr>
        <p:spPr>
          <a:xfrm>
            <a:off x="169086" y="159158"/>
            <a:ext cx="11853827" cy="96898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dirty="0">
                <a:solidFill>
                  <a:srgbClr val="FF0000"/>
                </a:solidFill>
                <a:effectLst/>
                <a:latin typeface="Times New Roman" panose="02020603050405020304" pitchFamily="18" charset="0"/>
                <a:ea typeface="Calibri" panose="020F0502020204030204" pitchFamily="34" charset="0"/>
              </a:rPr>
              <a:t>Distribution of accident report by month</a:t>
            </a:r>
            <a:endParaRPr lang="en-IN" sz="3200" dirty="0">
              <a:solidFill>
                <a:srgbClr val="FF0000"/>
              </a:solidFill>
            </a:endParaRPr>
          </a:p>
        </p:txBody>
      </p:sp>
      <p:pic>
        <p:nvPicPr>
          <p:cNvPr id="6" name="Picture 5">
            <a:extLst>
              <a:ext uri="{FF2B5EF4-FFF2-40B4-BE49-F238E27FC236}">
                <a16:creationId xmlns:a16="http://schemas.microsoft.com/office/drawing/2014/main" id="{1AC7634A-E088-42CE-AAA0-B13DEDFBC43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77662" y="1128138"/>
            <a:ext cx="8884538" cy="4396362"/>
          </a:xfrm>
          <a:prstGeom prst="rect">
            <a:avLst/>
          </a:prstGeom>
          <a:noFill/>
          <a:ln>
            <a:noFill/>
          </a:ln>
        </p:spPr>
      </p:pic>
      <p:sp>
        <p:nvSpPr>
          <p:cNvPr id="7" name="TextBox 6">
            <a:extLst>
              <a:ext uri="{FF2B5EF4-FFF2-40B4-BE49-F238E27FC236}">
                <a16:creationId xmlns:a16="http://schemas.microsoft.com/office/drawing/2014/main" id="{4C8CD322-8B32-4F92-8DDF-AB2399764027}"/>
              </a:ext>
            </a:extLst>
          </p:cNvPr>
          <p:cNvSpPr txBox="1"/>
          <p:nvPr/>
        </p:nvSpPr>
        <p:spPr>
          <a:xfrm>
            <a:off x="3923930" y="5545196"/>
            <a:ext cx="2467992" cy="369332"/>
          </a:xfrm>
          <a:prstGeom prst="rect">
            <a:avLst/>
          </a:prstGeom>
          <a:noFill/>
        </p:spPr>
        <p:txBody>
          <a:bodyPr wrap="square" rtlCol="0">
            <a:spAutoFit/>
          </a:bodyPr>
          <a:lstStyle/>
          <a:p>
            <a:r>
              <a:rPr lang="en-IN" dirty="0"/>
              <a:t>Month axis </a:t>
            </a:r>
            <a:r>
              <a:rPr lang="en-IN" dirty="0">
                <a:sym typeface="Wingdings" panose="05000000000000000000" pitchFamily="2" charset="2"/>
              </a:rPr>
              <a:t></a:t>
            </a:r>
            <a:endParaRPr lang="en-IN" dirty="0"/>
          </a:p>
        </p:txBody>
      </p:sp>
      <p:sp>
        <p:nvSpPr>
          <p:cNvPr id="9" name="TextBox 8">
            <a:extLst>
              <a:ext uri="{FF2B5EF4-FFF2-40B4-BE49-F238E27FC236}">
                <a16:creationId xmlns:a16="http://schemas.microsoft.com/office/drawing/2014/main" id="{012060F1-5FE4-43DC-8647-7B64B697F9E1}"/>
              </a:ext>
            </a:extLst>
          </p:cNvPr>
          <p:cNvSpPr txBox="1"/>
          <p:nvPr/>
        </p:nvSpPr>
        <p:spPr>
          <a:xfrm rot="16200000">
            <a:off x="-765565" y="3120450"/>
            <a:ext cx="2934877" cy="369332"/>
          </a:xfrm>
          <a:prstGeom prst="rect">
            <a:avLst/>
          </a:prstGeom>
          <a:noFill/>
        </p:spPr>
        <p:txBody>
          <a:bodyPr wrap="square" rtlCol="0">
            <a:spAutoFit/>
          </a:bodyPr>
          <a:lstStyle/>
          <a:p>
            <a:r>
              <a:rPr lang="en-IN" dirty="0"/>
              <a:t>Frequency of accident </a:t>
            </a:r>
            <a:r>
              <a:rPr lang="en-IN" dirty="0">
                <a:sym typeface="Wingdings" panose="05000000000000000000" pitchFamily="2" charset="2"/>
              </a:rPr>
              <a:t></a:t>
            </a:r>
            <a:endParaRPr lang="en-IN" dirty="0"/>
          </a:p>
        </p:txBody>
      </p:sp>
    </p:spTree>
    <p:extLst>
      <p:ext uri="{BB962C8B-B14F-4D97-AF65-F5344CB8AC3E}">
        <p14:creationId xmlns:p14="http://schemas.microsoft.com/office/powerpoint/2010/main" val="1498957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BE50D-2A12-47FF-8076-B9EBAC75FBF8}"/>
              </a:ext>
            </a:extLst>
          </p:cNvPr>
          <p:cNvSpPr txBox="1">
            <a:spLocks/>
          </p:cNvSpPr>
          <p:nvPr/>
        </p:nvSpPr>
        <p:spPr>
          <a:xfrm>
            <a:off x="169086" y="159158"/>
            <a:ext cx="11853827" cy="96898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dirty="0">
                <a:solidFill>
                  <a:srgbClr val="FF0000"/>
                </a:solidFill>
                <a:effectLst/>
                <a:latin typeface="Times New Roman" panose="02020603050405020304" pitchFamily="18" charset="0"/>
                <a:ea typeface="Calibri" panose="020F0502020204030204" pitchFamily="34" charset="0"/>
              </a:rPr>
              <a:t>Distribution of accident report by year</a:t>
            </a:r>
            <a:endParaRPr lang="en-IN" sz="3200" dirty="0">
              <a:solidFill>
                <a:srgbClr val="FF0000"/>
              </a:solidFill>
            </a:endParaRPr>
          </a:p>
        </p:txBody>
      </p:sp>
      <p:sp>
        <p:nvSpPr>
          <p:cNvPr id="7" name="TextBox 6">
            <a:extLst>
              <a:ext uri="{FF2B5EF4-FFF2-40B4-BE49-F238E27FC236}">
                <a16:creationId xmlns:a16="http://schemas.microsoft.com/office/drawing/2014/main" id="{4C8CD322-8B32-4F92-8DDF-AB2399764027}"/>
              </a:ext>
            </a:extLst>
          </p:cNvPr>
          <p:cNvSpPr txBox="1"/>
          <p:nvPr/>
        </p:nvSpPr>
        <p:spPr>
          <a:xfrm>
            <a:off x="3923930" y="5545196"/>
            <a:ext cx="2467992" cy="369332"/>
          </a:xfrm>
          <a:prstGeom prst="rect">
            <a:avLst/>
          </a:prstGeom>
          <a:noFill/>
        </p:spPr>
        <p:txBody>
          <a:bodyPr wrap="square" rtlCol="0">
            <a:spAutoFit/>
          </a:bodyPr>
          <a:lstStyle/>
          <a:p>
            <a:r>
              <a:rPr lang="en-IN" dirty="0"/>
              <a:t>Year axis </a:t>
            </a:r>
            <a:r>
              <a:rPr lang="en-IN" dirty="0">
                <a:sym typeface="Wingdings" panose="05000000000000000000" pitchFamily="2" charset="2"/>
              </a:rPr>
              <a:t></a:t>
            </a:r>
            <a:endParaRPr lang="en-IN" dirty="0"/>
          </a:p>
        </p:txBody>
      </p:sp>
      <p:sp>
        <p:nvSpPr>
          <p:cNvPr id="9" name="TextBox 8">
            <a:extLst>
              <a:ext uri="{FF2B5EF4-FFF2-40B4-BE49-F238E27FC236}">
                <a16:creationId xmlns:a16="http://schemas.microsoft.com/office/drawing/2014/main" id="{012060F1-5FE4-43DC-8647-7B64B697F9E1}"/>
              </a:ext>
            </a:extLst>
          </p:cNvPr>
          <p:cNvSpPr txBox="1"/>
          <p:nvPr/>
        </p:nvSpPr>
        <p:spPr>
          <a:xfrm rot="16200000">
            <a:off x="-765565" y="3120450"/>
            <a:ext cx="2934877" cy="369332"/>
          </a:xfrm>
          <a:prstGeom prst="rect">
            <a:avLst/>
          </a:prstGeom>
          <a:noFill/>
        </p:spPr>
        <p:txBody>
          <a:bodyPr wrap="square" rtlCol="0">
            <a:spAutoFit/>
          </a:bodyPr>
          <a:lstStyle/>
          <a:p>
            <a:r>
              <a:rPr lang="en-IN" dirty="0"/>
              <a:t>Frequency of accident </a:t>
            </a:r>
            <a:r>
              <a:rPr lang="en-IN" dirty="0">
                <a:sym typeface="Wingdings" panose="05000000000000000000" pitchFamily="2" charset="2"/>
              </a:rPr>
              <a:t></a:t>
            </a:r>
            <a:endParaRPr lang="en-IN" dirty="0"/>
          </a:p>
        </p:txBody>
      </p:sp>
      <p:pic>
        <p:nvPicPr>
          <p:cNvPr id="3" name="Picture 2">
            <a:extLst>
              <a:ext uri="{FF2B5EF4-FFF2-40B4-BE49-F238E27FC236}">
                <a16:creationId xmlns:a16="http://schemas.microsoft.com/office/drawing/2014/main" id="{5187CC74-5220-463B-90DF-F0ED1353AEB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86540" y="943472"/>
            <a:ext cx="9713398" cy="4436396"/>
          </a:xfrm>
          <a:prstGeom prst="rect">
            <a:avLst/>
          </a:prstGeom>
          <a:noFill/>
          <a:ln>
            <a:noFill/>
          </a:ln>
        </p:spPr>
      </p:pic>
    </p:spTree>
    <p:extLst>
      <p:ext uri="{BB962C8B-B14F-4D97-AF65-F5344CB8AC3E}">
        <p14:creationId xmlns:p14="http://schemas.microsoft.com/office/powerpoint/2010/main" val="3538513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BE50D-2A12-47FF-8076-B9EBAC75FBF8}"/>
              </a:ext>
            </a:extLst>
          </p:cNvPr>
          <p:cNvSpPr txBox="1">
            <a:spLocks/>
          </p:cNvSpPr>
          <p:nvPr/>
        </p:nvSpPr>
        <p:spPr>
          <a:xfrm>
            <a:off x="169086" y="159158"/>
            <a:ext cx="11853827" cy="96898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dirty="0">
                <a:solidFill>
                  <a:srgbClr val="FF0000"/>
                </a:solidFill>
                <a:effectLst/>
                <a:latin typeface="Times New Roman" panose="02020603050405020304" pitchFamily="18" charset="0"/>
                <a:ea typeface="Calibri" panose="020F0502020204030204" pitchFamily="34" charset="0"/>
              </a:rPr>
              <a:t>Distribution of accident report by hour of the day</a:t>
            </a:r>
            <a:endParaRPr lang="en-IN" sz="3200" dirty="0">
              <a:solidFill>
                <a:srgbClr val="FF0000"/>
              </a:solidFill>
            </a:endParaRPr>
          </a:p>
        </p:txBody>
      </p:sp>
      <p:sp>
        <p:nvSpPr>
          <p:cNvPr id="7" name="TextBox 6">
            <a:extLst>
              <a:ext uri="{FF2B5EF4-FFF2-40B4-BE49-F238E27FC236}">
                <a16:creationId xmlns:a16="http://schemas.microsoft.com/office/drawing/2014/main" id="{4C8CD322-8B32-4F92-8DDF-AB2399764027}"/>
              </a:ext>
            </a:extLst>
          </p:cNvPr>
          <p:cNvSpPr txBox="1"/>
          <p:nvPr/>
        </p:nvSpPr>
        <p:spPr>
          <a:xfrm>
            <a:off x="3923930" y="5545196"/>
            <a:ext cx="2467992" cy="369332"/>
          </a:xfrm>
          <a:prstGeom prst="rect">
            <a:avLst/>
          </a:prstGeom>
          <a:noFill/>
        </p:spPr>
        <p:txBody>
          <a:bodyPr wrap="square" rtlCol="0">
            <a:spAutoFit/>
          </a:bodyPr>
          <a:lstStyle/>
          <a:p>
            <a:r>
              <a:rPr lang="en-IN" dirty="0"/>
              <a:t>Time of the day </a:t>
            </a:r>
            <a:r>
              <a:rPr lang="en-IN" dirty="0">
                <a:sym typeface="Wingdings" panose="05000000000000000000" pitchFamily="2" charset="2"/>
              </a:rPr>
              <a:t></a:t>
            </a:r>
            <a:endParaRPr lang="en-IN" dirty="0"/>
          </a:p>
        </p:txBody>
      </p:sp>
      <p:sp>
        <p:nvSpPr>
          <p:cNvPr id="9" name="TextBox 8">
            <a:extLst>
              <a:ext uri="{FF2B5EF4-FFF2-40B4-BE49-F238E27FC236}">
                <a16:creationId xmlns:a16="http://schemas.microsoft.com/office/drawing/2014/main" id="{012060F1-5FE4-43DC-8647-7B64B697F9E1}"/>
              </a:ext>
            </a:extLst>
          </p:cNvPr>
          <p:cNvSpPr txBox="1"/>
          <p:nvPr/>
        </p:nvSpPr>
        <p:spPr>
          <a:xfrm rot="16200000">
            <a:off x="-765565" y="3120450"/>
            <a:ext cx="2934877" cy="369332"/>
          </a:xfrm>
          <a:prstGeom prst="rect">
            <a:avLst/>
          </a:prstGeom>
          <a:noFill/>
        </p:spPr>
        <p:txBody>
          <a:bodyPr wrap="square" rtlCol="0">
            <a:spAutoFit/>
          </a:bodyPr>
          <a:lstStyle/>
          <a:p>
            <a:r>
              <a:rPr lang="en-IN" dirty="0"/>
              <a:t>Frequency of accident </a:t>
            </a:r>
            <a:r>
              <a:rPr lang="en-IN" dirty="0">
                <a:sym typeface="Wingdings" panose="05000000000000000000" pitchFamily="2" charset="2"/>
              </a:rPr>
              <a:t></a:t>
            </a:r>
            <a:endParaRPr lang="en-IN" dirty="0"/>
          </a:p>
        </p:txBody>
      </p:sp>
      <p:pic>
        <p:nvPicPr>
          <p:cNvPr id="4" name="Picture 3">
            <a:extLst>
              <a:ext uri="{FF2B5EF4-FFF2-40B4-BE49-F238E27FC236}">
                <a16:creationId xmlns:a16="http://schemas.microsoft.com/office/drawing/2014/main" id="{2E59521D-A51E-423E-A03A-1846B618F5A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94299" y="943472"/>
            <a:ext cx="9942990" cy="4507417"/>
          </a:xfrm>
          <a:prstGeom prst="rect">
            <a:avLst/>
          </a:prstGeom>
          <a:noFill/>
          <a:ln>
            <a:noFill/>
          </a:ln>
        </p:spPr>
      </p:pic>
    </p:spTree>
    <p:extLst>
      <p:ext uri="{BB962C8B-B14F-4D97-AF65-F5344CB8AC3E}">
        <p14:creationId xmlns:p14="http://schemas.microsoft.com/office/powerpoint/2010/main" val="3762493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BE50D-2A12-47FF-8076-B9EBAC75FBF8}"/>
              </a:ext>
            </a:extLst>
          </p:cNvPr>
          <p:cNvSpPr txBox="1">
            <a:spLocks/>
          </p:cNvSpPr>
          <p:nvPr/>
        </p:nvSpPr>
        <p:spPr>
          <a:xfrm>
            <a:off x="169086" y="159158"/>
            <a:ext cx="11853827" cy="96898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dirty="0">
                <a:solidFill>
                  <a:srgbClr val="FF0000"/>
                </a:solidFill>
                <a:effectLst/>
                <a:latin typeface="Times New Roman" panose="02020603050405020304" pitchFamily="18" charset="0"/>
                <a:ea typeface="Calibri" panose="020F0502020204030204" pitchFamily="34" charset="0"/>
              </a:rPr>
              <a:t>Distribution of </a:t>
            </a:r>
            <a:r>
              <a:rPr lang="en-IN" sz="3200" dirty="0">
                <a:solidFill>
                  <a:srgbClr val="FF0000"/>
                </a:solidFill>
                <a:latin typeface="Times New Roman" panose="02020603050405020304" pitchFamily="18" charset="0"/>
              </a:rPr>
              <a:t>target variable</a:t>
            </a:r>
          </a:p>
          <a:p>
            <a:endParaRPr lang="en-IN" sz="3200" dirty="0">
              <a:solidFill>
                <a:srgbClr val="FF0000"/>
              </a:solidFill>
            </a:endParaRPr>
          </a:p>
        </p:txBody>
      </p:sp>
      <p:pic>
        <p:nvPicPr>
          <p:cNvPr id="3" name="Picture 2">
            <a:extLst>
              <a:ext uri="{FF2B5EF4-FFF2-40B4-BE49-F238E27FC236}">
                <a16:creationId xmlns:a16="http://schemas.microsoft.com/office/drawing/2014/main" id="{E9126D1E-1A39-48ED-BE0C-6C2BE882A1E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06641" y="1334912"/>
            <a:ext cx="8556434" cy="4627738"/>
          </a:xfrm>
          <a:prstGeom prst="rect">
            <a:avLst/>
          </a:prstGeom>
          <a:noFill/>
          <a:ln>
            <a:noFill/>
          </a:ln>
        </p:spPr>
      </p:pic>
    </p:spTree>
    <p:extLst>
      <p:ext uri="{BB962C8B-B14F-4D97-AF65-F5344CB8AC3E}">
        <p14:creationId xmlns:p14="http://schemas.microsoft.com/office/powerpoint/2010/main" val="2220593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BE50D-2A12-47FF-8076-B9EBAC75FBF8}"/>
              </a:ext>
            </a:extLst>
          </p:cNvPr>
          <p:cNvSpPr txBox="1">
            <a:spLocks/>
          </p:cNvSpPr>
          <p:nvPr/>
        </p:nvSpPr>
        <p:spPr>
          <a:xfrm>
            <a:off x="169086" y="159158"/>
            <a:ext cx="11853827" cy="96898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FF0000"/>
                </a:solidFill>
                <a:effectLst/>
                <a:latin typeface="Times New Roman" panose="02020603050405020304" pitchFamily="18" charset="0"/>
                <a:ea typeface="Calibri" panose="020F0502020204030204" pitchFamily="34" charset="0"/>
              </a:rPr>
              <a:t>Distribution of most frequent severity code types</a:t>
            </a:r>
            <a:endParaRPr lang="en-IN" sz="3200" dirty="0">
              <a:solidFill>
                <a:srgbClr val="FF0000"/>
              </a:solidFill>
            </a:endParaRPr>
          </a:p>
        </p:txBody>
      </p:sp>
      <p:pic>
        <p:nvPicPr>
          <p:cNvPr id="6" name="Picture 5">
            <a:extLst>
              <a:ext uri="{FF2B5EF4-FFF2-40B4-BE49-F238E27FC236}">
                <a16:creationId xmlns:a16="http://schemas.microsoft.com/office/drawing/2014/main" id="{11299605-FD4C-47F7-8055-EFAD43D901B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00100" y="1209675"/>
            <a:ext cx="9039225" cy="4962525"/>
          </a:xfrm>
          <a:prstGeom prst="rect">
            <a:avLst/>
          </a:prstGeom>
          <a:noFill/>
          <a:ln>
            <a:noFill/>
          </a:ln>
        </p:spPr>
      </p:pic>
    </p:spTree>
    <p:extLst>
      <p:ext uri="{BB962C8B-B14F-4D97-AF65-F5344CB8AC3E}">
        <p14:creationId xmlns:p14="http://schemas.microsoft.com/office/powerpoint/2010/main" val="1578279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BE50D-2A12-47FF-8076-B9EBAC75FBF8}"/>
              </a:ext>
            </a:extLst>
          </p:cNvPr>
          <p:cNvSpPr txBox="1">
            <a:spLocks/>
          </p:cNvSpPr>
          <p:nvPr/>
        </p:nvSpPr>
        <p:spPr>
          <a:xfrm>
            <a:off x="169086" y="159158"/>
            <a:ext cx="11853827" cy="96898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FF0000"/>
                </a:solidFill>
                <a:effectLst/>
                <a:latin typeface="Times New Roman" panose="02020603050405020304" pitchFamily="18" charset="0"/>
                <a:ea typeface="Calibri" panose="020F0502020204030204" pitchFamily="34" charset="0"/>
              </a:rPr>
              <a:t>Correlation matrix</a:t>
            </a:r>
            <a:endParaRPr lang="en-IN" sz="3200" dirty="0">
              <a:solidFill>
                <a:srgbClr val="FF0000"/>
              </a:solidFill>
            </a:endParaRPr>
          </a:p>
        </p:txBody>
      </p:sp>
      <p:pic>
        <p:nvPicPr>
          <p:cNvPr id="3" name="Picture 2">
            <a:extLst>
              <a:ext uri="{FF2B5EF4-FFF2-40B4-BE49-F238E27FC236}">
                <a16:creationId xmlns:a16="http://schemas.microsoft.com/office/drawing/2014/main" id="{6BB260A6-94D8-4038-9001-0B90D188D6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57275" y="1436052"/>
            <a:ext cx="7904480" cy="5262790"/>
          </a:xfrm>
          <a:prstGeom prst="rect">
            <a:avLst/>
          </a:prstGeom>
          <a:noFill/>
          <a:ln>
            <a:noFill/>
          </a:ln>
        </p:spPr>
      </p:pic>
    </p:spTree>
    <p:extLst>
      <p:ext uri="{BB962C8B-B14F-4D97-AF65-F5344CB8AC3E}">
        <p14:creationId xmlns:p14="http://schemas.microsoft.com/office/powerpoint/2010/main" val="21218749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TotalTime>
  <Words>362</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 Light</vt:lpstr>
      <vt:lpstr>Times New Roman</vt:lpstr>
      <vt:lpstr>Trebuchet MS</vt:lpstr>
      <vt:lpstr>Wingdings 3</vt:lpstr>
      <vt:lpstr>Facet</vt:lpstr>
      <vt:lpstr>Predicting car accident severity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car accident severity</dc:title>
  <dc:creator>Vishwas Prabhu</dc:creator>
  <cp:lastModifiedBy>Vishwas Prabhu</cp:lastModifiedBy>
  <cp:revision>3</cp:revision>
  <dcterms:created xsi:type="dcterms:W3CDTF">2020-08-28T10:21:01Z</dcterms:created>
  <dcterms:modified xsi:type="dcterms:W3CDTF">2020-08-28T10:42:05Z</dcterms:modified>
</cp:coreProperties>
</file>