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8"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89" r:id="rId34"/>
    <p:sldId id="290" r:id="rId35"/>
    <p:sldId id="291" r:id="rId36"/>
    <p:sldId id="292" r:id="rId37"/>
    <p:sldId id="293" r:id="rId38"/>
    <p:sldId id="294" r:id="rId39"/>
    <p:sldId id="295"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5A069CB8-F204-4D06-B913-C5A26A89888A}" type="datetimeFigureOut">
              <a:rPr lang="en-US" smtClean="0"/>
              <a:t>11/24/2020</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100213158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smtClean="0"/>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7012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smtClean="0"/>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74093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30BB376-B19C-488D-ABEB-03C7E6E9E3E0}" type="datetimeFigureOut">
              <a:rPr lang="en-US" smtClean="0"/>
              <a:t>11/24/2020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29637A9-119A-49DA-BD12-AAC58B377D80}" type="slidenum">
              <a:rPr lang="en-US" smtClean="0"/>
              <a:t>‹#›</a:t>
            </a:fld>
            <a:endParaRPr lang="en-US" dirty="0"/>
          </a:p>
        </p:txBody>
      </p:sp>
    </p:spTree>
    <p:extLst>
      <p:ext uri="{BB962C8B-B14F-4D97-AF65-F5344CB8AC3E}">
        <p14:creationId xmlns:p14="http://schemas.microsoft.com/office/powerpoint/2010/main" val="1735783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486F077B-A50F-4D64-8574-E2D6A98A5553}" type="datetimeFigureOut">
              <a:rPr lang="en-US" smtClean="0"/>
              <a:t>11/24/2020</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9007748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smtClean="0"/>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05940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smtClean="0"/>
              <a:t>11/24/2020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40496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smtClean="0"/>
              <a:t>11/24/2020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67817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102C1E-28F2-47E9-802D-339E64E2F920}" type="datetimeFigureOut">
              <a:rPr lang="en-US" smtClean="0"/>
              <a:t>11/24/2020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2877846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24271A48-F18A-45B3-BC05-1E27DA3F88AF}" type="datetimeFigureOut">
              <a:rPr lang="en-US" smtClean="0"/>
              <a:t>11/24/2020</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smtClean="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637881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65B747F8-9654-4282-85D2-65F41AAE7A75}" type="datetimeFigureOut">
              <a:rPr lang="en-US" smtClean="0"/>
              <a:t>11/24/2020</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smtClean="0"/>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6099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5DC5B261-8843-42D1-AAFC-05E20E2D9B97}" type="datetimeFigureOut">
              <a:rPr lang="en-US" smtClean="0"/>
              <a:t>11/24/2020</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3226766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-4</a:t>
            </a:r>
            <a:endParaRPr lang="en-GB" dirty="0"/>
          </a:p>
        </p:txBody>
      </p:sp>
      <p:sp>
        <p:nvSpPr>
          <p:cNvPr id="3" name="Subtitle 2"/>
          <p:cNvSpPr>
            <a:spLocks noGrp="1"/>
          </p:cNvSpPr>
          <p:nvPr>
            <p:ph type="subTitle" idx="1"/>
          </p:nvPr>
        </p:nvSpPr>
        <p:spPr/>
        <p:txBody>
          <a:bodyPr>
            <a:normAutofit fontScale="92500" lnSpcReduction="20000"/>
          </a:bodyPr>
          <a:lstStyle/>
          <a:p>
            <a:r>
              <a:rPr lang="en-US" sz="3200" b="1" dirty="0" smtClean="0"/>
              <a:t>PHP Basics</a:t>
            </a:r>
            <a:endParaRPr lang="en-GB" sz="3200" b="1" dirty="0"/>
          </a:p>
        </p:txBody>
      </p:sp>
    </p:spTree>
    <p:extLst>
      <p:ext uri="{BB962C8B-B14F-4D97-AF65-F5344CB8AC3E}">
        <p14:creationId xmlns:p14="http://schemas.microsoft.com/office/powerpoint/2010/main" val="2592616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Xampp Installation</a:t>
            </a:r>
            <a:endParaRPr lang="en-GB" dirty="0"/>
          </a:p>
        </p:txBody>
      </p:sp>
      <p:sp>
        <p:nvSpPr>
          <p:cNvPr id="3" name="Content Placeholder 2"/>
          <p:cNvSpPr>
            <a:spLocks noGrp="1"/>
          </p:cNvSpPr>
          <p:nvPr>
            <p:ph idx="1"/>
          </p:nvPr>
        </p:nvSpPr>
        <p:spPr/>
        <p:txBody>
          <a:bodyPr/>
          <a:lstStyle/>
          <a:p>
            <a:r>
              <a:rPr lang="en-US" dirty="0" smtClean="0"/>
              <a:t>For Xampp installation refer below given link :</a:t>
            </a:r>
            <a:endParaRPr lang="en-GB" dirty="0" smtClean="0"/>
          </a:p>
          <a:p>
            <a:endParaRPr lang="en-GB" dirty="0"/>
          </a:p>
          <a:p>
            <a:r>
              <a:rPr lang="en-GB" dirty="0" smtClean="0"/>
              <a:t>https</a:t>
            </a:r>
            <a:r>
              <a:rPr lang="en-GB" dirty="0"/>
              <a:t>://www.edureka.co/blog/how-to-run-a-php-program-in-xampp/</a:t>
            </a:r>
          </a:p>
        </p:txBody>
      </p:sp>
    </p:spTree>
    <p:extLst>
      <p:ext uri="{BB962C8B-B14F-4D97-AF65-F5344CB8AC3E}">
        <p14:creationId xmlns:p14="http://schemas.microsoft.com/office/powerpoint/2010/main" val="2055143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Basic PHP Syntax</a:t>
            </a:r>
          </a:p>
        </p:txBody>
      </p:sp>
      <p:sp>
        <p:nvSpPr>
          <p:cNvPr id="3" name="Content Placeholder 2"/>
          <p:cNvSpPr>
            <a:spLocks noGrp="1"/>
          </p:cNvSpPr>
          <p:nvPr>
            <p:ph idx="1"/>
          </p:nvPr>
        </p:nvSpPr>
        <p:spPr/>
        <p:txBody>
          <a:bodyPr>
            <a:normAutofit fontScale="92500" lnSpcReduction="10000"/>
          </a:bodyPr>
          <a:lstStyle/>
          <a:p>
            <a:r>
              <a:rPr lang="en-GB" dirty="0"/>
              <a:t>A PHP script is executed on the server, and the plain HTML result is sent back to the browser</a:t>
            </a:r>
            <a:r>
              <a:rPr lang="en-GB" dirty="0" smtClean="0"/>
              <a:t>.</a:t>
            </a:r>
          </a:p>
          <a:p>
            <a:r>
              <a:rPr lang="en-GB" dirty="0"/>
              <a:t>A PHP script can be placed anywhere in the document.</a:t>
            </a:r>
          </a:p>
          <a:p>
            <a:endParaRPr lang="en-GB" dirty="0"/>
          </a:p>
          <a:p>
            <a:r>
              <a:rPr lang="en-GB" dirty="0"/>
              <a:t>A PHP script starts with </a:t>
            </a:r>
            <a:r>
              <a:rPr lang="en-GB" b="1" dirty="0"/>
              <a:t>&lt;?</a:t>
            </a:r>
            <a:r>
              <a:rPr lang="en-GB" b="1" dirty="0" err="1"/>
              <a:t>php</a:t>
            </a:r>
            <a:r>
              <a:rPr lang="en-GB" b="1" dirty="0"/>
              <a:t> </a:t>
            </a:r>
            <a:r>
              <a:rPr lang="en-GB" dirty="0"/>
              <a:t>and ends with </a:t>
            </a:r>
            <a:r>
              <a:rPr lang="en-GB" b="1" dirty="0"/>
              <a:t>?&gt;</a:t>
            </a:r>
            <a:r>
              <a:rPr lang="en-GB" dirty="0"/>
              <a:t>:</a:t>
            </a:r>
          </a:p>
          <a:p>
            <a:endParaRPr lang="en-GB" dirty="0"/>
          </a:p>
          <a:p>
            <a:r>
              <a:rPr lang="en-GB" sz="1900" b="1" dirty="0"/>
              <a:t>&lt;?</a:t>
            </a:r>
            <a:r>
              <a:rPr lang="en-GB" sz="1900" b="1" dirty="0" err="1"/>
              <a:t>php</a:t>
            </a:r>
            <a:endParaRPr lang="en-GB" sz="1900" b="1" dirty="0"/>
          </a:p>
          <a:p>
            <a:r>
              <a:rPr lang="en-GB" sz="1900" b="1" dirty="0"/>
              <a:t>// PHP code goes here</a:t>
            </a:r>
          </a:p>
          <a:p>
            <a:r>
              <a:rPr lang="en-GB" sz="1900" b="1" dirty="0"/>
              <a:t>?&gt;</a:t>
            </a:r>
          </a:p>
          <a:p>
            <a:r>
              <a:rPr lang="en-GB" dirty="0"/>
              <a:t>The default file extension for PHP files is </a:t>
            </a:r>
            <a:r>
              <a:rPr lang="en-GB" b="1" dirty="0"/>
              <a:t>".</a:t>
            </a:r>
            <a:r>
              <a:rPr lang="en-GB" b="1" dirty="0" err="1"/>
              <a:t>php</a:t>
            </a:r>
            <a:r>
              <a:rPr lang="en-GB" dirty="0"/>
              <a:t>".</a:t>
            </a:r>
          </a:p>
          <a:p>
            <a:endParaRPr lang="en-GB" dirty="0"/>
          </a:p>
          <a:p>
            <a:r>
              <a:rPr lang="en-GB" dirty="0"/>
              <a:t>A PHP file normally contains HTML tags, and some PHP scripting code.</a:t>
            </a:r>
          </a:p>
        </p:txBody>
      </p:sp>
    </p:spTree>
    <p:extLst>
      <p:ext uri="{BB962C8B-B14F-4D97-AF65-F5344CB8AC3E}">
        <p14:creationId xmlns:p14="http://schemas.microsoft.com/office/powerpoint/2010/main" val="2414396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PHP Variables</a:t>
            </a:r>
          </a:p>
        </p:txBody>
      </p:sp>
      <p:sp>
        <p:nvSpPr>
          <p:cNvPr id="3" name="Content Placeholder 2"/>
          <p:cNvSpPr>
            <a:spLocks noGrp="1"/>
          </p:cNvSpPr>
          <p:nvPr>
            <p:ph idx="1"/>
          </p:nvPr>
        </p:nvSpPr>
        <p:spPr/>
        <p:txBody>
          <a:bodyPr>
            <a:normAutofit fontScale="92500" lnSpcReduction="20000"/>
          </a:bodyPr>
          <a:lstStyle/>
          <a:p>
            <a:r>
              <a:rPr lang="en-GB" dirty="0"/>
              <a:t>In PHP, a variable starts with the $ sign, followed by the name of the variable</a:t>
            </a:r>
            <a:r>
              <a:rPr lang="en-GB" dirty="0" smtClean="0"/>
              <a:t>:</a:t>
            </a:r>
          </a:p>
          <a:p>
            <a:endParaRPr lang="en-US" dirty="0"/>
          </a:p>
          <a:p>
            <a:endParaRPr lang="en-US" dirty="0" smtClean="0"/>
          </a:p>
          <a:p>
            <a:endParaRPr lang="en-US" dirty="0"/>
          </a:p>
          <a:p>
            <a:endParaRPr lang="en-US" dirty="0" smtClean="0"/>
          </a:p>
          <a:p>
            <a:endParaRPr lang="en-US" dirty="0"/>
          </a:p>
          <a:p>
            <a:r>
              <a:rPr lang="en-GB" dirty="0"/>
              <a:t>After the execution of the statements above, the variable $txt will hold the value Hello world!, the variable $x will hold the value 5, and the variable $y will hold the value 10.5.</a:t>
            </a:r>
          </a:p>
          <a:p>
            <a:endParaRPr lang="en-GB" dirty="0"/>
          </a:p>
          <a:p>
            <a:r>
              <a:rPr lang="en-GB" dirty="0" smtClean="0"/>
              <a:t>When </a:t>
            </a:r>
            <a:r>
              <a:rPr lang="en-GB" dirty="0"/>
              <a:t>you assign a text value to a variable, put quotes around the value.</a:t>
            </a:r>
          </a:p>
          <a:p>
            <a:endParaRPr lang="en-GB" dirty="0"/>
          </a:p>
          <a:p>
            <a:r>
              <a:rPr lang="en-GB" dirty="0" smtClean="0"/>
              <a:t>Unlike </a:t>
            </a:r>
            <a:r>
              <a:rPr lang="en-GB" dirty="0"/>
              <a:t>other programming languages, PHP has no command for declaring a variable. It is created the moment you first assign a value to it.</a:t>
            </a:r>
          </a:p>
        </p:txBody>
      </p:sp>
      <p:sp>
        <p:nvSpPr>
          <p:cNvPr id="4" name="Rectangle 3"/>
          <p:cNvSpPr/>
          <p:nvPr/>
        </p:nvSpPr>
        <p:spPr>
          <a:xfrm>
            <a:off x="1435100" y="2667000"/>
            <a:ext cx="4305300" cy="1308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&lt;?</a:t>
            </a:r>
            <a:r>
              <a:rPr lang="en-GB" dirty="0" err="1"/>
              <a:t>php</a:t>
            </a:r>
            <a:endParaRPr lang="en-GB" dirty="0"/>
          </a:p>
          <a:p>
            <a:r>
              <a:rPr lang="en-GB" dirty="0"/>
              <a:t>$txt = "Hello world!";</a:t>
            </a:r>
          </a:p>
          <a:p>
            <a:r>
              <a:rPr lang="en-GB" dirty="0"/>
              <a:t>$x = 5;</a:t>
            </a:r>
          </a:p>
          <a:p>
            <a:r>
              <a:rPr lang="en-GB" dirty="0"/>
              <a:t>$y = 10.5;</a:t>
            </a:r>
          </a:p>
          <a:p>
            <a:r>
              <a:rPr lang="en-GB" dirty="0"/>
              <a:t>?&gt;</a:t>
            </a:r>
          </a:p>
        </p:txBody>
      </p:sp>
    </p:spTree>
    <p:extLst>
      <p:ext uri="{BB962C8B-B14F-4D97-AF65-F5344CB8AC3E}">
        <p14:creationId xmlns:p14="http://schemas.microsoft.com/office/powerpoint/2010/main" val="473298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Rules for PHP variables</a:t>
            </a:r>
          </a:p>
        </p:txBody>
      </p:sp>
      <p:sp>
        <p:nvSpPr>
          <p:cNvPr id="3" name="Content Placeholder 2"/>
          <p:cNvSpPr>
            <a:spLocks noGrp="1"/>
          </p:cNvSpPr>
          <p:nvPr>
            <p:ph idx="1"/>
          </p:nvPr>
        </p:nvSpPr>
        <p:spPr/>
        <p:txBody>
          <a:bodyPr/>
          <a:lstStyle/>
          <a:p>
            <a:pPr marL="0" indent="0">
              <a:buNone/>
            </a:pPr>
            <a:endParaRPr lang="en-GB" dirty="0" smtClean="0"/>
          </a:p>
          <a:p>
            <a:r>
              <a:rPr lang="en-GB" dirty="0"/>
              <a:t>A variable starts with the $ sign, followed by the name of the variable</a:t>
            </a:r>
          </a:p>
          <a:p>
            <a:r>
              <a:rPr lang="en-GB" dirty="0"/>
              <a:t>A variable name must start with a letter or the underscore character</a:t>
            </a:r>
          </a:p>
          <a:p>
            <a:r>
              <a:rPr lang="en-GB" dirty="0"/>
              <a:t>A variable name cannot start with a number</a:t>
            </a:r>
          </a:p>
          <a:p>
            <a:r>
              <a:rPr lang="en-GB" dirty="0"/>
              <a:t>A variable name can only contain alpha-numeric characters and underscores (A-z, 0-9, and _ )</a:t>
            </a:r>
          </a:p>
          <a:p>
            <a:r>
              <a:rPr lang="en-GB" dirty="0"/>
              <a:t>Variable names are case-sensitive ($age and $AGE are two different variables)</a:t>
            </a:r>
          </a:p>
        </p:txBody>
      </p:sp>
    </p:spTree>
    <p:extLst>
      <p:ext uri="{BB962C8B-B14F-4D97-AF65-F5344CB8AC3E}">
        <p14:creationId xmlns:p14="http://schemas.microsoft.com/office/powerpoint/2010/main" val="3150086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a:t>
            </a:r>
            <a:endParaRPr lang="en-GB" dirty="0"/>
          </a:p>
        </p:txBody>
      </p:sp>
      <p:sp>
        <p:nvSpPr>
          <p:cNvPr id="3" name="Content Placeholder 2"/>
          <p:cNvSpPr>
            <a:spLocks noGrp="1"/>
          </p:cNvSpPr>
          <p:nvPr>
            <p:ph idx="1"/>
          </p:nvPr>
        </p:nvSpPr>
        <p:spPr/>
        <p:txBody>
          <a:bodyPr/>
          <a:lstStyle/>
          <a:p>
            <a:r>
              <a:rPr lang="en-GB" dirty="0"/>
              <a:t>PHP is a Loosely Typed Language</a:t>
            </a:r>
          </a:p>
          <a:p>
            <a:r>
              <a:rPr lang="en-GB" dirty="0" smtClean="0"/>
              <a:t>we </a:t>
            </a:r>
            <a:r>
              <a:rPr lang="en-GB" dirty="0"/>
              <a:t>did not have to tell PHP which data type the variable is.</a:t>
            </a:r>
          </a:p>
          <a:p>
            <a:endParaRPr lang="en-GB" dirty="0"/>
          </a:p>
          <a:p>
            <a:r>
              <a:rPr lang="en-GB" dirty="0"/>
              <a:t>PHP automatically associates a data type to the variable, depending on its value. Since the data types are not set in a strict sense, you can do things like adding a string to an integer without causing an error.</a:t>
            </a:r>
          </a:p>
          <a:p>
            <a:endParaRPr lang="en-GB" dirty="0"/>
          </a:p>
          <a:p>
            <a:r>
              <a:rPr lang="en-GB" dirty="0"/>
              <a:t>In PHP 7, type declarations were added. This gives an option to specify the data type expected when declaring a function, and by enabling the strict requirement, it will throw a "Fatal Error" on a type mismatch.</a:t>
            </a:r>
          </a:p>
        </p:txBody>
      </p:sp>
    </p:spTree>
    <p:extLst>
      <p:ext uri="{BB962C8B-B14F-4D97-AF65-F5344CB8AC3E}">
        <p14:creationId xmlns:p14="http://schemas.microsoft.com/office/powerpoint/2010/main" val="1537335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PHP echo and print Statements</a:t>
            </a:r>
          </a:p>
        </p:txBody>
      </p:sp>
      <p:sp>
        <p:nvSpPr>
          <p:cNvPr id="3" name="Content Placeholder 2"/>
          <p:cNvSpPr>
            <a:spLocks noGrp="1"/>
          </p:cNvSpPr>
          <p:nvPr>
            <p:ph idx="1"/>
          </p:nvPr>
        </p:nvSpPr>
        <p:spPr/>
        <p:txBody>
          <a:bodyPr/>
          <a:lstStyle/>
          <a:p>
            <a:r>
              <a:rPr lang="en-GB" dirty="0"/>
              <a:t>echo and print are more or less the same. They are both used to output data to the screen.</a:t>
            </a:r>
          </a:p>
          <a:p>
            <a:endParaRPr lang="en-GB" dirty="0"/>
          </a:p>
          <a:p>
            <a:r>
              <a:rPr lang="en-GB" dirty="0" smtClean="0"/>
              <a:t> </a:t>
            </a:r>
            <a:r>
              <a:rPr lang="en-GB" dirty="0"/>
              <a:t>echo has no return value while print has a return value of 1 so it can be used in expressions. </a:t>
            </a:r>
            <a:endParaRPr lang="en-GB" dirty="0" smtClean="0"/>
          </a:p>
          <a:p>
            <a:r>
              <a:rPr lang="en-GB" dirty="0" smtClean="0"/>
              <a:t>echo </a:t>
            </a:r>
            <a:r>
              <a:rPr lang="en-GB" dirty="0"/>
              <a:t>can take multiple </a:t>
            </a:r>
            <a:r>
              <a:rPr lang="en-GB" dirty="0" smtClean="0"/>
              <a:t>parameters. </a:t>
            </a:r>
          </a:p>
          <a:p>
            <a:r>
              <a:rPr lang="en-GB" dirty="0" smtClean="0"/>
              <a:t>while </a:t>
            </a:r>
            <a:r>
              <a:rPr lang="en-GB" dirty="0"/>
              <a:t>print can take one argument. </a:t>
            </a:r>
            <a:endParaRPr lang="en-GB" dirty="0" smtClean="0"/>
          </a:p>
          <a:p>
            <a:r>
              <a:rPr lang="en-GB" dirty="0" smtClean="0"/>
              <a:t>echo </a:t>
            </a:r>
            <a:r>
              <a:rPr lang="en-GB" dirty="0"/>
              <a:t>is marginally faster than print.</a:t>
            </a:r>
          </a:p>
        </p:txBody>
      </p:sp>
    </p:spTree>
    <p:extLst>
      <p:ext uri="{BB962C8B-B14F-4D97-AF65-F5344CB8AC3E}">
        <p14:creationId xmlns:p14="http://schemas.microsoft.com/office/powerpoint/2010/main" val="3549919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PHP Data Types</a:t>
            </a:r>
            <a:br>
              <a:rPr lang="en-GB" dirty="0"/>
            </a:b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Variables </a:t>
            </a:r>
            <a:r>
              <a:rPr lang="en-GB" dirty="0"/>
              <a:t>can store data of different types, and different data types can do different things.</a:t>
            </a:r>
          </a:p>
          <a:p>
            <a:endParaRPr lang="en-GB" dirty="0"/>
          </a:p>
          <a:p>
            <a:r>
              <a:rPr lang="en-GB" dirty="0"/>
              <a:t>PHP supports the following data types:</a:t>
            </a:r>
          </a:p>
          <a:p>
            <a:endParaRPr lang="en-GB" dirty="0"/>
          </a:p>
          <a:p>
            <a:r>
              <a:rPr lang="en-GB" dirty="0"/>
              <a:t>String</a:t>
            </a:r>
          </a:p>
          <a:p>
            <a:r>
              <a:rPr lang="en-GB" dirty="0"/>
              <a:t>Integer</a:t>
            </a:r>
          </a:p>
          <a:p>
            <a:r>
              <a:rPr lang="en-GB" dirty="0"/>
              <a:t>Float (floating point numbers - also called double)</a:t>
            </a:r>
          </a:p>
          <a:p>
            <a:r>
              <a:rPr lang="en-GB" dirty="0"/>
              <a:t>Boolean</a:t>
            </a:r>
          </a:p>
          <a:p>
            <a:r>
              <a:rPr lang="en-GB" dirty="0"/>
              <a:t>Array</a:t>
            </a:r>
          </a:p>
          <a:p>
            <a:r>
              <a:rPr lang="en-GB" dirty="0"/>
              <a:t>Object</a:t>
            </a:r>
          </a:p>
          <a:p>
            <a:r>
              <a:rPr lang="en-GB" dirty="0"/>
              <a:t>NULL</a:t>
            </a:r>
          </a:p>
          <a:p>
            <a:r>
              <a:rPr lang="en-GB" dirty="0"/>
              <a:t>Resource</a:t>
            </a:r>
          </a:p>
        </p:txBody>
      </p:sp>
    </p:spTree>
    <p:extLst>
      <p:ext uri="{BB962C8B-B14F-4D97-AF65-F5344CB8AC3E}">
        <p14:creationId xmlns:p14="http://schemas.microsoft.com/office/powerpoint/2010/main" val="2415444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690906"/>
          </a:xfrm>
        </p:spPr>
        <p:txBody>
          <a:bodyPr>
            <a:normAutofit fontScale="90000"/>
          </a:bodyPr>
          <a:lstStyle/>
          <a:p>
            <a:r>
              <a:rPr lang="en-GB" dirty="0"/>
              <a:t>PHP - Decision Making</a:t>
            </a:r>
          </a:p>
        </p:txBody>
      </p:sp>
      <p:sp>
        <p:nvSpPr>
          <p:cNvPr id="3" name="Content Placeholder 2"/>
          <p:cNvSpPr>
            <a:spLocks noGrp="1"/>
          </p:cNvSpPr>
          <p:nvPr>
            <p:ph idx="1"/>
          </p:nvPr>
        </p:nvSpPr>
        <p:spPr>
          <a:xfrm>
            <a:off x="1066800" y="1460500"/>
            <a:ext cx="10058400" cy="4574540"/>
          </a:xfrm>
        </p:spPr>
        <p:txBody>
          <a:bodyPr/>
          <a:lstStyle/>
          <a:p>
            <a:r>
              <a:rPr lang="en-GB" b="1" dirty="0"/>
              <a:t>if...else statement </a:t>
            </a:r>
            <a:r>
              <a:rPr lang="en-GB" dirty="0"/>
              <a:t>− use this statement if you want to execute a set of code when a condition is true and another if the condition is not true</a:t>
            </a:r>
          </a:p>
          <a:p>
            <a:endParaRPr lang="en-GB" dirty="0"/>
          </a:p>
          <a:p>
            <a:r>
              <a:rPr lang="en-GB" b="1" dirty="0"/>
              <a:t>elseif statement </a:t>
            </a:r>
            <a:r>
              <a:rPr lang="en-GB" dirty="0"/>
              <a:t>− is used with the if...else statement to execute a set of code if one of the several condition is true</a:t>
            </a:r>
          </a:p>
          <a:p>
            <a:endParaRPr lang="en-GB" dirty="0"/>
          </a:p>
          <a:p>
            <a:r>
              <a:rPr lang="en-GB" b="1" dirty="0"/>
              <a:t>switch statement </a:t>
            </a:r>
            <a:r>
              <a:rPr lang="en-GB" dirty="0"/>
              <a:t>− is used if you want to select one of many blocks of code to be executed, use the Switch statement. The switch statement is used to avoid long blocks of if..elseif..else code.</a:t>
            </a:r>
          </a:p>
        </p:txBody>
      </p:sp>
    </p:spTree>
    <p:extLst>
      <p:ext uri="{BB962C8B-B14F-4D97-AF65-F5344CB8AC3E}">
        <p14:creationId xmlns:p14="http://schemas.microsoft.com/office/powerpoint/2010/main" val="4231006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If...Else Statement</a:t>
            </a:r>
          </a:p>
        </p:txBody>
      </p:sp>
      <p:sp>
        <p:nvSpPr>
          <p:cNvPr id="3" name="Content Placeholder 2"/>
          <p:cNvSpPr>
            <a:spLocks noGrp="1"/>
          </p:cNvSpPr>
          <p:nvPr>
            <p:ph idx="1"/>
          </p:nvPr>
        </p:nvSpPr>
        <p:spPr/>
        <p:txBody>
          <a:bodyPr/>
          <a:lstStyle/>
          <a:p>
            <a:r>
              <a:rPr lang="en-GB" dirty="0"/>
              <a:t> you want to execute some code if a condition is true and another code if a condition is false, use the if....else statement</a:t>
            </a:r>
            <a:r>
              <a:rPr lang="en-GB" dirty="0" smtClean="0"/>
              <a:t>.</a:t>
            </a:r>
          </a:p>
          <a:p>
            <a:r>
              <a:rPr lang="en-GB" b="1" dirty="0" smtClean="0"/>
              <a:t>Syntax</a:t>
            </a:r>
          </a:p>
          <a:p>
            <a:endParaRPr lang="en-US" b="1" dirty="0"/>
          </a:p>
          <a:p>
            <a:endParaRPr lang="en-US" b="1" dirty="0" smtClean="0"/>
          </a:p>
          <a:p>
            <a:endParaRPr lang="en-US" b="1" dirty="0"/>
          </a:p>
          <a:p>
            <a:endParaRPr lang="en-US" b="1" dirty="0" smtClean="0"/>
          </a:p>
          <a:p>
            <a:endParaRPr lang="en-US" b="1" dirty="0"/>
          </a:p>
          <a:p>
            <a:r>
              <a:rPr lang="en-US" b="1" dirty="0" smtClean="0"/>
              <a:t>Refer Example</a:t>
            </a:r>
            <a:endParaRPr lang="en-GB" b="1" dirty="0"/>
          </a:p>
        </p:txBody>
      </p:sp>
      <p:sp>
        <p:nvSpPr>
          <p:cNvPr id="4" name="Rectangle 3"/>
          <p:cNvSpPr/>
          <p:nvPr/>
        </p:nvSpPr>
        <p:spPr>
          <a:xfrm>
            <a:off x="2971800" y="2946400"/>
            <a:ext cx="5676900" cy="180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if (condition)</a:t>
            </a:r>
          </a:p>
          <a:p>
            <a:r>
              <a:rPr lang="en-GB" dirty="0"/>
              <a:t>   code to be executed if condition is true;</a:t>
            </a:r>
          </a:p>
          <a:p>
            <a:r>
              <a:rPr lang="en-GB" dirty="0"/>
              <a:t>else</a:t>
            </a:r>
          </a:p>
          <a:p>
            <a:r>
              <a:rPr lang="en-GB" dirty="0"/>
              <a:t>   code to be executed if condition is false;</a:t>
            </a:r>
          </a:p>
        </p:txBody>
      </p:sp>
    </p:spTree>
    <p:extLst>
      <p:ext uri="{BB962C8B-B14F-4D97-AF65-F5344CB8AC3E}">
        <p14:creationId xmlns:p14="http://schemas.microsoft.com/office/powerpoint/2010/main" val="116793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if...elseif...else Statement</a:t>
            </a:r>
          </a:p>
        </p:txBody>
      </p:sp>
      <p:sp>
        <p:nvSpPr>
          <p:cNvPr id="3" name="Content Placeholder 2"/>
          <p:cNvSpPr>
            <a:spLocks noGrp="1"/>
          </p:cNvSpPr>
          <p:nvPr>
            <p:ph idx="1"/>
          </p:nvPr>
        </p:nvSpPr>
        <p:spPr/>
        <p:txBody>
          <a:bodyPr/>
          <a:lstStyle/>
          <a:p>
            <a:r>
              <a:rPr lang="en-GB" dirty="0"/>
              <a:t>The if...elseif...else statement executes different codes for more than two conditions</a:t>
            </a:r>
            <a:r>
              <a:rPr lang="en-GB" dirty="0" smtClean="0"/>
              <a:t>.</a:t>
            </a:r>
            <a:endParaRPr lang="en-GB" dirty="0"/>
          </a:p>
          <a:p>
            <a:r>
              <a:rPr lang="en-GB" b="1" dirty="0"/>
              <a:t>Syntax</a:t>
            </a:r>
          </a:p>
          <a:p>
            <a:endParaRPr lang="en-GB" dirty="0"/>
          </a:p>
        </p:txBody>
      </p:sp>
      <p:sp>
        <p:nvSpPr>
          <p:cNvPr id="5" name="Rectangle 4"/>
          <p:cNvSpPr/>
          <p:nvPr/>
        </p:nvSpPr>
        <p:spPr>
          <a:xfrm>
            <a:off x="3302000" y="2616200"/>
            <a:ext cx="80137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if </a:t>
            </a:r>
            <a:r>
              <a:rPr lang="en-GB" dirty="0"/>
              <a:t>(</a:t>
            </a:r>
            <a:r>
              <a:rPr lang="en-GB" i="1" dirty="0"/>
              <a:t>condition</a:t>
            </a:r>
            <a:r>
              <a:rPr lang="en-GB" dirty="0"/>
              <a:t>) {</a:t>
            </a:r>
            <a:br>
              <a:rPr lang="en-GB" dirty="0"/>
            </a:br>
            <a:r>
              <a:rPr lang="en-GB" dirty="0"/>
              <a:t>  </a:t>
            </a:r>
            <a:r>
              <a:rPr lang="en-GB" i="1" dirty="0"/>
              <a:t>code to be executed if this condition is true;</a:t>
            </a:r>
            <a:br>
              <a:rPr lang="en-GB" i="1" dirty="0"/>
            </a:br>
            <a:r>
              <a:rPr lang="en-GB" dirty="0"/>
              <a:t>} elseif (</a:t>
            </a:r>
            <a:r>
              <a:rPr lang="en-GB" i="1" dirty="0"/>
              <a:t>condition</a:t>
            </a:r>
            <a:r>
              <a:rPr lang="en-GB" dirty="0"/>
              <a:t>) {</a:t>
            </a:r>
            <a:br>
              <a:rPr lang="en-GB" dirty="0"/>
            </a:br>
            <a:r>
              <a:rPr lang="en-GB" dirty="0"/>
              <a:t> </a:t>
            </a:r>
            <a:r>
              <a:rPr lang="en-GB" i="1" dirty="0"/>
              <a:t> code to be executed if first condition is false and this condition is true;</a:t>
            </a:r>
            <a:br>
              <a:rPr lang="en-GB" i="1" dirty="0"/>
            </a:br>
            <a:r>
              <a:rPr lang="en-GB" dirty="0"/>
              <a:t>} else {</a:t>
            </a:r>
            <a:br>
              <a:rPr lang="en-GB" dirty="0"/>
            </a:br>
            <a:r>
              <a:rPr lang="en-GB" dirty="0"/>
              <a:t>  </a:t>
            </a:r>
            <a:r>
              <a:rPr lang="en-GB" i="1" dirty="0"/>
              <a:t>code to be executed if all conditions are false;</a:t>
            </a:r>
            <a:br>
              <a:rPr lang="en-GB" i="1" dirty="0"/>
            </a:br>
            <a:r>
              <a:rPr lang="en-GB" dirty="0"/>
              <a:t>}</a:t>
            </a:r>
          </a:p>
        </p:txBody>
      </p:sp>
    </p:spTree>
    <p:extLst>
      <p:ext uri="{BB962C8B-B14F-4D97-AF65-F5344CB8AC3E}">
        <p14:creationId xmlns:p14="http://schemas.microsoft.com/office/powerpoint/2010/main" val="639079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198" y="644545"/>
            <a:ext cx="8770571" cy="777855"/>
          </a:xfrm>
        </p:spPr>
        <p:txBody>
          <a:bodyPr/>
          <a:lstStyle/>
          <a:p>
            <a:r>
              <a:rPr lang="en-US" dirty="0" smtClean="0"/>
              <a:t>What is server side scripting ?</a:t>
            </a:r>
            <a:endParaRPr lang="en-GB" dirty="0"/>
          </a:p>
        </p:txBody>
      </p:sp>
      <p:sp>
        <p:nvSpPr>
          <p:cNvPr id="3" name="Content Placeholder 2"/>
          <p:cNvSpPr>
            <a:spLocks noGrp="1"/>
          </p:cNvSpPr>
          <p:nvPr>
            <p:ph idx="1"/>
          </p:nvPr>
        </p:nvSpPr>
        <p:spPr>
          <a:xfrm>
            <a:off x="1981199" y="1511300"/>
            <a:ext cx="8770571" cy="4737100"/>
          </a:xfrm>
        </p:spPr>
        <p:txBody>
          <a:bodyPr>
            <a:noAutofit/>
          </a:bodyPr>
          <a:lstStyle/>
          <a:p>
            <a:endParaRPr lang="en-GB" sz="1600" dirty="0" smtClean="0">
              <a:latin typeface="Times New Roman" panose="02020603050405020304" pitchFamily="18" charset="0"/>
              <a:cs typeface="Times New Roman" panose="02020603050405020304" pitchFamily="18" charset="0"/>
            </a:endParaRPr>
          </a:p>
          <a:p>
            <a:r>
              <a:rPr lang="en-GB" sz="1600" dirty="0" smtClean="0">
                <a:latin typeface="Times New Roman" panose="02020603050405020304" pitchFamily="18" charset="0"/>
                <a:cs typeface="Times New Roman" panose="02020603050405020304" pitchFamily="18" charset="0"/>
              </a:rPr>
              <a:t>Web </a:t>
            </a:r>
            <a:r>
              <a:rPr lang="en-GB" sz="1600" dirty="0">
                <a:latin typeface="Times New Roman" panose="02020603050405020304" pitchFamily="18" charset="0"/>
                <a:cs typeface="Times New Roman" panose="02020603050405020304" pitchFamily="18" charset="0"/>
              </a:rPr>
              <a:t>browsers communicate with web servers using the HyperText Transfer Protocol (HTTP). When you click a link on a web page, submit a form, or run a search, an HTTP request is sent from your </a:t>
            </a:r>
            <a:r>
              <a:rPr lang="en-GB" sz="1600" dirty="0" smtClean="0">
                <a:latin typeface="Times New Roman" panose="02020603050405020304" pitchFamily="18" charset="0"/>
                <a:cs typeface="Times New Roman" panose="02020603050405020304" pitchFamily="18" charset="0"/>
              </a:rPr>
              <a:t>Browser </a:t>
            </a:r>
            <a:r>
              <a:rPr lang="en-GB" sz="1600" dirty="0">
                <a:latin typeface="Times New Roman" panose="02020603050405020304" pitchFamily="18" charset="0"/>
                <a:cs typeface="Times New Roman" panose="02020603050405020304" pitchFamily="18" charset="0"/>
              </a:rPr>
              <a:t>to the target </a:t>
            </a:r>
            <a:r>
              <a:rPr lang="en-GB" sz="1600" dirty="0" smtClean="0">
                <a:latin typeface="Times New Roman" panose="02020603050405020304" pitchFamily="18" charset="0"/>
                <a:cs typeface="Times New Roman" panose="02020603050405020304" pitchFamily="18" charset="0"/>
              </a:rPr>
              <a:t>server.</a:t>
            </a:r>
          </a:p>
          <a:p>
            <a:r>
              <a:rPr lang="en-GB" sz="1600" dirty="0" smtClean="0">
                <a:latin typeface="Times New Roman" panose="02020603050405020304" pitchFamily="18" charset="0"/>
                <a:cs typeface="Times New Roman" panose="02020603050405020304" pitchFamily="18" charset="0"/>
              </a:rPr>
              <a:t>The </a:t>
            </a:r>
            <a:r>
              <a:rPr lang="en-GB" sz="1600" dirty="0">
                <a:latin typeface="Times New Roman" panose="02020603050405020304" pitchFamily="18" charset="0"/>
                <a:cs typeface="Times New Roman" panose="02020603050405020304" pitchFamily="18" charset="0"/>
              </a:rPr>
              <a:t>request includes a URL identifying the affected resource, a method that defines the required action (for example to get, delete, or post the resource), and may include additional information encoded in URL parameters (the field-value pairs sent via a query string), as POST data (data sent by the HTTP POST method), or in associated </a:t>
            </a:r>
            <a:r>
              <a:rPr lang="en-GB" sz="1600" dirty="0" smtClean="0">
                <a:latin typeface="Times New Roman" panose="02020603050405020304" pitchFamily="18" charset="0"/>
                <a:cs typeface="Times New Roman" panose="02020603050405020304" pitchFamily="18" charset="0"/>
              </a:rPr>
              <a:t>cookies.</a:t>
            </a:r>
          </a:p>
          <a:p>
            <a:r>
              <a:rPr lang="en-GB" sz="1600" dirty="0" smtClean="0">
                <a:latin typeface="Times New Roman" panose="02020603050405020304" pitchFamily="18" charset="0"/>
                <a:cs typeface="Times New Roman" panose="02020603050405020304" pitchFamily="18" charset="0"/>
              </a:rPr>
              <a:t>Web </a:t>
            </a:r>
            <a:r>
              <a:rPr lang="en-GB" sz="1600" dirty="0">
                <a:latin typeface="Times New Roman" panose="02020603050405020304" pitchFamily="18" charset="0"/>
                <a:cs typeface="Times New Roman" panose="02020603050405020304" pitchFamily="18" charset="0"/>
              </a:rPr>
              <a:t>servers wait for client request messages, process them when they arrive, and reply to the web browser with an HTTP response message. The response contains a status line indicating whether or not the request succeeded (e.g. "HTTP/1.1 200 OK" for success). </a:t>
            </a:r>
            <a:endParaRPr lang="en-GB" sz="1600" dirty="0" smtClean="0">
              <a:latin typeface="Times New Roman" panose="02020603050405020304" pitchFamily="18" charset="0"/>
              <a:cs typeface="Times New Roman" panose="02020603050405020304" pitchFamily="18" charset="0"/>
            </a:endParaRPr>
          </a:p>
          <a:p>
            <a:r>
              <a:rPr lang="en-GB" sz="1600" dirty="0" smtClean="0">
                <a:latin typeface="Times New Roman" panose="02020603050405020304" pitchFamily="18" charset="0"/>
                <a:cs typeface="Times New Roman" panose="02020603050405020304" pitchFamily="18" charset="0"/>
              </a:rPr>
              <a:t>The </a:t>
            </a:r>
            <a:r>
              <a:rPr lang="en-GB" sz="1600" dirty="0">
                <a:latin typeface="Times New Roman" panose="02020603050405020304" pitchFamily="18" charset="0"/>
                <a:cs typeface="Times New Roman" panose="02020603050405020304" pitchFamily="18" charset="0"/>
              </a:rPr>
              <a:t>body of a successful response to a request would contain the requested resource (e.g. a new HTML page, or an image, etc...), which could then be displayed by the web browser.</a:t>
            </a:r>
          </a:p>
        </p:txBody>
      </p:sp>
    </p:spTree>
    <p:extLst>
      <p:ext uri="{BB962C8B-B14F-4D97-AF65-F5344CB8AC3E}">
        <p14:creationId xmlns:p14="http://schemas.microsoft.com/office/powerpoint/2010/main" val="4041565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563906"/>
          </a:xfrm>
        </p:spPr>
        <p:txBody>
          <a:bodyPr>
            <a:normAutofit fontScale="90000"/>
          </a:bodyPr>
          <a:lstStyle/>
          <a:p>
            <a:r>
              <a:rPr lang="en-GB" dirty="0"/>
              <a:t>The Switch Statement</a:t>
            </a:r>
          </a:p>
        </p:txBody>
      </p:sp>
      <p:sp>
        <p:nvSpPr>
          <p:cNvPr id="3" name="Content Placeholder 2"/>
          <p:cNvSpPr>
            <a:spLocks noGrp="1"/>
          </p:cNvSpPr>
          <p:nvPr>
            <p:ph idx="1"/>
          </p:nvPr>
        </p:nvSpPr>
        <p:spPr>
          <a:xfrm>
            <a:off x="1066800" y="1333500"/>
            <a:ext cx="10058400" cy="5207000"/>
          </a:xfrm>
        </p:spPr>
        <p:txBody>
          <a:bodyPr/>
          <a:lstStyle/>
          <a:p>
            <a:r>
              <a:rPr lang="en-GB" dirty="0"/>
              <a:t>If you want to select one of many blocks of code to be executed, use the Switch </a:t>
            </a:r>
            <a:r>
              <a:rPr lang="en-GB" dirty="0" smtClean="0"/>
              <a:t>statement.</a:t>
            </a:r>
            <a:endParaRPr lang="gu-IN" dirty="0" smtClean="0"/>
          </a:p>
          <a:p>
            <a:r>
              <a:rPr lang="en-GB" dirty="0" smtClean="0"/>
              <a:t>The </a:t>
            </a:r>
            <a:r>
              <a:rPr lang="en-GB" dirty="0"/>
              <a:t>switch statement is used to avoid long blocks of if..</a:t>
            </a:r>
            <a:r>
              <a:rPr lang="en-GB" dirty="0" err="1"/>
              <a:t>elseif</a:t>
            </a:r>
            <a:r>
              <a:rPr lang="en-GB" dirty="0"/>
              <a:t>..else code</a:t>
            </a:r>
            <a:r>
              <a:rPr lang="en-GB" dirty="0" smtClean="0"/>
              <a:t>.</a:t>
            </a:r>
            <a:endParaRPr lang="gu-IN" dirty="0" smtClean="0"/>
          </a:p>
          <a:p>
            <a:r>
              <a:rPr lang="gu-IN" b="1" dirty="0" smtClean="0"/>
              <a:t>Syntax :</a:t>
            </a:r>
            <a:endParaRPr lang="en-GB" b="1" dirty="0"/>
          </a:p>
        </p:txBody>
      </p:sp>
      <p:sp>
        <p:nvSpPr>
          <p:cNvPr id="4" name="Rectangle 3"/>
          <p:cNvSpPr/>
          <p:nvPr/>
        </p:nvSpPr>
        <p:spPr>
          <a:xfrm>
            <a:off x="3962400" y="2501900"/>
            <a:ext cx="6286500" cy="3898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switch (expression){</a:t>
            </a:r>
          </a:p>
          <a:p>
            <a:r>
              <a:rPr lang="en-GB" dirty="0"/>
              <a:t>   case label1:</a:t>
            </a:r>
          </a:p>
          <a:p>
            <a:r>
              <a:rPr lang="en-GB" dirty="0"/>
              <a:t>      code to be executed if expression = label1;</a:t>
            </a:r>
          </a:p>
          <a:p>
            <a:r>
              <a:rPr lang="en-GB" dirty="0"/>
              <a:t>      break;  </a:t>
            </a:r>
          </a:p>
          <a:p>
            <a:r>
              <a:rPr lang="en-GB" dirty="0"/>
              <a:t>   </a:t>
            </a:r>
          </a:p>
          <a:p>
            <a:r>
              <a:rPr lang="en-GB" dirty="0"/>
              <a:t>   case label2:</a:t>
            </a:r>
          </a:p>
          <a:p>
            <a:r>
              <a:rPr lang="en-GB" dirty="0"/>
              <a:t>      code to be executed if expression = label2;</a:t>
            </a:r>
          </a:p>
          <a:p>
            <a:r>
              <a:rPr lang="en-GB" dirty="0"/>
              <a:t>      break;</a:t>
            </a:r>
          </a:p>
          <a:p>
            <a:r>
              <a:rPr lang="en-GB" dirty="0"/>
              <a:t>      default:</a:t>
            </a:r>
          </a:p>
          <a:p>
            <a:r>
              <a:rPr lang="en-GB" dirty="0"/>
              <a:t>   </a:t>
            </a:r>
          </a:p>
          <a:p>
            <a:r>
              <a:rPr lang="en-GB" dirty="0"/>
              <a:t>   code to be executed</a:t>
            </a:r>
          </a:p>
          <a:p>
            <a:r>
              <a:rPr lang="en-GB" dirty="0"/>
              <a:t>   if expression is different </a:t>
            </a:r>
          </a:p>
          <a:p>
            <a:r>
              <a:rPr lang="en-GB" dirty="0"/>
              <a:t>   from both label1 and label2;</a:t>
            </a:r>
          </a:p>
          <a:p>
            <a:r>
              <a:rPr lang="en-GB" dirty="0"/>
              <a:t>}</a:t>
            </a:r>
          </a:p>
        </p:txBody>
      </p:sp>
    </p:spTree>
    <p:extLst>
      <p:ext uri="{BB962C8B-B14F-4D97-AF65-F5344CB8AC3E}">
        <p14:creationId xmlns:p14="http://schemas.microsoft.com/office/powerpoint/2010/main" val="2861136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PHP - Loop Types</a:t>
            </a:r>
          </a:p>
        </p:txBody>
      </p:sp>
      <p:sp>
        <p:nvSpPr>
          <p:cNvPr id="3" name="Content Placeholder 2"/>
          <p:cNvSpPr>
            <a:spLocks noGrp="1"/>
          </p:cNvSpPr>
          <p:nvPr>
            <p:ph idx="1"/>
          </p:nvPr>
        </p:nvSpPr>
        <p:spPr/>
        <p:txBody>
          <a:bodyPr>
            <a:normAutofit lnSpcReduction="10000"/>
          </a:bodyPr>
          <a:lstStyle/>
          <a:p>
            <a:r>
              <a:rPr lang="en-GB" dirty="0"/>
              <a:t>Loops in PHP are used to execute the same block of code a specified number of times. PHP supports following four loop types.</a:t>
            </a:r>
          </a:p>
          <a:p>
            <a:endParaRPr lang="en-GB" dirty="0"/>
          </a:p>
          <a:p>
            <a:r>
              <a:rPr lang="en-GB" b="1" dirty="0"/>
              <a:t>for</a:t>
            </a:r>
            <a:r>
              <a:rPr lang="en-GB" dirty="0"/>
              <a:t> − loops through a block of code a specified number of times.</a:t>
            </a:r>
          </a:p>
          <a:p>
            <a:endParaRPr lang="en-GB" dirty="0"/>
          </a:p>
          <a:p>
            <a:r>
              <a:rPr lang="en-GB" b="1" dirty="0"/>
              <a:t>while </a:t>
            </a:r>
            <a:r>
              <a:rPr lang="en-GB" dirty="0"/>
              <a:t>− loops through a block of code if and as long as a specified condition is true.</a:t>
            </a:r>
          </a:p>
          <a:p>
            <a:endParaRPr lang="en-GB" dirty="0"/>
          </a:p>
          <a:p>
            <a:r>
              <a:rPr lang="en-GB" b="1" dirty="0"/>
              <a:t>do...while </a:t>
            </a:r>
            <a:r>
              <a:rPr lang="en-GB" dirty="0"/>
              <a:t>− loops through a block of code once, and then repeats the loop as long as a special condition is true.</a:t>
            </a:r>
          </a:p>
          <a:p>
            <a:endParaRPr lang="en-GB" dirty="0"/>
          </a:p>
          <a:p>
            <a:r>
              <a:rPr lang="en-GB" b="1" dirty="0"/>
              <a:t>foreach </a:t>
            </a:r>
            <a:r>
              <a:rPr lang="en-GB" dirty="0"/>
              <a:t>− loops through a block of code for each element in an array.</a:t>
            </a:r>
          </a:p>
          <a:p>
            <a:endParaRPr lang="en-GB" dirty="0"/>
          </a:p>
        </p:txBody>
      </p:sp>
    </p:spTree>
    <p:extLst>
      <p:ext uri="{BB962C8B-B14F-4D97-AF65-F5344CB8AC3E}">
        <p14:creationId xmlns:p14="http://schemas.microsoft.com/office/powerpoint/2010/main" val="3273042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foreach loop statement</a:t>
            </a:r>
          </a:p>
        </p:txBody>
      </p:sp>
      <p:sp>
        <p:nvSpPr>
          <p:cNvPr id="3" name="Content Placeholder 2"/>
          <p:cNvSpPr>
            <a:spLocks noGrp="1"/>
          </p:cNvSpPr>
          <p:nvPr>
            <p:ph idx="1"/>
          </p:nvPr>
        </p:nvSpPr>
        <p:spPr/>
        <p:txBody>
          <a:bodyPr/>
          <a:lstStyle/>
          <a:p>
            <a:r>
              <a:rPr lang="en-GB" dirty="0" smtClean="0"/>
              <a:t>The </a:t>
            </a:r>
            <a:r>
              <a:rPr lang="en-GB" dirty="0"/>
              <a:t>foreach statement is used to loop through arrays. </a:t>
            </a:r>
            <a:endParaRPr lang="gu-IN" dirty="0" smtClean="0"/>
          </a:p>
          <a:p>
            <a:r>
              <a:rPr lang="en-GB" dirty="0" smtClean="0"/>
              <a:t>For </a:t>
            </a:r>
            <a:r>
              <a:rPr lang="en-GB" dirty="0"/>
              <a:t>each pass the value of the current array element is assigned to $value and the array pointer is moved by one and in the next pass next element will be processed.</a:t>
            </a:r>
          </a:p>
          <a:p>
            <a:endParaRPr lang="en-GB" dirty="0"/>
          </a:p>
          <a:p>
            <a:r>
              <a:rPr lang="en-GB" b="1" dirty="0" smtClean="0"/>
              <a:t>Syntax</a:t>
            </a:r>
            <a:endParaRPr lang="en-GB" b="1" dirty="0"/>
          </a:p>
        </p:txBody>
      </p:sp>
      <p:sp>
        <p:nvSpPr>
          <p:cNvPr id="4" name="Rectangle 3"/>
          <p:cNvSpPr/>
          <p:nvPr/>
        </p:nvSpPr>
        <p:spPr>
          <a:xfrm>
            <a:off x="3263900" y="3327400"/>
            <a:ext cx="3733800" cy="952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foreach (array as value) {</a:t>
            </a:r>
          </a:p>
          <a:p>
            <a:r>
              <a:rPr lang="en-GB" dirty="0"/>
              <a:t>   code to be executed;</a:t>
            </a:r>
          </a:p>
          <a:p>
            <a:r>
              <a:rPr lang="en-GB" dirty="0"/>
              <a:t>}</a:t>
            </a:r>
          </a:p>
        </p:txBody>
      </p:sp>
    </p:spTree>
    <p:extLst>
      <p:ext uri="{BB962C8B-B14F-4D97-AF65-F5344CB8AC3E}">
        <p14:creationId xmlns:p14="http://schemas.microsoft.com/office/powerpoint/2010/main" val="1553173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PHP - Arrays</a:t>
            </a:r>
          </a:p>
        </p:txBody>
      </p:sp>
      <p:sp>
        <p:nvSpPr>
          <p:cNvPr id="3" name="Content Placeholder 2"/>
          <p:cNvSpPr>
            <a:spLocks noGrp="1"/>
          </p:cNvSpPr>
          <p:nvPr>
            <p:ph idx="1"/>
          </p:nvPr>
        </p:nvSpPr>
        <p:spPr/>
        <p:txBody>
          <a:bodyPr>
            <a:normAutofit fontScale="85000" lnSpcReduction="10000"/>
          </a:bodyPr>
          <a:lstStyle/>
          <a:p>
            <a:r>
              <a:rPr lang="en-GB" dirty="0"/>
              <a:t>An array is a data structure that stores one or more similar type of values in a single value. For example if you want to store 100 numbers then instead of defining 100 variables its easy to define an array of 100 length.</a:t>
            </a:r>
          </a:p>
          <a:p>
            <a:endParaRPr lang="en-GB" dirty="0"/>
          </a:p>
          <a:p>
            <a:r>
              <a:rPr lang="en-GB" dirty="0"/>
              <a:t>There are three different kind of arrays and each array value is accessed using an ID c which is called array index.</a:t>
            </a:r>
          </a:p>
          <a:p>
            <a:endParaRPr lang="en-GB" dirty="0"/>
          </a:p>
          <a:p>
            <a:r>
              <a:rPr lang="en-GB" dirty="0"/>
              <a:t>Numeric array − An array with a numeric index. Values are stored and accessed in linear fashion.</a:t>
            </a:r>
          </a:p>
          <a:p>
            <a:endParaRPr lang="en-GB" dirty="0"/>
          </a:p>
          <a:p>
            <a:r>
              <a:rPr lang="en-GB" dirty="0"/>
              <a:t>Associative array − An array with strings as index. This stores element values in association with key values rather than in a strict linear index order.</a:t>
            </a:r>
          </a:p>
          <a:p>
            <a:endParaRPr lang="en-GB" dirty="0"/>
          </a:p>
          <a:p>
            <a:r>
              <a:rPr lang="en-GB" dirty="0"/>
              <a:t>Multidimensional array − An array containing one or more arrays and values are accessed using multiple indices</a:t>
            </a:r>
          </a:p>
        </p:txBody>
      </p:sp>
    </p:spTree>
    <p:extLst>
      <p:ext uri="{BB962C8B-B14F-4D97-AF65-F5344CB8AC3E}">
        <p14:creationId xmlns:p14="http://schemas.microsoft.com/office/powerpoint/2010/main" val="2602569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Numeric Array</a:t>
            </a:r>
            <a:br>
              <a:rPr lang="en-GB" dirty="0"/>
            </a:br>
            <a:endParaRPr lang="en-GB" dirty="0"/>
          </a:p>
        </p:txBody>
      </p:sp>
      <p:sp>
        <p:nvSpPr>
          <p:cNvPr id="3" name="Content Placeholder 2"/>
          <p:cNvSpPr>
            <a:spLocks noGrp="1"/>
          </p:cNvSpPr>
          <p:nvPr>
            <p:ph idx="1"/>
          </p:nvPr>
        </p:nvSpPr>
        <p:spPr/>
        <p:txBody>
          <a:bodyPr/>
          <a:lstStyle/>
          <a:p>
            <a:r>
              <a:rPr lang="en-GB" dirty="0" smtClean="0"/>
              <a:t>These </a:t>
            </a:r>
            <a:r>
              <a:rPr lang="en-GB" dirty="0"/>
              <a:t>arrays can store numbers, strings and any object but their index will be represented by numbers. By default array index starts from zero</a:t>
            </a:r>
            <a:r>
              <a:rPr lang="en-GB" dirty="0" smtClean="0"/>
              <a:t>.</a:t>
            </a:r>
            <a:endParaRPr lang="gu-IN" dirty="0" smtClean="0"/>
          </a:p>
          <a:p>
            <a:r>
              <a:rPr lang="gu-IN" b="1" dirty="0" smtClean="0"/>
              <a:t>Refer Example</a:t>
            </a:r>
            <a:endParaRPr lang="en-GB" b="1" dirty="0"/>
          </a:p>
        </p:txBody>
      </p:sp>
    </p:spTree>
    <p:extLst>
      <p:ext uri="{BB962C8B-B14F-4D97-AF65-F5344CB8AC3E}">
        <p14:creationId xmlns:p14="http://schemas.microsoft.com/office/powerpoint/2010/main" val="31719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Associative Arrays</a:t>
            </a:r>
          </a:p>
        </p:txBody>
      </p:sp>
      <p:sp>
        <p:nvSpPr>
          <p:cNvPr id="3" name="Content Placeholder 2"/>
          <p:cNvSpPr>
            <a:spLocks noGrp="1"/>
          </p:cNvSpPr>
          <p:nvPr>
            <p:ph idx="1"/>
          </p:nvPr>
        </p:nvSpPr>
        <p:spPr/>
        <p:txBody>
          <a:bodyPr/>
          <a:lstStyle/>
          <a:p>
            <a:r>
              <a:rPr lang="en-GB" dirty="0" smtClean="0"/>
              <a:t>The </a:t>
            </a:r>
            <a:r>
              <a:rPr lang="en-GB" dirty="0"/>
              <a:t>associative arrays are very similar to numeric arrays in term of functionality but they are different in terms of their index. Associative array will have their index as string so that you can establish a strong association between key and values.</a:t>
            </a:r>
          </a:p>
          <a:p>
            <a:endParaRPr lang="en-GB" dirty="0"/>
          </a:p>
          <a:p>
            <a:r>
              <a:rPr lang="en-GB" dirty="0"/>
              <a:t>To store the salaries of employees in an array, a numerically indexed array would not be the best choice. Instead, we could use the employees names as the keys in our associative array, and the value would be their respective salary.</a:t>
            </a:r>
          </a:p>
          <a:p>
            <a:endParaRPr lang="en-GB" dirty="0"/>
          </a:p>
          <a:p>
            <a:r>
              <a:rPr lang="en-GB" dirty="0" smtClean="0"/>
              <a:t>Don't </a:t>
            </a:r>
            <a:r>
              <a:rPr lang="en-GB" dirty="0"/>
              <a:t>keep associative array inside double quote while printing otherwise it would not return any value.</a:t>
            </a:r>
          </a:p>
        </p:txBody>
      </p:sp>
    </p:spTree>
    <p:extLst>
      <p:ext uri="{BB962C8B-B14F-4D97-AF65-F5344CB8AC3E}">
        <p14:creationId xmlns:p14="http://schemas.microsoft.com/office/powerpoint/2010/main" val="3471154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Multidimensional Arrays</a:t>
            </a:r>
            <a:br>
              <a:rPr lang="en-GB" dirty="0"/>
            </a:br>
            <a:endParaRPr lang="en-GB" dirty="0"/>
          </a:p>
        </p:txBody>
      </p:sp>
      <p:sp>
        <p:nvSpPr>
          <p:cNvPr id="3" name="Content Placeholder 2"/>
          <p:cNvSpPr>
            <a:spLocks noGrp="1"/>
          </p:cNvSpPr>
          <p:nvPr>
            <p:ph idx="1"/>
          </p:nvPr>
        </p:nvSpPr>
        <p:spPr/>
        <p:txBody>
          <a:bodyPr/>
          <a:lstStyle/>
          <a:p>
            <a:r>
              <a:rPr lang="en-GB" dirty="0" smtClean="0"/>
              <a:t>A </a:t>
            </a:r>
            <a:r>
              <a:rPr lang="en-GB" dirty="0"/>
              <a:t>multi-dimensional array each element in the main array can also be an array. And each element in the sub-array can be an array, and so on</a:t>
            </a:r>
            <a:r>
              <a:rPr lang="en-GB" dirty="0" smtClean="0"/>
              <a:t>.</a:t>
            </a:r>
            <a:endParaRPr lang="gu-IN" dirty="0" smtClean="0"/>
          </a:p>
          <a:p>
            <a:r>
              <a:rPr lang="en-GB" dirty="0" smtClean="0"/>
              <a:t> </a:t>
            </a:r>
            <a:r>
              <a:rPr lang="en-GB" dirty="0"/>
              <a:t>Values in the multi-dimensional array are accessed using multiple index.</a:t>
            </a:r>
          </a:p>
        </p:txBody>
      </p:sp>
    </p:spTree>
    <p:extLst>
      <p:ext uri="{BB962C8B-B14F-4D97-AF65-F5344CB8AC3E}">
        <p14:creationId xmlns:p14="http://schemas.microsoft.com/office/powerpoint/2010/main" val="620710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Functions</a:t>
            </a:r>
            <a:endParaRPr lang="en-GB" dirty="0"/>
          </a:p>
        </p:txBody>
      </p:sp>
      <p:sp>
        <p:nvSpPr>
          <p:cNvPr id="3" name="Content Placeholder 2"/>
          <p:cNvSpPr>
            <a:spLocks noGrp="1"/>
          </p:cNvSpPr>
          <p:nvPr>
            <p:ph idx="1"/>
          </p:nvPr>
        </p:nvSpPr>
        <p:spPr/>
        <p:txBody>
          <a:bodyPr>
            <a:normAutofit fontScale="92500" lnSpcReduction="20000"/>
          </a:bodyPr>
          <a:lstStyle/>
          <a:p>
            <a:r>
              <a:rPr lang="en-GB" dirty="0"/>
              <a:t>PHP functions are similar to other programming languages. A function is a piece of code which takes one more input in the form of parameter and does some processing and returns a value.</a:t>
            </a:r>
          </a:p>
          <a:p>
            <a:endParaRPr lang="en-GB" dirty="0"/>
          </a:p>
          <a:p>
            <a:r>
              <a:rPr lang="en-GB" dirty="0"/>
              <a:t>You </a:t>
            </a:r>
            <a:r>
              <a:rPr lang="en-GB" dirty="0" smtClean="0"/>
              <a:t> </a:t>
            </a:r>
            <a:r>
              <a:rPr lang="en-GB" dirty="0"/>
              <a:t>have </a:t>
            </a:r>
            <a:r>
              <a:rPr lang="en-GB" dirty="0" smtClean="0"/>
              <a:t> </a:t>
            </a:r>
            <a:r>
              <a:rPr lang="en-GB" dirty="0"/>
              <a:t>many functions like </a:t>
            </a:r>
            <a:r>
              <a:rPr lang="en-GB" dirty="0" err="1"/>
              <a:t>fopen</a:t>
            </a:r>
            <a:r>
              <a:rPr lang="en-GB" dirty="0"/>
              <a:t>() and </a:t>
            </a:r>
            <a:r>
              <a:rPr lang="en-GB" dirty="0" err="1"/>
              <a:t>fread</a:t>
            </a:r>
            <a:r>
              <a:rPr lang="en-GB" dirty="0"/>
              <a:t>() etc. They are built-in functions but PHP gives you option to create your own functions as well.</a:t>
            </a:r>
          </a:p>
          <a:p>
            <a:endParaRPr lang="en-GB" dirty="0"/>
          </a:p>
          <a:p>
            <a:r>
              <a:rPr lang="en-GB" dirty="0"/>
              <a:t>There are two parts which should be clear to you −</a:t>
            </a:r>
          </a:p>
          <a:p>
            <a:endParaRPr lang="en-GB" dirty="0"/>
          </a:p>
          <a:p>
            <a:r>
              <a:rPr lang="en-GB" dirty="0"/>
              <a:t>Creating a PHP Function</a:t>
            </a:r>
          </a:p>
          <a:p>
            <a:r>
              <a:rPr lang="en-GB" dirty="0"/>
              <a:t>Calling a PHP Function</a:t>
            </a:r>
          </a:p>
          <a:p>
            <a:r>
              <a:rPr lang="en-GB" dirty="0"/>
              <a:t>In fact you hardly need to create your own PHP function because there are already more than 1000 of built-in library functions created for different area and you just need to call them according to your requirement.</a:t>
            </a:r>
          </a:p>
        </p:txBody>
      </p:sp>
    </p:spTree>
    <p:extLst>
      <p:ext uri="{BB962C8B-B14F-4D97-AF65-F5344CB8AC3E}">
        <p14:creationId xmlns:p14="http://schemas.microsoft.com/office/powerpoint/2010/main" val="4064351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PHP Function</a:t>
            </a:r>
          </a:p>
        </p:txBody>
      </p:sp>
      <p:sp>
        <p:nvSpPr>
          <p:cNvPr id="3" name="Content Placeholder 2"/>
          <p:cNvSpPr>
            <a:spLocks noGrp="1"/>
          </p:cNvSpPr>
          <p:nvPr>
            <p:ph idx="1"/>
          </p:nvPr>
        </p:nvSpPr>
        <p:spPr/>
        <p:txBody>
          <a:bodyPr/>
          <a:lstStyle/>
          <a:p>
            <a:r>
              <a:rPr lang="en-GB" dirty="0" smtClean="0"/>
              <a:t>Its </a:t>
            </a:r>
            <a:r>
              <a:rPr lang="en-GB" dirty="0"/>
              <a:t>very easy to create your own PHP function. </a:t>
            </a:r>
            <a:endParaRPr lang="en-GB" dirty="0" smtClean="0"/>
          </a:p>
          <a:p>
            <a:r>
              <a:rPr lang="en-GB" dirty="0" smtClean="0"/>
              <a:t>Suppose </a:t>
            </a:r>
            <a:r>
              <a:rPr lang="en-GB" dirty="0"/>
              <a:t>you want to create a PHP function which will simply write a simple message on your browser when you will call it</a:t>
            </a:r>
            <a:r>
              <a:rPr lang="en-GB" dirty="0" smtClean="0"/>
              <a:t>.</a:t>
            </a:r>
            <a:endParaRPr lang="en-GB" dirty="0"/>
          </a:p>
          <a:p>
            <a:r>
              <a:rPr lang="en-GB" dirty="0"/>
              <a:t>Note that while creating a function its name should start with keyword function and all the PHP code should be put inside { and } </a:t>
            </a:r>
            <a:r>
              <a:rPr lang="en-GB" dirty="0" smtClean="0"/>
              <a:t>braces</a:t>
            </a:r>
          </a:p>
          <a:p>
            <a:r>
              <a:rPr lang="en-US" b="1" u="sng" dirty="0" smtClean="0"/>
              <a:t>Refer Example</a:t>
            </a:r>
            <a:endParaRPr lang="en-GB" b="1" u="sng" dirty="0"/>
          </a:p>
        </p:txBody>
      </p:sp>
    </p:spTree>
    <p:extLst>
      <p:ext uri="{BB962C8B-B14F-4D97-AF65-F5344CB8AC3E}">
        <p14:creationId xmlns:p14="http://schemas.microsoft.com/office/powerpoint/2010/main" val="1698493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PHP Functions with Parameters</a:t>
            </a:r>
            <a:br>
              <a:rPr lang="en-GB" dirty="0"/>
            </a:br>
            <a:endParaRPr lang="en-GB" dirty="0"/>
          </a:p>
        </p:txBody>
      </p:sp>
      <p:sp>
        <p:nvSpPr>
          <p:cNvPr id="3" name="Content Placeholder 2"/>
          <p:cNvSpPr>
            <a:spLocks noGrp="1"/>
          </p:cNvSpPr>
          <p:nvPr>
            <p:ph idx="1"/>
          </p:nvPr>
        </p:nvSpPr>
        <p:spPr/>
        <p:txBody>
          <a:bodyPr/>
          <a:lstStyle/>
          <a:p>
            <a:r>
              <a:rPr lang="en-GB" dirty="0" smtClean="0"/>
              <a:t>PHP </a:t>
            </a:r>
            <a:r>
              <a:rPr lang="en-GB" dirty="0"/>
              <a:t>gives you option to pass your parameters inside a function. You can pass as many as parameters your like. These parameters work like variables inside your function</a:t>
            </a:r>
            <a:r>
              <a:rPr lang="en-GB" dirty="0" smtClean="0"/>
              <a:t>.</a:t>
            </a:r>
          </a:p>
          <a:p>
            <a:r>
              <a:rPr lang="en-US" b="1" u="sng" dirty="0" smtClean="0"/>
              <a:t>Refer Example</a:t>
            </a:r>
            <a:endParaRPr lang="en-GB" b="1" u="sng" dirty="0"/>
          </a:p>
        </p:txBody>
      </p:sp>
    </p:spTree>
    <p:extLst>
      <p:ext uri="{BB962C8B-B14F-4D97-AF65-F5344CB8AC3E}">
        <p14:creationId xmlns:p14="http://schemas.microsoft.com/office/powerpoint/2010/main" val="4102433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589306"/>
          </a:xfrm>
        </p:spPr>
        <p:txBody>
          <a:bodyPr>
            <a:normAutofit fontScale="90000"/>
          </a:bodyPr>
          <a:lstStyle/>
          <a:p>
            <a:r>
              <a:rPr lang="en-US" dirty="0" smtClean="0"/>
              <a:t>Static Site</a:t>
            </a:r>
            <a:endParaRPr lang="en-GB" dirty="0"/>
          </a:p>
        </p:txBody>
      </p:sp>
      <p:sp>
        <p:nvSpPr>
          <p:cNvPr id="3" name="Content Placeholder 2"/>
          <p:cNvSpPr>
            <a:spLocks noGrp="1"/>
          </p:cNvSpPr>
          <p:nvPr>
            <p:ph idx="1"/>
          </p:nvPr>
        </p:nvSpPr>
        <p:spPr>
          <a:xfrm>
            <a:off x="1066800" y="1397000"/>
            <a:ext cx="10058400" cy="4638040"/>
          </a:xfrm>
        </p:spPr>
        <p:txBody>
          <a:bodyPr/>
          <a:lstStyle/>
          <a:p>
            <a:r>
              <a:rPr lang="en-GB" dirty="0"/>
              <a:t>The diagram below shows a basic web server architecture for a static site (a static site is one that returns the same hard-coded content from the server whenever a particular resource is requested). When a user wants to navigate to a page, the browser sends an HTTP "GET" request specifying its </a:t>
            </a:r>
            <a:r>
              <a:rPr lang="en-GB" dirty="0" smtClean="0"/>
              <a:t>URL.</a:t>
            </a:r>
          </a:p>
          <a:p>
            <a:r>
              <a:rPr lang="en-GB" dirty="0" smtClean="0"/>
              <a:t>The </a:t>
            </a:r>
            <a:r>
              <a:rPr lang="en-GB" dirty="0"/>
              <a:t>server retrieves the requested document from its file system and returns an HTTP response containing the document and a success status (usually 200 OK). If the file cannot be retrieved for some reason, an error status is returned (see client error responses and server error responses</a:t>
            </a:r>
            <a:r>
              <a:rPr lang="en-GB" dirty="0" smtClean="0"/>
              <a:t>).</a:t>
            </a:r>
          </a:p>
          <a:p>
            <a:endParaRPr lang="en-GB" dirty="0"/>
          </a:p>
          <a:p>
            <a:endParaRPr lang="en-GB" dirty="0"/>
          </a:p>
          <a:p>
            <a:endParaRPr lang="en-GB" dirty="0"/>
          </a:p>
        </p:txBody>
      </p:sp>
      <p:pic>
        <p:nvPicPr>
          <p:cNvPr id="4" name="Picture 3"/>
          <p:cNvPicPr>
            <a:picLocks noChangeAspect="1"/>
          </p:cNvPicPr>
          <p:nvPr/>
        </p:nvPicPr>
        <p:blipFill>
          <a:blip r:embed="rId2"/>
          <a:stretch>
            <a:fillRect/>
          </a:stretch>
        </p:blipFill>
        <p:spPr>
          <a:xfrm>
            <a:off x="1524000" y="3986212"/>
            <a:ext cx="9144000" cy="2543175"/>
          </a:xfrm>
          <a:prstGeom prst="rect">
            <a:avLst/>
          </a:prstGeom>
        </p:spPr>
      </p:pic>
    </p:spTree>
    <p:extLst>
      <p:ext uri="{BB962C8B-B14F-4D97-AF65-F5344CB8AC3E}">
        <p14:creationId xmlns:p14="http://schemas.microsoft.com/office/powerpoint/2010/main" val="657540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Passing Arguments by Reference</a:t>
            </a:r>
          </a:p>
        </p:txBody>
      </p:sp>
      <p:sp>
        <p:nvSpPr>
          <p:cNvPr id="3" name="Content Placeholder 2"/>
          <p:cNvSpPr>
            <a:spLocks noGrp="1"/>
          </p:cNvSpPr>
          <p:nvPr>
            <p:ph idx="1"/>
          </p:nvPr>
        </p:nvSpPr>
        <p:spPr/>
        <p:txBody>
          <a:bodyPr/>
          <a:lstStyle/>
          <a:p>
            <a:r>
              <a:rPr lang="en-GB" dirty="0" smtClean="0"/>
              <a:t>It </a:t>
            </a:r>
            <a:r>
              <a:rPr lang="en-GB" dirty="0"/>
              <a:t>is possible to pass arguments to functions by reference. </a:t>
            </a:r>
            <a:endParaRPr lang="en-GB" dirty="0" smtClean="0"/>
          </a:p>
          <a:p>
            <a:r>
              <a:rPr lang="en-GB" dirty="0" smtClean="0"/>
              <a:t>This </a:t>
            </a:r>
            <a:r>
              <a:rPr lang="en-GB" dirty="0"/>
              <a:t>means that a reference to the variable is manipulated by the function rather than a copy of the variable's </a:t>
            </a:r>
            <a:r>
              <a:rPr lang="en-GB" dirty="0" smtClean="0"/>
              <a:t>value.</a:t>
            </a:r>
          </a:p>
          <a:p>
            <a:r>
              <a:rPr lang="en-GB" dirty="0" smtClean="0"/>
              <a:t>Any </a:t>
            </a:r>
            <a:r>
              <a:rPr lang="en-GB" dirty="0"/>
              <a:t>changes made to an argument in these cases will change the value of the original variable. </a:t>
            </a:r>
            <a:endParaRPr lang="en-GB" dirty="0" smtClean="0"/>
          </a:p>
          <a:p>
            <a:r>
              <a:rPr lang="en-GB" dirty="0" smtClean="0"/>
              <a:t>You </a:t>
            </a:r>
            <a:r>
              <a:rPr lang="en-GB" dirty="0"/>
              <a:t>can pass an argument by reference by adding an ampersand to the variable name in either the function call or the function definition.</a:t>
            </a:r>
          </a:p>
        </p:txBody>
      </p:sp>
    </p:spTree>
    <p:extLst>
      <p:ext uri="{BB962C8B-B14F-4D97-AF65-F5344CB8AC3E}">
        <p14:creationId xmlns:p14="http://schemas.microsoft.com/office/powerpoint/2010/main" val="1120818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PHP Functions returning value</a:t>
            </a:r>
          </a:p>
        </p:txBody>
      </p:sp>
      <p:sp>
        <p:nvSpPr>
          <p:cNvPr id="3" name="Content Placeholder 2"/>
          <p:cNvSpPr>
            <a:spLocks noGrp="1"/>
          </p:cNvSpPr>
          <p:nvPr>
            <p:ph idx="1"/>
          </p:nvPr>
        </p:nvSpPr>
        <p:spPr/>
        <p:txBody>
          <a:bodyPr/>
          <a:lstStyle/>
          <a:p>
            <a:r>
              <a:rPr lang="en-GB" dirty="0" smtClean="0"/>
              <a:t>A </a:t>
            </a:r>
            <a:r>
              <a:rPr lang="en-GB" dirty="0"/>
              <a:t>function can return a value using the </a:t>
            </a:r>
            <a:r>
              <a:rPr lang="en-GB" b="1" dirty="0"/>
              <a:t>return</a:t>
            </a:r>
            <a:r>
              <a:rPr lang="en-GB" dirty="0"/>
              <a:t> statement in conjunction with a value or object</a:t>
            </a:r>
            <a:r>
              <a:rPr lang="en-GB" dirty="0" smtClean="0"/>
              <a:t>.</a:t>
            </a:r>
          </a:p>
          <a:p>
            <a:r>
              <a:rPr lang="en-GB" dirty="0" smtClean="0"/>
              <a:t> </a:t>
            </a:r>
            <a:r>
              <a:rPr lang="en-GB" dirty="0"/>
              <a:t>return stops the execution of the function and sends the value back to the calling code.</a:t>
            </a:r>
          </a:p>
          <a:p>
            <a:r>
              <a:rPr lang="en-GB" dirty="0"/>
              <a:t>You can return more than one value from a function using </a:t>
            </a:r>
            <a:r>
              <a:rPr lang="en-GB" b="1" dirty="0"/>
              <a:t>return array(1,2,3,4)</a:t>
            </a:r>
            <a:r>
              <a:rPr lang="en-GB" dirty="0"/>
              <a:t>.</a:t>
            </a:r>
          </a:p>
          <a:p>
            <a:r>
              <a:rPr lang="en-GB" dirty="0" smtClean="0"/>
              <a:t> </a:t>
            </a:r>
            <a:r>
              <a:rPr lang="en-GB" dirty="0"/>
              <a:t>Note that </a:t>
            </a:r>
            <a:r>
              <a:rPr lang="en-GB" b="1" dirty="0"/>
              <a:t>return</a:t>
            </a:r>
            <a:r>
              <a:rPr lang="en-GB" dirty="0"/>
              <a:t> keyword is used to return a value from a function.</a:t>
            </a:r>
          </a:p>
        </p:txBody>
      </p:sp>
    </p:spTree>
    <p:extLst>
      <p:ext uri="{BB962C8B-B14F-4D97-AF65-F5344CB8AC3E}">
        <p14:creationId xmlns:p14="http://schemas.microsoft.com/office/powerpoint/2010/main" val="15359659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String</a:t>
            </a:r>
            <a:endParaRPr lang="en-GB" dirty="0"/>
          </a:p>
        </p:txBody>
      </p:sp>
      <p:sp>
        <p:nvSpPr>
          <p:cNvPr id="3" name="Content Placeholder 2"/>
          <p:cNvSpPr>
            <a:spLocks noGrp="1"/>
          </p:cNvSpPr>
          <p:nvPr>
            <p:ph idx="1"/>
          </p:nvPr>
        </p:nvSpPr>
        <p:spPr/>
        <p:txBody>
          <a:bodyPr/>
          <a:lstStyle/>
          <a:p>
            <a:r>
              <a:rPr lang="en-GB" dirty="0"/>
              <a:t>They are sequences of characters, like "PHP supports string operations</a:t>
            </a:r>
            <a:r>
              <a:rPr lang="en-GB" dirty="0" smtClean="0"/>
              <a:t>".</a:t>
            </a:r>
          </a:p>
        </p:txBody>
      </p:sp>
      <p:graphicFrame>
        <p:nvGraphicFramePr>
          <p:cNvPr id="4" name="Table 3"/>
          <p:cNvGraphicFramePr>
            <a:graphicFrameLocks noGrp="1"/>
          </p:cNvGraphicFramePr>
          <p:nvPr>
            <p:extLst>
              <p:ext uri="{D42A27DB-BD31-4B8C-83A1-F6EECF244321}">
                <p14:modId xmlns:p14="http://schemas.microsoft.com/office/powerpoint/2010/main" val="1444136166"/>
              </p:ext>
            </p:extLst>
          </p:nvPr>
        </p:nvGraphicFramePr>
        <p:xfrm>
          <a:off x="1625600" y="2789766"/>
          <a:ext cx="8128000" cy="2494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288017693"/>
                    </a:ext>
                  </a:extLst>
                </a:gridCol>
                <a:gridCol w="4064000">
                  <a:extLst>
                    <a:ext uri="{9D8B030D-6E8A-4147-A177-3AD203B41FA5}">
                      <a16:colId xmlns:a16="http://schemas.microsoft.com/office/drawing/2014/main" val="1952219405"/>
                    </a:ext>
                  </a:extLst>
                </a:gridCol>
              </a:tblGrid>
              <a:tr h="370840">
                <a:tc>
                  <a:txBody>
                    <a:bodyPr/>
                    <a:lstStyle/>
                    <a:p>
                      <a:r>
                        <a:rPr lang="en-US" dirty="0" smtClean="0"/>
                        <a:t>Function</a:t>
                      </a:r>
                      <a:endParaRPr lang="en-GB" dirty="0"/>
                    </a:p>
                  </a:txBody>
                  <a:tcPr/>
                </a:tc>
                <a:tc>
                  <a:txBody>
                    <a:bodyPr/>
                    <a:lstStyle/>
                    <a:p>
                      <a:r>
                        <a:rPr lang="en-US" dirty="0" smtClean="0"/>
                        <a:t>Description</a:t>
                      </a:r>
                      <a:endParaRPr lang="en-GB" dirty="0"/>
                    </a:p>
                  </a:txBody>
                  <a:tcPr/>
                </a:tc>
                <a:extLst>
                  <a:ext uri="{0D108BD9-81ED-4DB2-BD59-A6C34878D82A}">
                    <a16:rowId xmlns:a16="http://schemas.microsoft.com/office/drawing/2014/main" val="640611228"/>
                  </a:ext>
                </a:extLst>
              </a:tr>
              <a:tr h="370840">
                <a:tc>
                  <a:txBody>
                    <a:bodyPr/>
                    <a:lstStyle/>
                    <a:p>
                      <a:r>
                        <a:rPr lang="en-US" dirty="0" err="1" smtClean="0"/>
                        <a:t>Strlen</a:t>
                      </a:r>
                      <a:r>
                        <a:rPr lang="en-US" dirty="0" smtClean="0"/>
                        <a:t>()</a:t>
                      </a:r>
                      <a:endParaRPr lang="en-GB" dirty="0"/>
                    </a:p>
                  </a:txBody>
                  <a:tcPr/>
                </a:tc>
                <a:tc>
                  <a:txBody>
                    <a:bodyPr/>
                    <a:lstStyle/>
                    <a:p>
                      <a:r>
                        <a:rPr lang="en-US" dirty="0" smtClean="0"/>
                        <a:t>Returns string length</a:t>
                      </a:r>
                      <a:endParaRPr lang="en-GB" dirty="0"/>
                    </a:p>
                  </a:txBody>
                  <a:tcPr/>
                </a:tc>
                <a:extLst>
                  <a:ext uri="{0D108BD9-81ED-4DB2-BD59-A6C34878D82A}">
                    <a16:rowId xmlns:a16="http://schemas.microsoft.com/office/drawing/2014/main" val="1937518276"/>
                  </a:ext>
                </a:extLst>
              </a:tr>
              <a:tr h="370840">
                <a:tc>
                  <a:txBody>
                    <a:bodyPr/>
                    <a:lstStyle/>
                    <a:p>
                      <a:r>
                        <a:rPr lang="en-GB" dirty="0" err="1" smtClean="0"/>
                        <a:t>str_word_count</a:t>
                      </a:r>
                      <a:r>
                        <a:rPr lang="en-GB" dirty="0" smtClean="0"/>
                        <a:t>() </a:t>
                      </a:r>
                      <a:endParaRPr lang="en-GB" dirty="0"/>
                    </a:p>
                  </a:txBody>
                  <a:tcPr/>
                </a:tc>
                <a:tc>
                  <a:txBody>
                    <a:bodyPr/>
                    <a:lstStyle/>
                    <a:p>
                      <a:r>
                        <a:rPr lang="en-GB" sz="1800" b="0" i="0" kern="1200" dirty="0" smtClean="0">
                          <a:solidFill>
                            <a:schemeClr val="dk1"/>
                          </a:solidFill>
                          <a:effectLst/>
                          <a:latin typeface="+mn-lt"/>
                          <a:ea typeface="+mn-ea"/>
                          <a:cs typeface="+mn-cs"/>
                        </a:rPr>
                        <a:t>Count Words in a String</a:t>
                      </a:r>
                      <a:endParaRPr lang="en-GB"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1712709041"/>
                  </a:ext>
                </a:extLst>
              </a:tr>
              <a:tr h="370840">
                <a:tc>
                  <a:txBody>
                    <a:bodyPr/>
                    <a:lstStyle/>
                    <a:p>
                      <a:r>
                        <a:rPr lang="en-GB" dirty="0" err="1" smtClean="0"/>
                        <a:t>strrev</a:t>
                      </a:r>
                      <a:r>
                        <a:rPr lang="en-GB" dirty="0" smtClean="0"/>
                        <a:t>()</a:t>
                      </a:r>
                      <a:endParaRPr lang="en-GB" dirty="0"/>
                    </a:p>
                  </a:txBody>
                  <a:tcPr/>
                </a:tc>
                <a:tc>
                  <a:txBody>
                    <a:bodyPr/>
                    <a:lstStyle/>
                    <a:p>
                      <a:r>
                        <a:rPr lang="en-GB" dirty="0" smtClean="0"/>
                        <a:t>Reverse a String</a:t>
                      </a:r>
                      <a:endParaRPr lang="en-GB" dirty="0"/>
                    </a:p>
                  </a:txBody>
                  <a:tcPr/>
                </a:tc>
                <a:extLst>
                  <a:ext uri="{0D108BD9-81ED-4DB2-BD59-A6C34878D82A}">
                    <a16:rowId xmlns:a16="http://schemas.microsoft.com/office/drawing/2014/main" val="1628288179"/>
                  </a:ext>
                </a:extLst>
              </a:tr>
              <a:tr h="370840">
                <a:tc>
                  <a:txBody>
                    <a:bodyPr/>
                    <a:lstStyle/>
                    <a:p>
                      <a:r>
                        <a:rPr lang="en-GB" dirty="0" err="1" smtClean="0"/>
                        <a:t>strpos</a:t>
                      </a:r>
                      <a:r>
                        <a:rPr lang="en-GB" dirty="0" smtClean="0"/>
                        <a:t>()</a:t>
                      </a:r>
                      <a:endParaRPr lang="en-GB" dirty="0"/>
                    </a:p>
                  </a:txBody>
                  <a:tcPr/>
                </a:tc>
                <a:tc>
                  <a:txBody>
                    <a:bodyPr/>
                    <a:lstStyle/>
                    <a:p>
                      <a:r>
                        <a:rPr lang="en-GB" dirty="0" smtClean="0"/>
                        <a:t>Search For a Text Within a String</a:t>
                      </a:r>
                      <a:endParaRPr lang="en-GB" dirty="0"/>
                    </a:p>
                  </a:txBody>
                  <a:tcPr/>
                </a:tc>
                <a:extLst>
                  <a:ext uri="{0D108BD9-81ED-4DB2-BD59-A6C34878D82A}">
                    <a16:rowId xmlns:a16="http://schemas.microsoft.com/office/drawing/2014/main" val="3498385398"/>
                  </a:ext>
                </a:extLst>
              </a:tr>
              <a:tr h="370840">
                <a:tc>
                  <a:txBody>
                    <a:bodyPr/>
                    <a:lstStyle/>
                    <a:p>
                      <a:r>
                        <a:rPr lang="en-GB" dirty="0" err="1" smtClean="0"/>
                        <a:t>str_replace</a:t>
                      </a:r>
                      <a:r>
                        <a:rPr lang="en-GB" dirty="0" smtClean="0"/>
                        <a:t>() </a:t>
                      </a:r>
                      <a:endParaRPr lang="en-GB" dirty="0"/>
                    </a:p>
                  </a:txBody>
                  <a:tcPr/>
                </a:tc>
                <a:tc>
                  <a:txBody>
                    <a:bodyPr/>
                    <a:lstStyle/>
                    <a:p>
                      <a:r>
                        <a:rPr lang="en-GB" dirty="0" smtClean="0"/>
                        <a:t>Replace Text Within a String</a:t>
                      </a:r>
                    </a:p>
                    <a:p>
                      <a:endParaRPr lang="en-GB" dirty="0"/>
                    </a:p>
                  </a:txBody>
                  <a:tcPr/>
                </a:tc>
                <a:extLst>
                  <a:ext uri="{0D108BD9-81ED-4DB2-BD59-A6C34878D82A}">
                    <a16:rowId xmlns:a16="http://schemas.microsoft.com/office/drawing/2014/main" val="4002417971"/>
                  </a:ext>
                </a:extLst>
              </a:tr>
            </a:tbl>
          </a:graphicData>
        </a:graphic>
      </p:graphicFrame>
    </p:spTree>
    <p:extLst>
      <p:ext uri="{BB962C8B-B14F-4D97-AF65-F5344CB8AC3E}">
        <p14:creationId xmlns:p14="http://schemas.microsoft.com/office/powerpoint/2010/main" val="1374508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PHP </a:t>
            </a:r>
            <a:r>
              <a:rPr lang="en-GB" dirty="0"/>
              <a:t>- GET &amp; POST Methods</a:t>
            </a:r>
            <a:br>
              <a:rPr lang="en-GB" dirty="0"/>
            </a:br>
            <a:endParaRPr lang="en-GB" dirty="0"/>
          </a:p>
        </p:txBody>
      </p:sp>
      <p:sp>
        <p:nvSpPr>
          <p:cNvPr id="3" name="Content Placeholder 2"/>
          <p:cNvSpPr>
            <a:spLocks noGrp="1"/>
          </p:cNvSpPr>
          <p:nvPr>
            <p:ph idx="1"/>
          </p:nvPr>
        </p:nvSpPr>
        <p:spPr/>
        <p:txBody>
          <a:bodyPr>
            <a:normAutofit fontScale="92500"/>
          </a:bodyPr>
          <a:lstStyle/>
          <a:p>
            <a:r>
              <a:rPr lang="en-GB" dirty="0"/>
              <a:t>There are two ways the browser client can send information to the web server.</a:t>
            </a:r>
          </a:p>
          <a:p>
            <a:endParaRPr lang="en-GB" dirty="0"/>
          </a:p>
          <a:p>
            <a:r>
              <a:rPr lang="en-GB" b="1" dirty="0"/>
              <a:t>The GET Method</a:t>
            </a:r>
          </a:p>
          <a:p>
            <a:r>
              <a:rPr lang="en-GB" b="1" dirty="0"/>
              <a:t>The POST Method</a:t>
            </a:r>
          </a:p>
          <a:p>
            <a:r>
              <a:rPr lang="en-GB" dirty="0"/>
              <a:t>Before the browser sends the information, it encodes it using a scheme called URL encoding. </a:t>
            </a:r>
            <a:endParaRPr lang="en-GB" dirty="0" smtClean="0"/>
          </a:p>
          <a:p>
            <a:r>
              <a:rPr lang="en-GB" dirty="0" smtClean="0"/>
              <a:t>In </a:t>
            </a:r>
            <a:r>
              <a:rPr lang="en-GB" dirty="0"/>
              <a:t>this scheme, name/value pairs are joined with equal signs and different pairs are separated by the </a:t>
            </a:r>
            <a:r>
              <a:rPr lang="en-GB" dirty="0" smtClean="0"/>
              <a:t>ampersand.</a:t>
            </a:r>
          </a:p>
          <a:p>
            <a:r>
              <a:rPr lang="en-GB" dirty="0" smtClean="0"/>
              <a:t>name1=value1&amp;name2=value2&amp;name3=value3</a:t>
            </a:r>
            <a:endParaRPr lang="en-GB" dirty="0"/>
          </a:p>
          <a:p>
            <a:r>
              <a:rPr lang="en-GB" dirty="0"/>
              <a:t>Spaces are removed and replaced with the + character and any other nonalphanumeric characters are replaced with a hexadecimal values</a:t>
            </a:r>
            <a:r>
              <a:rPr lang="en-GB" dirty="0" smtClean="0"/>
              <a:t>.</a:t>
            </a:r>
          </a:p>
          <a:p>
            <a:r>
              <a:rPr lang="en-GB" dirty="0" smtClean="0"/>
              <a:t> </a:t>
            </a:r>
            <a:r>
              <a:rPr lang="en-GB" dirty="0"/>
              <a:t>After the information is encoded it is sent to the server.</a:t>
            </a:r>
          </a:p>
        </p:txBody>
      </p:sp>
    </p:spTree>
    <p:extLst>
      <p:ext uri="{BB962C8B-B14F-4D97-AF65-F5344CB8AC3E}">
        <p14:creationId xmlns:p14="http://schemas.microsoft.com/office/powerpoint/2010/main" val="8950700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863600"/>
            <a:ext cx="10058400" cy="152400"/>
          </a:xfrm>
        </p:spPr>
        <p:txBody>
          <a:bodyPr>
            <a:normAutofit fontScale="90000"/>
          </a:bodyPr>
          <a:lstStyle/>
          <a:p>
            <a:r>
              <a:rPr lang="en-GB" dirty="0"/>
              <a:t>The GET Method</a:t>
            </a:r>
            <a:br>
              <a:rPr lang="en-GB" dirty="0"/>
            </a:br>
            <a:endParaRPr lang="en-GB" dirty="0"/>
          </a:p>
        </p:txBody>
      </p:sp>
      <p:sp>
        <p:nvSpPr>
          <p:cNvPr id="3" name="Content Placeholder 2"/>
          <p:cNvSpPr>
            <a:spLocks noGrp="1"/>
          </p:cNvSpPr>
          <p:nvPr>
            <p:ph idx="1"/>
          </p:nvPr>
        </p:nvSpPr>
        <p:spPr>
          <a:xfrm>
            <a:off x="1066800" y="1295400"/>
            <a:ext cx="10058400" cy="4739640"/>
          </a:xfrm>
        </p:spPr>
        <p:txBody>
          <a:bodyPr>
            <a:normAutofit/>
          </a:bodyPr>
          <a:lstStyle/>
          <a:p>
            <a:r>
              <a:rPr lang="en-GB" dirty="0" smtClean="0"/>
              <a:t>The </a:t>
            </a:r>
            <a:r>
              <a:rPr lang="en-GB" dirty="0"/>
              <a:t>GET method sends the encoded user information appended to the page request. The page and the encoded information are separated by the ? </a:t>
            </a:r>
            <a:r>
              <a:rPr lang="en-GB" dirty="0" smtClean="0"/>
              <a:t>character.</a:t>
            </a:r>
          </a:p>
          <a:p>
            <a:r>
              <a:rPr lang="en-GB" dirty="0" smtClean="0"/>
              <a:t>http</a:t>
            </a:r>
            <a:r>
              <a:rPr lang="en-GB" dirty="0"/>
              <a:t>://www.test.com/index.htm?name1=value1&amp;name2=value2</a:t>
            </a:r>
          </a:p>
          <a:p>
            <a:r>
              <a:rPr lang="en-GB" dirty="0" smtClean="0"/>
              <a:t>The </a:t>
            </a:r>
            <a:r>
              <a:rPr lang="en-GB" dirty="0"/>
              <a:t>GET method is restricted to send </a:t>
            </a:r>
            <a:r>
              <a:rPr lang="en-GB" dirty="0" err="1"/>
              <a:t>upto</a:t>
            </a:r>
            <a:r>
              <a:rPr lang="en-GB" dirty="0"/>
              <a:t> 1024 characters </a:t>
            </a:r>
            <a:r>
              <a:rPr lang="en-GB" dirty="0" smtClean="0"/>
              <a:t>only.</a:t>
            </a:r>
          </a:p>
          <a:p>
            <a:r>
              <a:rPr lang="en-GB" dirty="0" smtClean="0"/>
              <a:t>Never </a:t>
            </a:r>
            <a:r>
              <a:rPr lang="en-GB" dirty="0"/>
              <a:t>use GET method if you have password or other sensitive information to be sent to the </a:t>
            </a:r>
            <a:r>
              <a:rPr lang="en-GB" dirty="0" smtClean="0"/>
              <a:t>server.</a:t>
            </a:r>
          </a:p>
          <a:p>
            <a:r>
              <a:rPr lang="en-GB" dirty="0" smtClean="0"/>
              <a:t>GET </a:t>
            </a:r>
            <a:r>
              <a:rPr lang="en-GB" dirty="0"/>
              <a:t>can't be used to send binary data, like images or word documents, to the </a:t>
            </a:r>
            <a:r>
              <a:rPr lang="en-GB" dirty="0" smtClean="0"/>
              <a:t>server.</a:t>
            </a:r>
          </a:p>
          <a:p>
            <a:r>
              <a:rPr lang="en-GB" dirty="0" smtClean="0"/>
              <a:t>The </a:t>
            </a:r>
            <a:r>
              <a:rPr lang="en-GB" dirty="0"/>
              <a:t>data sent by GET method can be accessed using QUERY_STRING environment </a:t>
            </a:r>
            <a:r>
              <a:rPr lang="en-GB" dirty="0" smtClean="0"/>
              <a:t>variable.</a:t>
            </a:r>
          </a:p>
          <a:p>
            <a:r>
              <a:rPr lang="en-GB" dirty="0" smtClean="0"/>
              <a:t>The </a:t>
            </a:r>
            <a:r>
              <a:rPr lang="en-GB" dirty="0"/>
              <a:t>PHP provides $_GET associative array to access all the sent information using GET method.</a:t>
            </a:r>
          </a:p>
        </p:txBody>
      </p:sp>
    </p:spTree>
    <p:extLst>
      <p:ext uri="{BB962C8B-B14F-4D97-AF65-F5344CB8AC3E}">
        <p14:creationId xmlns:p14="http://schemas.microsoft.com/office/powerpoint/2010/main" val="26958852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716306"/>
          </a:xfrm>
        </p:spPr>
        <p:txBody>
          <a:bodyPr>
            <a:normAutofit fontScale="90000"/>
          </a:bodyPr>
          <a:lstStyle/>
          <a:p>
            <a:r>
              <a:rPr lang="en-GB" dirty="0"/>
              <a:t>The POST Method</a:t>
            </a:r>
            <a:br>
              <a:rPr lang="en-GB" dirty="0"/>
            </a:br>
            <a:endParaRPr lang="en-GB" dirty="0"/>
          </a:p>
        </p:txBody>
      </p:sp>
      <p:sp>
        <p:nvSpPr>
          <p:cNvPr id="3" name="Content Placeholder 2"/>
          <p:cNvSpPr>
            <a:spLocks noGrp="1"/>
          </p:cNvSpPr>
          <p:nvPr>
            <p:ph idx="1"/>
          </p:nvPr>
        </p:nvSpPr>
        <p:spPr>
          <a:xfrm>
            <a:off x="1066800" y="1257300"/>
            <a:ext cx="10058400" cy="4777740"/>
          </a:xfrm>
        </p:spPr>
        <p:txBody>
          <a:bodyPr>
            <a:normAutofit/>
          </a:bodyPr>
          <a:lstStyle/>
          <a:p>
            <a:r>
              <a:rPr lang="en-GB" dirty="0" smtClean="0"/>
              <a:t>The </a:t>
            </a:r>
            <a:r>
              <a:rPr lang="en-GB" dirty="0"/>
              <a:t>POST method transfers information via HTTP headers. The information is encoded as described in case of GET method and put into a header called QUERY_STRING.</a:t>
            </a:r>
          </a:p>
          <a:p>
            <a:endParaRPr lang="en-GB" dirty="0"/>
          </a:p>
          <a:p>
            <a:r>
              <a:rPr lang="en-GB" dirty="0"/>
              <a:t>The POST method does not have any restriction on data size to be sent.</a:t>
            </a:r>
          </a:p>
          <a:p>
            <a:endParaRPr lang="en-GB" dirty="0"/>
          </a:p>
          <a:p>
            <a:r>
              <a:rPr lang="en-GB" dirty="0"/>
              <a:t>The POST method can be used to send ASCII as well as binary data.</a:t>
            </a:r>
          </a:p>
          <a:p>
            <a:endParaRPr lang="en-GB" dirty="0"/>
          </a:p>
          <a:p>
            <a:r>
              <a:rPr lang="en-GB" dirty="0"/>
              <a:t>The data sent by POST method goes through HTTP header so security depends on HTTP protocol. By using Secure HTTP you can make sure that your information is secure.</a:t>
            </a:r>
          </a:p>
          <a:p>
            <a:endParaRPr lang="en-GB" dirty="0"/>
          </a:p>
          <a:p>
            <a:r>
              <a:rPr lang="en-GB" dirty="0"/>
              <a:t>The PHP provides $_POST associative array to access all the sent information using POST method.</a:t>
            </a:r>
          </a:p>
        </p:txBody>
      </p:sp>
    </p:spTree>
    <p:extLst>
      <p:ext uri="{BB962C8B-B14F-4D97-AF65-F5344CB8AC3E}">
        <p14:creationId xmlns:p14="http://schemas.microsoft.com/office/powerpoint/2010/main" val="1271150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$_REQUEST variable</a:t>
            </a:r>
          </a:p>
        </p:txBody>
      </p:sp>
      <p:sp>
        <p:nvSpPr>
          <p:cNvPr id="3" name="Content Placeholder 2"/>
          <p:cNvSpPr>
            <a:spLocks noGrp="1"/>
          </p:cNvSpPr>
          <p:nvPr>
            <p:ph idx="1"/>
          </p:nvPr>
        </p:nvSpPr>
        <p:spPr/>
        <p:txBody>
          <a:bodyPr/>
          <a:lstStyle/>
          <a:p>
            <a:r>
              <a:rPr lang="en-GB" dirty="0" smtClean="0"/>
              <a:t>The </a:t>
            </a:r>
            <a:r>
              <a:rPr lang="en-GB" dirty="0"/>
              <a:t>PHP $_REQUEST variable contains the contents of both $_GET, $_POST, and $_COOKIE. </a:t>
            </a:r>
            <a:endParaRPr lang="en-GB" dirty="0" smtClean="0"/>
          </a:p>
          <a:p>
            <a:r>
              <a:rPr lang="en-GB" dirty="0" smtClean="0"/>
              <a:t>We </a:t>
            </a:r>
            <a:r>
              <a:rPr lang="en-GB" dirty="0"/>
              <a:t>will discuss $_COOKIE variable when we will explain about cookies.</a:t>
            </a:r>
          </a:p>
          <a:p>
            <a:endParaRPr lang="en-GB" dirty="0"/>
          </a:p>
          <a:p>
            <a:r>
              <a:rPr lang="en-GB" dirty="0"/>
              <a:t>The PHP $_REQUEST variable can be used to get the result from form data sent with both the GET and POST methods.</a:t>
            </a:r>
          </a:p>
        </p:txBody>
      </p:sp>
    </p:spTree>
    <p:extLst>
      <p:ext uri="{BB962C8B-B14F-4D97-AF65-F5344CB8AC3E}">
        <p14:creationId xmlns:p14="http://schemas.microsoft.com/office/powerpoint/2010/main" val="29160967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PHP - File Inclusion</a:t>
            </a:r>
            <a:br>
              <a:rPr lang="en-GB" dirty="0"/>
            </a:br>
            <a:endParaRPr lang="en-GB" dirty="0"/>
          </a:p>
        </p:txBody>
      </p:sp>
      <p:sp>
        <p:nvSpPr>
          <p:cNvPr id="3" name="Content Placeholder 2"/>
          <p:cNvSpPr>
            <a:spLocks noGrp="1"/>
          </p:cNvSpPr>
          <p:nvPr>
            <p:ph idx="1"/>
          </p:nvPr>
        </p:nvSpPr>
        <p:spPr/>
        <p:txBody>
          <a:bodyPr>
            <a:normAutofit fontScale="92500" lnSpcReduction="10000"/>
          </a:bodyPr>
          <a:lstStyle/>
          <a:p>
            <a:r>
              <a:rPr lang="en-GB" dirty="0"/>
              <a:t>You can include the content of a PHP file into another PHP file before the server executes it. </a:t>
            </a:r>
            <a:endParaRPr lang="en-GB" dirty="0" smtClean="0"/>
          </a:p>
          <a:p>
            <a:r>
              <a:rPr lang="en-GB" dirty="0" smtClean="0"/>
              <a:t>There </a:t>
            </a:r>
            <a:r>
              <a:rPr lang="en-GB" dirty="0"/>
              <a:t>are two PHP functions which can be used to included one PHP file into another PHP file.</a:t>
            </a:r>
          </a:p>
          <a:p>
            <a:endParaRPr lang="en-GB" dirty="0"/>
          </a:p>
          <a:p>
            <a:r>
              <a:rPr lang="en-GB" b="1" dirty="0"/>
              <a:t>The include() Function</a:t>
            </a:r>
          </a:p>
          <a:p>
            <a:r>
              <a:rPr lang="en-GB" b="1" dirty="0"/>
              <a:t>The require() Function</a:t>
            </a:r>
          </a:p>
          <a:p>
            <a:r>
              <a:rPr lang="en-GB" dirty="0"/>
              <a:t>This is a strong point of PHP which helps in creating functions, headers, footers, or elements that can be reused on multiple pages. </a:t>
            </a:r>
            <a:endParaRPr lang="en-GB" dirty="0" smtClean="0"/>
          </a:p>
          <a:p>
            <a:r>
              <a:rPr lang="en-GB" dirty="0" smtClean="0"/>
              <a:t>This </a:t>
            </a:r>
            <a:r>
              <a:rPr lang="en-GB" dirty="0"/>
              <a:t>will help developers to make it easy to change the layout of complete website with minimal effort</a:t>
            </a:r>
            <a:r>
              <a:rPr lang="en-GB" dirty="0" smtClean="0"/>
              <a:t>.</a:t>
            </a:r>
          </a:p>
          <a:p>
            <a:r>
              <a:rPr lang="en-GB" dirty="0" smtClean="0"/>
              <a:t> </a:t>
            </a:r>
            <a:r>
              <a:rPr lang="en-GB" dirty="0"/>
              <a:t>If there is any change required then instead of changing thousand of files just change included file.</a:t>
            </a:r>
          </a:p>
        </p:txBody>
      </p:sp>
    </p:spTree>
    <p:extLst>
      <p:ext uri="{BB962C8B-B14F-4D97-AF65-F5344CB8AC3E}">
        <p14:creationId xmlns:p14="http://schemas.microsoft.com/office/powerpoint/2010/main" val="39780757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652806"/>
          </a:xfrm>
        </p:spPr>
        <p:txBody>
          <a:bodyPr>
            <a:normAutofit fontScale="90000"/>
          </a:bodyPr>
          <a:lstStyle/>
          <a:p>
            <a:r>
              <a:rPr lang="en-GB" dirty="0"/>
              <a:t>The include() Function</a:t>
            </a:r>
            <a:br>
              <a:rPr lang="en-GB" dirty="0"/>
            </a:br>
            <a:endParaRPr lang="en-GB" dirty="0"/>
          </a:p>
        </p:txBody>
      </p:sp>
      <p:sp>
        <p:nvSpPr>
          <p:cNvPr id="3" name="Content Placeholder 2"/>
          <p:cNvSpPr>
            <a:spLocks noGrp="1"/>
          </p:cNvSpPr>
          <p:nvPr>
            <p:ph idx="1"/>
          </p:nvPr>
        </p:nvSpPr>
        <p:spPr>
          <a:xfrm>
            <a:off x="1066800" y="1295400"/>
            <a:ext cx="10058400" cy="5295900"/>
          </a:xfrm>
        </p:spPr>
        <p:txBody>
          <a:bodyPr/>
          <a:lstStyle/>
          <a:p>
            <a:r>
              <a:rPr lang="en-GB" sz="1400" dirty="0" smtClean="0"/>
              <a:t>The </a:t>
            </a:r>
            <a:r>
              <a:rPr lang="en-GB" sz="1400" dirty="0"/>
              <a:t>include() function takes all the text in a specified file and copies it into the file that uses the include function</a:t>
            </a:r>
            <a:r>
              <a:rPr lang="en-GB" sz="1400" dirty="0" smtClean="0"/>
              <a:t>.</a:t>
            </a:r>
          </a:p>
          <a:p>
            <a:r>
              <a:rPr lang="en-GB" sz="1400" dirty="0" smtClean="0"/>
              <a:t> </a:t>
            </a:r>
            <a:r>
              <a:rPr lang="en-GB" sz="1400" dirty="0"/>
              <a:t>If there is any problem in loading a file then the include() function generates a warning but the script will continue </a:t>
            </a:r>
            <a:r>
              <a:rPr lang="en-GB" sz="1400" dirty="0" smtClean="0"/>
              <a:t>execution.</a:t>
            </a:r>
          </a:p>
          <a:p>
            <a:r>
              <a:rPr lang="en-GB" sz="1400" dirty="0" smtClean="0"/>
              <a:t>Assume </a:t>
            </a:r>
            <a:r>
              <a:rPr lang="en-GB" sz="1400" dirty="0"/>
              <a:t>you want to create a common menu for your website. Then create a file menu.php</a:t>
            </a:r>
            <a:r>
              <a:rPr lang="en-GB" sz="1400" b="1" dirty="0"/>
              <a:t> </a:t>
            </a:r>
            <a:r>
              <a:rPr lang="en-GB" sz="1400" dirty="0"/>
              <a:t>with the following content</a:t>
            </a:r>
            <a:r>
              <a:rPr lang="en-GB" sz="1400" dirty="0" smtClean="0"/>
              <a:t>.</a:t>
            </a:r>
          </a:p>
          <a:p>
            <a:r>
              <a:rPr lang="en-GB" sz="2000" b="1" dirty="0" smtClean="0"/>
              <a:t>menu.php : </a:t>
            </a:r>
          </a:p>
          <a:p>
            <a:endParaRPr lang="en-US" sz="2000" b="1" dirty="0"/>
          </a:p>
          <a:p>
            <a:endParaRPr lang="en-US" sz="2000" b="1" dirty="0" smtClean="0"/>
          </a:p>
          <a:p>
            <a:endParaRPr lang="en-US" sz="2000" b="1" dirty="0" smtClean="0"/>
          </a:p>
          <a:p>
            <a:r>
              <a:rPr lang="en-US" sz="2000" b="1" dirty="0" smtClean="0"/>
              <a:t>Test.php :</a:t>
            </a:r>
            <a:endParaRPr lang="en-US" sz="2000" b="1" dirty="0"/>
          </a:p>
          <a:p>
            <a:endParaRPr lang="en-GB" sz="2000" b="1" dirty="0" smtClean="0"/>
          </a:p>
          <a:p>
            <a:endParaRPr lang="en-GB" dirty="0"/>
          </a:p>
        </p:txBody>
      </p:sp>
      <p:sp>
        <p:nvSpPr>
          <p:cNvPr id="4" name="Rectangle 3"/>
          <p:cNvSpPr/>
          <p:nvPr/>
        </p:nvSpPr>
        <p:spPr>
          <a:xfrm>
            <a:off x="2882900" y="2782557"/>
            <a:ext cx="8712200" cy="1356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&lt;a href="http://www.tutorialspoint.com/index.htm"&gt;Home&lt;/a&gt; - </a:t>
            </a:r>
          </a:p>
          <a:p>
            <a:r>
              <a:rPr lang="pt-BR" dirty="0"/>
              <a:t>&lt;a href="http://www.tutorialspoint.com/ebxml"&gt;ebXML&lt;/a&gt; - </a:t>
            </a:r>
          </a:p>
          <a:p>
            <a:r>
              <a:rPr lang="pt-BR" dirty="0"/>
              <a:t>&lt;a href="http://www.tutorialspoint.com/ajax"&gt;AJAX&lt;/a&gt; - </a:t>
            </a:r>
          </a:p>
          <a:p>
            <a:r>
              <a:rPr lang="pt-BR" dirty="0"/>
              <a:t>&lt;a href="http://www.tutorialspoint.com/perl"&gt;PERL&lt;/a&gt; &lt;br /&gt;</a:t>
            </a:r>
            <a:endParaRPr lang="en-GB" dirty="0"/>
          </a:p>
        </p:txBody>
      </p:sp>
      <p:sp>
        <p:nvSpPr>
          <p:cNvPr id="5" name="Rectangle 4"/>
          <p:cNvSpPr/>
          <p:nvPr/>
        </p:nvSpPr>
        <p:spPr>
          <a:xfrm>
            <a:off x="2882900" y="4267200"/>
            <a:ext cx="8712200" cy="2120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&lt;html&gt;</a:t>
            </a:r>
          </a:p>
          <a:p>
            <a:r>
              <a:rPr lang="en-GB" dirty="0"/>
              <a:t>   &lt;body&gt;</a:t>
            </a:r>
          </a:p>
          <a:p>
            <a:r>
              <a:rPr lang="en-GB" dirty="0"/>
              <a:t>   </a:t>
            </a:r>
          </a:p>
          <a:p>
            <a:r>
              <a:rPr lang="en-GB" dirty="0"/>
              <a:t>      &lt;?</a:t>
            </a:r>
            <a:r>
              <a:rPr lang="en-GB" dirty="0" err="1"/>
              <a:t>php</a:t>
            </a:r>
            <a:r>
              <a:rPr lang="en-GB" dirty="0"/>
              <a:t> include("menu.php"); ?&gt;</a:t>
            </a:r>
          </a:p>
          <a:p>
            <a:r>
              <a:rPr lang="en-GB" dirty="0"/>
              <a:t>      &lt;p&gt;This is an example to show how to include PHP file!&lt;/p&gt;</a:t>
            </a:r>
          </a:p>
          <a:p>
            <a:r>
              <a:rPr lang="en-GB" dirty="0"/>
              <a:t>      </a:t>
            </a:r>
          </a:p>
          <a:p>
            <a:r>
              <a:rPr lang="en-GB" dirty="0"/>
              <a:t>   &lt;/body&gt;</a:t>
            </a:r>
          </a:p>
          <a:p>
            <a:r>
              <a:rPr lang="en-GB" dirty="0"/>
              <a:t>&lt;/html&gt;</a:t>
            </a:r>
          </a:p>
        </p:txBody>
      </p:sp>
    </p:spTree>
    <p:extLst>
      <p:ext uri="{BB962C8B-B14F-4D97-AF65-F5344CB8AC3E}">
        <p14:creationId xmlns:p14="http://schemas.microsoft.com/office/powerpoint/2010/main" val="13427455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678206"/>
          </a:xfrm>
        </p:spPr>
        <p:txBody>
          <a:bodyPr>
            <a:normAutofit fontScale="90000"/>
          </a:bodyPr>
          <a:lstStyle/>
          <a:p>
            <a:r>
              <a:rPr lang="en-GB" dirty="0"/>
              <a:t>The require() Function</a:t>
            </a:r>
            <a:br>
              <a:rPr lang="en-GB" dirty="0"/>
            </a:br>
            <a:endParaRPr lang="en-GB" dirty="0"/>
          </a:p>
        </p:txBody>
      </p:sp>
      <p:sp>
        <p:nvSpPr>
          <p:cNvPr id="3" name="Content Placeholder 2"/>
          <p:cNvSpPr>
            <a:spLocks noGrp="1"/>
          </p:cNvSpPr>
          <p:nvPr>
            <p:ph idx="1"/>
          </p:nvPr>
        </p:nvSpPr>
        <p:spPr>
          <a:xfrm>
            <a:off x="1066800" y="1219200"/>
            <a:ext cx="10058400" cy="5346700"/>
          </a:xfrm>
        </p:spPr>
        <p:txBody>
          <a:bodyPr>
            <a:normAutofit/>
          </a:bodyPr>
          <a:lstStyle/>
          <a:p>
            <a:r>
              <a:rPr lang="en-GB" sz="1400" dirty="0" smtClean="0"/>
              <a:t>The </a:t>
            </a:r>
            <a:r>
              <a:rPr lang="en-GB" sz="1400" dirty="0"/>
              <a:t>require() function takes all the text in a specified file and copies it into the file that uses the include function. If there is any problem in loading a file then the require() function generates a fatal error and halt the execution of the </a:t>
            </a:r>
            <a:r>
              <a:rPr lang="en-GB" sz="1400" dirty="0" smtClean="0"/>
              <a:t>script.</a:t>
            </a:r>
          </a:p>
          <a:p>
            <a:r>
              <a:rPr lang="en-GB" sz="1400" dirty="0" smtClean="0"/>
              <a:t>So </a:t>
            </a:r>
            <a:r>
              <a:rPr lang="en-GB" sz="1400" dirty="0"/>
              <a:t>there is no difference in require() and include() except they handle error conditions. It is recommended to use the </a:t>
            </a:r>
            <a:r>
              <a:rPr lang="en-GB" sz="1400" dirty="0" smtClean="0"/>
              <a:t>include() </a:t>
            </a:r>
            <a:r>
              <a:rPr lang="en-GB" sz="1400" dirty="0"/>
              <a:t>function instead of </a:t>
            </a:r>
            <a:r>
              <a:rPr lang="en-GB" sz="1400" dirty="0" smtClean="0"/>
              <a:t>require(), </a:t>
            </a:r>
            <a:r>
              <a:rPr lang="en-GB" sz="1400" dirty="0"/>
              <a:t>because scripts should not continue executing if files are missing or </a:t>
            </a:r>
            <a:r>
              <a:rPr lang="en-GB" sz="1400" dirty="0" smtClean="0"/>
              <a:t>misnamed.</a:t>
            </a:r>
            <a:r>
              <a:rPr lang="en-GB" sz="1400" dirty="0"/>
              <a:t> You can try using above example with require() function and it will generate same result. But if you will try following two examples where file does not exist then you will get different results</a:t>
            </a:r>
            <a:r>
              <a:rPr lang="en-GB" sz="1400" dirty="0" smtClean="0"/>
              <a:t>.</a:t>
            </a:r>
          </a:p>
          <a:p>
            <a:pPr marL="0" indent="0">
              <a:buNone/>
            </a:pPr>
            <a:endParaRPr lang="en-US" sz="1400" dirty="0" smtClean="0"/>
          </a:p>
          <a:p>
            <a:pPr>
              <a:buFont typeface="Courier New" panose="02070309020205020404" pitchFamily="49" charset="0"/>
              <a:buChar char="o"/>
            </a:pPr>
            <a:r>
              <a:rPr lang="en-US" sz="1600" b="1" dirty="0" smtClean="0"/>
              <a:t>Test.php</a:t>
            </a:r>
          </a:p>
          <a:p>
            <a:endParaRPr lang="en-US" sz="1600" b="1" dirty="0"/>
          </a:p>
          <a:p>
            <a:endParaRPr lang="en-US" sz="1600" b="1" dirty="0" smtClean="0"/>
          </a:p>
          <a:p>
            <a:endParaRPr lang="en-US" sz="1600" b="1" dirty="0"/>
          </a:p>
          <a:p>
            <a:endParaRPr lang="en-US" sz="1600" b="1" dirty="0" smtClean="0"/>
          </a:p>
          <a:p>
            <a:endParaRPr lang="en-US" sz="1600" b="1" dirty="0"/>
          </a:p>
          <a:p>
            <a:pPr>
              <a:buFont typeface="Courier New" panose="02070309020205020404" pitchFamily="49" charset="0"/>
              <a:buChar char="o"/>
            </a:pPr>
            <a:r>
              <a:rPr lang="en-GB" sz="1600" dirty="0"/>
              <a:t>This time file execution halts and nothing is displayed.</a:t>
            </a:r>
          </a:p>
          <a:p>
            <a:pPr>
              <a:buFont typeface="Courier New" panose="02070309020205020404" pitchFamily="49" charset="0"/>
              <a:buChar char="o"/>
            </a:pPr>
            <a:r>
              <a:rPr lang="en-GB" sz="1600" dirty="0" smtClean="0"/>
              <a:t>You </a:t>
            </a:r>
            <a:r>
              <a:rPr lang="en-GB" sz="1600" dirty="0"/>
              <a:t>may get plain warning messages or fatal error messages or nothing at all. This depends on your PHP Server configuration.</a:t>
            </a:r>
          </a:p>
          <a:p>
            <a:endParaRPr lang="en-GB" sz="1400" dirty="0" smtClean="0"/>
          </a:p>
        </p:txBody>
      </p:sp>
      <p:sp>
        <p:nvSpPr>
          <p:cNvPr id="4" name="Rectangle 3"/>
          <p:cNvSpPr/>
          <p:nvPr/>
        </p:nvSpPr>
        <p:spPr>
          <a:xfrm>
            <a:off x="3327400" y="2946400"/>
            <a:ext cx="7988300" cy="2222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&lt;html&gt;</a:t>
            </a:r>
          </a:p>
          <a:p>
            <a:r>
              <a:rPr lang="en-GB" dirty="0"/>
              <a:t>   &lt;body&gt;</a:t>
            </a:r>
          </a:p>
          <a:p>
            <a:r>
              <a:rPr lang="en-GB" dirty="0"/>
              <a:t>       </a:t>
            </a:r>
          </a:p>
          <a:p>
            <a:r>
              <a:rPr lang="en-GB" dirty="0"/>
              <a:t>       &lt;?</a:t>
            </a:r>
            <a:r>
              <a:rPr lang="en-GB" dirty="0" err="1"/>
              <a:t>php</a:t>
            </a:r>
            <a:r>
              <a:rPr lang="en-GB" dirty="0"/>
              <a:t> require("xxmenu.php"); ?&gt;</a:t>
            </a:r>
          </a:p>
          <a:p>
            <a:r>
              <a:rPr lang="en-GB" dirty="0"/>
              <a:t>       &lt;p&gt;This is an example to show how to include wrong </a:t>
            </a:r>
            <a:r>
              <a:rPr lang="en-GB" dirty="0" smtClean="0"/>
              <a:t>PHP file</a:t>
            </a:r>
            <a:r>
              <a:rPr lang="en-GB" dirty="0"/>
              <a:t>!&lt;/p&gt;</a:t>
            </a:r>
          </a:p>
          <a:p>
            <a:r>
              <a:rPr lang="en-GB" dirty="0"/>
              <a:t>   </a:t>
            </a:r>
          </a:p>
          <a:p>
            <a:r>
              <a:rPr lang="en-GB" dirty="0"/>
              <a:t>   &lt;/body&gt;</a:t>
            </a:r>
          </a:p>
          <a:p>
            <a:r>
              <a:rPr lang="en-GB" dirty="0"/>
              <a:t>&lt;/html&gt;</a:t>
            </a:r>
          </a:p>
        </p:txBody>
      </p:sp>
    </p:spTree>
    <p:extLst>
      <p:ext uri="{BB962C8B-B14F-4D97-AF65-F5344CB8AC3E}">
        <p14:creationId xmlns:p14="http://schemas.microsoft.com/office/powerpoint/2010/main" val="2621219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Site</a:t>
            </a:r>
            <a:endParaRPr lang="en-GB" dirty="0"/>
          </a:p>
        </p:txBody>
      </p:sp>
      <p:sp>
        <p:nvSpPr>
          <p:cNvPr id="3" name="Content Placeholder 2"/>
          <p:cNvSpPr>
            <a:spLocks noGrp="1"/>
          </p:cNvSpPr>
          <p:nvPr>
            <p:ph idx="1"/>
          </p:nvPr>
        </p:nvSpPr>
        <p:spPr/>
        <p:txBody>
          <a:bodyPr>
            <a:normAutofit fontScale="77500" lnSpcReduction="20000"/>
          </a:bodyPr>
          <a:lstStyle/>
          <a:p>
            <a:r>
              <a:rPr lang="en-GB" dirty="0"/>
              <a:t>A dynamic website is one where some of the response content is generated dynamically, only when needed. On a dynamic website HTML pages are normally created by inserting data from a database into placeholders in HTML templates (this is a much more efficient way of storing large amounts of content than using static websites). </a:t>
            </a:r>
          </a:p>
          <a:p>
            <a:endParaRPr lang="en-GB" dirty="0"/>
          </a:p>
          <a:p>
            <a:r>
              <a:rPr lang="en-GB" dirty="0"/>
              <a:t>A dynamic site can return different data for a URL based on information provided by the user or stored preferences and can perform other operations as part of returning a response (e.g. sending notifications).</a:t>
            </a:r>
          </a:p>
          <a:p>
            <a:endParaRPr lang="en-GB" dirty="0"/>
          </a:p>
          <a:p>
            <a:r>
              <a:rPr lang="en-GB" dirty="0"/>
              <a:t>Most of the code to support a dynamic website must run on the server. Creating this code is known as "server-side programming" (or sometimes "back-end scripting").</a:t>
            </a:r>
          </a:p>
          <a:p>
            <a:endParaRPr lang="en-GB" dirty="0"/>
          </a:p>
          <a:p>
            <a:r>
              <a:rPr lang="en-GB" dirty="0"/>
              <a:t>The diagram below shows a simple architecture for a dynamic website. As in the previous diagram, browsers send HTTP requests to the server, then the server processes the requests and returns appropriate HTTP responses.</a:t>
            </a:r>
          </a:p>
          <a:p>
            <a:endParaRPr lang="en-GB" dirty="0"/>
          </a:p>
          <a:p>
            <a:r>
              <a:rPr lang="en-GB" dirty="0"/>
              <a:t>Requests for static resources are handled in the same way as for static sites (static resources are any files that don't change —typically: CSS, JavaScript, Images, pre-created PDF files </a:t>
            </a:r>
            <a:r>
              <a:rPr lang="en-GB" dirty="0" err="1"/>
              <a:t>etc</a:t>
            </a:r>
            <a:r>
              <a:rPr lang="en-GB" dirty="0"/>
              <a:t>). </a:t>
            </a:r>
          </a:p>
        </p:txBody>
      </p:sp>
    </p:spTree>
    <p:extLst>
      <p:ext uri="{BB962C8B-B14F-4D97-AF65-F5344CB8AC3E}">
        <p14:creationId xmlns:p14="http://schemas.microsoft.com/office/powerpoint/2010/main" val="3816405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95400" y="1206500"/>
            <a:ext cx="9403907" cy="4829175"/>
          </a:xfrm>
          <a:prstGeom prst="rect">
            <a:avLst/>
          </a:prstGeom>
        </p:spPr>
      </p:pic>
    </p:spTree>
    <p:extLst>
      <p:ext uri="{BB962C8B-B14F-4D97-AF65-F5344CB8AC3E}">
        <p14:creationId xmlns:p14="http://schemas.microsoft.com/office/powerpoint/2010/main" val="1311767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GB" dirty="0"/>
          </a:p>
        </p:txBody>
      </p:sp>
      <p:sp>
        <p:nvSpPr>
          <p:cNvPr id="3" name="Content Placeholder 2"/>
          <p:cNvSpPr>
            <a:spLocks noGrp="1"/>
          </p:cNvSpPr>
          <p:nvPr>
            <p:ph idx="1"/>
          </p:nvPr>
        </p:nvSpPr>
        <p:spPr/>
        <p:txBody>
          <a:bodyPr/>
          <a:lstStyle/>
          <a:p>
            <a:r>
              <a:rPr lang="en-GB" dirty="0"/>
              <a:t>Requests for dynamic resources are instead forwarded (2) to server-side code (shown in the diagram as a Web Application). For "dynamic requests" the server interprets the request, reads required information from the database (3), combines the retrieved data with HTML templates (4), and sends back a response containing the generated HTML (5,6). </a:t>
            </a:r>
          </a:p>
        </p:txBody>
      </p:sp>
    </p:spTree>
    <p:extLst>
      <p:ext uri="{BB962C8B-B14F-4D97-AF65-F5344CB8AC3E}">
        <p14:creationId xmlns:p14="http://schemas.microsoft.com/office/powerpoint/2010/main" val="1681843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47394"/>
            <a:ext cx="10058400" cy="665506"/>
          </a:xfrm>
        </p:spPr>
        <p:txBody>
          <a:bodyPr>
            <a:normAutofit fontScale="90000"/>
          </a:bodyPr>
          <a:lstStyle/>
          <a:p>
            <a:r>
              <a:rPr lang="en-GB" dirty="0"/>
              <a:t>What is PHP?</a:t>
            </a:r>
            <a:br>
              <a:rPr lang="en-GB" dirty="0"/>
            </a:br>
            <a:endParaRPr lang="en-GB" dirty="0"/>
          </a:p>
        </p:txBody>
      </p:sp>
      <p:sp>
        <p:nvSpPr>
          <p:cNvPr id="3" name="Content Placeholder 2"/>
          <p:cNvSpPr>
            <a:spLocks noGrp="1"/>
          </p:cNvSpPr>
          <p:nvPr>
            <p:ph idx="1"/>
          </p:nvPr>
        </p:nvSpPr>
        <p:spPr/>
        <p:txBody>
          <a:bodyPr>
            <a:normAutofit/>
          </a:bodyPr>
          <a:lstStyle/>
          <a:p>
            <a:r>
              <a:rPr lang="en-GB" dirty="0" smtClean="0"/>
              <a:t>PHP </a:t>
            </a:r>
            <a:r>
              <a:rPr lang="en-GB" dirty="0"/>
              <a:t>is an acronym for </a:t>
            </a:r>
            <a:r>
              <a:rPr lang="en-GB" b="1" dirty="0"/>
              <a:t>"PHP: Hypertext Preprocessor</a:t>
            </a:r>
            <a:r>
              <a:rPr lang="en-GB" dirty="0"/>
              <a:t>"</a:t>
            </a:r>
          </a:p>
          <a:p>
            <a:r>
              <a:rPr lang="en-GB" dirty="0"/>
              <a:t>PHP is a widely-used, open source scripting language</a:t>
            </a:r>
          </a:p>
          <a:p>
            <a:r>
              <a:rPr lang="en-GB" dirty="0"/>
              <a:t>PHP scripts are executed on the server</a:t>
            </a:r>
          </a:p>
          <a:p>
            <a:r>
              <a:rPr lang="en-GB" dirty="0"/>
              <a:t>PHP is free to download and use</a:t>
            </a:r>
          </a:p>
          <a:p>
            <a:r>
              <a:rPr lang="en-GB" dirty="0"/>
              <a:t>PHP is an amazing and popular language!</a:t>
            </a:r>
          </a:p>
          <a:p>
            <a:endParaRPr lang="en-GB" dirty="0"/>
          </a:p>
          <a:p>
            <a:r>
              <a:rPr lang="en-GB" dirty="0"/>
              <a:t>It is powerful enough to be at the core of the biggest blogging system on the web (WordPress)!</a:t>
            </a:r>
          </a:p>
          <a:p>
            <a:r>
              <a:rPr lang="en-GB" dirty="0"/>
              <a:t>It is deep enough to run the largest social network (Facebook)!</a:t>
            </a:r>
          </a:p>
          <a:p>
            <a:r>
              <a:rPr lang="en-GB" dirty="0"/>
              <a:t>It is also easy enough to be a beginner's first server side language!</a:t>
            </a:r>
          </a:p>
        </p:txBody>
      </p:sp>
    </p:spTree>
    <p:extLst>
      <p:ext uri="{BB962C8B-B14F-4D97-AF65-F5344CB8AC3E}">
        <p14:creationId xmlns:p14="http://schemas.microsoft.com/office/powerpoint/2010/main" val="2565096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754406"/>
          </a:xfrm>
        </p:spPr>
        <p:txBody>
          <a:bodyPr/>
          <a:lstStyle/>
          <a:p>
            <a:r>
              <a:rPr lang="en-US" dirty="0" smtClean="0"/>
              <a:t>Why PHP ?</a:t>
            </a:r>
            <a:endParaRPr lang="en-GB" dirty="0"/>
          </a:p>
        </p:txBody>
      </p:sp>
      <p:sp>
        <p:nvSpPr>
          <p:cNvPr id="3" name="Content Placeholder 2"/>
          <p:cNvSpPr>
            <a:spLocks noGrp="1"/>
          </p:cNvSpPr>
          <p:nvPr>
            <p:ph idx="1"/>
          </p:nvPr>
        </p:nvSpPr>
        <p:spPr>
          <a:xfrm>
            <a:off x="1066800" y="1485900"/>
            <a:ext cx="10058400" cy="4549140"/>
          </a:xfrm>
        </p:spPr>
        <p:txBody>
          <a:bodyPr>
            <a:normAutofit lnSpcReduction="10000"/>
          </a:bodyPr>
          <a:lstStyle/>
          <a:p>
            <a:r>
              <a:rPr lang="en-GB" dirty="0"/>
              <a:t>PHP can generate dynamic page content</a:t>
            </a:r>
          </a:p>
          <a:p>
            <a:r>
              <a:rPr lang="en-GB" dirty="0"/>
              <a:t>PHP can create, open, read, write, delete, and close files on the server</a:t>
            </a:r>
          </a:p>
          <a:p>
            <a:r>
              <a:rPr lang="en-GB" dirty="0"/>
              <a:t>PHP can collect form data</a:t>
            </a:r>
          </a:p>
          <a:p>
            <a:r>
              <a:rPr lang="en-GB" dirty="0"/>
              <a:t>PHP can send and receive cookies</a:t>
            </a:r>
          </a:p>
          <a:p>
            <a:r>
              <a:rPr lang="en-GB" dirty="0"/>
              <a:t>PHP can add, delete, modify data in your database</a:t>
            </a:r>
          </a:p>
          <a:p>
            <a:r>
              <a:rPr lang="en-GB" dirty="0"/>
              <a:t>PHP can be used to control user-access</a:t>
            </a:r>
          </a:p>
          <a:p>
            <a:r>
              <a:rPr lang="en-GB" dirty="0"/>
              <a:t>PHP can encrypt data</a:t>
            </a:r>
          </a:p>
          <a:p>
            <a:r>
              <a:rPr lang="en-GB" dirty="0" smtClean="0"/>
              <a:t>PHP </a:t>
            </a:r>
            <a:r>
              <a:rPr lang="en-GB" dirty="0"/>
              <a:t>runs on various platforms (Windows, Linux, Unix, Mac OS X, etc.)</a:t>
            </a:r>
          </a:p>
          <a:p>
            <a:r>
              <a:rPr lang="en-GB" dirty="0"/>
              <a:t>PHP is compatible with almost all servers used today (Apache, IIS, etc.)</a:t>
            </a:r>
          </a:p>
          <a:p>
            <a:r>
              <a:rPr lang="en-GB" dirty="0"/>
              <a:t>PHP supports a wide range of databases</a:t>
            </a:r>
          </a:p>
          <a:p>
            <a:r>
              <a:rPr lang="en-GB" dirty="0"/>
              <a:t>PHP is free. Download it from the official PHP resource: </a:t>
            </a:r>
            <a:r>
              <a:rPr lang="en-GB" b="1" dirty="0"/>
              <a:t>www.php.net</a:t>
            </a:r>
          </a:p>
          <a:p>
            <a:r>
              <a:rPr lang="en-GB" dirty="0"/>
              <a:t>PHP is easy to learn and runs efficiently on the server side</a:t>
            </a:r>
          </a:p>
        </p:txBody>
      </p:sp>
    </p:spTree>
    <p:extLst>
      <p:ext uri="{BB962C8B-B14F-4D97-AF65-F5344CB8AC3E}">
        <p14:creationId xmlns:p14="http://schemas.microsoft.com/office/powerpoint/2010/main" val="660624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Set Up PHP on Your Own PC</a:t>
            </a:r>
          </a:p>
        </p:txBody>
      </p:sp>
      <p:sp>
        <p:nvSpPr>
          <p:cNvPr id="3" name="Content Placeholder 2"/>
          <p:cNvSpPr>
            <a:spLocks noGrp="1"/>
          </p:cNvSpPr>
          <p:nvPr>
            <p:ph idx="1"/>
          </p:nvPr>
        </p:nvSpPr>
        <p:spPr/>
        <p:txBody>
          <a:bodyPr>
            <a:normAutofit fontScale="85000" lnSpcReduction="20000"/>
          </a:bodyPr>
          <a:lstStyle/>
          <a:p>
            <a:pPr marL="0" indent="0">
              <a:buNone/>
            </a:pPr>
            <a:endParaRPr lang="en-GB" dirty="0"/>
          </a:p>
          <a:p>
            <a:r>
              <a:rPr lang="en-GB" dirty="0"/>
              <a:t>In order to develop and run PHP Web pages three vital components need to be installed on your computer system.</a:t>
            </a:r>
          </a:p>
          <a:p>
            <a:endParaRPr lang="en-GB" dirty="0"/>
          </a:p>
          <a:p>
            <a:r>
              <a:rPr lang="en-GB" b="1" dirty="0"/>
              <a:t>Web Server </a:t>
            </a:r>
            <a:r>
              <a:rPr lang="en-GB" dirty="0"/>
              <a:t>− PHP will work with virtually all Web Server software, including Microsoft's Internet Information Server (IIS) but then most often used is freely available Apache Server. Download Apache for free here − </a:t>
            </a:r>
            <a:r>
              <a:rPr lang="en-GB" b="1" u="sng" dirty="0"/>
              <a:t>https://httpd.apache.org/download.cgi</a:t>
            </a:r>
          </a:p>
          <a:p>
            <a:endParaRPr lang="en-GB" dirty="0"/>
          </a:p>
          <a:p>
            <a:r>
              <a:rPr lang="en-GB" b="1" dirty="0"/>
              <a:t>Database</a:t>
            </a:r>
            <a:r>
              <a:rPr lang="en-GB" dirty="0"/>
              <a:t> − PHP will work with virtually all database software, including Oracle and Sybase but most commonly used is freely available MySQL database. Download MySQL for free here − </a:t>
            </a:r>
            <a:r>
              <a:rPr lang="en-GB" b="1" u="sng" dirty="0"/>
              <a:t>https://www.mysql.com/downloads/</a:t>
            </a:r>
          </a:p>
          <a:p>
            <a:endParaRPr lang="en-GB" dirty="0"/>
          </a:p>
          <a:p>
            <a:r>
              <a:rPr lang="en-GB" b="1" dirty="0"/>
              <a:t>PHP Parser </a:t>
            </a:r>
            <a:r>
              <a:rPr lang="en-GB" dirty="0"/>
              <a:t>− In order to process PHP script instructions a parser must be installed to generate HTML output that can be sent to the Web Browser. This tutorial will guide you how to install PHP parser on your computer.</a:t>
            </a:r>
          </a:p>
        </p:txBody>
      </p:sp>
    </p:spTree>
    <p:extLst>
      <p:ext uri="{BB962C8B-B14F-4D97-AF65-F5344CB8AC3E}">
        <p14:creationId xmlns:p14="http://schemas.microsoft.com/office/powerpoint/2010/main" val="33043870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504</TotalTime>
  <Words>3621</Words>
  <Application>Microsoft Office PowerPoint</Application>
  <PresentationFormat>Widescreen</PresentationFormat>
  <Paragraphs>329</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Century Gothic</vt:lpstr>
      <vt:lpstr>Courier New</vt:lpstr>
      <vt:lpstr>Garamond</vt:lpstr>
      <vt:lpstr>Shruti</vt:lpstr>
      <vt:lpstr>Times New Roman</vt:lpstr>
      <vt:lpstr>Savon</vt:lpstr>
      <vt:lpstr>Chapter -4</vt:lpstr>
      <vt:lpstr>What is server side scripting ?</vt:lpstr>
      <vt:lpstr>Static Site</vt:lpstr>
      <vt:lpstr>Dynamic Site</vt:lpstr>
      <vt:lpstr>PowerPoint Presentation</vt:lpstr>
      <vt:lpstr>Continue…</vt:lpstr>
      <vt:lpstr>What is PHP? </vt:lpstr>
      <vt:lpstr>Why PHP ?</vt:lpstr>
      <vt:lpstr>Set Up PHP on Your Own PC</vt:lpstr>
      <vt:lpstr>Xampp Installation</vt:lpstr>
      <vt:lpstr>Basic PHP Syntax</vt:lpstr>
      <vt:lpstr>PHP Variables</vt:lpstr>
      <vt:lpstr>Rules for PHP variables</vt:lpstr>
      <vt:lpstr>PHP</vt:lpstr>
      <vt:lpstr>PHP echo and print Statements</vt:lpstr>
      <vt:lpstr>PHP Data Types </vt:lpstr>
      <vt:lpstr>PHP - Decision Making</vt:lpstr>
      <vt:lpstr>If...Else Statement</vt:lpstr>
      <vt:lpstr>if...elseif...else Statement</vt:lpstr>
      <vt:lpstr>The Switch Statement</vt:lpstr>
      <vt:lpstr>PHP - Loop Types</vt:lpstr>
      <vt:lpstr>The foreach loop statement</vt:lpstr>
      <vt:lpstr>PHP - Arrays</vt:lpstr>
      <vt:lpstr>Numeric Array </vt:lpstr>
      <vt:lpstr>Associative Arrays</vt:lpstr>
      <vt:lpstr>Multidimensional Arrays </vt:lpstr>
      <vt:lpstr>PHP Functions</vt:lpstr>
      <vt:lpstr>Creating PHP Function</vt:lpstr>
      <vt:lpstr>PHP Functions with Parameters </vt:lpstr>
      <vt:lpstr>Passing Arguments by Reference</vt:lpstr>
      <vt:lpstr>PHP Functions returning value</vt:lpstr>
      <vt:lpstr>PHP String</vt:lpstr>
      <vt:lpstr>PHP - GET &amp; POST Methods </vt:lpstr>
      <vt:lpstr>The GET Method </vt:lpstr>
      <vt:lpstr>The POST Method </vt:lpstr>
      <vt:lpstr>The $_REQUEST variable</vt:lpstr>
      <vt:lpstr>PHP - File Inclusion </vt:lpstr>
      <vt:lpstr>The include() Function </vt:lpstr>
      <vt:lpstr>The require() Function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creator>Bhavik Ardeshana</dc:creator>
  <cp:lastModifiedBy>Bhavik Ardeshana</cp:lastModifiedBy>
  <cp:revision>87</cp:revision>
  <dcterms:created xsi:type="dcterms:W3CDTF">2020-10-14T06:15:54Z</dcterms:created>
  <dcterms:modified xsi:type="dcterms:W3CDTF">2020-11-24T04:53:30Z</dcterms:modified>
</cp:coreProperties>
</file>