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43822-C00E-451F-9329-3B5F686CF07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8F78B-8F69-4B86-B699-94F24EBF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2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8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7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FDD4-F86A-432C-A967-0B8BB2EFCBA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DC92-2E44-4F9E-A3AB-B6E043B6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HTML &amp; CSS: 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 DEVELOPMENT</a:t>
            </a:r>
          </a:p>
          <a:p>
            <a:r>
              <a:rPr lang="en-US" dirty="0" smtClean="0"/>
              <a:t>3151606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1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Save the HTML Page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file on your computer. Select </a:t>
            </a:r>
            <a:r>
              <a:rPr lang="en-US" b="1" dirty="0"/>
              <a:t>File &gt; Save as</a:t>
            </a:r>
            <a:r>
              <a:rPr lang="en-US" dirty="0"/>
              <a:t> in the Notepad menu.</a:t>
            </a:r>
          </a:p>
          <a:p>
            <a:r>
              <a:rPr lang="en-US" dirty="0"/>
              <a:t>Name the file </a:t>
            </a:r>
            <a:r>
              <a:rPr lang="en-US" b="1" dirty="0"/>
              <a:t>"index.htm"</a:t>
            </a:r>
            <a:r>
              <a:rPr lang="en-US" dirty="0"/>
              <a:t> and set the encoding to </a:t>
            </a:r>
            <a:r>
              <a:rPr lang="en-US" b="1" dirty="0"/>
              <a:t>UTF-8</a:t>
            </a:r>
            <a:r>
              <a:rPr lang="en-US" dirty="0"/>
              <a:t> (which is the preferred encoding for HTML files).</a:t>
            </a:r>
          </a:p>
          <a:p>
            <a:endParaRPr lang="en-US" dirty="0"/>
          </a:p>
        </p:txBody>
      </p:sp>
      <p:pic>
        <p:nvPicPr>
          <p:cNvPr id="2050" name="Picture 2" descr="View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652838"/>
            <a:ext cx="90455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5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View the HTML Page in Your Browser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saved HTML file in your favorite browser (double click on the file, or right-click - and choose "Open with").</a:t>
            </a:r>
          </a:p>
          <a:p>
            <a:r>
              <a:rPr lang="en-US" dirty="0"/>
              <a:t>The result will look much like this:</a:t>
            </a:r>
          </a:p>
          <a:p>
            <a:endParaRPr lang="en-US" dirty="0"/>
          </a:p>
        </p:txBody>
      </p:sp>
      <p:pic>
        <p:nvPicPr>
          <p:cNvPr id="3074" name="Picture 2" descr="View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4" y="3240087"/>
            <a:ext cx="6048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5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element is defined by a start tag, some content, and an end tag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b="1" dirty="0" smtClean="0"/>
              <a:t>&lt;</a:t>
            </a:r>
            <a:r>
              <a:rPr lang="en-US" b="1" dirty="0" err="1"/>
              <a:t>tagname</a:t>
            </a:r>
            <a:r>
              <a:rPr lang="en-US" b="1" dirty="0"/>
              <a:t>&gt;Content goes here...&lt;/</a:t>
            </a:r>
            <a:r>
              <a:rPr lang="en-US" b="1" dirty="0" err="1"/>
              <a:t>tagname</a:t>
            </a:r>
            <a:r>
              <a:rPr lang="en-US" b="1" dirty="0" smtClean="0"/>
              <a:t>&gt;</a:t>
            </a:r>
          </a:p>
          <a:p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	&lt;</a:t>
            </a:r>
            <a:r>
              <a:rPr lang="en-US" dirty="0"/>
              <a:t>h1&gt;My First Heading&lt;/h1&gt;</a:t>
            </a:r>
          </a:p>
          <a:p>
            <a:pPr marL="0" indent="0">
              <a:buNone/>
            </a:pPr>
            <a:r>
              <a:rPr lang="en-US" dirty="0" smtClean="0"/>
              <a:t>			&lt;</a:t>
            </a:r>
            <a:r>
              <a:rPr lang="en-US" dirty="0"/>
              <a:t>p&gt;My first paragraph.&lt;/p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037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 elements can be nested (this means that elements can contain other elements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All HTML documents consist of nested HTML elements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following example contains four HTML elements (&lt;html&gt;, &lt;body&gt;, &lt;h1&gt; and </a:t>
            </a:r>
            <a:r>
              <a:rPr lang="en-US" dirty="0" smtClean="0"/>
              <a:t>&lt;p&gt;):</a:t>
            </a:r>
          </a:p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9633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Remember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/>
              <a:t>Never Skip the End </a:t>
            </a:r>
            <a:r>
              <a:rPr lang="en-US" dirty="0" smtClean="0"/>
              <a:t>Tag (e.g. &lt;html&gt; &lt;/html&gt;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Empty HTML </a:t>
            </a:r>
            <a:r>
              <a:rPr lang="en-US" dirty="0" smtClean="0"/>
              <a:t>Elements (</a:t>
            </a:r>
            <a:r>
              <a:rPr lang="en-US" dirty="0" err="1" smtClean="0"/>
              <a:t>e.g</a:t>
            </a:r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HTML is Not Case Sensitive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HTML Tag </a:t>
            </a:r>
            <a:r>
              <a:rPr lang="en-US" dirty="0" smtClean="0"/>
              <a:t>Reference (</a:t>
            </a:r>
            <a:r>
              <a:rPr lang="en-US" dirty="0" err="1" smtClean="0"/>
              <a:t>Eg</a:t>
            </a:r>
            <a:r>
              <a:rPr lang="en-US" dirty="0" smtClean="0"/>
              <a:t>. H1 to h6: Define html headings)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71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ATTRIBUTES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HTML attribute provides additional information about an HTML element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about an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tag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name="value"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685800"/>
            <a:ext cx="10515600" cy="524351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links are defined with the &lt;a&gt; tag. The link address is specified in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="https://www.w3schools.com"&gt;This is a link&lt;/a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images are defined with the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filename of the image source is specified in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="img_girl.jpg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images also have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attributes, which specifies the width and height of the image: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="img_girl.jpg" width="500" height="600"&gt;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6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PARAGRAPHS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849"/>
            <a:ext cx="10515600" cy="5275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&lt;p&gt; element defines a paragraph.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paragraph always starts on a new line, and browsers automatically add some white space (a margin) before and after a paragraph.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a paragraph.&lt;/p&gt;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another paragraph.&lt;/p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paragraph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lot of lines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source code,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browser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it.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33609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HEADING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 are titles or subtitles that you want to display on a webpage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1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2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3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6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headings are defined with the &lt;h1&gt; to &lt;h6&gt; tags.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 defines the most important heading. &lt;h6&gt; defines the least important heading.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&lt;h1&gt;Heading 1&lt;/h1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&lt;h2&gt;Heading 2&lt;/h2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&lt;h3&gt;Heading 3&lt;/h3&gt;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&lt;h4&gt;Heading 4&lt;/h4&gt;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&lt;h5&gt;Heading 5&lt;/h5&gt;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&lt;h6&gt;Heading 6&lt;/h6&gt;</a:t>
            </a:r>
          </a:p>
        </p:txBody>
      </p:sp>
    </p:spTree>
    <p:extLst>
      <p:ext uri="{BB962C8B-B14F-4D97-AF65-F5344CB8AC3E}">
        <p14:creationId xmlns:p14="http://schemas.microsoft.com/office/powerpoint/2010/main" val="172260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HTML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 Text Markup Language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standard markup language for creating Web pages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describes the structure of a Web page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consists of a series of elements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tell the browser how to display the content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label pieces of content such as "this is a heading", "this is a paragraph", "this is a link",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4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RULE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defines a line break.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if you want a line break (a new line) without starting a new paragraph: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 paragraph&lt;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&gt;with line breaks.&lt;/p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tag is an empty tag, which means that it has no end tag.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41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RULES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defines a thematic break in an HTML page, and is most often displayed as a horizontal rule.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is used to separate content (or define a change) in an HTML page: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&lt;h1&gt;This is heading 1&lt;/h1&gt;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some text.&lt;/p&gt;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&lt;h2&gt;This is heading 2&lt;/h2&gt;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&lt;p&gt;This is some other text.&lt;/p&gt;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459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comments to your HTML source by using the following 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Write your comments 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there is an exclamation point (!) in the opening tag, but not in the closing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Do not display this image at the moment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border="0"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="pic_trulli.jpg" alt="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387848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Elements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elements were designed to display special types of 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Bold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Important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Italic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Emphasized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&lt;mark&gt;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Marked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&lt;small&gt;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Smaller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&lt;del&gt;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Deleted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&lt;ins&gt;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Inserted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&lt;sub&gt;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Subscript text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&lt;sup&gt;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Superscript text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&lt;b&gt; and &lt;strong&gt;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 &lt;b&gt; element defines bold text, without any extra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b&gt;This text is bold&lt;/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 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text with strong importance. The content inside is typically displayed in bold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strong&gt;This text is important!&lt;/strong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and 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Elements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part of text in an alternate voice or mood. The content inside is typically displayed in italic.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text is italic&lt;/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822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 defines emphasized text. The content inside is typically displayed in italic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text is emphasized&lt;/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&lt;small&gt;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&lt;small&gt;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smaller 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small&gt;This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text.&lt;/small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&lt;mark&gt;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&lt;mark&gt;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text that should be marked or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p&gt;Do not forget to buy &lt;mark&gt;milk&lt;/mark&gt; today.&lt;/p&gt;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605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5768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&lt;del&gt;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&lt;del&gt;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text that has been deleted from a document. Browsers will usually strike a line through deleted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text:</a:t>
            </a:r>
          </a:p>
          <a:p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p&gt;My favorite color is &lt;del&gt;blue&lt;/del&gt; red.&lt;/p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&lt;ins&gt; Element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&lt;ins&gt;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a text that has been inserted into a document. Browsers will usually underline inserted text: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p&gt;My favorite color is &lt;del&gt;blue&lt;/del&gt; &lt;ins&gt;red&lt;/ins&gt;.&lt;/p&gt;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&lt;sub&gt; Element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&lt;sub&gt;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subscript text. Subscript text appears half a character below the normal line, and is sometimes rendered in a smaller font. Subscript text can be used for chemical formulas, like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</a:p>
          <a:p>
            <a:pPr marL="0" lv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p&gt;This is &lt;sub&gt;subscripted&lt;/sub&gt; text.&lt;/p&gt;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&lt;sup&gt; Element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 </a:t>
            </a:r>
            <a:r>
              <a:rPr lang="en-US" dirty="0" smtClean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&lt;sup&gt;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element defines superscript text. Superscript text appears half a character above the normal line, and is sometimes rendered in a smaller font. Superscript text can be used for footnotes, like WWW</a:t>
            </a:r>
            <a:r>
              <a:rPr lang="en-US" sz="16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&lt;p&gt;This is &lt;sup&gt;superscripted&lt;/sup&gt; text.&lt;/p&gt;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Tables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tables allow web developers to arrange data into rows and 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&lt;table&gt; tag defines an HTML 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table row is defined with a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 Each table header is defined with a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 Each table data/cell is defined with a &lt;td&gt; tag.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text in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elements are bold and centered.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text in &lt;td&gt; elements are regular and left-aligned.</a:t>
            </a:r>
          </a:p>
        </p:txBody>
      </p:sp>
    </p:spTree>
    <p:extLst>
      <p:ext uri="{BB962C8B-B14F-4D97-AF65-F5344CB8AC3E}">
        <p14:creationId xmlns:p14="http://schemas.microsoft.com/office/powerpoint/2010/main" val="13023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6226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&lt;h2&gt;Basic HTML Table&lt;/h2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style="width:100%"&gt;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&gt;Age&lt;/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&lt;td&gt;Jill&lt;/td&gt;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&lt;td&gt;Smith&lt;/td&gt;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&lt;td&gt;50&lt;/td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05200" y="1690688"/>
            <a:ext cx="219551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&lt;td&gt;Eve&lt;/td&gt;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&lt;td&gt;Jackson&lt;/td&gt;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&lt;td&gt;94&lt;/td&gt;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&lt;td&gt;John&lt;/td&gt;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&lt;td&gt;Doe&lt;/td&gt;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&lt;td&gt;80&lt;/td&gt;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8" t="32074" r="2969" b="41871"/>
          <a:stretch/>
        </p:blipFill>
        <p:spPr>
          <a:xfrm>
            <a:off x="5374476" y="4157663"/>
            <a:ext cx="6413296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Structure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1" t="20275" r="16502" b="6623"/>
          <a:stretch/>
        </p:blipFill>
        <p:spPr>
          <a:xfrm>
            <a:off x="1766888" y="1342957"/>
            <a:ext cx="8920163" cy="5515043"/>
          </a:xfrm>
        </p:spPr>
      </p:pic>
    </p:spTree>
    <p:extLst>
      <p:ext uri="{BB962C8B-B14F-4D97-AF65-F5344CB8AC3E}">
        <p14:creationId xmlns:p14="http://schemas.microsoft.com/office/powerpoint/2010/main" val="2091895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Column Span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more than one column,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 style="width:100%"&gt;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="2"&gt;Telephone&lt;/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&lt;td&gt;Bill Gates&lt;/td&gt;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&lt;td&gt;55577854&lt;/td&gt;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&lt;td&gt;55577855&lt;/td&gt;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3300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3515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00174"/>
            <a:ext cx="3890963" cy="53006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border: 1px solid black;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border-collapse: collapse;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padding: 5px;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text-align: left;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&lt;h2&gt;Cell that spans two columns&lt;/h2&gt;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00569" y="1400174"/>
            <a:ext cx="5181600" cy="53006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p&gt;To make a cell span more than one column,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attribute.&lt;/p&gt;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style="width:100%"&gt;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="2"&gt;Telephone&lt;/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&lt;td&gt;Bill Gates&lt;/td&gt;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&lt;td&gt;55577854&lt;/td&gt;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&lt;td&gt;55577855&lt;/td&gt;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5" t="33325" r="976" b="44164"/>
          <a:stretch/>
        </p:blipFill>
        <p:spPr>
          <a:xfrm>
            <a:off x="6096000" y="5157787"/>
            <a:ext cx="5900738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Row Span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cell span more than one row,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 style="width:100%"&gt;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&gt;Name:&lt;/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&lt;td&gt;Bill Gates&lt;/td&gt;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="2"&gt;Telephone:&lt;/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&lt;td&gt;55577854&lt;/td&gt;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&lt;td&gt;55577855&lt;/td&gt;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1705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2790825" cy="4860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border: 1px solid black;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border-collapse: collapse;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td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padding: 5px;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text-align: left;   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&lt;h2&gt;Cell that spans two rows&lt;/h2&gt;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00442" y="1825624"/>
            <a:ext cx="3843358" cy="48609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&lt;p&gt;To make a cell span more than one row,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 style="width:100%"&gt;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&gt;Name:&lt;/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&lt;td&gt;Bill Gates&lt;/td&gt;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="2"&gt;Telephone:&lt;/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&lt;td&gt;55577854&lt;/td&gt;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&lt;td&gt;55577855&lt;/td&gt;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2" t="33117" r="976" b="41246"/>
          <a:stretch/>
        </p:blipFill>
        <p:spPr>
          <a:xfrm>
            <a:off x="5986456" y="4857757"/>
            <a:ext cx="5886450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Links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are found in nearly all web pages. Links allow users to click their way from page to page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links are hyperlinks.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click on a link and jump to another document.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move the mouse over a link, the mouse arrow will turn into a little hand.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text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12753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attribute of the &lt;a&gt; element is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attribute, which indicates the link's destination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text is the part that will be visible to the reader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on the link text, will send the reader to the specified URL 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/"&gt;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 GOOGLE Link&lt;/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links will appear as follows in all browsers: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unvisited link is underlined and blue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visited link is underlined and purple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active link is underlined and red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40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&lt;h1&gt;HTML Links&lt;/h1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&lt;p&gt;&lt;a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smtClean="0"/>
              <a:t>www.google.com</a:t>
            </a:r>
            <a:r>
              <a:rPr lang="en-US" dirty="0"/>
              <a:t>/"&gt;Visit </a:t>
            </a:r>
            <a:r>
              <a:rPr lang="en-US" dirty="0" smtClean="0"/>
              <a:t>google site, click here!&lt;/</a:t>
            </a:r>
            <a:r>
              <a:rPr lang="en-US" dirty="0"/>
              <a:t>a&gt;&lt;/p&gt;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1355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- The target Attribute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linked page will be displayed in the current browser window. To change this, you must specify another target for the link.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specifies where to open the linked document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can have one of the following values: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_self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 the document in the same window/tab as it was clicked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_blank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Opens the document in a new window or tab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_parent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Opens the document in the parent frame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_top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Opens the document in the full body of the window</a:t>
            </a:r>
          </a:p>
        </p:txBody>
      </p:sp>
    </p:spTree>
    <p:extLst>
      <p:ext uri="{BB962C8B-B14F-4D97-AF65-F5344CB8AC3E}">
        <p14:creationId xmlns:p14="http://schemas.microsoft.com/office/powerpoint/2010/main" val="3843490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&lt;h2&gt;The target Attribute&lt;/h2&gt;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/" target="_blank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 google site, click here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&lt;p&gt;If target="_blank", the link will open in a new browser window or tab.&lt;/p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66280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 vs. Relative URLs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examples above are using an absolute URL (a full web address)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link (a link to a page within the same website) is specified with a relative URL (without the "https://www" part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&lt;h2&gt;Absolute URLs&lt;/h2&gt;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="https://www.w3.org/"&gt;W3C&lt;/a&gt;&lt;/p&gt;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="https://www.google.com/"&gt;Google&lt;/a&gt;&lt;/p&gt;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&lt;h2&gt;Relative URLs&lt;/h2&gt;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="html_images.asp"&gt;HTML Images&lt;/a&gt;&lt;/p&gt;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/default.asp"&gt;CSS Tutorial&lt;/a&gt;&lt;/p&gt;</a:t>
            </a:r>
          </a:p>
        </p:txBody>
      </p:sp>
    </p:spTree>
    <p:extLst>
      <p:ext uri="{BB962C8B-B14F-4D97-AF65-F5344CB8AC3E}">
        <p14:creationId xmlns:p14="http://schemas.microsoft.com/office/powerpoint/2010/main" val="67000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HTML Document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 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&lt;title&gt;Page Title&lt;/title&gt;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&lt;h1&gt;My First Heading&lt;/h1&gt;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&lt;p&gt;My first paragraph.&lt;/p&gt;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85323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HTML </a:t>
            </a:r>
            <a:r>
              <a:rPr lang="en-US" dirty="0"/>
              <a:t>Links - Use an Image as a Link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&lt;!DOCTYPE html&gt; declaration defines that this document is an HTML5 document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&lt;html&gt; element is the root element of an HTML page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&lt;head&gt; element contains meta information about the HTML page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&lt;title&gt; element specifies a title for the HTML page (which is shown in the browser's title bar or in the page's tab)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&lt;body&gt; element defines the document's body, and is a container for all the visible contents, such as headings, paragraphs, images, hyperlinks, tables, lists, etc.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&lt;h1&gt; element defines a large heading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&lt;p&gt; element defines a paragraph</a:t>
            </a:r>
          </a:p>
        </p:txBody>
      </p:sp>
    </p:spTree>
    <p:extLst>
      <p:ext uri="{BB962C8B-B14F-4D97-AF65-F5344CB8AC3E}">
        <p14:creationId xmlns:p14="http://schemas.microsoft.com/office/powerpoint/2010/main" val="40568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web browser (Chrome, Edge, Firefox, Safari) is to read HTML documents and display them correctly.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 does not display the HTML tags, but uses them to determine how to display the document: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3" y="3562351"/>
            <a:ext cx="5538787" cy="31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Editors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 HTML Using Notepad or </a:t>
            </a:r>
            <a:r>
              <a:rPr lang="en-US" b="1" dirty="0" err="1"/>
              <a:t>TextEdit</a:t>
            </a:r>
            <a:endParaRPr lang="en-US" b="1" dirty="0"/>
          </a:p>
          <a:p>
            <a:r>
              <a:rPr lang="en-US" dirty="0"/>
              <a:t>Web pages can be created and modified by using professional HTML editors.</a:t>
            </a:r>
          </a:p>
          <a:p>
            <a:r>
              <a:rPr lang="en-US" dirty="0"/>
              <a:t>However, for learning HTML we recommend a simple text editor like Notepad (PC) or </a:t>
            </a:r>
            <a:r>
              <a:rPr lang="en-US" dirty="0" err="1"/>
              <a:t>TextEdit</a:t>
            </a:r>
            <a:r>
              <a:rPr lang="en-US" dirty="0"/>
              <a:t> (Mac).</a:t>
            </a:r>
          </a:p>
          <a:p>
            <a:r>
              <a:rPr lang="en-US" dirty="0"/>
              <a:t>We believe in that using a simple text editor is a good way to learn HTML.</a:t>
            </a:r>
          </a:p>
          <a:p>
            <a:r>
              <a:rPr lang="en-US" dirty="0"/>
              <a:t>Follow the steps below to create your first web page with Notepad or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9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Open Notepad (PC)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Windows 8 or later:</a:t>
            </a:r>
            <a:endParaRPr lang="en-US" dirty="0"/>
          </a:p>
          <a:p>
            <a:r>
              <a:rPr lang="en-US" dirty="0"/>
              <a:t>Open the </a:t>
            </a:r>
            <a:r>
              <a:rPr lang="en-US" b="1" dirty="0"/>
              <a:t>Start Screen</a:t>
            </a:r>
            <a:r>
              <a:rPr lang="en-US" dirty="0"/>
              <a:t> (the window symbol at the bottom left on your screen). Type </a:t>
            </a:r>
            <a:r>
              <a:rPr lang="en-US" b="1" dirty="0"/>
              <a:t>Notepad</a:t>
            </a:r>
            <a:r>
              <a:rPr lang="en-US" dirty="0"/>
              <a:t>.</a:t>
            </a:r>
          </a:p>
          <a:p>
            <a:r>
              <a:rPr lang="en-US" b="1" dirty="0"/>
              <a:t>Windows 7 or earlier:</a:t>
            </a:r>
            <a:endParaRPr lang="en-US" dirty="0"/>
          </a:p>
          <a:p>
            <a:r>
              <a:rPr lang="en-US" dirty="0"/>
              <a:t>Open </a:t>
            </a:r>
            <a:r>
              <a:rPr lang="en-US" b="1" dirty="0"/>
              <a:t>Start</a:t>
            </a:r>
            <a:r>
              <a:rPr lang="en-US" dirty="0"/>
              <a:t> &gt;</a:t>
            </a:r>
            <a:r>
              <a:rPr lang="en-US" b="1" dirty="0"/>
              <a:t> Programs &gt;</a:t>
            </a:r>
            <a:r>
              <a:rPr lang="en-US" dirty="0"/>
              <a:t> </a:t>
            </a:r>
            <a:r>
              <a:rPr lang="en-US" b="1" dirty="0"/>
              <a:t>Accessories &gt;</a:t>
            </a:r>
            <a:r>
              <a:rPr lang="en-US" dirty="0"/>
              <a:t> </a:t>
            </a:r>
            <a:r>
              <a:rPr lang="en-US" b="1" dirty="0"/>
              <a:t>Notepad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Write Some HTML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4" y="1571625"/>
            <a:ext cx="6269498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1786</Words>
  <Application>Microsoft Office PowerPoint</Application>
  <PresentationFormat>Widescreen</PresentationFormat>
  <Paragraphs>314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Unit 1:   HTML &amp; CSS:  </vt:lpstr>
      <vt:lpstr> What is HTML?   </vt:lpstr>
      <vt:lpstr> HTML Page Structure </vt:lpstr>
      <vt:lpstr> A Simple HTML Document </vt:lpstr>
      <vt:lpstr> Example Explained </vt:lpstr>
      <vt:lpstr> Web Browsers </vt:lpstr>
      <vt:lpstr> HTML Editors </vt:lpstr>
      <vt:lpstr> Step 1: Open Notepad (PC) </vt:lpstr>
      <vt:lpstr> Step 2: Write Some HTML </vt:lpstr>
      <vt:lpstr> Step 3: Save the HTML Page </vt:lpstr>
      <vt:lpstr> Step 4: View the HTML Page in Your Browser </vt:lpstr>
      <vt:lpstr> HTML Elements </vt:lpstr>
      <vt:lpstr> Nested HTML Elements </vt:lpstr>
      <vt:lpstr>To Remember</vt:lpstr>
      <vt:lpstr>HTML ATTRIBUTES</vt:lpstr>
      <vt:lpstr>PowerPoint Presentation</vt:lpstr>
      <vt:lpstr>HTML PARAGRAPHS</vt:lpstr>
      <vt:lpstr>HTML HEADING</vt:lpstr>
      <vt:lpstr>PowerPoint Presentation</vt:lpstr>
      <vt:lpstr>BREAK RULE</vt:lpstr>
      <vt:lpstr>HORIZONTAL RULES</vt:lpstr>
      <vt:lpstr>COMMENTS</vt:lpstr>
      <vt:lpstr> HTML Formatting Elements </vt:lpstr>
      <vt:lpstr>PowerPoint Presentation</vt:lpstr>
      <vt:lpstr>PowerPoint Presentation</vt:lpstr>
      <vt:lpstr>PowerPoint Presentation</vt:lpstr>
      <vt:lpstr>PowerPoint Presentation</vt:lpstr>
      <vt:lpstr> HTML Tables </vt:lpstr>
      <vt:lpstr>Table Example</vt:lpstr>
      <vt:lpstr> HTML Table – Column Span </vt:lpstr>
      <vt:lpstr>Colspan Example</vt:lpstr>
      <vt:lpstr> HTML Table – Row Span </vt:lpstr>
      <vt:lpstr>Rowspan Example</vt:lpstr>
      <vt:lpstr> HTML Links </vt:lpstr>
      <vt:lpstr>PowerPoint Presentation</vt:lpstr>
      <vt:lpstr>Example of Link</vt:lpstr>
      <vt:lpstr> HTML Links - The target Attribute </vt:lpstr>
      <vt:lpstr>Target Example</vt:lpstr>
      <vt:lpstr> Absolute URLs vs. Relative URLs </vt:lpstr>
      <vt:lpstr>  HTML Links - Use an Image as a Link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  HTML &amp; CSS:  </dc:title>
  <dc:creator>Bhumika Bhatt</dc:creator>
  <cp:lastModifiedBy>Bhumika Bhatt</cp:lastModifiedBy>
  <cp:revision>51</cp:revision>
  <dcterms:created xsi:type="dcterms:W3CDTF">2020-07-02T05:11:24Z</dcterms:created>
  <dcterms:modified xsi:type="dcterms:W3CDTF">2020-07-14T07:13:16Z</dcterms:modified>
</cp:coreProperties>
</file>