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1" r:id="rId31"/>
    <p:sldId id="285" r:id="rId32"/>
    <p:sldId id="286" r:id="rId33"/>
    <p:sldId id="292" r:id="rId34"/>
    <p:sldId id="287" r:id="rId35"/>
    <p:sldId id="288" r:id="rId36"/>
    <p:sldId id="289"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4602A0-2D47-46D4-AF3A-CAF9CD385C84}"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130746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602A0-2D47-46D4-AF3A-CAF9CD385C84}"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120916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602A0-2D47-46D4-AF3A-CAF9CD385C84}"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298783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602A0-2D47-46D4-AF3A-CAF9CD385C84}"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174283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602A0-2D47-46D4-AF3A-CAF9CD385C84}"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119047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4602A0-2D47-46D4-AF3A-CAF9CD385C84}"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381004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4602A0-2D47-46D4-AF3A-CAF9CD385C84}" type="datetimeFigureOut">
              <a:rPr lang="en-US" smtClean="0"/>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282908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4602A0-2D47-46D4-AF3A-CAF9CD385C84}" type="datetimeFigureOut">
              <a:rPr lang="en-US" smtClean="0"/>
              <a:t>6/20/2020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158212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602A0-2D47-46D4-AF3A-CAF9CD385C84}" type="datetimeFigureOut">
              <a:rPr lang="en-US" smtClean="0"/>
              <a:t>6/20/2020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357699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602A0-2D47-46D4-AF3A-CAF9CD385C84}"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4204597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602A0-2D47-46D4-AF3A-CAF9CD385C84}"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FCBDD-479F-4170-A3B8-91494FB2FB9A}" type="slidenum">
              <a:rPr lang="en-US" smtClean="0"/>
              <a:t>‹#›</a:t>
            </a:fld>
            <a:endParaRPr lang="en-US"/>
          </a:p>
        </p:txBody>
      </p:sp>
    </p:spTree>
    <p:extLst>
      <p:ext uri="{BB962C8B-B14F-4D97-AF65-F5344CB8AC3E}">
        <p14:creationId xmlns:p14="http://schemas.microsoft.com/office/powerpoint/2010/main" val="196000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602A0-2D47-46D4-AF3A-CAF9CD385C84}" type="datetimeFigureOut">
              <a:rPr lang="en-US" smtClean="0"/>
              <a:t>6/20/2020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FCBDD-479F-4170-A3B8-91494FB2FB9A}" type="slidenum">
              <a:rPr lang="en-US" smtClean="0"/>
              <a:t>‹#›</a:t>
            </a:fld>
            <a:endParaRPr lang="en-US"/>
          </a:p>
        </p:txBody>
      </p:sp>
    </p:spTree>
    <p:extLst>
      <p:ext uri="{BB962C8B-B14F-4D97-AF65-F5344CB8AC3E}">
        <p14:creationId xmlns:p14="http://schemas.microsoft.com/office/powerpoint/2010/main" val="2621741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apachelounge.com/downloa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 Introduction</a:t>
            </a:r>
            <a:endParaRPr lang="en-US" dirty="0"/>
          </a:p>
        </p:txBody>
      </p:sp>
      <p:sp>
        <p:nvSpPr>
          <p:cNvPr id="3" name="Subtitle 2"/>
          <p:cNvSpPr>
            <a:spLocks noGrp="1"/>
          </p:cNvSpPr>
          <p:nvPr>
            <p:ph type="subTitle" idx="1"/>
          </p:nvPr>
        </p:nvSpPr>
        <p:spPr/>
        <p:txBody>
          <a:bodyPr/>
          <a:lstStyle/>
          <a:p>
            <a:r>
              <a:rPr lang="en-US" dirty="0" smtClean="0"/>
              <a:t>WED DEVELOPMENT</a:t>
            </a:r>
          </a:p>
          <a:p>
            <a:r>
              <a:rPr lang="en-US" smtClean="0"/>
              <a:t>3151606</a:t>
            </a:r>
            <a:endParaRPr lang="en-US"/>
          </a:p>
        </p:txBody>
      </p:sp>
    </p:spTree>
    <p:extLst>
      <p:ext uri="{BB962C8B-B14F-4D97-AF65-F5344CB8AC3E}">
        <p14:creationId xmlns:p14="http://schemas.microsoft.com/office/powerpoint/2010/main" val="217155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338"/>
            <a:ext cx="10515600" cy="5762625"/>
          </a:xfrm>
        </p:spPr>
        <p:txBody>
          <a:bodyPr>
            <a:normAutofit fontScale="92500" lnSpcReduction="20000"/>
          </a:bodyPr>
          <a:lstStyle/>
          <a:p>
            <a:r>
              <a:rPr lang="en-US" b="1" dirty="0"/>
              <a:t>T</a:t>
            </a:r>
            <a:r>
              <a:rPr lang="en-US" b="1" dirty="0" smtClean="0"/>
              <a:t>he </a:t>
            </a:r>
            <a:r>
              <a:rPr lang="en-US" b="1" dirty="0"/>
              <a:t>GET Method</a:t>
            </a:r>
          </a:p>
          <a:p>
            <a:r>
              <a:rPr lang="en-US" b="1" dirty="0"/>
              <a:t>GET is used to request data from a specified resource.</a:t>
            </a:r>
            <a:endParaRPr lang="en-US" dirty="0"/>
          </a:p>
          <a:p>
            <a:r>
              <a:rPr lang="en-US" b="1" dirty="0"/>
              <a:t>GET is one of the most common HTTP methods.</a:t>
            </a:r>
            <a:endParaRPr lang="en-US" dirty="0"/>
          </a:p>
          <a:p>
            <a:r>
              <a:rPr lang="en-US" dirty="0"/>
              <a:t>Note that the query string (name/value pairs) is sent in the URL of a GET request:</a:t>
            </a:r>
          </a:p>
          <a:p>
            <a:r>
              <a:rPr lang="en-US" dirty="0"/>
              <a:t>/</a:t>
            </a:r>
            <a:r>
              <a:rPr lang="en-US" dirty="0" smtClean="0"/>
              <a:t>test/demo_form.php?name1=value1&amp;name2=value2</a:t>
            </a:r>
          </a:p>
          <a:p>
            <a:endParaRPr lang="en-US" dirty="0"/>
          </a:p>
          <a:p>
            <a:r>
              <a:rPr lang="en-US" b="1" dirty="0"/>
              <a:t>Some other notes on GET requests:</a:t>
            </a:r>
            <a:endParaRPr lang="en-US" dirty="0"/>
          </a:p>
          <a:p>
            <a:r>
              <a:rPr lang="en-US" dirty="0"/>
              <a:t>GET requests can be cached</a:t>
            </a:r>
          </a:p>
          <a:p>
            <a:r>
              <a:rPr lang="en-US" dirty="0"/>
              <a:t>GET requests remain in the browser history</a:t>
            </a:r>
          </a:p>
          <a:p>
            <a:r>
              <a:rPr lang="en-US" dirty="0"/>
              <a:t>GET requests can be bookmarked</a:t>
            </a:r>
          </a:p>
          <a:p>
            <a:r>
              <a:rPr lang="en-US" dirty="0"/>
              <a:t>GET requests should never be used when dealing with sensitive data</a:t>
            </a:r>
          </a:p>
          <a:p>
            <a:r>
              <a:rPr lang="en-US" dirty="0"/>
              <a:t>GET requests have length restrictions</a:t>
            </a:r>
          </a:p>
          <a:p>
            <a:r>
              <a:rPr lang="en-US" dirty="0"/>
              <a:t>GET requests are only used to request data (not modify)</a:t>
            </a:r>
          </a:p>
          <a:p>
            <a:endParaRPr lang="en-US" dirty="0"/>
          </a:p>
          <a:p>
            <a:endParaRPr lang="en-US" dirty="0"/>
          </a:p>
        </p:txBody>
      </p:sp>
    </p:spTree>
    <p:extLst>
      <p:ext uri="{BB962C8B-B14F-4D97-AF65-F5344CB8AC3E}">
        <p14:creationId xmlns:p14="http://schemas.microsoft.com/office/powerpoint/2010/main" val="277570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5750"/>
            <a:ext cx="10515600" cy="5891213"/>
          </a:xfrm>
        </p:spPr>
        <p:txBody>
          <a:bodyPr>
            <a:normAutofit fontScale="92500" lnSpcReduction="10000"/>
          </a:bodyPr>
          <a:lstStyle/>
          <a:p>
            <a:r>
              <a:rPr lang="en-US" b="1" dirty="0"/>
              <a:t>The POST Method</a:t>
            </a:r>
          </a:p>
          <a:p>
            <a:r>
              <a:rPr lang="en-US" b="1" dirty="0"/>
              <a:t>POST is used to send data to a server to create/update a resource.</a:t>
            </a:r>
            <a:endParaRPr lang="en-US" dirty="0"/>
          </a:p>
          <a:p>
            <a:r>
              <a:rPr lang="en-US" dirty="0"/>
              <a:t>The data sent to the server with POST is stored in the request body of the HTTP request:</a:t>
            </a:r>
          </a:p>
          <a:p>
            <a:r>
              <a:rPr lang="en-US" dirty="0"/>
              <a:t>POST /test/</a:t>
            </a:r>
            <a:r>
              <a:rPr lang="en-US" dirty="0" err="1"/>
              <a:t>demo_form.php</a:t>
            </a:r>
            <a:r>
              <a:rPr lang="en-US" dirty="0"/>
              <a:t> HTTP/1.1</a:t>
            </a:r>
            <a:br>
              <a:rPr lang="en-US" dirty="0"/>
            </a:br>
            <a:r>
              <a:rPr lang="en-US" dirty="0"/>
              <a:t>Host: w3schools.com</a:t>
            </a:r>
            <a:br>
              <a:rPr lang="en-US" dirty="0"/>
            </a:br>
            <a:r>
              <a:rPr lang="en-US" dirty="0" smtClean="0"/>
              <a:t>name1=value1&amp;name2=value2</a:t>
            </a:r>
          </a:p>
          <a:p>
            <a:endParaRPr lang="en-US" dirty="0"/>
          </a:p>
          <a:p>
            <a:r>
              <a:rPr lang="en-US" b="1" dirty="0"/>
              <a:t>POST is one of the most common HTTP methods.</a:t>
            </a:r>
            <a:endParaRPr lang="en-US" dirty="0"/>
          </a:p>
          <a:p>
            <a:r>
              <a:rPr lang="en-US" b="1" dirty="0"/>
              <a:t>Some other notes on POST requests:</a:t>
            </a:r>
            <a:endParaRPr lang="en-US" dirty="0"/>
          </a:p>
          <a:p>
            <a:r>
              <a:rPr lang="en-US" dirty="0"/>
              <a:t>POST requests are never cached</a:t>
            </a:r>
          </a:p>
          <a:p>
            <a:r>
              <a:rPr lang="en-US" dirty="0"/>
              <a:t>POST requests do not remain in the browser history</a:t>
            </a:r>
          </a:p>
          <a:p>
            <a:r>
              <a:rPr lang="en-US" dirty="0"/>
              <a:t>POST requests cannot be bookmarked</a:t>
            </a:r>
          </a:p>
          <a:p>
            <a:r>
              <a:rPr lang="en-US" dirty="0"/>
              <a:t>POST requests have no restrictions on data length</a:t>
            </a:r>
          </a:p>
          <a:p>
            <a:endParaRPr lang="en-US" dirty="0"/>
          </a:p>
          <a:p>
            <a:endParaRPr lang="en-US" dirty="0"/>
          </a:p>
        </p:txBody>
      </p:sp>
    </p:spTree>
    <p:extLst>
      <p:ext uri="{BB962C8B-B14F-4D97-AF65-F5344CB8AC3E}">
        <p14:creationId xmlns:p14="http://schemas.microsoft.com/office/powerpoint/2010/main" val="196846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88736327"/>
              </p:ext>
            </p:extLst>
          </p:nvPr>
        </p:nvGraphicFramePr>
        <p:xfrm>
          <a:off x="314325" y="28572"/>
          <a:ext cx="11730038" cy="6630526"/>
        </p:xfrm>
        <a:graphic>
          <a:graphicData uri="http://schemas.openxmlformats.org/drawingml/2006/table">
            <a:tbl>
              <a:tblPr/>
              <a:tblGrid>
                <a:gridCol w="3512309"/>
                <a:gridCol w="4088755"/>
                <a:gridCol w="4128974"/>
              </a:tblGrid>
              <a:tr h="322965">
                <a:tc>
                  <a:txBody>
                    <a:bodyPr/>
                    <a:lstStyle/>
                    <a:p>
                      <a:pPr algn="l" fontAlgn="t"/>
                      <a:r>
                        <a:rPr lang="en-US" sz="1600" dirty="0">
                          <a:effectLst/>
                        </a:rPr>
                        <a:t> </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GET</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POST</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28059">
                <a:tc>
                  <a:txBody>
                    <a:bodyPr/>
                    <a:lstStyle/>
                    <a:p>
                      <a:pPr algn="l" fontAlgn="t"/>
                      <a:r>
                        <a:rPr lang="en-US" sz="1600" dirty="0">
                          <a:effectLst/>
                        </a:rPr>
                        <a:t>BACK button/Reload</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Harmless</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Data will be re-submitted (the browser should alert the user that the data are about to be re-submitted)</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2965">
                <a:tc>
                  <a:txBody>
                    <a:bodyPr/>
                    <a:lstStyle/>
                    <a:p>
                      <a:pPr algn="l" fontAlgn="t"/>
                      <a:r>
                        <a:rPr lang="en-US" sz="1600" dirty="0">
                          <a:effectLst/>
                        </a:rPr>
                        <a:t>Bookmarked</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Can be bookmarked</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Cannot be bookmarked</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2965">
                <a:tc>
                  <a:txBody>
                    <a:bodyPr/>
                    <a:lstStyle/>
                    <a:p>
                      <a:pPr algn="l" fontAlgn="t"/>
                      <a:r>
                        <a:rPr lang="en-US" sz="1600" dirty="0">
                          <a:effectLst/>
                        </a:rPr>
                        <a:t>Cached</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rPr>
                        <a:t>Can be cached</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Not cached</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003468">
                <a:tc>
                  <a:txBody>
                    <a:bodyPr/>
                    <a:lstStyle/>
                    <a:p>
                      <a:pPr algn="l" fontAlgn="t"/>
                      <a:r>
                        <a:rPr lang="en-US" sz="1600">
                          <a:effectLst/>
                        </a:rPr>
                        <a:t>Encoding type</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application/x-www-form-</a:t>
                      </a:r>
                      <a:r>
                        <a:rPr lang="en-US" sz="1600" dirty="0" err="1">
                          <a:effectLst/>
                        </a:rPr>
                        <a:t>urlencoded</a:t>
                      </a:r>
                      <a:endParaRPr lang="en-US" sz="1600" dirty="0">
                        <a:effectLst/>
                      </a:endParaRP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application/x-www-form-urlencoded or multipart/form-data. Use multipart encoding for binary data</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1594">
                <a:tc>
                  <a:txBody>
                    <a:bodyPr/>
                    <a:lstStyle/>
                    <a:p>
                      <a:pPr algn="l" fontAlgn="t"/>
                      <a:r>
                        <a:rPr lang="en-US" sz="1600">
                          <a:effectLst/>
                        </a:rPr>
                        <a:t>History</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rPr>
                        <a:t>Parameters remain in browser history</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Parameters are not saved in browser history</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080606">
                <a:tc>
                  <a:txBody>
                    <a:bodyPr/>
                    <a:lstStyle/>
                    <a:p>
                      <a:pPr algn="l" fontAlgn="t"/>
                      <a:r>
                        <a:rPr lang="en-US" sz="1600">
                          <a:effectLst/>
                        </a:rPr>
                        <a:t>Restrictions on data length</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Yes, when sending data, the GET method adds the data to the URL; and the length of a URL is limited (maximum URL length is 2048 characters)</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No restrictions</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1594">
                <a:tc>
                  <a:txBody>
                    <a:bodyPr/>
                    <a:lstStyle/>
                    <a:p>
                      <a:pPr algn="l" fontAlgn="t"/>
                      <a:r>
                        <a:rPr lang="en-US" sz="1600">
                          <a:effectLst/>
                        </a:rPr>
                        <a:t>Restrictions on data type</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rPr>
                        <a:t>Only ASCII characters allowed</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rPr>
                        <a:t>No restrictions. Binary data is also allowed</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364716">
                <a:tc>
                  <a:txBody>
                    <a:bodyPr/>
                    <a:lstStyle/>
                    <a:p>
                      <a:pPr algn="l" fontAlgn="t"/>
                      <a:r>
                        <a:rPr lang="en-US" sz="1600">
                          <a:effectLst/>
                        </a:rPr>
                        <a:t>Security</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GET is less secure compared to POST because data sent is part of the URL</a:t>
                      </a:r>
                      <a:br>
                        <a:rPr lang="en-US" sz="1600" dirty="0">
                          <a:effectLst/>
                        </a:rPr>
                      </a:br>
                      <a:r>
                        <a:rPr lang="en-US" sz="1600" dirty="0">
                          <a:effectLst/>
                        </a:rPr>
                        <a:t/>
                      </a:r>
                      <a:br>
                        <a:rPr lang="en-US" sz="1600" dirty="0">
                          <a:effectLst/>
                        </a:rPr>
                      </a:br>
                      <a:r>
                        <a:rPr lang="en-US" sz="1600" dirty="0">
                          <a:effectLst/>
                        </a:rPr>
                        <a:t>Never use GET when sending passwords or other sensitive information!</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POST is a little safer than GET because the parameters are not stored in browser history or in web server logs</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1594">
                <a:tc>
                  <a:txBody>
                    <a:bodyPr/>
                    <a:lstStyle/>
                    <a:p>
                      <a:pPr algn="l" fontAlgn="t"/>
                      <a:r>
                        <a:rPr lang="en-US" sz="1600">
                          <a:effectLst/>
                        </a:rPr>
                        <a:t>Visibility</a:t>
                      </a:r>
                    </a:p>
                  </a:txBody>
                  <a:tcPr marL="67990"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rPr>
                        <a:t>Data is visible to everyone in the URL</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rPr>
                        <a:t>Data is not displayed in the URL</a:t>
                      </a:r>
                    </a:p>
                  </a:txBody>
                  <a:tcPr marL="33995" marR="33995" marT="33995" marB="33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82775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885949" y="838199"/>
            <a:ext cx="8482876" cy="5338764"/>
          </a:xfrm>
          <a:prstGeom prst="rect">
            <a:avLst/>
          </a:prstGeom>
        </p:spPr>
      </p:pic>
    </p:spTree>
    <p:extLst>
      <p:ext uri="{BB962C8B-B14F-4D97-AF65-F5344CB8AC3E}">
        <p14:creationId xmlns:p14="http://schemas.microsoft.com/office/powerpoint/2010/main" val="3678181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Architecture </a:t>
            </a:r>
            <a:r>
              <a:rPr lang="en-US" b="1" dirty="0">
                <a:latin typeface="Times New Roman" panose="02020603050405020304" pitchFamily="18" charset="0"/>
                <a:cs typeface="Times New Roman" panose="02020603050405020304" pitchFamily="18" charset="0"/>
              </a:rPr>
              <a:t>of web browser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browser’s consist of the above component </a:t>
            </a:r>
            <a:r>
              <a:rPr lang="en-US" dirty="0" smtClean="0">
                <a:latin typeface="Times New Roman" panose="02020603050405020304" pitchFamily="18" charset="0"/>
                <a:cs typeface="Times New Roman" panose="02020603050405020304" pitchFamily="18" charset="0"/>
              </a:rPr>
              <a:t>where</a:t>
            </a:r>
          </a:p>
          <a:p>
            <a:pPr algn="just"/>
            <a:r>
              <a:rPr lang="en-US" b="1" dirty="0">
                <a:latin typeface="Times New Roman" panose="02020603050405020304" pitchFamily="18" charset="0"/>
                <a:cs typeface="Times New Roman" panose="02020603050405020304" pitchFamily="18" charset="0"/>
              </a:rPr>
              <a:t>User Interface</a:t>
            </a:r>
            <a:r>
              <a:rPr lang="en-US" dirty="0">
                <a:latin typeface="Times New Roman" panose="02020603050405020304" pitchFamily="18" charset="0"/>
                <a:cs typeface="Times New Roman" panose="02020603050405020304" pitchFamily="18" charset="0"/>
              </a:rPr>
              <a:t> is the top bar in the browser, where control lies. It includes space where we type the URL, have back/forward buttons, space where tabs and setting options are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0038" y="4143375"/>
            <a:ext cx="11701462" cy="1214438"/>
          </a:xfrm>
          <a:prstGeom prst="rect">
            <a:avLst/>
          </a:prstGeom>
        </p:spPr>
      </p:pic>
    </p:spTree>
    <p:extLst>
      <p:ext uri="{BB962C8B-B14F-4D97-AF65-F5344CB8AC3E}">
        <p14:creationId xmlns:p14="http://schemas.microsoft.com/office/powerpoint/2010/main" val="1278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463"/>
            <a:ext cx="10515600" cy="5905500"/>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Browser engine</a:t>
            </a:r>
            <a:r>
              <a:rPr lang="en-US" dirty="0">
                <a:latin typeface="Times New Roman" panose="02020603050405020304" pitchFamily="18" charset="0"/>
                <a:cs typeface="Times New Roman" panose="02020603050405020304" pitchFamily="18" charset="0"/>
              </a:rPr>
              <a:t> is the bridge between User Interface and the Rendering engine. Based on the inputs from a user it queries and manipulates the rendering engine</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Rendering engine</a:t>
            </a:r>
            <a:r>
              <a:rPr lang="en-US" dirty="0">
                <a:latin typeface="Times New Roman" panose="02020603050405020304" pitchFamily="18" charset="0"/>
                <a:cs typeface="Times New Roman" panose="02020603050405020304" pitchFamily="18" charset="0"/>
              </a:rPr>
              <a:t> is responsible for parsing HTML/CSS/XML and displaying it into the empty space below User-Interface. Based on the plugins and support it can display other types of media also(like pdf/word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Networking</a:t>
            </a:r>
            <a:r>
              <a:rPr lang="en-US" dirty="0">
                <a:latin typeface="Times New Roman" panose="02020603050405020304" pitchFamily="18" charset="0"/>
                <a:cs typeface="Times New Roman" panose="02020603050405020304" pitchFamily="18" charset="0"/>
              </a:rPr>
              <a:t> is fetching resources and handling everything related to the internet. </a:t>
            </a:r>
            <a:endParaRPr lang="en-US" dirty="0" smtClean="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Javascript</a:t>
            </a:r>
            <a:r>
              <a:rPr lang="en-US" b="1" dirty="0">
                <a:latin typeface="Times New Roman" panose="02020603050405020304" pitchFamily="18" charset="0"/>
                <a:cs typeface="Times New Roman" panose="02020603050405020304" pitchFamily="18" charset="0"/>
              </a:rPr>
              <a:t> interpreter</a:t>
            </a:r>
            <a:r>
              <a:rPr lang="en-US" dirty="0">
                <a:latin typeface="Times New Roman" panose="02020603050405020304" pitchFamily="18" charset="0"/>
                <a:cs typeface="Times New Roman" panose="02020603050405020304" pitchFamily="18" charset="0"/>
              </a:rPr>
              <a:t> is JS engine which reads and executes the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code and handles the result to the rendering engine</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UI backend</a:t>
            </a:r>
            <a:r>
              <a:rPr lang="en-US" dirty="0">
                <a:latin typeface="Times New Roman" panose="02020603050405020304" pitchFamily="18" charset="0"/>
                <a:cs typeface="Times New Roman" panose="02020603050405020304" pitchFamily="18" charset="0"/>
              </a:rPr>
              <a:t> is used for drawing basic widgets like combo boxes and windows. This backend exposes a generic interface that is not platform specific. It underneath uses operating system user interface methods.</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99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913"/>
            <a:ext cx="10515600" cy="5734050"/>
          </a:xfrm>
        </p:spPr>
        <p:txBody>
          <a:bodyPr/>
          <a:lstStyle/>
          <a:p>
            <a:pPr algn="just"/>
            <a:r>
              <a:rPr lang="en-US" b="1" dirty="0">
                <a:latin typeface="Times New Roman" panose="02020603050405020304" pitchFamily="18" charset="0"/>
                <a:cs typeface="Times New Roman" panose="02020603050405020304" pitchFamily="18" charset="0"/>
              </a:rPr>
              <a:t>Data Persistence</a:t>
            </a:r>
            <a:r>
              <a:rPr lang="en-US" dirty="0">
                <a:latin typeface="Times New Roman" panose="02020603050405020304" pitchFamily="18" charset="0"/>
                <a:cs typeface="Times New Roman" panose="02020603050405020304" pitchFamily="18" charset="0"/>
              </a:rPr>
              <a:t> is support for storage mechanisms such as </a:t>
            </a:r>
            <a:r>
              <a:rPr lang="en-US" dirty="0" err="1">
                <a:latin typeface="Times New Roman" panose="02020603050405020304" pitchFamily="18" charset="0"/>
                <a:cs typeface="Times New Roman" panose="02020603050405020304" pitchFamily="18" charset="0"/>
              </a:rPr>
              <a:t>localStorage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IndexedDB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WebSQL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FileSystem</a:t>
            </a:r>
            <a:r>
              <a:rPr lang="en-US" dirty="0">
                <a:latin typeface="Times New Roman" panose="02020603050405020304" pitchFamily="18" charset="0"/>
                <a:cs typeface="Times New Roman" panose="02020603050405020304" pitchFamily="18" charset="0"/>
              </a:rPr>
              <a:t>. It is a small database created on the local drive of the computer where the browser is installed. It manages user data such as cache, cookies, bookmarks, and preferences.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08177" y="2900362"/>
            <a:ext cx="8575646" cy="3643313"/>
          </a:xfrm>
          <a:prstGeom prst="rect">
            <a:avLst/>
          </a:prstGeom>
        </p:spPr>
      </p:pic>
    </p:spTree>
    <p:extLst>
      <p:ext uri="{BB962C8B-B14F-4D97-AF65-F5344CB8AC3E}">
        <p14:creationId xmlns:p14="http://schemas.microsoft.com/office/powerpoint/2010/main" val="3130411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Web server installation and configuration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746625"/>
          </a:xfrm>
        </p:spPr>
        <p:txBody>
          <a:bodyPr>
            <a:normAutofit/>
          </a:bodyPr>
          <a:lstStyle/>
          <a:p>
            <a:pPr algn="just"/>
            <a:r>
              <a:rPr lang="en-US" dirty="0">
                <a:latin typeface="Times New Roman" panose="02020603050405020304" pitchFamily="18" charset="0"/>
                <a:cs typeface="Times New Roman" panose="02020603050405020304" pitchFamily="18" charset="0"/>
              </a:rPr>
              <a:t>download the </a:t>
            </a:r>
            <a:r>
              <a:rPr lang="en-US" dirty="0" smtClean="0">
                <a:latin typeface="Times New Roman" panose="02020603050405020304" pitchFamily="18" charset="0"/>
                <a:cs typeface="Times New Roman" panose="02020603050405020304" pitchFamily="18" charset="0"/>
              </a:rPr>
              <a:t>files</a:t>
            </a:r>
          </a:p>
          <a:p>
            <a:pPr lvl="2" algn="just"/>
            <a:r>
              <a:rPr lang="en-US" dirty="0" smtClean="0">
                <a:latin typeface="Times New Roman" panose="02020603050405020304" pitchFamily="18" charset="0"/>
                <a:cs typeface="Times New Roman" panose="02020603050405020304" pitchFamily="18" charset="0"/>
                <a:hlinkClick r:id="rId2"/>
              </a:rPr>
              <a:t>www.apachelounge.com/download/</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extract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files</a:t>
            </a:r>
          </a:p>
          <a:p>
            <a:pPr lvl="2" algn="just"/>
            <a:r>
              <a:rPr lang="en-US" dirty="0">
                <a:latin typeface="Times New Roman" panose="02020603050405020304" pitchFamily="18" charset="0"/>
                <a:cs typeface="Times New Roman" panose="02020603050405020304" pitchFamily="18" charset="0"/>
              </a:rPr>
              <a:t>We will install Apache in C:Apache2, so extract the ZIP file to the root of the C: drive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configure Apache</a:t>
            </a:r>
          </a:p>
          <a:p>
            <a:pPr lvl="2" algn="just"/>
            <a:r>
              <a:rPr lang="en-US" dirty="0">
                <a:latin typeface="Times New Roman" panose="02020603050405020304" pitchFamily="18" charset="0"/>
                <a:cs typeface="Times New Roman" panose="02020603050405020304" pitchFamily="18" charset="0"/>
              </a:rPr>
              <a:t>Apache is configured with the text file </a:t>
            </a:r>
            <a:r>
              <a:rPr lang="en-US" b="1" dirty="0" err="1">
                <a:latin typeface="Times New Roman" panose="02020603050405020304" pitchFamily="18" charset="0"/>
                <a:cs typeface="Times New Roman" panose="02020603050405020304" pitchFamily="18" charset="0"/>
              </a:rPr>
              <a:t>confhttpd.conf</a:t>
            </a:r>
            <a:r>
              <a:rPr lang="en-US" dirty="0">
                <a:latin typeface="Times New Roman" panose="02020603050405020304" pitchFamily="18" charset="0"/>
                <a:cs typeface="Times New Roman" panose="02020603050405020304" pitchFamily="18" charset="0"/>
              </a:rPr>
              <a:t> contained in the Apache folder. Open it with your </a:t>
            </a:r>
            <a:r>
              <a:rPr lang="en-US" dirty="0" err="1">
                <a:latin typeface="Times New Roman" panose="02020603050405020304" pitchFamily="18" charset="0"/>
                <a:cs typeface="Times New Roman" panose="02020603050405020304" pitchFamily="18" charset="0"/>
              </a:rPr>
              <a:t>favourite</a:t>
            </a:r>
            <a:r>
              <a:rPr lang="en-US" dirty="0">
                <a:latin typeface="Times New Roman" panose="02020603050405020304" pitchFamily="18" charset="0"/>
                <a:cs typeface="Times New Roman" panose="02020603050405020304" pitchFamily="18" charset="0"/>
              </a:rPr>
              <a:t> text editor</a:t>
            </a:r>
            <a:r>
              <a:rPr lang="en-US" dirty="0" smtClean="0">
                <a:latin typeface="Times New Roman" panose="02020603050405020304" pitchFamily="18" charset="0"/>
                <a:cs typeface="Times New Roman" panose="02020603050405020304" pitchFamily="18" charset="0"/>
              </a:rPr>
              <a:t>.</a:t>
            </a:r>
          </a:p>
          <a:p>
            <a:pPr lvl="2" algn="just"/>
            <a:r>
              <a:rPr lang="en-US" dirty="0">
                <a:latin typeface="Times New Roman" panose="02020603050405020304" pitchFamily="18" charset="0"/>
                <a:cs typeface="Times New Roman" panose="02020603050405020304" pitchFamily="18" charset="0"/>
              </a:rPr>
              <a:t>Line 46, listen to all requests on port </a:t>
            </a:r>
            <a:r>
              <a:rPr lang="en-US" dirty="0" smtClean="0">
                <a:latin typeface="Times New Roman" panose="02020603050405020304" pitchFamily="18" charset="0"/>
                <a:cs typeface="Times New Roman" panose="02020603050405020304" pitchFamily="18" charset="0"/>
              </a:rPr>
              <a:t>80:   </a:t>
            </a:r>
            <a:r>
              <a:rPr lang="en-US" i="1" dirty="0" smtClean="0">
                <a:latin typeface="Times New Roman" panose="02020603050405020304" pitchFamily="18" charset="0"/>
                <a:cs typeface="Times New Roman" panose="02020603050405020304" pitchFamily="18" charset="0"/>
              </a:rPr>
              <a:t>Listen </a:t>
            </a:r>
            <a:r>
              <a:rPr lang="en-US" i="1"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80</a:t>
            </a:r>
            <a:endParaRPr lang="en-US" i="1"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Line 116, enable mod-rewrite by removing the # (optional, but useful</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LoadModule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rewrite_module</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modules/mod_rewrite.so</a:t>
            </a:r>
          </a:p>
          <a:p>
            <a:pPr lvl="2" algn="just"/>
            <a:r>
              <a:rPr lang="en-US" dirty="0">
                <a:latin typeface="Times New Roman" panose="02020603050405020304" pitchFamily="18" charset="0"/>
                <a:cs typeface="Times New Roman" panose="02020603050405020304" pitchFamily="18" charset="0"/>
              </a:rPr>
              <a:t>Line 172, specify the server domain name: </a:t>
            </a:r>
            <a:r>
              <a:rPr lang="en-US" i="1" dirty="0" err="1">
                <a:latin typeface="Times New Roman" panose="02020603050405020304" pitchFamily="18" charset="0"/>
                <a:cs typeface="Times New Roman" panose="02020603050405020304" pitchFamily="18" charset="0"/>
              </a:rPr>
              <a:t>ServerName</a:t>
            </a:r>
            <a:r>
              <a:rPr lang="en-US" i="1" dirty="0">
                <a:latin typeface="Times New Roman" panose="02020603050405020304" pitchFamily="18" charset="0"/>
                <a:cs typeface="Times New Roman" panose="02020603050405020304" pitchFamily="18" charset="0"/>
              </a:rPr>
              <a:t> localhost:80</a:t>
            </a:r>
          </a:p>
          <a:p>
            <a:pPr lvl="2" algn="just"/>
            <a:r>
              <a:rPr lang="en-US" dirty="0">
                <a:latin typeface="Times New Roman" panose="02020603050405020304" pitchFamily="18" charset="0"/>
                <a:cs typeface="Times New Roman" panose="02020603050405020304" pitchFamily="18" charset="0"/>
              </a:rPr>
              <a:t>Line 224, allow .</a:t>
            </a:r>
            <a:r>
              <a:rPr lang="en-US" dirty="0" err="1">
                <a:latin typeface="Times New Roman" panose="02020603050405020304" pitchFamily="18" charset="0"/>
                <a:cs typeface="Times New Roman" panose="02020603050405020304" pitchFamily="18" charset="0"/>
              </a:rPr>
              <a:t>htaccess</a:t>
            </a:r>
            <a:r>
              <a:rPr lang="en-US" dirty="0">
                <a:latin typeface="Times New Roman" panose="02020603050405020304" pitchFamily="18" charset="0"/>
                <a:cs typeface="Times New Roman" panose="02020603050405020304" pitchFamily="18" charset="0"/>
              </a:rPr>
              <a:t> overrides: </a:t>
            </a:r>
            <a:r>
              <a:rPr lang="en-US" i="1" dirty="0" err="1">
                <a:latin typeface="Times New Roman" panose="02020603050405020304" pitchFamily="18" charset="0"/>
                <a:cs typeface="Times New Roman" panose="02020603050405020304" pitchFamily="18" charset="0"/>
              </a:rPr>
              <a:t>AllowOverride</a:t>
            </a:r>
            <a:r>
              <a:rPr lang="en-US" i="1" dirty="0">
                <a:latin typeface="Times New Roman" panose="02020603050405020304" pitchFamily="18" charset="0"/>
                <a:cs typeface="Times New Roman" panose="02020603050405020304" pitchFamily="18" charset="0"/>
              </a:rPr>
              <a:t> All</a:t>
            </a:r>
          </a:p>
          <a:p>
            <a:pPr algn="just"/>
            <a:endParaRPr lang="en-US" i="1" dirty="0">
              <a:latin typeface="Times New Roman" panose="02020603050405020304" pitchFamily="18" charset="0"/>
              <a:cs typeface="Times New Roman" panose="02020603050405020304" pitchFamily="18" charset="0"/>
            </a:endParaRPr>
          </a:p>
          <a:p>
            <a:pPr algn="just"/>
            <a:endParaRPr lang="en-US"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391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75" y="157164"/>
            <a:ext cx="10515600" cy="6586536"/>
          </a:xfrm>
        </p:spPr>
        <p:txBody>
          <a:bodyPr>
            <a:normAutofit/>
          </a:bodyPr>
          <a:lstStyle/>
          <a:p>
            <a:pPr algn="just"/>
            <a:r>
              <a:rPr lang="en-US" dirty="0">
                <a:latin typeface="Times New Roman" panose="02020603050405020304" pitchFamily="18" charset="0"/>
                <a:cs typeface="Times New Roman" panose="02020603050405020304" pitchFamily="18" charset="0"/>
              </a:rPr>
              <a:t>change the web page root (optional)</a:t>
            </a:r>
          </a:p>
          <a:p>
            <a:pPr lvl="2" algn="just"/>
            <a:r>
              <a:rPr lang="en-US" dirty="0">
                <a:latin typeface="Times New Roman" panose="02020603050405020304" pitchFamily="18" charset="0"/>
                <a:cs typeface="Times New Roman" panose="02020603050405020304" pitchFamily="18" charset="0"/>
              </a:rPr>
              <a:t>By default, Apache return files found in its </a:t>
            </a:r>
            <a:r>
              <a:rPr lang="en-US" dirty="0" err="1">
                <a:latin typeface="Times New Roman" panose="02020603050405020304" pitchFamily="18" charset="0"/>
                <a:cs typeface="Times New Roman" panose="02020603050405020304" pitchFamily="18" charset="0"/>
              </a:rPr>
              <a:t>htdocs</a:t>
            </a:r>
            <a:r>
              <a:rPr lang="en-US" dirty="0">
                <a:latin typeface="Times New Roman" panose="02020603050405020304" pitchFamily="18" charset="0"/>
                <a:cs typeface="Times New Roman" panose="02020603050405020304" pitchFamily="18" charset="0"/>
              </a:rPr>
              <a:t> folder. I would recommend using a folder on an another drive or partition to make backups and re-installation easier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the purposes of this example, we will create a folder called D:WebPages and change </a:t>
            </a:r>
            <a:r>
              <a:rPr lang="en-US" dirty="0" err="1">
                <a:latin typeface="Times New Roman" panose="02020603050405020304" pitchFamily="18" charset="0"/>
                <a:cs typeface="Times New Roman" panose="02020603050405020304" pitchFamily="18" charset="0"/>
              </a:rPr>
              <a:t>httpd.conf</a:t>
            </a:r>
            <a:r>
              <a:rPr lang="en-US" dirty="0">
                <a:latin typeface="Times New Roman" panose="02020603050405020304" pitchFamily="18" charset="0"/>
                <a:cs typeface="Times New Roman" panose="02020603050405020304" pitchFamily="18" charset="0"/>
              </a:rPr>
              <a:t> accordingly:</a:t>
            </a:r>
            <a:endParaRPr lang="en-US" dirty="0" smtClean="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Line 179, set the root</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DocumentRoot</a:t>
            </a:r>
            <a:r>
              <a:rPr lang="en-US" i="1" dirty="0">
                <a:latin typeface="Times New Roman" panose="02020603050405020304" pitchFamily="18" charset="0"/>
                <a:cs typeface="Times New Roman" panose="02020603050405020304" pitchFamily="18" charset="0"/>
              </a:rPr>
              <a:t> "D:/</a:t>
            </a:r>
            <a:r>
              <a:rPr lang="en-US" i="1" dirty="0" smtClean="0">
                <a:latin typeface="Times New Roman" panose="02020603050405020304" pitchFamily="18" charset="0"/>
                <a:cs typeface="Times New Roman" panose="02020603050405020304" pitchFamily="18" charset="0"/>
              </a:rPr>
              <a:t>WebPages“</a:t>
            </a:r>
          </a:p>
          <a:p>
            <a:pPr lvl="2" algn="just"/>
            <a:r>
              <a:rPr lang="en-US" dirty="0">
                <a:latin typeface="Times New Roman" panose="02020603050405020304" pitchFamily="18" charset="0"/>
                <a:cs typeface="Times New Roman" panose="02020603050405020304" pitchFamily="18" charset="0"/>
              </a:rPr>
              <a:t>and line 204</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&lt;Directory "D:/WebPages</a:t>
            </a:r>
            <a:r>
              <a:rPr lang="en-US" i="1" dirty="0" smtClean="0">
                <a:latin typeface="Times New Roman" panose="02020603050405020304" pitchFamily="18" charset="0"/>
                <a:cs typeface="Times New Roman" panose="02020603050405020304" pitchFamily="18" charset="0"/>
              </a:rPr>
              <a:t>"&gt;</a:t>
            </a:r>
          </a:p>
          <a:p>
            <a:pPr algn="just"/>
            <a:r>
              <a:rPr lang="en-US" dirty="0">
                <a:latin typeface="Times New Roman" panose="02020603050405020304" pitchFamily="18" charset="0"/>
                <a:cs typeface="Times New Roman" panose="02020603050405020304" pitchFamily="18" charset="0"/>
              </a:rPr>
              <a:t>test your </a:t>
            </a:r>
            <a:r>
              <a:rPr lang="en-US" dirty="0" smtClean="0">
                <a:latin typeface="Times New Roman" panose="02020603050405020304" pitchFamily="18" charset="0"/>
                <a:cs typeface="Times New Roman" panose="02020603050405020304" pitchFamily="18" charset="0"/>
              </a:rPr>
              <a:t>installation</a:t>
            </a:r>
          </a:p>
          <a:p>
            <a:pPr lvl="2" algn="just"/>
            <a:r>
              <a:rPr lang="en-US" dirty="0">
                <a:latin typeface="Times New Roman" panose="02020603050405020304" pitchFamily="18" charset="0"/>
                <a:cs typeface="Times New Roman" panose="02020603050405020304" pitchFamily="18" charset="0"/>
              </a:rPr>
              <a:t>Your Apache configuration can now be tested. Open a command box (Start &gt; Run &gt;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and enter</a:t>
            </a:r>
            <a:r>
              <a:rPr lang="en-US" dirty="0">
                <a:latin typeface="Times New Roman" panose="02020603050405020304" pitchFamily="18" charset="0"/>
                <a:cs typeface="Times New Roman" panose="02020603050405020304" pitchFamily="18" charset="0"/>
              </a:rPr>
              <a:t>: cd </a:t>
            </a:r>
            <a:r>
              <a:rPr lang="en-US" dirty="0" smtClean="0">
                <a:latin typeface="Times New Roman" panose="02020603050405020304" pitchFamily="18" charset="0"/>
                <a:cs typeface="Times New Roman" panose="02020603050405020304" pitchFamily="18" charset="0"/>
              </a:rPr>
              <a:t>Apache2bin</a:t>
            </a:r>
          </a:p>
          <a:p>
            <a:pPr marL="914400" lvl="2"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–t</a:t>
            </a:r>
          </a:p>
          <a:p>
            <a:pPr lvl="2" algn="just"/>
            <a:r>
              <a:rPr lang="en-US" dirty="0">
                <a:latin typeface="Times New Roman" panose="02020603050405020304" pitchFamily="18" charset="0"/>
                <a:cs typeface="Times New Roman" panose="02020603050405020304" pitchFamily="18" charset="0"/>
              </a:rPr>
              <a:t>Correct any </a:t>
            </a:r>
            <a:r>
              <a:rPr lang="en-US" dirty="0" err="1">
                <a:latin typeface="Times New Roman" panose="02020603050405020304" pitchFamily="18" charset="0"/>
                <a:cs typeface="Times New Roman" panose="02020603050405020304" pitchFamily="18" charset="0"/>
              </a:rPr>
              <a:t>httpd.conf</a:t>
            </a:r>
            <a:r>
              <a:rPr lang="en-US" dirty="0">
                <a:latin typeface="Times New Roman" panose="02020603050405020304" pitchFamily="18" charset="0"/>
                <a:cs typeface="Times New Roman" panose="02020603050405020304" pitchFamily="18" charset="0"/>
              </a:rPr>
              <a:t> configuration errors and retest until none appear</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install Apache as a Windows service</a:t>
            </a:r>
          </a:p>
          <a:p>
            <a:pPr lvl="2" algn="just"/>
            <a:r>
              <a:rPr lang="en-US" dirty="0">
                <a:latin typeface="Times New Roman" panose="02020603050405020304" pitchFamily="18" charset="0"/>
                <a:cs typeface="Times New Roman" panose="02020603050405020304" pitchFamily="18" charset="0"/>
              </a:rPr>
              <a:t>The easiest way to start Apache is to add it as a Windows service. From a command prompt, enter</a:t>
            </a:r>
            <a:r>
              <a:rPr lang="en-US" dirty="0">
                <a:latin typeface="Times New Roman" panose="02020603050405020304" pitchFamily="18" charset="0"/>
                <a:cs typeface="Times New Roman" panose="02020603050405020304" pitchFamily="18" charset="0"/>
              </a:rPr>
              <a:t>: cd Apache2bin</a:t>
            </a:r>
          </a:p>
          <a:p>
            <a:pPr marL="914400" lvl="2"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 </a:t>
            </a:r>
            <a:r>
              <a:rPr lang="en-US" dirty="0" smtClean="0">
                <a:latin typeface="Times New Roman" panose="02020603050405020304" pitchFamily="18" charset="0"/>
                <a:cs typeface="Times New Roman" panose="02020603050405020304" pitchFamily="18" charset="0"/>
              </a:rPr>
              <a:t>install</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36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325"/>
            <a:ext cx="10515600" cy="6229350"/>
          </a:xfrm>
        </p:spPr>
        <p:txBody>
          <a:bodyPr/>
          <a:lstStyle/>
          <a:p>
            <a:r>
              <a:rPr lang="en-US" dirty="0">
                <a:latin typeface="Times New Roman" panose="02020603050405020304" pitchFamily="18" charset="0"/>
                <a:cs typeface="Times New Roman" panose="02020603050405020304" pitchFamily="18" charset="0"/>
              </a:rPr>
              <a:t>Test the web server</a:t>
            </a:r>
          </a:p>
          <a:p>
            <a:pPr lvl="2"/>
            <a:r>
              <a:rPr lang="en-US" dirty="0">
                <a:latin typeface="Times New Roman" panose="02020603050405020304" pitchFamily="18" charset="0"/>
                <a:cs typeface="Times New Roman" panose="02020603050405020304" pitchFamily="18" charset="0"/>
              </a:rPr>
              <a:t>Create a file named index.html in Apache’s web page root (either </a:t>
            </a:r>
            <a:r>
              <a:rPr lang="en-US" dirty="0" err="1">
                <a:latin typeface="Times New Roman" panose="02020603050405020304" pitchFamily="18" charset="0"/>
                <a:cs typeface="Times New Roman" panose="02020603050405020304" pitchFamily="18" charset="0"/>
              </a:rPr>
              <a:t>htdocs</a:t>
            </a:r>
            <a:r>
              <a:rPr lang="en-US" dirty="0">
                <a:latin typeface="Times New Roman" panose="02020603050405020304" pitchFamily="18" charset="0"/>
                <a:cs typeface="Times New Roman" panose="02020603050405020304" pitchFamily="18" charset="0"/>
              </a:rPr>
              <a:t> or D:WebPages) and add a little HTML code</a:t>
            </a:r>
            <a:r>
              <a:rPr lang="en-US" dirty="0" smtClean="0">
                <a:latin typeface="Times New Roman" panose="02020603050405020304" pitchFamily="18" charset="0"/>
                <a:cs typeface="Times New Roman" panose="02020603050405020304" pitchFamily="18" charset="0"/>
              </a:rPr>
              <a:t>:</a:t>
            </a:r>
          </a:p>
          <a:p>
            <a:pPr lvl="2"/>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html&gt;</a:t>
            </a:r>
          </a:p>
          <a:p>
            <a:pPr lvl="2"/>
            <a:r>
              <a:rPr lang="en-US" dirty="0">
                <a:latin typeface="Times New Roman" panose="02020603050405020304" pitchFamily="18" charset="0"/>
                <a:cs typeface="Times New Roman" panose="02020603050405020304" pitchFamily="18" charset="0"/>
              </a:rPr>
              <a:t>&lt;head&gt;&lt;title&gt;testing Apache&lt;/title&gt;&lt;/head&gt;</a:t>
            </a:r>
          </a:p>
          <a:p>
            <a:pPr lvl="2"/>
            <a:r>
              <a:rPr lang="en-US" dirty="0">
                <a:latin typeface="Times New Roman" panose="02020603050405020304" pitchFamily="18" charset="0"/>
                <a:cs typeface="Times New Roman" panose="02020603050405020304" pitchFamily="18" charset="0"/>
              </a:rPr>
              <a:t>&lt;body&gt;&lt;p&gt;Apache is working!&lt;/p&gt;&lt;/body&gt;</a:t>
            </a:r>
          </a:p>
          <a:p>
            <a:pPr lvl="2"/>
            <a:r>
              <a:rPr lang="en-US" dirty="0">
                <a:latin typeface="Times New Roman" panose="02020603050405020304" pitchFamily="18" charset="0"/>
                <a:cs typeface="Times New Roman" panose="02020603050405020304" pitchFamily="18" charset="0"/>
              </a:rPr>
              <a:t>&lt;/html</a:t>
            </a:r>
            <a:r>
              <a:rPr lang="en-US" dirty="0" smtClean="0">
                <a:latin typeface="Times New Roman" panose="02020603050405020304" pitchFamily="18" charset="0"/>
                <a:cs typeface="Times New Roman" panose="02020603050405020304" pitchFamily="18" charset="0"/>
              </a:rPr>
              <a:t>&gt;</a:t>
            </a:r>
          </a:p>
          <a:p>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Ensure Apache has started successfully, open a web browser and enter </a:t>
            </a:r>
            <a:r>
              <a:rPr lang="en-US" dirty="0" smtClean="0">
                <a:latin typeface="Times New Roman" panose="02020603050405020304" pitchFamily="18" charset="0"/>
                <a:cs typeface="Times New Roman" panose="02020603050405020304" pitchFamily="18" charset="0"/>
              </a:rPr>
              <a:t>the address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http://localhost/</a:t>
            </a:r>
            <a:r>
              <a:rPr lang="en-US" dirty="0">
                <a:latin typeface="Times New Roman" panose="02020603050405020304" pitchFamily="18" charset="0"/>
                <a:cs typeface="Times New Roman" panose="02020603050405020304" pitchFamily="18" charset="0"/>
              </a:rPr>
              <a:t>. If all goes well, your test page should appear.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75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Internet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Internet is essentially a global network of computing resources. You can think of the Internet as a physical collection of routers and circuits as a set of shared resources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Some common definitions given in the past include −</a:t>
            </a:r>
          </a:p>
          <a:p>
            <a:pPr algn="just"/>
            <a:r>
              <a:rPr lang="en-US" dirty="0">
                <a:latin typeface="Times New Roman" panose="02020603050405020304" pitchFamily="18" charset="0"/>
                <a:cs typeface="Times New Roman" panose="02020603050405020304" pitchFamily="18" charset="0"/>
              </a:rPr>
              <a:t>A network of networks based on the TCP/IP communications protocol.</a:t>
            </a:r>
          </a:p>
          <a:p>
            <a:pPr algn="just"/>
            <a:r>
              <a:rPr lang="en-US" dirty="0">
                <a:latin typeface="Times New Roman" panose="02020603050405020304" pitchFamily="18" charset="0"/>
                <a:cs typeface="Times New Roman" panose="02020603050405020304" pitchFamily="18" charset="0"/>
              </a:rPr>
              <a:t>A community of people who use and develop those networks.</a:t>
            </a:r>
          </a:p>
          <a:p>
            <a:pPr algn="just"/>
            <a:r>
              <a:rPr lang="en-US" dirty="0">
                <a:latin typeface="Times New Roman" panose="02020603050405020304" pitchFamily="18" charset="0"/>
                <a:cs typeface="Times New Roman" panose="02020603050405020304" pitchFamily="18" charset="0"/>
              </a:rPr>
              <a:t>A community of people who use and develop those networks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28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Web </a:t>
            </a:r>
            <a:r>
              <a:rPr lang="en-US" b="1" dirty="0">
                <a:latin typeface="Times New Roman" panose="02020603050405020304" pitchFamily="18" charset="0"/>
                <a:cs typeface="Times New Roman" panose="02020603050405020304" pitchFamily="18" charset="0"/>
              </a:rPr>
              <a:t>security </a:t>
            </a:r>
            <a:r>
              <a:rPr lang="en-US" dirty="0"/>
              <a:t>	</a:t>
            </a:r>
            <a:endParaRPr lang="en-US" dirty="0"/>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SSL/TLS</a:t>
            </a:r>
          </a:p>
          <a:p>
            <a:pPr algn="just"/>
            <a:r>
              <a:rPr lang="en-US" dirty="0">
                <a:latin typeface="Times New Roman" panose="02020603050405020304" pitchFamily="18" charset="0"/>
                <a:cs typeface="Times New Roman" panose="02020603050405020304" pitchFamily="18" charset="0"/>
              </a:rPr>
              <a:t>Transport Layer Security (TLS) and its predecessor, Secure Sockets Layer (SSL), are </a:t>
            </a:r>
            <a:r>
              <a:rPr lang="en-US" b="1" dirty="0">
                <a:latin typeface="Times New Roman" panose="02020603050405020304" pitchFamily="18" charset="0"/>
                <a:cs typeface="Times New Roman" panose="02020603050405020304" pitchFamily="18" charset="0"/>
              </a:rPr>
              <a:t>cryptographic protocols </a:t>
            </a:r>
            <a:r>
              <a:rPr lang="en-US" dirty="0">
                <a:latin typeface="Times New Roman" panose="02020603050405020304" pitchFamily="18" charset="0"/>
                <a:cs typeface="Times New Roman" panose="02020603050405020304" pitchFamily="18" charset="0"/>
              </a:rPr>
              <a:t>designed to provide communications security over a computer network</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SSL (and its successor, TLS) is a protocol that operates directly on top of TCP. This way, protocols on higher layers (such as HTTP) can be left unchanged while still providing </a:t>
            </a:r>
            <a:r>
              <a:rPr lang="en-US" b="1" dirty="0">
                <a:latin typeface="Times New Roman" panose="02020603050405020304" pitchFamily="18" charset="0"/>
                <a:cs typeface="Times New Roman" panose="02020603050405020304" pitchFamily="18" charset="0"/>
              </a:rPr>
              <a:t>a secure connection</a:t>
            </a:r>
            <a:r>
              <a:rPr lang="en-US" dirty="0">
                <a:latin typeface="Times New Roman" panose="02020603050405020304" pitchFamily="18" charset="0"/>
                <a:cs typeface="Times New Roman" panose="02020603050405020304" pitchFamily="18" charset="0"/>
              </a:rPr>
              <a:t>. Underneath the SSL layer, HTTP is identical to HTTPS.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56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5825"/>
            <a:ext cx="10515600" cy="5291138"/>
          </a:xfrm>
        </p:spPr>
        <p:txBody>
          <a:bodyPr/>
          <a:lstStyle/>
          <a:p>
            <a:pPr algn="just"/>
            <a:r>
              <a:rPr lang="en-US" dirty="0">
                <a:latin typeface="Times New Roman" panose="02020603050405020304" pitchFamily="18" charset="0"/>
                <a:cs typeface="Times New Roman" panose="02020603050405020304" pitchFamily="18" charset="0"/>
              </a:rPr>
              <a:t>When using SSL/TLS correctly, all an attacker can see on the cable is which IP and port you are connected to, roughly how much data you are sending, and what encryption and compression is used. He can also terminate the connection, </a:t>
            </a:r>
            <a:r>
              <a:rPr lang="en-US" b="1" dirty="0">
                <a:latin typeface="Times New Roman" panose="02020603050405020304" pitchFamily="18" charset="0"/>
                <a:cs typeface="Times New Roman" panose="02020603050405020304" pitchFamily="18" charset="0"/>
              </a:rPr>
              <a:t>but both sides will know that the connection has been interrupted by a third party</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TLS is based on specifications developed by Netscape Communications’ SSL protocol, which is the predecessor of TLS. TLS and SSL are not interoperable, i.e. TLS cannot be implemented as SSL</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388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0063"/>
            <a:ext cx="10515600" cy="5676900"/>
          </a:xfrm>
        </p:spPr>
        <p:txBody>
          <a:bodyPr>
            <a:normAutofit/>
          </a:bodyPr>
          <a:lstStyle/>
          <a:p>
            <a:r>
              <a:rPr lang="en-US" b="1" dirty="0">
                <a:latin typeface="Times New Roman" panose="02020603050405020304" pitchFamily="18" charset="0"/>
                <a:cs typeface="Times New Roman" panose="02020603050405020304" pitchFamily="18" charset="0"/>
              </a:rPr>
              <a:t>An SSL </a:t>
            </a:r>
            <a:r>
              <a:rPr lang="en-US" b="1" dirty="0" smtClean="0">
                <a:latin typeface="Times New Roman" panose="02020603050405020304" pitchFamily="18" charset="0"/>
                <a:cs typeface="Times New Roman" panose="02020603050405020304" pitchFamily="18" charset="0"/>
              </a:rPr>
              <a:t>Connection</a:t>
            </a:r>
          </a:p>
          <a:p>
            <a:pPr marL="0" indent="0">
              <a:buNone/>
            </a:pP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 we’re going to look into a very basic outline of the process of establishing an SSL connection.</a:t>
            </a:r>
          </a:p>
          <a:p>
            <a:r>
              <a:rPr lang="en-US" dirty="0">
                <a:latin typeface="Times New Roman" panose="02020603050405020304" pitchFamily="18" charset="0"/>
                <a:cs typeface="Times New Roman" panose="02020603050405020304" pitchFamily="18" charset="0"/>
              </a:rPr>
              <a:t>Browser requests a HTTPS webpage</a:t>
            </a:r>
          </a:p>
          <a:p>
            <a:r>
              <a:rPr lang="en-US" dirty="0">
                <a:latin typeface="Times New Roman" panose="02020603050405020304" pitchFamily="18" charset="0"/>
                <a:cs typeface="Times New Roman" panose="02020603050405020304" pitchFamily="18" charset="0"/>
              </a:rPr>
              <a:t>Web Server sends public key and certificate</a:t>
            </a:r>
          </a:p>
          <a:p>
            <a:r>
              <a:rPr lang="en-US" dirty="0">
                <a:latin typeface="Times New Roman" panose="02020603050405020304" pitchFamily="18" charset="0"/>
                <a:cs typeface="Times New Roman" panose="02020603050405020304" pitchFamily="18" charset="0"/>
              </a:rPr>
              <a:t>Browser examines the SSL Certificate</a:t>
            </a:r>
          </a:p>
          <a:p>
            <a:r>
              <a:rPr lang="en-US" dirty="0">
                <a:latin typeface="Times New Roman" panose="02020603050405020304" pitchFamily="18" charset="0"/>
                <a:cs typeface="Times New Roman" panose="02020603050405020304" pitchFamily="18" charset="0"/>
              </a:rPr>
              <a:t>Browser creates a symmetric key and sends it to server</a:t>
            </a:r>
          </a:p>
          <a:p>
            <a:r>
              <a:rPr lang="en-US" dirty="0">
                <a:latin typeface="Times New Roman" panose="02020603050405020304" pitchFamily="18" charset="0"/>
                <a:cs typeface="Times New Roman" panose="02020603050405020304" pitchFamily="18" charset="0"/>
              </a:rPr>
              <a:t>Web server decrypts symmetric key with its private key</a:t>
            </a:r>
          </a:p>
          <a:p>
            <a:r>
              <a:rPr lang="en-US" dirty="0">
                <a:latin typeface="Times New Roman" panose="02020603050405020304" pitchFamily="18" charset="0"/>
                <a:cs typeface="Times New Roman" panose="02020603050405020304" pitchFamily="18" charset="0"/>
              </a:rPr>
              <a:t>Web server sends browser the page with symmetric key</a:t>
            </a:r>
          </a:p>
          <a:p>
            <a:r>
              <a:rPr lang="en-US" dirty="0">
                <a:latin typeface="Times New Roman" panose="02020603050405020304" pitchFamily="18" charset="0"/>
                <a:cs typeface="Times New Roman" panose="02020603050405020304" pitchFamily="18" charset="0"/>
              </a:rPr>
              <a:t>Browser decrypts the data and displays page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143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28625" y="92075"/>
            <a:ext cx="11494626" cy="6394450"/>
          </a:xfrm>
          <a:prstGeom prst="rect">
            <a:avLst/>
          </a:prstGeom>
        </p:spPr>
      </p:pic>
    </p:spTree>
    <p:extLst>
      <p:ext uri="{BB962C8B-B14F-4D97-AF65-F5344CB8AC3E}">
        <p14:creationId xmlns:p14="http://schemas.microsoft.com/office/powerpoint/2010/main" val="2032354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5750"/>
            <a:ext cx="10515600" cy="6315075"/>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Advantages of Implementing HTTPS</a:t>
            </a:r>
          </a:p>
          <a:p>
            <a:pPr algn="just"/>
            <a:r>
              <a:rPr lang="en-US" b="1" dirty="0">
                <a:latin typeface="Times New Roman" panose="02020603050405020304" pitchFamily="18" charset="0"/>
                <a:cs typeface="Times New Roman" panose="02020603050405020304" pitchFamily="18" charset="0"/>
              </a:rPr>
              <a:t>Trust</a:t>
            </a:r>
            <a:r>
              <a:rPr lang="en-US" dirty="0">
                <a:latin typeface="Times New Roman" panose="02020603050405020304" pitchFamily="18" charset="0"/>
                <a:cs typeface="Times New Roman" panose="02020603050405020304" pitchFamily="18" charset="0"/>
              </a:rPr>
              <a:t> – If you get an EV certificate that shows the green address bar in the browser, you’re going to be giving your visitors a sense of trust. And when they know you’re taking their security seriously, they’re going to be appreciative.</a:t>
            </a:r>
          </a:p>
          <a:p>
            <a:pPr algn="just"/>
            <a:r>
              <a:rPr lang="en-US" b="1" dirty="0">
                <a:latin typeface="Times New Roman" panose="02020603050405020304" pitchFamily="18" charset="0"/>
                <a:cs typeface="Times New Roman" panose="02020603050405020304" pitchFamily="18" charset="0"/>
              </a:rPr>
              <a:t>Verification</a:t>
            </a:r>
            <a:r>
              <a:rPr lang="en-US" dirty="0">
                <a:latin typeface="Times New Roman" panose="02020603050405020304" pitchFamily="18" charset="0"/>
                <a:cs typeface="Times New Roman" panose="02020603050405020304" pitchFamily="18" charset="0"/>
              </a:rPr>
              <a:t> – One of the best things about installing an SSL certificate on your server is that it guarantees your visitors you really are who you say you are. This is important when trying to do business online.</a:t>
            </a:r>
          </a:p>
          <a:p>
            <a:pPr algn="just"/>
            <a:r>
              <a:rPr lang="en-US" b="1" dirty="0">
                <a:latin typeface="Times New Roman" panose="02020603050405020304" pitchFamily="18" charset="0"/>
                <a:cs typeface="Times New Roman" panose="02020603050405020304" pitchFamily="18" charset="0"/>
              </a:rPr>
              <a:t>Integrity of Data </a:t>
            </a:r>
            <a:r>
              <a:rPr lang="en-US" dirty="0">
                <a:latin typeface="Times New Roman" panose="02020603050405020304" pitchFamily="18" charset="0"/>
                <a:cs typeface="Times New Roman" panose="02020603050405020304" pitchFamily="18" charset="0"/>
              </a:rPr>
              <a:t>– Additionally, with SSL, you can guarantee integrity of data. For example, without SSL, it’s possible to not only intercept data going to and from the web server, but to change it as well!</a:t>
            </a:r>
          </a:p>
          <a:p>
            <a:pPr algn="just"/>
            <a:r>
              <a:rPr lang="en-US" b="1" dirty="0">
                <a:latin typeface="Times New Roman" panose="02020603050405020304" pitchFamily="18" charset="0"/>
                <a:cs typeface="Times New Roman" panose="02020603050405020304" pitchFamily="18" charset="0"/>
              </a:rPr>
              <a:t>Google and SEO </a:t>
            </a:r>
            <a:r>
              <a:rPr lang="en-US" dirty="0">
                <a:latin typeface="Times New Roman" panose="02020603050405020304" pitchFamily="18" charset="0"/>
                <a:cs typeface="Times New Roman" panose="02020603050405020304" pitchFamily="18" charset="0"/>
              </a:rPr>
              <a:t>– Last but not least, you have to take into consideration the recent announcements by Google that they’re going to be using whether or not a server uses SSL as a ranking signal.</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406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257174"/>
            <a:ext cx="11372850" cy="6315075"/>
          </a:xfrm>
        </p:spPr>
        <p:txBody>
          <a:bodyPr>
            <a:normAutofit fontScale="85000" lnSpcReduction="10000"/>
          </a:bodyPr>
          <a:lstStyle/>
          <a:p>
            <a:pPr algn="just"/>
            <a:r>
              <a:rPr lang="en-US" b="1" dirty="0">
                <a:latin typeface="Times New Roman" panose="02020603050405020304" pitchFamily="18" charset="0"/>
                <a:cs typeface="Times New Roman" panose="02020603050405020304" pitchFamily="18" charset="0"/>
              </a:rPr>
              <a:t>Disadvantages of SSL</a:t>
            </a:r>
          </a:p>
          <a:p>
            <a:pPr algn="just"/>
            <a:r>
              <a:rPr lang="en-US" b="1" dirty="0">
                <a:latin typeface="Times New Roman" panose="02020603050405020304" pitchFamily="18" charset="0"/>
                <a:cs typeface="Times New Roman" panose="02020603050405020304" pitchFamily="18" charset="0"/>
              </a:rPr>
              <a:t>Cost of Certificate </a:t>
            </a:r>
            <a:r>
              <a:rPr lang="en-US" dirty="0">
                <a:latin typeface="Times New Roman" panose="02020603050405020304" pitchFamily="18" charset="0"/>
                <a:cs typeface="Times New Roman" panose="02020603050405020304" pitchFamily="18" charset="0"/>
              </a:rPr>
              <a:t>– It is possible to get a free SSL certificate, but this isn’t recommended for a lot of reasons. Depending on the type of cert you buy, the price will vary quite a bit. However, when you consider the added level of security, the cost isn’t really prohibitive for most websites.</a:t>
            </a:r>
          </a:p>
          <a:p>
            <a:pPr algn="just"/>
            <a:r>
              <a:rPr lang="en-US" b="1" dirty="0">
                <a:latin typeface="Times New Roman" panose="02020603050405020304" pitchFamily="18" charset="0"/>
                <a:cs typeface="Times New Roman" panose="02020603050405020304" pitchFamily="18" charset="0"/>
              </a:rPr>
              <a:t>Mixed Modes </a:t>
            </a:r>
            <a:r>
              <a:rPr lang="en-US" dirty="0">
                <a:latin typeface="Times New Roman" panose="02020603050405020304" pitchFamily="18" charset="0"/>
                <a:cs typeface="Times New Roman" panose="02020603050405020304" pitchFamily="18" charset="0"/>
              </a:rPr>
              <a:t>– If your SSL implementation isn’t setup correctly and you still have some files being served via HTTP rather than HTTPS, visitors are going to get a warning message in their browser letting them know some of the data isn’t protected. This can be confusing to some website visitors.</a:t>
            </a:r>
          </a:p>
          <a:p>
            <a:pPr algn="just"/>
            <a:r>
              <a:rPr lang="en-US" b="1" dirty="0">
                <a:latin typeface="Times New Roman" panose="02020603050405020304" pitchFamily="18" charset="0"/>
                <a:cs typeface="Times New Roman" panose="02020603050405020304" pitchFamily="18" charset="0"/>
              </a:rPr>
              <a:t>Proxy Caching </a:t>
            </a:r>
            <a:r>
              <a:rPr lang="en-US" dirty="0">
                <a:latin typeface="Times New Roman" panose="02020603050405020304" pitchFamily="18" charset="0"/>
                <a:cs typeface="Times New Roman" panose="02020603050405020304" pitchFamily="18" charset="0"/>
              </a:rPr>
              <a:t>– Another possible problem is if you have a complex proxy caching system setup on your web server. Encrypted content isn’t going to be able to be cached. To get around this, you need to add a server to handle the encryption before it gets to the caching server. This will require additional costs, but it’s a good way to make sure you’re encrypting your visitors’ data when they’re accessing your website.</a:t>
            </a:r>
          </a:p>
          <a:p>
            <a:pPr algn="just"/>
            <a:r>
              <a:rPr lang="en-US" b="1" dirty="0">
                <a:latin typeface="Times New Roman" panose="02020603050405020304" pitchFamily="18" charset="0"/>
                <a:cs typeface="Times New Roman" panose="02020603050405020304" pitchFamily="18" charset="0"/>
              </a:rPr>
              <a:t>Mobile</a:t>
            </a:r>
            <a:r>
              <a:rPr lang="en-US" dirty="0">
                <a:latin typeface="Times New Roman" panose="02020603050405020304" pitchFamily="18" charset="0"/>
                <a:cs typeface="Times New Roman" panose="02020603050405020304" pitchFamily="18" charset="0"/>
              </a:rPr>
              <a:t> – When SSL was first implemented, it was meant for web based applications. While the ability to go beyond HTTPS has come a long way in the last few years, it can sometimes be a pain to setup and might require changes to in-house software or buying additional modules from application vendors. Still, for everything that is on the web or accessible via a web browser, SSL / TLS is definitely the way to go.</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608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CORS (Cross-Origin Resource Sharing</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CORS, is an HTML5 feature that allows one site to access another site’s resources despite being under different domain names. Let me explain that a little more. Prior to CORS, a web browser security restriction, known as the Same-Origin Policy, would prevent my web application from calling an external API. The browser would consider two resources to be of the same-origin only if they used the same protocol (http vs. https), the same port, and the same domain (even different subdomains would fail).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431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8625"/>
            <a:ext cx="10515600" cy="5748338"/>
          </a:xfrm>
        </p:spPr>
        <p:txBody>
          <a:bodyPr/>
          <a:lstStyle/>
          <a:p>
            <a:pPr algn="just"/>
            <a:r>
              <a:rPr lang="en-US" dirty="0">
                <a:latin typeface="Times New Roman" panose="02020603050405020304" pitchFamily="18" charset="0"/>
                <a:cs typeface="Times New Roman" panose="02020603050405020304" pitchFamily="18" charset="0"/>
              </a:rPr>
              <a:t>With CORS, my web app on one domain can freely communicate with your API on another domain, even using the methods POST, PUT, and DELETE, provided that your API’s security restrictions specify that this is allowed and that you have established the communication through the CORS specification as well. This means that you can eliminate the need for a server-side component and do all the API communication on the client-side using JavaScript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730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Cross-site Scripting </a:t>
            </a:r>
            <a:r>
              <a:rPr lang="en-US" b="1" dirty="0" smtClean="0">
                <a:latin typeface="Times New Roman" panose="02020603050405020304" pitchFamily="18" charset="0"/>
                <a:cs typeface="Times New Roman" panose="02020603050405020304" pitchFamily="18" charset="0"/>
              </a:rPr>
              <a:t>attack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Cross-site Scripting (XSS) refers to client-side code injection attack wherein an attacker can execute malicious scripts (also commonly referred to as a malicious payload) into a legitimate website or web application. XSS is amongst the most rampant of web application vulnerabilities and occurs when a web application makes use of </a:t>
            </a:r>
            <a:r>
              <a:rPr lang="en-US" dirty="0" err="1">
                <a:latin typeface="Times New Roman" panose="02020603050405020304" pitchFamily="18" charset="0"/>
                <a:cs typeface="Times New Roman" panose="02020603050405020304" pitchFamily="18" charset="0"/>
              </a:rPr>
              <a:t>unvalidated</a:t>
            </a:r>
            <a:r>
              <a:rPr lang="en-US" dirty="0">
                <a:latin typeface="Times New Roman" panose="02020603050405020304" pitchFamily="18" charset="0"/>
                <a:cs typeface="Times New Roman" panose="02020603050405020304" pitchFamily="18" charset="0"/>
              </a:rPr>
              <a:t> or </a:t>
            </a:r>
            <a:r>
              <a:rPr lang="en-US" dirty="0" err="1" smtClean="0">
                <a:latin typeface="Times New Roman" panose="02020603050405020304" pitchFamily="18" charset="0"/>
                <a:cs typeface="Times New Roman" panose="02020603050405020304" pitchFamily="18" charset="0"/>
              </a:rPr>
              <a:t>unencoded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user input within the output it generates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leveraging XSS, an attacker does not target a victim directly. Instead, an attacker would exploit a vulnerability within a website or web application that the victim would visit, essentially using the vulnerable website as a vehicle to deliver a malicious script to the victim’s browser.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683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Understanding SEO</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Search Engine Optimization (SEO) is the activity of optimizing web pages or whole sites in order to make them search engine friendly, thus getting higher positions in </a:t>
            </a:r>
            <a:r>
              <a:rPr lang="en-US" dirty="0" smtClean="0">
                <a:latin typeface="Times New Roman" panose="02020603050405020304" pitchFamily="18" charset="0"/>
                <a:cs typeface="Times New Roman" panose="02020603050405020304" pitchFamily="18" charset="0"/>
              </a:rPr>
              <a:t>search </a:t>
            </a:r>
            <a:r>
              <a:rPr lang="en-US" dirty="0">
                <a:latin typeface="Times New Roman" panose="02020603050405020304" pitchFamily="18" charset="0"/>
                <a:cs typeface="Times New Roman" panose="02020603050405020304" pitchFamily="18" charset="0"/>
              </a:rPr>
              <a:t>results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SEO stands for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earch </a:t>
            </a:r>
            <a:r>
              <a:rPr lang="en-US" b="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ngine </a:t>
            </a:r>
            <a:r>
              <a:rPr lang="en-US" b="1"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ptimization. SEO is all about optimizing a website for search engines. SEO is a technique for:</a:t>
            </a:r>
          </a:p>
          <a:p>
            <a:pPr lvl="1" algn="just"/>
            <a:r>
              <a:rPr lang="en-US" dirty="0">
                <a:latin typeface="Times New Roman" panose="02020603050405020304" pitchFamily="18" charset="0"/>
                <a:cs typeface="Times New Roman" panose="02020603050405020304" pitchFamily="18" charset="0"/>
              </a:rPr>
              <a:t>designing and developing a website to rank well in search engine results.</a:t>
            </a:r>
          </a:p>
          <a:p>
            <a:pPr lvl="1" algn="just"/>
            <a:r>
              <a:rPr lang="en-US" dirty="0">
                <a:latin typeface="Times New Roman" panose="02020603050405020304" pitchFamily="18" charset="0"/>
                <a:cs typeface="Times New Roman" panose="02020603050405020304" pitchFamily="18" charset="0"/>
              </a:rPr>
              <a:t>improving the volume and quality of traffic to a website from search engines.</a:t>
            </a:r>
          </a:p>
          <a:p>
            <a:pPr lvl="1" algn="just"/>
            <a:r>
              <a:rPr lang="en-US" dirty="0">
                <a:latin typeface="Times New Roman" panose="02020603050405020304" pitchFamily="18" charset="0"/>
                <a:cs typeface="Times New Roman" panose="02020603050405020304" pitchFamily="18" charset="0"/>
              </a:rPr>
              <a:t>marketing by understanding how search algorithms work, and what human visitors might search.</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53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WWW</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89475"/>
          </a:xfrm>
        </p:spPr>
        <p:txBody>
          <a:bodyPr/>
          <a:lstStyle/>
          <a:p>
            <a:pPr algn="just"/>
            <a:r>
              <a:rPr lang="en-US" dirty="0">
                <a:latin typeface="Times New Roman" panose="02020603050405020304" pitchFamily="18" charset="0"/>
                <a:cs typeface="Times New Roman" panose="02020603050405020304" pitchFamily="18" charset="0"/>
              </a:rPr>
              <a:t>WWW stands for </a:t>
            </a:r>
            <a:r>
              <a:rPr lang="en-US" b="1" dirty="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orld </a:t>
            </a:r>
            <a:r>
              <a:rPr lang="en-US" b="1" dirty="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ide </a:t>
            </a:r>
            <a:r>
              <a:rPr lang="en-US" b="1" dirty="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eb. A technical definition of the World Wide Web is − All the resources and users on the Internet that are using the Hypertext Transfer Protocol (HTTP).</a:t>
            </a:r>
          </a:p>
          <a:p>
            <a:pPr algn="just"/>
            <a:r>
              <a:rPr lang="en-US" dirty="0">
                <a:latin typeface="Times New Roman" panose="02020603050405020304" pitchFamily="18" charset="0"/>
                <a:cs typeface="Times New Roman" panose="02020603050405020304" pitchFamily="18" charset="0"/>
              </a:rPr>
              <a:t>A broader definition comes from the organization that Web inventor Tim Berners-Lee helped found, the World Wide Web Consortium (W3C): The World Wide Web is the universe of network-accessible information, an embodiment of human knowledge.</a:t>
            </a:r>
          </a:p>
          <a:p>
            <a:pPr algn="just"/>
            <a:r>
              <a:rPr lang="en-US" dirty="0">
                <a:latin typeface="Times New Roman" panose="02020603050405020304" pitchFamily="18" charset="0"/>
                <a:cs typeface="Times New Roman" panose="02020603050405020304" pitchFamily="18" charset="0"/>
              </a:rPr>
              <a:t>In simple terms, The World Wide Web is a way of exchanging information between computers on the Internet, tying them together into a vast collection of interactive multimedia resources.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539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2462" y="228600"/>
            <a:ext cx="11134725" cy="6157913"/>
          </a:xfrm>
          <a:prstGeom prst="rect">
            <a:avLst/>
          </a:prstGeom>
        </p:spPr>
      </p:pic>
    </p:spTree>
    <p:extLst>
      <p:ext uri="{BB962C8B-B14F-4D97-AF65-F5344CB8AC3E}">
        <p14:creationId xmlns:p14="http://schemas.microsoft.com/office/powerpoint/2010/main" val="2771484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Search Engine Works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846638"/>
          </a:xfrm>
        </p:spPr>
        <p:txBody>
          <a:bodyPr>
            <a:normAutofit fontScale="92500" lnSpcReduction="10000"/>
          </a:bodyPr>
          <a:lstStyle/>
          <a:p>
            <a:pPr algn="just"/>
            <a:r>
              <a:rPr lang="en-US" dirty="0"/>
              <a:t>Search engines perform several activities in order to deliver search results</a:t>
            </a:r>
            <a:r>
              <a:rPr lang="en-US" dirty="0" smtClean="0"/>
              <a:t>.</a:t>
            </a:r>
          </a:p>
          <a:p>
            <a:pPr algn="just"/>
            <a:endParaRPr lang="en-US" dirty="0"/>
          </a:p>
          <a:p>
            <a:pPr algn="just"/>
            <a:r>
              <a:rPr lang="en-US" b="1" dirty="0"/>
              <a:t>Crawling</a:t>
            </a:r>
            <a:r>
              <a:rPr lang="en-US" dirty="0"/>
              <a:t> - Process of fetching all the web pages linked to a website. This task is performed by a software, called a </a:t>
            </a:r>
            <a:r>
              <a:rPr lang="en-US" b="1" dirty="0"/>
              <a:t>crawler</a:t>
            </a:r>
            <a:r>
              <a:rPr lang="en-US" dirty="0"/>
              <a:t> or a </a:t>
            </a:r>
            <a:r>
              <a:rPr lang="en-US" b="1" dirty="0"/>
              <a:t>spider</a:t>
            </a:r>
            <a:r>
              <a:rPr lang="en-US" dirty="0"/>
              <a:t> (or </a:t>
            </a:r>
            <a:r>
              <a:rPr lang="en-US" dirty="0" err="1"/>
              <a:t>Googlebot</a:t>
            </a:r>
            <a:r>
              <a:rPr lang="en-US" dirty="0"/>
              <a:t>, in case of Google).</a:t>
            </a:r>
          </a:p>
          <a:p>
            <a:pPr algn="just"/>
            <a:r>
              <a:rPr lang="en-US" b="1" dirty="0"/>
              <a:t>Indexing</a:t>
            </a:r>
            <a:r>
              <a:rPr lang="en-US" dirty="0"/>
              <a:t> - Process of creating index for all the fetched web pages and keeping them into a giant database from where it can later be retrieved. Essentially, the process of indexing is identifying the words and expressions that best describe the page and assigning the page to particular keywords.</a:t>
            </a:r>
          </a:p>
          <a:p>
            <a:pPr algn="just"/>
            <a:r>
              <a:rPr lang="en-US" b="1" dirty="0"/>
              <a:t>Processing</a:t>
            </a:r>
            <a:r>
              <a:rPr lang="en-US" dirty="0"/>
              <a:t> - When a search request comes, the search engine processes it, i.e. it compares the search string in the search request with the indexed pages in the database.</a:t>
            </a:r>
          </a:p>
          <a:p>
            <a:pPr algn="just"/>
            <a:endParaRPr lang="en-US" dirty="0"/>
          </a:p>
        </p:txBody>
      </p:sp>
    </p:spTree>
    <p:extLst>
      <p:ext uri="{BB962C8B-B14F-4D97-AF65-F5344CB8AC3E}">
        <p14:creationId xmlns:p14="http://schemas.microsoft.com/office/powerpoint/2010/main" val="1544403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5763"/>
            <a:ext cx="10515600" cy="5791200"/>
          </a:xfrm>
        </p:spPr>
        <p:txBody>
          <a:bodyPr>
            <a:normAutofit/>
          </a:bodyPr>
          <a:lstStyle/>
          <a:p>
            <a:pPr algn="just"/>
            <a:r>
              <a:rPr lang="en-US" b="1" dirty="0">
                <a:latin typeface="Times New Roman" panose="02020603050405020304" pitchFamily="18" charset="0"/>
                <a:cs typeface="Times New Roman" panose="02020603050405020304" pitchFamily="18" charset="0"/>
              </a:rPr>
              <a:t>Calculating Relevancy</a:t>
            </a:r>
            <a:r>
              <a:rPr lang="en-US" dirty="0">
                <a:latin typeface="Times New Roman" panose="02020603050405020304" pitchFamily="18" charset="0"/>
                <a:cs typeface="Times New Roman" panose="02020603050405020304" pitchFamily="18" charset="0"/>
              </a:rPr>
              <a:t> - It is likely that more than one page contains the search string, so the search engine starts calculating the relevancy of each of the pages in its index to the search string.</a:t>
            </a:r>
          </a:p>
          <a:p>
            <a:pPr algn="just"/>
            <a:r>
              <a:rPr lang="en-US" b="1" dirty="0">
                <a:latin typeface="Times New Roman" panose="02020603050405020304" pitchFamily="18" charset="0"/>
                <a:cs typeface="Times New Roman" panose="02020603050405020304" pitchFamily="18" charset="0"/>
              </a:rPr>
              <a:t>Retrieving Results</a:t>
            </a:r>
            <a:r>
              <a:rPr lang="en-US" dirty="0">
                <a:latin typeface="Times New Roman" panose="02020603050405020304" pitchFamily="18" charset="0"/>
                <a:cs typeface="Times New Roman" panose="02020603050405020304" pitchFamily="18" charset="0"/>
              </a:rPr>
              <a:t> - The last step in search engine activities is retrieving the best matched results. Basically, it is nothing more than simply displaying them in the browser</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Search engines such as Google and Yahoo! often update their relevancy algorithm dozens of times per month. When you see changes in your rankings it is due to an algorithmic shift or something else outside of your control</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127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66743" y="314327"/>
            <a:ext cx="10906125" cy="6129337"/>
          </a:xfrm>
          <a:prstGeom prst="rect">
            <a:avLst/>
          </a:prstGeom>
        </p:spPr>
      </p:pic>
    </p:spTree>
    <p:extLst>
      <p:ext uri="{BB962C8B-B14F-4D97-AF65-F5344CB8AC3E}">
        <p14:creationId xmlns:p14="http://schemas.microsoft.com/office/powerpoint/2010/main" val="1437493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SEO Copywriting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SEO Copywriting is the technique of writing viewable text on a web page in such a way that it reads well for the surfer, and also targets specific search terms</a:t>
            </a:r>
            <a:r>
              <a:rPr lang="en-US" b="1" dirty="0">
                <a:latin typeface="Times New Roman" panose="02020603050405020304" pitchFamily="18" charset="0"/>
                <a:cs typeface="Times New Roman" panose="02020603050405020304" pitchFamily="18" charset="0"/>
              </a:rPr>
              <a:t>. Its purpose is to rank highly </a:t>
            </a:r>
            <a:r>
              <a:rPr lang="en-US" dirty="0">
                <a:latin typeface="Times New Roman" panose="02020603050405020304" pitchFamily="18" charset="0"/>
                <a:cs typeface="Times New Roman" panose="02020603050405020304" pitchFamily="18" charset="0"/>
              </a:rPr>
              <a:t>in the search engines for the targeted search terms.</a:t>
            </a:r>
          </a:p>
          <a:p>
            <a:pPr algn="just"/>
            <a:r>
              <a:rPr lang="en-US" dirty="0">
                <a:latin typeface="Times New Roman" panose="02020603050405020304" pitchFamily="18" charset="0"/>
                <a:cs typeface="Times New Roman" panose="02020603050405020304" pitchFamily="18" charset="0"/>
              </a:rPr>
              <a:t>Along with viewable text, SEO copywriting usually optimizes other on-page elements for the </a:t>
            </a:r>
            <a:r>
              <a:rPr lang="en-US" b="1" dirty="0">
                <a:latin typeface="Times New Roman" panose="02020603050405020304" pitchFamily="18" charset="0"/>
                <a:cs typeface="Times New Roman" panose="02020603050405020304" pitchFamily="18" charset="0"/>
              </a:rPr>
              <a:t>targeted search terms</a:t>
            </a:r>
            <a:r>
              <a:rPr lang="en-US" dirty="0">
                <a:latin typeface="Times New Roman" panose="02020603050405020304" pitchFamily="18" charset="0"/>
                <a:cs typeface="Times New Roman" panose="02020603050405020304" pitchFamily="18" charset="0"/>
              </a:rPr>
              <a:t>. These include the Title, Description, Keywords tags, headings, and alternative text.</a:t>
            </a:r>
          </a:p>
          <a:p>
            <a:pPr algn="just"/>
            <a:r>
              <a:rPr lang="en-US" dirty="0">
                <a:latin typeface="Times New Roman" panose="02020603050405020304" pitchFamily="18" charset="0"/>
                <a:cs typeface="Times New Roman" panose="02020603050405020304" pitchFamily="18" charset="0"/>
              </a:rPr>
              <a:t>The idea behind SEO copywriting is that search engines want genuine content pages and not additional pages often called "doorway pages" that are created for the sole purpose of </a:t>
            </a:r>
            <a:r>
              <a:rPr lang="en-US" b="1" dirty="0">
                <a:latin typeface="Times New Roman" panose="02020603050405020304" pitchFamily="18" charset="0"/>
                <a:cs typeface="Times New Roman" panose="02020603050405020304" pitchFamily="18" charset="0"/>
              </a:rPr>
              <a:t>achieving high rankings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656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Search Engine Rank</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When you search any keyword using a search engine, it displays thousands of results found in its database. A page ranking is measured by the position of web pages displayed in the search engine results. If a search engine is putting your web page on the first position, then your web page rank will be number 1 and it will be assumed as the page with the highest rank</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SEO is the process of designing and developing a website to attain a high rank in search engine results.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600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On-Page and Off-page SEO</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Conceptually, there are two ways of optimization:</a:t>
            </a:r>
          </a:p>
          <a:p>
            <a:pPr algn="just"/>
            <a:r>
              <a:rPr lang="en-US" b="1" dirty="0">
                <a:latin typeface="Times New Roman" panose="02020603050405020304" pitchFamily="18" charset="0"/>
                <a:cs typeface="Times New Roman" panose="02020603050405020304" pitchFamily="18" charset="0"/>
              </a:rPr>
              <a:t>On-Page SEO</a:t>
            </a:r>
            <a:r>
              <a:rPr lang="en-US" dirty="0">
                <a:latin typeface="Times New Roman" panose="02020603050405020304" pitchFamily="18" charset="0"/>
                <a:cs typeface="Times New Roman" panose="02020603050405020304" pitchFamily="18" charset="0"/>
              </a:rPr>
              <a:t> - It includes providing good content, good keywords selection, putting keywords on correct places, giving appropriate title to every page, etc.</a:t>
            </a:r>
          </a:p>
          <a:p>
            <a:pPr algn="just"/>
            <a:r>
              <a:rPr lang="en-US" b="1" dirty="0">
                <a:latin typeface="Times New Roman" panose="02020603050405020304" pitchFamily="18" charset="0"/>
                <a:cs typeface="Times New Roman" panose="02020603050405020304" pitchFamily="18" charset="0"/>
              </a:rPr>
              <a:t>Off-Page SEO</a:t>
            </a:r>
            <a:r>
              <a:rPr lang="en-US" dirty="0">
                <a:latin typeface="Times New Roman" panose="02020603050405020304" pitchFamily="18" charset="0"/>
                <a:cs typeface="Times New Roman" panose="02020603050405020304" pitchFamily="18" charset="0"/>
              </a:rPr>
              <a:t> - It includes link building, increasing link popularity by submitting open directories, search engines, link exchange, etc.</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842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1464" y="85728"/>
            <a:ext cx="11358562" cy="6700838"/>
          </a:xfrm>
          <a:prstGeom prst="rect">
            <a:avLst/>
          </a:prstGeom>
        </p:spPr>
      </p:pic>
    </p:spTree>
    <p:extLst>
      <p:ext uri="{BB962C8B-B14F-4D97-AF65-F5344CB8AC3E}">
        <p14:creationId xmlns:p14="http://schemas.microsoft.com/office/powerpoint/2010/main" val="304598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47862" y="627063"/>
            <a:ext cx="7928429" cy="5549900"/>
          </a:xfrm>
          <a:prstGeom prst="rect">
            <a:avLst/>
          </a:prstGeom>
        </p:spPr>
      </p:pic>
    </p:spTree>
    <p:extLst>
      <p:ext uri="{BB962C8B-B14F-4D97-AF65-F5344CB8AC3E}">
        <p14:creationId xmlns:p14="http://schemas.microsoft.com/office/powerpoint/2010/main" val="276453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HTTP</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HTTP stands for </a:t>
            </a:r>
            <a:r>
              <a:rPr lang="en-US" b="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ypertext </a:t>
            </a:r>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ransfer </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rotocol. This is the protocol being used to transfer hypertext documents that makes the World Wide Web possible.</a:t>
            </a:r>
          </a:p>
          <a:p>
            <a:pPr algn="just"/>
            <a:r>
              <a:rPr lang="en-US" dirty="0">
                <a:latin typeface="Times New Roman" panose="02020603050405020304" pitchFamily="18" charset="0"/>
                <a:cs typeface="Times New Roman" panose="02020603050405020304" pitchFamily="18" charset="0"/>
              </a:rPr>
              <a:t>A standard web address such as </a:t>
            </a:r>
            <a:r>
              <a:rPr lang="en-US" dirty="0">
                <a:latin typeface="Times New Roman" panose="02020603050405020304" pitchFamily="18" charset="0"/>
                <a:cs typeface="Times New Roman" panose="02020603050405020304" pitchFamily="18" charset="0"/>
                <a:hlinkClick r:id="rId2"/>
              </a:rPr>
              <a:t>Yahoo.com</a:t>
            </a:r>
            <a:r>
              <a:rPr lang="en-US" dirty="0">
                <a:latin typeface="Times New Roman" panose="02020603050405020304" pitchFamily="18" charset="0"/>
                <a:cs typeface="Times New Roman" panose="02020603050405020304" pitchFamily="18" charset="0"/>
              </a:rPr>
              <a:t> is called a URL and here the prefix </a:t>
            </a:r>
            <a:r>
              <a:rPr lang="en-US" b="1" dirty="0">
                <a:latin typeface="Times New Roman" panose="02020603050405020304" pitchFamily="18" charset="0"/>
                <a:cs typeface="Times New Roman" panose="02020603050405020304" pitchFamily="18" charset="0"/>
              </a:rPr>
              <a:t>http</a:t>
            </a:r>
            <a:r>
              <a:rPr lang="en-US" dirty="0">
                <a:latin typeface="Times New Roman" panose="02020603050405020304" pitchFamily="18" charset="0"/>
                <a:cs typeface="Times New Roman" panose="02020603050405020304" pitchFamily="18" charset="0"/>
              </a:rPr>
              <a:t> indicates its protocol</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7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URL</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URL stands for Uniform Resource Locator, and is used to specify addresses on the World Wide Web. A URL is the fundamental network identification for any resource connected to the web (e.g., hypertext pages, images, and sound files).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URL will have the following format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protocol://hostname/other_information</a:t>
            </a:r>
          </a:p>
        </p:txBody>
      </p:sp>
    </p:spTree>
    <p:extLst>
      <p:ext uri="{BB962C8B-B14F-4D97-AF65-F5344CB8AC3E}">
        <p14:creationId xmlns:p14="http://schemas.microsoft.com/office/powerpoint/2010/main" val="238515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HTTP </a:t>
            </a:r>
            <a:r>
              <a:rPr lang="en-US" b="1" dirty="0">
                <a:latin typeface="Times New Roman" panose="02020603050405020304" pitchFamily="18" charset="0"/>
                <a:cs typeface="Times New Roman" panose="02020603050405020304" pitchFamily="18" charset="0"/>
              </a:rPr>
              <a:t>protocol methods and headers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GET Method</a:t>
            </a:r>
          </a:p>
          <a:p>
            <a:pPr algn="just"/>
            <a:r>
              <a:rPr lang="en-US" dirty="0">
                <a:latin typeface="Times New Roman" panose="02020603050405020304" pitchFamily="18" charset="0"/>
                <a:cs typeface="Times New Roman" panose="02020603050405020304" pitchFamily="18" charset="0"/>
              </a:rPr>
              <a:t>A GET request retrieves data from a web server by specifying parameters in the URL portion of the request. This is the main method used for document retrieval.</a:t>
            </a:r>
          </a:p>
          <a:p>
            <a:pPr algn="just"/>
            <a:r>
              <a:rPr lang="en-US" b="1" dirty="0">
                <a:latin typeface="Times New Roman" panose="02020603050405020304" pitchFamily="18" charset="0"/>
                <a:cs typeface="Times New Roman" panose="02020603050405020304" pitchFamily="18" charset="0"/>
              </a:rPr>
              <a:t>HEAD Method</a:t>
            </a:r>
          </a:p>
          <a:p>
            <a:pPr algn="just"/>
            <a:r>
              <a:rPr lang="en-US" dirty="0">
                <a:latin typeface="Times New Roman" panose="02020603050405020304" pitchFamily="18" charset="0"/>
                <a:cs typeface="Times New Roman" panose="02020603050405020304" pitchFamily="18" charset="0"/>
              </a:rPr>
              <a:t>The HEAD method is functionally similar to GET, except that the server replies with a response line and headers, but no entity-body.</a:t>
            </a:r>
          </a:p>
          <a:p>
            <a:pPr algn="just"/>
            <a:r>
              <a:rPr lang="en-US" b="1" dirty="0">
                <a:latin typeface="Times New Roman" panose="02020603050405020304" pitchFamily="18" charset="0"/>
                <a:cs typeface="Times New Roman" panose="02020603050405020304" pitchFamily="18" charset="0"/>
              </a:rPr>
              <a:t>POST Method</a:t>
            </a:r>
          </a:p>
          <a:p>
            <a:pPr algn="just"/>
            <a:r>
              <a:rPr lang="en-US" dirty="0">
                <a:latin typeface="Times New Roman" panose="02020603050405020304" pitchFamily="18" charset="0"/>
                <a:cs typeface="Times New Roman" panose="02020603050405020304" pitchFamily="18" charset="0"/>
              </a:rPr>
              <a:t>The POST method is used when you want to send some data to the server, for example, file update, form data, etc.</a:t>
            </a:r>
          </a:p>
          <a:p>
            <a:endParaRPr lang="en-US" dirty="0"/>
          </a:p>
        </p:txBody>
      </p:sp>
    </p:spTree>
    <p:extLst>
      <p:ext uri="{BB962C8B-B14F-4D97-AF65-F5344CB8AC3E}">
        <p14:creationId xmlns:p14="http://schemas.microsoft.com/office/powerpoint/2010/main" val="108985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038"/>
            <a:ext cx="10515600" cy="6557962"/>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PUT Method</a:t>
            </a:r>
          </a:p>
          <a:p>
            <a:pPr algn="just"/>
            <a:r>
              <a:rPr lang="en-US" dirty="0">
                <a:latin typeface="Times New Roman" panose="02020603050405020304" pitchFamily="18" charset="0"/>
                <a:cs typeface="Times New Roman" panose="02020603050405020304" pitchFamily="18" charset="0"/>
              </a:rPr>
              <a:t>The PUT method is used to request the server to store the included </a:t>
            </a:r>
            <a:r>
              <a:rPr lang="en-US" dirty="0" smtClean="0">
                <a:latin typeface="Times New Roman" panose="02020603050405020304" pitchFamily="18" charset="0"/>
                <a:cs typeface="Times New Roman" panose="02020603050405020304" pitchFamily="18" charset="0"/>
              </a:rPr>
              <a:t>entity-body </a:t>
            </a:r>
            <a:r>
              <a:rPr lang="en-US" dirty="0">
                <a:latin typeface="Times New Roman" panose="02020603050405020304" pitchFamily="18" charset="0"/>
                <a:cs typeface="Times New Roman" panose="02020603050405020304" pitchFamily="18" charset="0"/>
              </a:rPr>
              <a:t>at a location specified by the given URL</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DELETE Method</a:t>
            </a:r>
          </a:p>
          <a:p>
            <a:pPr algn="just"/>
            <a:r>
              <a:rPr lang="en-US" dirty="0">
                <a:latin typeface="Times New Roman" panose="02020603050405020304" pitchFamily="18" charset="0"/>
                <a:cs typeface="Times New Roman" panose="02020603050405020304" pitchFamily="18" charset="0"/>
              </a:rPr>
              <a:t>The DELETE method is used to request the server to delete a file at a location specified by the given </a:t>
            </a:r>
            <a:r>
              <a:rPr lang="en-US" dirty="0" smtClean="0">
                <a:latin typeface="Times New Roman" panose="02020603050405020304" pitchFamily="18" charset="0"/>
                <a:cs typeface="Times New Roman" panose="02020603050405020304" pitchFamily="18" charset="0"/>
              </a:rPr>
              <a:t>URL.</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CONNECT Method</a:t>
            </a:r>
          </a:p>
          <a:p>
            <a:pPr algn="just"/>
            <a:r>
              <a:rPr lang="en-US" dirty="0">
                <a:latin typeface="Times New Roman" panose="02020603050405020304" pitchFamily="18" charset="0"/>
                <a:cs typeface="Times New Roman" panose="02020603050405020304" pitchFamily="18" charset="0"/>
              </a:rPr>
              <a:t>The CONNECT method is used by the client to establish a network connection to a web server over HTTP</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OPTIONS Method</a:t>
            </a:r>
          </a:p>
          <a:p>
            <a:pPr algn="just"/>
            <a:r>
              <a:rPr lang="en-US" dirty="0">
                <a:latin typeface="Times New Roman" panose="02020603050405020304" pitchFamily="18" charset="0"/>
                <a:cs typeface="Times New Roman" panose="02020603050405020304" pitchFamily="18" charset="0"/>
              </a:rPr>
              <a:t>The OPTIONS method is used by the client to find out the HTTP methods and other options supported by a web server. The client can specify a URL for the OPTIONS method, or an asterisk (*) to refer to the entire server.</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33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HTTP Request and Response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Hypertext Transfer Protocol (HTTP) is designed to enable communications between clients and servers.</a:t>
            </a:r>
          </a:p>
          <a:p>
            <a:pPr algn="just"/>
            <a:r>
              <a:rPr lang="en-US" dirty="0">
                <a:latin typeface="Times New Roman" panose="02020603050405020304" pitchFamily="18" charset="0"/>
                <a:cs typeface="Times New Roman" panose="02020603050405020304" pitchFamily="18" charset="0"/>
              </a:rPr>
              <a:t>HTTP works as a request-response protocol between a client and server.</a:t>
            </a:r>
          </a:p>
          <a:p>
            <a:pPr algn="just"/>
            <a:r>
              <a:rPr lang="en-US" dirty="0">
                <a:latin typeface="Times New Roman" panose="02020603050405020304" pitchFamily="18" charset="0"/>
                <a:cs typeface="Times New Roman" panose="02020603050405020304" pitchFamily="18" charset="0"/>
              </a:rPr>
              <a:t>Example: A client (browser) sends an HTTP request to the server; then the server returns a response to the client. The response contains status information about the request and may also contain the requested content</a:t>
            </a:r>
            <a:r>
              <a:rPr lang="en-US" dirty="0" smtClean="0">
                <a:latin typeface="Times New Roman" panose="02020603050405020304" pitchFamily="18" charset="0"/>
                <a:cs typeface="Times New Roman" panose="02020603050405020304" pitchFamily="18" charset="0"/>
              </a:rPr>
              <a:t>.</a:t>
            </a:r>
          </a:p>
          <a:p>
            <a:pPr algn="just"/>
            <a:r>
              <a:rPr lang="en-US" dirty="0"/>
              <a:t>The two most common HTTP methods are: GET and POST.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235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2354</Words>
  <Application>Microsoft Office PowerPoint</Application>
  <PresentationFormat>Widescreen</PresentationFormat>
  <Paragraphs>203</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Unit 1: Introduction</vt:lpstr>
      <vt:lpstr>What is Internet?</vt:lpstr>
      <vt:lpstr>What is WWW?</vt:lpstr>
      <vt:lpstr>PowerPoint Presentation</vt:lpstr>
      <vt:lpstr>What is HTTP?</vt:lpstr>
      <vt:lpstr>What is URL?</vt:lpstr>
      <vt:lpstr>HTTP protocol methods and headers </vt:lpstr>
      <vt:lpstr>PowerPoint Presentation</vt:lpstr>
      <vt:lpstr>  HTTP Request and Response   </vt:lpstr>
      <vt:lpstr>PowerPoint Presentation</vt:lpstr>
      <vt:lpstr>PowerPoint Presentation</vt:lpstr>
      <vt:lpstr>PowerPoint Presentation</vt:lpstr>
      <vt:lpstr>PowerPoint Presentation</vt:lpstr>
      <vt:lpstr>Architecture of web browser  </vt:lpstr>
      <vt:lpstr>PowerPoint Presentation</vt:lpstr>
      <vt:lpstr>PowerPoint Presentation</vt:lpstr>
      <vt:lpstr>  Web server installation and configuration   </vt:lpstr>
      <vt:lpstr>PowerPoint Presentation</vt:lpstr>
      <vt:lpstr>PowerPoint Presentation</vt:lpstr>
      <vt:lpstr>Web security  </vt:lpstr>
      <vt:lpstr>PowerPoint Presentation</vt:lpstr>
      <vt:lpstr>PowerPoint Presentation</vt:lpstr>
      <vt:lpstr>PowerPoint Presentation</vt:lpstr>
      <vt:lpstr>PowerPoint Presentation</vt:lpstr>
      <vt:lpstr>PowerPoint Presentation</vt:lpstr>
      <vt:lpstr>CORS (Cross-Origin Resource Sharing)</vt:lpstr>
      <vt:lpstr>PowerPoint Presentation</vt:lpstr>
      <vt:lpstr>Cross-site Scripting attack</vt:lpstr>
      <vt:lpstr>Understanding SEO</vt:lpstr>
      <vt:lpstr>PowerPoint Presentation</vt:lpstr>
      <vt:lpstr>How Search Engine Works?</vt:lpstr>
      <vt:lpstr>PowerPoint Presentation</vt:lpstr>
      <vt:lpstr>PowerPoint Presentation</vt:lpstr>
      <vt:lpstr>What is SEO Copywriting?</vt:lpstr>
      <vt:lpstr>What is Search Engine Rank?</vt:lpstr>
      <vt:lpstr>What is On-Page and Off-page SEO?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dc:title>
  <dc:creator>Bhumika Bhatt</dc:creator>
  <cp:lastModifiedBy>Bhumika Bhatt</cp:lastModifiedBy>
  <cp:revision>26</cp:revision>
  <dcterms:created xsi:type="dcterms:W3CDTF">2020-06-20T06:38:04Z</dcterms:created>
  <dcterms:modified xsi:type="dcterms:W3CDTF">2020-06-20T08:28:02Z</dcterms:modified>
</cp:coreProperties>
</file>