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62" r:id="rId4"/>
    <p:sldId id="258" r:id="rId5"/>
    <p:sldId id="259" r:id="rId6"/>
    <p:sldId id="260" r:id="rId7"/>
    <p:sldId id="263" r:id="rId8"/>
    <p:sldId id="264" r:id="rId9"/>
    <p:sldId id="266" r:id="rId10"/>
    <p:sldId id="267" r:id="rId11"/>
    <p:sldId id="265" r:id="rId12"/>
    <p:sldId id="268" r:id="rId13"/>
    <p:sldId id="269" r:id="rId14"/>
    <p:sldId id="270" r:id="rId15"/>
    <p:sldId id="272" r:id="rId16"/>
    <p:sldId id="273" r:id="rId17"/>
    <p:sldId id="275" r:id="rId18"/>
    <p:sldId id="276"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2" r:id="rId53"/>
    <p:sldId id="310"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43822-C00E-451F-9329-3B5F686CF077}"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8F78B-8F69-4B86-B699-94F24EBFBC89}" type="slidenum">
              <a:rPr lang="en-US" smtClean="0"/>
              <a:t>‹#›</a:t>
            </a:fld>
            <a:endParaRPr lang="en-US"/>
          </a:p>
        </p:txBody>
      </p:sp>
    </p:spTree>
    <p:extLst>
      <p:ext uri="{BB962C8B-B14F-4D97-AF65-F5344CB8AC3E}">
        <p14:creationId xmlns:p14="http://schemas.microsoft.com/office/powerpoint/2010/main" val="43138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9AFDD4-F86A-432C-A967-0B8BB2EFCBA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132096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AFDD4-F86A-432C-A967-0B8BB2EFCBA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309549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AFDD4-F86A-432C-A967-0B8BB2EFCBA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19202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AFDD4-F86A-432C-A967-0B8BB2EFCBA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142294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AFDD4-F86A-432C-A967-0B8BB2EFCBA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99708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9AFDD4-F86A-432C-A967-0B8BB2EFCBA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93434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9AFDD4-F86A-432C-A967-0B8BB2EFCBAA}"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125814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9AFDD4-F86A-432C-A967-0B8BB2EFCBAA}"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202908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AFDD4-F86A-432C-A967-0B8BB2EFCBAA}"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371702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AFDD4-F86A-432C-A967-0B8BB2EFCBA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412838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AFDD4-F86A-432C-A967-0B8BB2EFCBA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ADC92-2E44-4F9E-A3AB-B6E043B6492D}" type="slidenum">
              <a:rPr lang="en-US" smtClean="0"/>
              <a:t>‹#›</a:t>
            </a:fld>
            <a:endParaRPr lang="en-US"/>
          </a:p>
        </p:txBody>
      </p:sp>
    </p:spTree>
    <p:extLst>
      <p:ext uri="{BB962C8B-B14F-4D97-AF65-F5344CB8AC3E}">
        <p14:creationId xmlns:p14="http://schemas.microsoft.com/office/powerpoint/2010/main" val="31504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AFDD4-F86A-432C-A967-0B8BB2EFCBAA}" type="datetimeFigureOut">
              <a:rPr lang="en-US" smtClean="0"/>
              <a:t>7/27/2020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ADC92-2E44-4F9E-A3AB-B6E043B6492D}" type="slidenum">
              <a:rPr lang="en-US" smtClean="0"/>
              <a:t>‹#›</a:t>
            </a:fld>
            <a:endParaRPr lang="en-US"/>
          </a:p>
        </p:txBody>
      </p:sp>
    </p:spTree>
    <p:extLst>
      <p:ext uri="{BB962C8B-B14F-4D97-AF65-F5344CB8AC3E}">
        <p14:creationId xmlns:p14="http://schemas.microsoft.com/office/powerpoint/2010/main" val="27655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www.w3schools.com/tags/att_iframe_width.asp" TargetMode="External"/><Relationship Id="rId3" Type="http://schemas.openxmlformats.org/officeDocument/2006/relationships/hyperlink" Target="https://www.w3schools.com/tags/att_iframe_name.asp" TargetMode="External"/><Relationship Id="rId7" Type="http://schemas.openxmlformats.org/officeDocument/2006/relationships/hyperlink" Target="https://www.w3schools.com/tags/att_iframe_srcdoc.asp" TargetMode="External"/><Relationship Id="rId2" Type="http://schemas.openxmlformats.org/officeDocument/2006/relationships/hyperlink" Target="https://www.w3schools.com/tags/att_iframe_height.asp" TargetMode="External"/><Relationship Id="rId1" Type="http://schemas.openxmlformats.org/officeDocument/2006/relationships/slideLayout" Target="../slideLayouts/slideLayout2.xml"/><Relationship Id="rId6" Type="http://schemas.openxmlformats.org/officeDocument/2006/relationships/hyperlink" Target="https://www.w3schools.com/tags/att_iframe_src.asp" TargetMode="External"/><Relationship Id="rId5" Type="http://schemas.openxmlformats.org/officeDocument/2006/relationships/hyperlink" Target="https://www.w3schools.com/tags/att_iframe_sandbox.asp" TargetMode="External"/><Relationship Id="rId4" Type="http://schemas.openxmlformats.org/officeDocument/2006/relationships/hyperlink" Target="https://www.w3schools.com/tags/att_iframe_referrerpolicy.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a:t>
            </a:r>
            <a:r>
              <a:rPr lang="en-US" dirty="0"/>
              <a:t/>
            </a:r>
            <a:br>
              <a:rPr lang="en-US" dirty="0"/>
            </a:br>
            <a:r>
              <a:rPr lang="en-US" dirty="0"/>
              <a:t> </a:t>
            </a:r>
            <a:r>
              <a:rPr lang="en-US" b="1" dirty="0"/>
              <a:t>HTML &amp; CSS: </a:t>
            </a:r>
            <a:r>
              <a:rPr lang="en-US" dirty="0"/>
              <a:t>	</a:t>
            </a:r>
          </a:p>
        </p:txBody>
      </p:sp>
      <p:sp>
        <p:nvSpPr>
          <p:cNvPr id="3" name="Subtitle 2"/>
          <p:cNvSpPr>
            <a:spLocks noGrp="1"/>
          </p:cNvSpPr>
          <p:nvPr>
            <p:ph type="subTitle" idx="1"/>
          </p:nvPr>
        </p:nvSpPr>
        <p:spPr/>
        <p:txBody>
          <a:bodyPr/>
          <a:lstStyle/>
          <a:p>
            <a:r>
              <a:rPr lang="en-US" dirty="0" smtClean="0"/>
              <a:t>WED DEVELOPMENT</a:t>
            </a:r>
          </a:p>
          <a:p>
            <a:r>
              <a:rPr lang="en-US" dirty="0" smtClean="0"/>
              <a:t>3151606</a:t>
            </a:r>
          </a:p>
          <a:p>
            <a:endParaRPr lang="en-US" dirty="0"/>
          </a:p>
        </p:txBody>
      </p:sp>
    </p:spTree>
    <p:extLst>
      <p:ext uri="{BB962C8B-B14F-4D97-AF65-F5344CB8AC3E}">
        <p14:creationId xmlns:p14="http://schemas.microsoft.com/office/powerpoint/2010/main" val="85811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Save the HTML Page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Save the file on your computer. Select </a:t>
            </a:r>
            <a:r>
              <a:rPr lang="en-US" b="1" dirty="0"/>
              <a:t>File &gt; Save as</a:t>
            </a:r>
            <a:r>
              <a:rPr lang="en-US" dirty="0"/>
              <a:t> in the Notepad menu.</a:t>
            </a:r>
          </a:p>
          <a:p>
            <a:r>
              <a:rPr lang="en-US" dirty="0"/>
              <a:t>Name the file </a:t>
            </a:r>
            <a:r>
              <a:rPr lang="en-US" b="1" dirty="0"/>
              <a:t>"index.htm"</a:t>
            </a:r>
            <a:r>
              <a:rPr lang="en-US" dirty="0"/>
              <a:t> and set the encoding to </a:t>
            </a:r>
            <a:r>
              <a:rPr lang="en-US" b="1" dirty="0"/>
              <a:t>UTF-8</a:t>
            </a:r>
            <a:r>
              <a:rPr lang="en-US" dirty="0"/>
              <a:t> (which is the preferred encoding for HTML files).</a:t>
            </a:r>
          </a:p>
          <a:p>
            <a:endParaRPr lang="en-US" dirty="0"/>
          </a:p>
        </p:txBody>
      </p:sp>
      <p:pic>
        <p:nvPicPr>
          <p:cNvPr id="2050" name="Picture 2" descr="View in 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3652838"/>
            <a:ext cx="904557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05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4: View the HTML Page in Your Browser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Open the saved HTML file in your favorite browser (double click on the file, or right-click - and choose "Open with").</a:t>
            </a:r>
          </a:p>
          <a:p>
            <a:r>
              <a:rPr lang="en-US" dirty="0"/>
              <a:t>The result will look much like this:</a:t>
            </a:r>
          </a:p>
          <a:p>
            <a:endParaRPr lang="en-US" dirty="0"/>
          </a:p>
        </p:txBody>
      </p:sp>
      <p:pic>
        <p:nvPicPr>
          <p:cNvPr id="3074" name="Picture 2" descr="View in 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4" y="3240087"/>
            <a:ext cx="604837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5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Elements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 HTML element is defined by a start tag, some content, and an end tag</a:t>
            </a:r>
            <a:r>
              <a:rPr lang="en-US" dirty="0" smtClean="0"/>
              <a:t>.</a:t>
            </a:r>
            <a:r>
              <a:rPr lang="en-US" dirty="0"/>
              <a:t/>
            </a:r>
            <a:br>
              <a:rPr lang="en-US" dirty="0"/>
            </a:br>
            <a:r>
              <a:rPr lang="en-US" dirty="0" smtClean="0"/>
              <a:t>		</a:t>
            </a:r>
            <a:r>
              <a:rPr lang="en-US" b="1" dirty="0" smtClean="0"/>
              <a:t>&lt;</a:t>
            </a:r>
            <a:r>
              <a:rPr lang="en-US" b="1" dirty="0" err="1"/>
              <a:t>tagname</a:t>
            </a:r>
            <a:r>
              <a:rPr lang="en-US" b="1" dirty="0"/>
              <a:t>&gt;Content goes here...&lt;/</a:t>
            </a:r>
            <a:r>
              <a:rPr lang="en-US" b="1" dirty="0" err="1"/>
              <a:t>tagname</a:t>
            </a:r>
            <a:r>
              <a:rPr lang="en-US" b="1" dirty="0" smtClean="0"/>
              <a:t>&gt;</a:t>
            </a:r>
          </a:p>
          <a:p>
            <a:r>
              <a:rPr lang="en-US" dirty="0"/>
              <a:t>The HTML </a:t>
            </a:r>
            <a:r>
              <a:rPr lang="en-US" b="1" dirty="0"/>
              <a:t>element</a:t>
            </a:r>
            <a:r>
              <a:rPr lang="en-US" dirty="0"/>
              <a:t> is everything from the start tag to the end tag</a:t>
            </a:r>
            <a:r>
              <a:rPr lang="en-US" dirty="0" smtClean="0"/>
              <a:t>:</a:t>
            </a:r>
          </a:p>
          <a:p>
            <a:pPr marL="0" indent="0">
              <a:buNone/>
            </a:pPr>
            <a:r>
              <a:rPr lang="en-US" dirty="0" smtClean="0"/>
              <a:t>			&lt;</a:t>
            </a:r>
            <a:r>
              <a:rPr lang="en-US" dirty="0"/>
              <a:t>h1&gt;My First Heading&lt;/h1&gt;</a:t>
            </a:r>
          </a:p>
          <a:p>
            <a:pPr marL="0" indent="0">
              <a:buNone/>
            </a:pPr>
            <a:r>
              <a:rPr lang="en-US" dirty="0" smtClean="0"/>
              <a:t>			&lt;</a:t>
            </a:r>
            <a:r>
              <a:rPr lang="en-US" dirty="0"/>
              <a:t>p&gt;My first paragraph.&lt;/p</a:t>
            </a:r>
            <a:r>
              <a:rPr lang="en-US" dirty="0" smtClean="0"/>
              <a:t>&gt;</a:t>
            </a:r>
          </a:p>
          <a:p>
            <a:pPr marL="0" indent="0">
              <a:buNone/>
            </a:pPr>
            <a:endParaRPr lang="en-US" dirty="0"/>
          </a:p>
          <a:p>
            <a:endParaRPr lang="en-US" b="1" dirty="0"/>
          </a:p>
        </p:txBody>
      </p:sp>
    </p:spTree>
    <p:extLst>
      <p:ext uri="{BB962C8B-B14F-4D97-AF65-F5344CB8AC3E}">
        <p14:creationId xmlns:p14="http://schemas.microsoft.com/office/powerpoint/2010/main" val="242037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Nested </a:t>
            </a:r>
            <a:r>
              <a:rPr lang="en-US" b="1" dirty="0">
                <a:latin typeface="Times New Roman" panose="02020603050405020304" pitchFamily="18" charset="0"/>
                <a:cs typeface="Times New Roman" panose="02020603050405020304" pitchFamily="18" charset="0"/>
              </a:rPr>
              <a:t>HTML Elements</a:t>
            </a:r>
            <a:r>
              <a:rPr lang="en-US" dirty="0"/>
              <a:t/>
            </a:r>
            <a:br>
              <a:rPr lang="en-US" dirty="0"/>
            </a:br>
            <a:endParaRPr lang="en-US" dirty="0"/>
          </a:p>
        </p:txBody>
      </p:sp>
      <p:sp>
        <p:nvSpPr>
          <p:cNvPr id="3" name="Content Placeholder 2"/>
          <p:cNvSpPr>
            <a:spLocks noGrp="1"/>
          </p:cNvSpPr>
          <p:nvPr>
            <p:ph idx="1"/>
          </p:nvPr>
        </p:nvSpPr>
        <p:spPr>
          <a:xfrm>
            <a:off x="838200" y="1825625"/>
            <a:ext cx="10515600" cy="4775200"/>
          </a:xfrm>
        </p:spPr>
        <p:txBody>
          <a:bodyPr>
            <a:normAutofit fontScale="92500" lnSpcReduction="20000"/>
          </a:bodyPr>
          <a:lstStyle/>
          <a:p>
            <a:r>
              <a:rPr lang="en-US" dirty="0"/>
              <a:t>HTML elements can be nested (this means that elements can contain other elements</a:t>
            </a:r>
            <a:r>
              <a:rPr lang="en-US" dirty="0" smtClean="0"/>
              <a:t>).</a:t>
            </a:r>
            <a:endParaRPr lang="en-US" dirty="0"/>
          </a:p>
          <a:p>
            <a:r>
              <a:rPr lang="en-US" dirty="0"/>
              <a:t>All HTML documents consist of nested HTML elements</a:t>
            </a:r>
            <a:r>
              <a:rPr lang="en-US" dirty="0" smtClean="0"/>
              <a:t>.</a:t>
            </a:r>
            <a:endParaRPr lang="en-US" dirty="0"/>
          </a:p>
          <a:p>
            <a:r>
              <a:rPr lang="en-US" dirty="0"/>
              <a:t>The following example contains four HTML elements (&lt;html&gt;, &lt;body&gt;, &lt;h1&gt; and </a:t>
            </a:r>
            <a:r>
              <a:rPr lang="en-US" dirty="0" smtClean="0"/>
              <a:t>&lt;p&gt;):</a:t>
            </a:r>
          </a:p>
          <a:p>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Heading&lt;/h1&gt;</a:t>
            </a:r>
            <a:br>
              <a:rPr lang="en-US" dirty="0"/>
            </a:br>
            <a:r>
              <a:rPr lang="en-US" dirty="0"/>
              <a:t>&lt;p&gt;My first paragraph.&lt;/p&gt;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79633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 Remember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1. </a:t>
            </a:r>
            <a:r>
              <a:rPr lang="en-US" dirty="0"/>
              <a:t>Never Skip the End </a:t>
            </a:r>
            <a:r>
              <a:rPr lang="en-US" dirty="0" smtClean="0"/>
              <a:t>Tag (e.g. &lt;html&gt; &lt;/html&gt;</a:t>
            </a:r>
            <a:endParaRPr lang="en-US" dirty="0"/>
          </a:p>
          <a:p>
            <a:pPr marL="0" indent="0">
              <a:buNone/>
            </a:pPr>
            <a:r>
              <a:rPr lang="en-US" dirty="0" smtClean="0"/>
              <a:t>2. </a:t>
            </a:r>
            <a:r>
              <a:rPr lang="en-US" dirty="0"/>
              <a:t>Empty HTML </a:t>
            </a:r>
            <a:r>
              <a:rPr lang="en-US" dirty="0" smtClean="0"/>
              <a:t>Elements (</a:t>
            </a:r>
            <a:r>
              <a:rPr lang="en-US" dirty="0" err="1" smtClean="0"/>
              <a:t>e.g</a:t>
            </a:r>
            <a:r>
              <a:rPr lang="en-US" dirty="0" smtClean="0"/>
              <a:t> &lt;</a:t>
            </a:r>
            <a:r>
              <a:rPr lang="en-US" dirty="0" err="1" smtClean="0"/>
              <a:t>br</a:t>
            </a:r>
            <a:r>
              <a:rPr lang="en-US" dirty="0" smtClean="0"/>
              <a:t>&gt;</a:t>
            </a:r>
            <a:endParaRPr lang="en-US" dirty="0"/>
          </a:p>
          <a:p>
            <a:pPr marL="0" indent="0">
              <a:buNone/>
            </a:pPr>
            <a:r>
              <a:rPr lang="en-US" dirty="0" smtClean="0"/>
              <a:t>3. </a:t>
            </a:r>
            <a:r>
              <a:rPr lang="en-US" dirty="0"/>
              <a:t>HTML is Not Case Sensitive</a:t>
            </a:r>
          </a:p>
          <a:p>
            <a:pPr marL="0" indent="0">
              <a:buNone/>
            </a:pPr>
            <a:r>
              <a:rPr lang="en-US" dirty="0" smtClean="0"/>
              <a:t>4. </a:t>
            </a:r>
            <a:r>
              <a:rPr lang="en-US" dirty="0"/>
              <a:t>HTML Tag </a:t>
            </a:r>
            <a:r>
              <a:rPr lang="en-US" dirty="0" smtClean="0"/>
              <a:t>Reference (</a:t>
            </a:r>
            <a:r>
              <a:rPr lang="en-US" dirty="0" err="1" smtClean="0"/>
              <a:t>Eg</a:t>
            </a:r>
            <a:r>
              <a:rPr lang="en-US" dirty="0" smtClean="0"/>
              <a:t>. H1 to h6: Define html headings)</a:t>
            </a:r>
            <a:endParaRPr lang="en-US" dirty="0"/>
          </a:p>
          <a:p>
            <a:pPr marL="0" indent="0">
              <a:buNone/>
            </a:pPr>
            <a:endParaRPr lang="en-US" dirty="0" smtClean="0"/>
          </a:p>
        </p:txBody>
      </p:sp>
    </p:spTree>
    <p:extLst>
      <p:ext uri="{BB962C8B-B14F-4D97-AF65-F5344CB8AC3E}">
        <p14:creationId xmlns:p14="http://schemas.microsoft.com/office/powerpoint/2010/main" val="315871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ATTRIBUTES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HTML attribute provides additional information about an HTML element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 HTML elements can have </a:t>
            </a:r>
            <a:r>
              <a:rPr lang="en-US" b="1" dirty="0">
                <a:latin typeface="Times New Roman" panose="02020603050405020304" pitchFamily="18" charset="0"/>
                <a:cs typeface="Times New Roman" panose="02020603050405020304" pitchFamily="18" charset="0"/>
              </a:rPr>
              <a:t>attributes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Attributes provide </a:t>
            </a:r>
            <a:r>
              <a:rPr lang="en-US" b="1" dirty="0">
                <a:latin typeface="Times New Roman" panose="02020603050405020304" pitchFamily="18" charset="0"/>
                <a:cs typeface="Times New Roman" panose="02020603050405020304" pitchFamily="18" charset="0"/>
              </a:rPr>
              <a:t>additional information</a:t>
            </a:r>
            <a:r>
              <a:rPr lang="en-US" dirty="0">
                <a:latin typeface="Times New Roman" panose="02020603050405020304" pitchFamily="18" charset="0"/>
                <a:cs typeface="Times New Roman" panose="02020603050405020304" pitchFamily="18" charset="0"/>
              </a:rPr>
              <a:t> about an element</a:t>
            </a:r>
          </a:p>
          <a:p>
            <a:r>
              <a:rPr lang="en-US" dirty="0">
                <a:latin typeface="Times New Roman" panose="02020603050405020304" pitchFamily="18" charset="0"/>
                <a:cs typeface="Times New Roman" panose="02020603050405020304" pitchFamily="18" charset="0"/>
              </a:rPr>
              <a:t>Attributes are always specified in </a:t>
            </a:r>
            <a:r>
              <a:rPr lang="en-US" b="1" dirty="0">
                <a:latin typeface="Times New Roman" panose="02020603050405020304" pitchFamily="18" charset="0"/>
                <a:cs typeface="Times New Roman" panose="02020603050405020304" pitchFamily="18" charset="0"/>
              </a:rPr>
              <a:t>the start tag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Attributes usually come in name/value pairs like: </a:t>
            </a:r>
            <a:r>
              <a:rPr lang="en-US" b="1" dirty="0">
                <a:latin typeface="Times New Roman" panose="02020603050405020304" pitchFamily="18" charset="0"/>
                <a:cs typeface="Times New Roman" panose="02020603050405020304" pitchFamily="18" charset="0"/>
              </a:rPr>
              <a:t>name="value"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881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685800"/>
            <a:ext cx="10515600" cy="5243513"/>
          </a:xfrm>
        </p:spPr>
        <p:txBody>
          <a:bodyPr/>
          <a:lstStyle/>
          <a:p>
            <a:r>
              <a:rPr lang="en-US" sz="2400" dirty="0" smtClean="0">
                <a:latin typeface="Times New Roman" panose="02020603050405020304" pitchFamily="18" charset="0"/>
                <a:cs typeface="Times New Roman" panose="02020603050405020304" pitchFamily="18" charset="0"/>
              </a:rPr>
              <a:t>HTML links are defined with the &lt;a&gt; tag. The link address is specified in the </a:t>
            </a:r>
            <a:r>
              <a:rPr lang="en-US" sz="2400" dirty="0" err="1" smtClean="0">
                <a:latin typeface="Times New Roman" panose="02020603050405020304" pitchFamily="18" charset="0"/>
                <a:cs typeface="Times New Roman" panose="02020603050405020304" pitchFamily="18" charset="0"/>
              </a:rPr>
              <a:t>href</a:t>
            </a:r>
            <a:r>
              <a:rPr lang="en-US" sz="2400" dirty="0" smtClean="0">
                <a:latin typeface="Times New Roman" panose="02020603050405020304" pitchFamily="18" charset="0"/>
                <a:cs typeface="Times New Roman" panose="02020603050405020304" pitchFamily="18" charset="0"/>
              </a:rPr>
              <a:t> attribute:</a:t>
            </a:r>
          </a:p>
          <a:p>
            <a:r>
              <a:rPr lang="en-US" sz="2400" dirty="0">
                <a:latin typeface="Times New Roman" panose="02020603050405020304" pitchFamily="18" charset="0"/>
                <a:cs typeface="Times New Roman" panose="02020603050405020304" pitchFamily="18" charset="0"/>
              </a:rPr>
              <a:t>&lt;a </a:t>
            </a:r>
            <a:r>
              <a:rPr lang="en-US" sz="2400" dirty="0" err="1">
                <a:latin typeface="Times New Roman" panose="02020603050405020304" pitchFamily="18" charset="0"/>
                <a:cs typeface="Times New Roman" panose="02020603050405020304" pitchFamily="18" charset="0"/>
              </a:rPr>
              <a:t>href</a:t>
            </a:r>
            <a:r>
              <a:rPr lang="en-US" sz="2400" dirty="0">
                <a:latin typeface="Times New Roman" panose="02020603050405020304" pitchFamily="18" charset="0"/>
                <a:cs typeface="Times New Roman" panose="02020603050405020304" pitchFamily="18" charset="0"/>
              </a:rPr>
              <a:t>="https://www.w3schools.com"&gt;This is a link&lt;/a</a:t>
            </a:r>
            <a:r>
              <a:rPr lang="en-US" sz="2400" dirty="0" smtClean="0">
                <a:latin typeface="Times New Roman" panose="02020603050405020304" pitchFamily="18" charset="0"/>
                <a:cs typeface="Times New Roman" panose="02020603050405020304" pitchFamily="18" charset="0"/>
              </a:rPr>
              <a:t>&gt;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HTML images are defined with the &lt;</a:t>
            </a:r>
            <a:r>
              <a:rPr lang="en-US" sz="2400" dirty="0" err="1" smtClean="0">
                <a:latin typeface="Times New Roman" panose="02020603050405020304" pitchFamily="18" charset="0"/>
                <a:cs typeface="Times New Roman" panose="02020603050405020304" pitchFamily="18" charset="0"/>
              </a:rPr>
              <a:t>img</a:t>
            </a:r>
            <a:r>
              <a:rPr lang="en-US" sz="2400" dirty="0" smtClean="0">
                <a:latin typeface="Times New Roman" panose="02020603050405020304" pitchFamily="18" charset="0"/>
                <a:cs typeface="Times New Roman" panose="02020603050405020304" pitchFamily="18" charset="0"/>
              </a:rPr>
              <a:t>&gt; tag.</a:t>
            </a:r>
          </a:p>
          <a:p>
            <a:r>
              <a:rPr lang="en-US" sz="2400" dirty="0" smtClean="0">
                <a:latin typeface="Times New Roman" panose="02020603050405020304" pitchFamily="18" charset="0"/>
                <a:cs typeface="Times New Roman" panose="02020603050405020304" pitchFamily="18" charset="0"/>
              </a:rPr>
              <a:t>The filename of the image source is specified in the </a:t>
            </a:r>
            <a:r>
              <a:rPr lang="en-US" sz="2400" dirty="0" err="1" smtClean="0">
                <a:latin typeface="Times New Roman" panose="02020603050405020304" pitchFamily="18" charset="0"/>
                <a:cs typeface="Times New Roman" panose="02020603050405020304" pitchFamily="18" charset="0"/>
              </a:rPr>
              <a:t>src</a:t>
            </a:r>
            <a:r>
              <a:rPr lang="en-US" sz="2400" dirty="0" smtClean="0">
                <a:latin typeface="Times New Roman" panose="02020603050405020304" pitchFamily="18" charset="0"/>
                <a:cs typeface="Times New Roman" panose="02020603050405020304" pitchFamily="18" charset="0"/>
              </a:rPr>
              <a:t> attribute:</a:t>
            </a:r>
          </a:p>
          <a:p>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="img_girl.jpg</a:t>
            </a:r>
            <a:r>
              <a:rPr lang="en-US" sz="2400" dirty="0" smtClean="0">
                <a:latin typeface="Times New Roman" panose="02020603050405020304" pitchFamily="18" charset="0"/>
                <a:cs typeface="Times New Roman" panose="02020603050405020304" pitchFamily="18" charset="0"/>
              </a:rPr>
              <a:t>"&gt;</a:t>
            </a:r>
          </a:p>
          <a:p>
            <a:endParaRPr lang="en-US" sz="2400" dirty="0" smtClean="0">
              <a:latin typeface="Times New Roman" panose="02020603050405020304" pitchFamily="18" charset="0"/>
              <a:cs typeface="Times New Roman" panose="02020603050405020304" pitchFamily="18" charset="0"/>
            </a:endParaRPr>
          </a:p>
          <a:p>
            <a:pPr lvl="0"/>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HTML images also have </a:t>
            </a:r>
            <a:r>
              <a:rPr kumimoji="0" 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width</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t>
            </a:r>
            <a:r>
              <a:rPr kumimoji="0" lang="en-US" sz="24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height</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attributes, which specifies the width and height of the image:</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img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="img_girl.jpg" width="500" height="600"&gt;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60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PARAGRAPHS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849"/>
            <a:ext cx="10515600" cy="527526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The HTML &lt;p&gt; element defines a paragraph.</a:t>
            </a:r>
          </a:p>
          <a:p>
            <a:r>
              <a:rPr lang="en-US" dirty="0" smtClean="0">
                <a:latin typeface="Times New Roman" panose="02020603050405020304" pitchFamily="18" charset="0"/>
                <a:cs typeface="Times New Roman" panose="02020603050405020304" pitchFamily="18" charset="0"/>
              </a:rPr>
              <a:t>A paragraph always starts on a new line, and browsers automatically add some white space (a margin) before and after a paragraph.</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&lt;p&gt;This is a paragraph.&lt;/p&gt;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&lt;p&gt;This is another paragraph.&lt;/p</a:t>
            </a:r>
            <a:r>
              <a:rPr lang="en-US" dirty="0" smtClean="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&lt;p&gt;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paragraph</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contains a lot of lines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the source code,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but the browser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ignores it.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a:t>
            </a:r>
          </a:p>
        </p:txBody>
      </p:sp>
    </p:spTree>
    <p:extLst>
      <p:ext uri="{BB962C8B-B14F-4D97-AF65-F5344CB8AC3E}">
        <p14:creationId xmlns:p14="http://schemas.microsoft.com/office/powerpoint/2010/main" val="233609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HEADING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HTML headings are titles or subtitles that you want to display on a webpage</a:t>
            </a:r>
            <a:r>
              <a:rPr lang="en-US" dirty="0" smtClean="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Heading 1</a:t>
            </a:r>
          </a:p>
          <a:p>
            <a:r>
              <a:rPr lang="en-US" sz="4400" dirty="0">
                <a:latin typeface="Times New Roman" panose="02020603050405020304" pitchFamily="18" charset="0"/>
                <a:cs typeface="Times New Roman" panose="02020603050405020304" pitchFamily="18" charset="0"/>
              </a:rPr>
              <a:t>Heading 2</a:t>
            </a:r>
          </a:p>
          <a:p>
            <a:r>
              <a:rPr lang="en-US" sz="4000" dirty="0">
                <a:latin typeface="Times New Roman" panose="02020603050405020304" pitchFamily="18" charset="0"/>
                <a:cs typeface="Times New Roman" panose="02020603050405020304" pitchFamily="18" charset="0"/>
              </a:rPr>
              <a:t>Heading 3</a:t>
            </a:r>
          </a:p>
          <a:p>
            <a:r>
              <a:rPr lang="en-US" sz="3600" dirty="0">
                <a:latin typeface="Times New Roman" panose="02020603050405020304" pitchFamily="18" charset="0"/>
                <a:cs typeface="Times New Roman" panose="02020603050405020304" pitchFamily="18" charset="0"/>
              </a:rPr>
              <a:t>Heading 4</a:t>
            </a:r>
          </a:p>
          <a:p>
            <a:r>
              <a:rPr lang="en-US" sz="3200" dirty="0">
                <a:latin typeface="Times New Roman" panose="02020603050405020304" pitchFamily="18" charset="0"/>
                <a:cs typeface="Times New Roman" panose="02020603050405020304" pitchFamily="18" charset="0"/>
              </a:rPr>
              <a:t>Heading 5</a:t>
            </a:r>
          </a:p>
          <a:p>
            <a:r>
              <a:rPr lang="en-US" dirty="0">
                <a:latin typeface="Times New Roman" panose="02020603050405020304" pitchFamily="18" charset="0"/>
                <a:cs typeface="Times New Roman" panose="02020603050405020304" pitchFamily="18" charset="0"/>
              </a:rPr>
              <a:t>Heading 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66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050"/>
            <a:ext cx="10515600" cy="5776913"/>
          </a:xfrm>
        </p:spPr>
        <p:txBody>
          <a:bodyPr/>
          <a:lstStyle/>
          <a:p>
            <a:r>
              <a:rPr lang="en-US" dirty="0" smtClean="0">
                <a:latin typeface="Times New Roman" panose="02020603050405020304" pitchFamily="18" charset="0"/>
                <a:cs typeface="Times New Roman" panose="02020603050405020304" pitchFamily="18" charset="0"/>
              </a:rPr>
              <a:t>HTML headings are defined with the &lt;h1&gt; to &lt;h6&gt; tags.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&lt;h1&gt; defines the most important heading. &lt;h6&gt; defines the least important heading.</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&lt;h1&gt;Heading 1&lt;/h1</a:t>
            </a:r>
            <a:r>
              <a:rPr lang="en-US" dirty="0" smtClean="0">
                <a:latin typeface="Times New Roman" panose="02020603050405020304" pitchFamily="18" charset="0"/>
                <a:cs typeface="Times New Roman" panose="02020603050405020304" pitchFamily="18" charset="0"/>
              </a:rPr>
              <a:t>&gt;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&lt;h2&gt;Heading 2&lt;/h2</a:t>
            </a:r>
            <a:r>
              <a:rPr lang="en-US" dirty="0" smtClean="0">
                <a:latin typeface="Times New Roman" panose="02020603050405020304" pitchFamily="18" charset="0"/>
                <a:cs typeface="Times New Roman" panose="02020603050405020304" pitchFamily="18" charset="0"/>
              </a:rPr>
              <a:t>&gt;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&lt;h3&gt;Heading 3&lt;/h3&gt;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&lt;h4&gt;Heading 4&lt;/h4&gt;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&lt;h5&gt;Heading 5&lt;/h5&gt;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&lt;h6&gt;Heading 6&lt;/h6&gt;</a:t>
            </a:r>
          </a:p>
        </p:txBody>
      </p:sp>
    </p:spTree>
    <p:extLst>
      <p:ext uri="{BB962C8B-B14F-4D97-AF65-F5344CB8AC3E}">
        <p14:creationId xmlns:p14="http://schemas.microsoft.com/office/powerpoint/2010/main" val="172260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HTML</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HTML stands for Hyper Text Markup Language</a:t>
            </a:r>
          </a:p>
          <a:p>
            <a:pPr algn="just"/>
            <a:r>
              <a:rPr lang="en-US" dirty="0">
                <a:latin typeface="Times New Roman" panose="02020603050405020304" pitchFamily="18" charset="0"/>
                <a:cs typeface="Times New Roman" panose="02020603050405020304" pitchFamily="18" charset="0"/>
              </a:rPr>
              <a:t>HTML is the standard markup language for creating Web pages</a:t>
            </a:r>
          </a:p>
          <a:p>
            <a:pPr algn="just"/>
            <a:r>
              <a:rPr lang="en-US" dirty="0">
                <a:latin typeface="Times New Roman" panose="02020603050405020304" pitchFamily="18" charset="0"/>
                <a:cs typeface="Times New Roman" panose="02020603050405020304" pitchFamily="18" charset="0"/>
              </a:rPr>
              <a:t>HTML describes the structure of a Web page</a:t>
            </a:r>
          </a:p>
          <a:p>
            <a:pPr algn="just"/>
            <a:r>
              <a:rPr lang="en-US" dirty="0">
                <a:latin typeface="Times New Roman" panose="02020603050405020304" pitchFamily="18" charset="0"/>
                <a:cs typeface="Times New Roman" panose="02020603050405020304" pitchFamily="18" charset="0"/>
              </a:rPr>
              <a:t>HTML consists of a series of elements</a:t>
            </a:r>
          </a:p>
          <a:p>
            <a:pPr algn="just"/>
            <a:r>
              <a:rPr lang="en-US" dirty="0">
                <a:latin typeface="Times New Roman" panose="02020603050405020304" pitchFamily="18" charset="0"/>
                <a:cs typeface="Times New Roman" panose="02020603050405020304" pitchFamily="18" charset="0"/>
              </a:rPr>
              <a:t>HTML elements tell the browser how to display the content</a:t>
            </a:r>
          </a:p>
          <a:p>
            <a:pPr algn="just"/>
            <a:r>
              <a:rPr lang="en-US" dirty="0">
                <a:latin typeface="Times New Roman" panose="02020603050405020304" pitchFamily="18" charset="0"/>
                <a:cs typeface="Times New Roman" panose="02020603050405020304" pitchFamily="18" charset="0"/>
              </a:rPr>
              <a:t>HTML elements label pieces of content such as "this is a heading", "this is a paragraph", "this is a link", </a:t>
            </a:r>
            <a:r>
              <a:rPr lang="en-US" dirty="0" smtClean="0">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44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BREAK RULE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HTML &lt;</a:t>
            </a:r>
            <a:r>
              <a:rPr lang="en-US" dirty="0" err="1" smtClean="0">
                <a:latin typeface="Times New Roman" panose="02020603050405020304" pitchFamily="18" charset="0"/>
                <a:cs typeface="Times New Roman" panose="02020603050405020304" pitchFamily="18" charset="0"/>
              </a:rPr>
              <a:t>br</a:t>
            </a:r>
            <a:r>
              <a:rPr lang="en-US" dirty="0" smtClean="0">
                <a:latin typeface="Times New Roman" panose="02020603050405020304" pitchFamily="18" charset="0"/>
                <a:cs typeface="Times New Roman" panose="02020603050405020304" pitchFamily="18" charset="0"/>
              </a:rPr>
              <a:t>&gt; element defines a line break.</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&lt;</a:t>
            </a:r>
            <a:r>
              <a:rPr lang="en-US" dirty="0" err="1" smtClean="0">
                <a:latin typeface="Times New Roman" panose="02020603050405020304" pitchFamily="18" charset="0"/>
                <a:cs typeface="Times New Roman" panose="02020603050405020304" pitchFamily="18" charset="0"/>
              </a:rPr>
              <a:t>br</a:t>
            </a:r>
            <a:r>
              <a:rPr lang="en-US" dirty="0" smtClean="0">
                <a:latin typeface="Times New Roman" panose="02020603050405020304" pitchFamily="18" charset="0"/>
                <a:cs typeface="Times New Roman" panose="02020603050405020304" pitchFamily="18" charset="0"/>
              </a:rPr>
              <a:t>&gt; if you want a line break (a new line) without starting a new paragraph:</a:t>
            </a:r>
          </a:p>
          <a:p>
            <a:r>
              <a:rPr lang="en-US" dirty="0">
                <a:latin typeface="Times New Roman" panose="02020603050405020304" pitchFamily="18" charset="0"/>
                <a:cs typeface="Times New Roman" panose="02020603050405020304" pitchFamily="18" charset="0"/>
              </a:rPr>
              <a:t>&lt;p&gt;This is&lt;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 paragraph&lt;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&gt;with line breaks.&lt;/p</a:t>
            </a:r>
            <a:r>
              <a:rPr lang="en-US" dirty="0" smtClean="0">
                <a:latin typeface="Times New Roman" panose="02020603050405020304" pitchFamily="18" charset="0"/>
                <a:cs typeface="Times New Roman" panose="02020603050405020304" pitchFamily="18" charset="0"/>
              </a:rPr>
              <a:t>&gt;</a:t>
            </a:r>
          </a:p>
          <a:p>
            <a:endParaRPr lang="en-US" dirty="0" smtClean="0">
              <a:latin typeface="Times New Roman" panose="02020603050405020304" pitchFamily="18" charset="0"/>
              <a:cs typeface="Times New Roman" panose="02020603050405020304" pitchFamily="18" charset="0"/>
            </a:endParaRPr>
          </a:p>
          <a:p>
            <a:r>
              <a:rPr kumimoji="0" 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&lt;</a:t>
            </a:r>
            <a:r>
              <a:rPr kumimoji="0" lang="en-US" b="0" i="0" u="none" strike="noStrike" cap="none" normalizeH="0" baseline="0" dirty="0" err="1" smtClean="0">
                <a:ln>
                  <a:noFill/>
                </a:ln>
                <a:solidFill>
                  <a:srgbClr val="DC143C"/>
                </a:solidFill>
                <a:effectLst/>
                <a:latin typeface="Times New Roman" panose="02020603050405020304" pitchFamily="18" charset="0"/>
                <a:cs typeface="Times New Roman" panose="02020603050405020304" pitchFamily="18" charset="0"/>
              </a:rPr>
              <a:t>br</a:t>
            </a:r>
            <a:r>
              <a:rPr kumimoji="0" lang="en-US"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tag is an empty tag, which means that it has no end tag.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84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HORIZONTAL RULES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&lt;</a:t>
            </a:r>
            <a:r>
              <a:rPr lang="en-US" dirty="0" err="1" smtClean="0">
                <a:latin typeface="Times New Roman" panose="02020603050405020304" pitchFamily="18" charset="0"/>
                <a:cs typeface="Times New Roman" panose="02020603050405020304" pitchFamily="18" charset="0"/>
              </a:rPr>
              <a:t>hr</a:t>
            </a:r>
            <a:r>
              <a:rPr lang="en-US" dirty="0" smtClean="0">
                <a:latin typeface="Times New Roman" panose="02020603050405020304" pitchFamily="18" charset="0"/>
                <a:cs typeface="Times New Roman" panose="02020603050405020304" pitchFamily="18" charset="0"/>
              </a:rPr>
              <a:t>&gt; tag defines a thematic break in an HTML page, and is most often displayed as a horizontal rule.</a:t>
            </a:r>
          </a:p>
          <a:p>
            <a:r>
              <a:rPr lang="en-US" dirty="0" smtClean="0">
                <a:latin typeface="Times New Roman" panose="02020603050405020304" pitchFamily="18" charset="0"/>
                <a:cs typeface="Times New Roman" panose="02020603050405020304" pitchFamily="18" charset="0"/>
              </a:rPr>
              <a:t>The &lt;</a:t>
            </a:r>
            <a:r>
              <a:rPr lang="en-US" dirty="0" err="1" smtClean="0">
                <a:latin typeface="Times New Roman" panose="02020603050405020304" pitchFamily="18" charset="0"/>
                <a:cs typeface="Times New Roman" panose="02020603050405020304" pitchFamily="18" charset="0"/>
              </a:rPr>
              <a:t>hr</a:t>
            </a:r>
            <a:r>
              <a:rPr lang="en-US" dirty="0" smtClean="0">
                <a:latin typeface="Times New Roman" panose="02020603050405020304" pitchFamily="18" charset="0"/>
                <a:cs typeface="Times New Roman" panose="02020603050405020304" pitchFamily="18" charset="0"/>
              </a:rPr>
              <a:t>&gt; element is used to separate content (or define a change) in an HTML page:</a:t>
            </a:r>
          </a:p>
          <a:p>
            <a:r>
              <a:rPr lang="en-US" dirty="0">
                <a:latin typeface="Times New Roman" panose="02020603050405020304" pitchFamily="18" charset="0"/>
                <a:cs typeface="Times New Roman" panose="02020603050405020304" pitchFamily="18" charset="0"/>
              </a:rPr>
              <a:t>&lt;h1&gt;This is heading 1&lt;/h1&gt;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&lt;p&gt;This is some text.&lt;/p&gt;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&lt;h2&gt;This is heading 2&lt;/h2&gt;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&lt;p&gt;This is some other text.&lt;/p&gt;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94597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COMMENTS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can add comments to your HTML source by using the following syntax</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 Write your comments here </a:t>
            </a:r>
            <a:r>
              <a:rPr lang="en-US" dirty="0" smtClean="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Notice that there is an exclamation point (!) in the opening tag, but not in the closing </a:t>
            </a:r>
            <a:r>
              <a:rPr lang="en-US" dirty="0" smtClean="0">
                <a:latin typeface="Times New Roman" panose="02020603050405020304" pitchFamily="18" charset="0"/>
                <a:cs typeface="Times New Roman" panose="02020603050405020304" pitchFamily="18" charset="0"/>
              </a:rPr>
              <a:t>tag</a:t>
            </a:r>
          </a:p>
          <a:p>
            <a:r>
              <a:rPr lang="en-US" dirty="0">
                <a:latin typeface="Times New Roman" panose="02020603050405020304" pitchFamily="18" charset="0"/>
                <a:cs typeface="Times New Roman" panose="02020603050405020304" pitchFamily="18" charset="0"/>
              </a:rPr>
              <a:t>&lt;!-- Do not display this image at the moment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border="0"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="pic_trulli.jpg" alt="</a:t>
            </a:r>
            <a:r>
              <a:rPr lang="en-US" dirty="0" err="1">
                <a:latin typeface="Times New Roman" panose="02020603050405020304" pitchFamily="18" charset="0"/>
                <a:cs typeface="Times New Roman" panose="02020603050405020304" pitchFamily="18" charset="0"/>
              </a:rPr>
              <a:t>Trulli</a:t>
            </a:r>
            <a:r>
              <a:rPr lang="en-US" dirty="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87848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Formatting Elements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Formatting elements were designed to display special types of text</a:t>
            </a:r>
            <a:r>
              <a:rPr lang="en-US"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&lt;b&gt;</a:t>
            </a:r>
            <a:r>
              <a:rPr lang="en-US" dirty="0">
                <a:solidFill>
                  <a:srgbClr val="000000"/>
                </a:solidFill>
                <a:latin typeface="Times New Roman" panose="02020603050405020304" pitchFamily="18" charset="0"/>
                <a:cs typeface="Times New Roman" panose="02020603050405020304" pitchFamily="18" charset="0"/>
              </a:rPr>
              <a:t> - Bold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&lt;strong&gt;</a:t>
            </a:r>
            <a:r>
              <a:rPr lang="en-US" dirty="0">
                <a:solidFill>
                  <a:srgbClr val="000000"/>
                </a:solidFill>
                <a:latin typeface="Times New Roman" panose="02020603050405020304" pitchFamily="18" charset="0"/>
                <a:cs typeface="Times New Roman" panose="02020603050405020304" pitchFamily="18" charset="0"/>
              </a:rPr>
              <a:t> - Important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a:t>
            </a:r>
            <a:r>
              <a:rPr lang="en-US" dirty="0" err="1">
                <a:solidFill>
                  <a:srgbClr val="DC143C"/>
                </a:solidFill>
                <a:latin typeface="Times New Roman" panose="02020603050405020304" pitchFamily="18" charset="0"/>
                <a:cs typeface="Times New Roman" panose="02020603050405020304" pitchFamily="18" charset="0"/>
              </a:rPr>
              <a:t>i</a:t>
            </a:r>
            <a:r>
              <a:rPr lang="en-US" dirty="0">
                <a:solidFill>
                  <a:srgbClr val="DC143C"/>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 - Italic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a:t>
            </a:r>
            <a:r>
              <a:rPr lang="en-US" dirty="0" err="1">
                <a:solidFill>
                  <a:srgbClr val="DC143C"/>
                </a:solidFill>
                <a:latin typeface="Times New Roman" panose="02020603050405020304" pitchFamily="18" charset="0"/>
                <a:cs typeface="Times New Roman" panose="02020603050405020304" pitchFamily="18" charset="0"/>
              </a:rPr>
              <a:t>em</a:t>
            </a:r>
            <a:r>
              <a:rPr lang="en-US" dirty="0">
                <a:solidFill>
                  <a:srgbClr val="DC143C"/>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 - Emphasized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&lt;mark&gt;</a:t>
            </a:r>
            <a:r>
              <a:rPr lang="en-US" dirty="0">
                <a:solidFill>
                  <a:srgbClr val="000000"/>
                </a:solidFill>
                <a:latin typeface="Times New Roman" panose="02020603050405020304" pitchFamily="18" charset="0"/>
                <a:cs typeface="Times New Roman" panose="02020603050405020304" pitchFamily="18" charset="0"/>
              </a:rPr>
              <a:t> - Marked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&lt;small&gt;</a:t>
            </a:r>
            <a:r>
              <a:rPr lang="en-US" dirty="0">
                <a:solidFill>
                  <a:srgbClr val="000000"/>
                </a:solidFill>
                <a:latin typeface="Times New Roman" panose="02020603050405020304" pitchFamily="18" charset="0"/>
                <a:cs typeface="Times New Roman" panose="02020603050405020304" pitchFamily="18" charset="0"/>
              </a:rPr>
              <a:t> - Smaller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&lt;del&gt;</a:t>
            </a:r>
            <a:r>
              <a:rPr lang="en-US" dirty="0">
                <a:solidFill>
                  <a:srgbClr val="000000"/>
                </a:solidFill>
                <a:latin typeface="Times New Roman" panose="02020603050405020304" pitchFamily="18" charset="0"/>
                <a:cs typeface="Times New Roman" panose="02020603050405020304" pitchFamily="18" charset="0"/>
              </a:rPr>
              <a:t> - Deleted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&lt;ins&gt;</a:t>
            </a:r>
            <a:r>
              <a:rPr lang="en-US" dirty="0">
                <a:solidFill>
                  <a:srgbClr val="000000"/>
                </a:solidFill>
                <a:latin typeface="Times New Roman" panose="02020603050405020304" pitchFamily="18" charset="0"/>
                <a:cs typeface="Times New Roman" panose="02020603050405020304" pitchFamily="18" charset="0"/>
              </a:rPr>
              <a:t> - Inserted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&lt;sub&gt;</a:t>
            </a:r>
            <a:r>
              <a:rPr lang="en-US" dirty="0">
                <a:solidFill>
                  <a:srgbClr val="000000"/>
                </a:solidFill>
                <a:latin typeface="Times New Roman" panose="02020603050405020304" pitchFamily="18" charset="0"/>
                <a:cs typeface="Times New Roman" panose="02020603050405020304" pitchFamily="18" charset="0"/>
              </a:rPr>
              <a:t> - Subscript text</a:t>
            </a:r>
          </a:p>
          <a:p>
            <a:pPr marL="0" lvl="0" indent="0" eaLnBrk="0" fontAlgn="base" hangingPunct="0">
              <a:lnSpc>
                <a:spcPct val="100000"/>
              </a:lnSpc>
              <a:spcBef>
                <a:spcPct val="0"/>
              </a:spcBef>
              <a:spcAft>
                <a:spcPct val="0"/>
              </a:spcAft>
              <a:buFontTx/>
              <a:buChar char="•"/>
            </a:pPr>
            <a:r>
              <a:rPr lang="en-US" dirty="0">
                <a:solidFill>
                  <a:srgbClr val="DC143C"/>
                </a:solidFill>
                <a:latin typeface="Times New Roman" panose="02020603050405020304" pitchFamily="18" charset="0"/>
                <a:cs typeface="Times New Roman" panose="02020603050405020304" pitchFamily="18" charset="0"/>
              </a:rPr>
              <a:t>&lt;sup&gt;</a:t>
            </a:r>
            <a:r>
              <a:rPr lang="en-US" dirty="0">
                <a:solidFill>
                  <a:srgbClr val="000000"/>
                </a:solidFill>
                <a:latin typeface="Times New Roman" panose="02020603050405020304" pitchFamily="18" charset="0"/>
                <a:cs typeface="Times New Roman" panose="02020603050405020304" pitchFamily="18" charset="0"/>
              </a:rPr>
              <a:t> - Superscript text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5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lnSpcReduction="10000"/>
          </a:bodyPr>
          <a:lstStyle/>
          <a:p>
            <a:r>
              <a:rPr lang="en-US" b="1" dirty="0">
                <a:latin typeface="Times New Roman" panose="02020603050405020304" pitchFamily="18" charset="0"/>
                <a:cs typeface="Times New Roman" panose="02020603050405020304" pitchFamily="18" charset="0"/>
              </a:rPr>
              <a:t>HTML &lt;b&gt; and &lt;strong&gt; </a:t>
            </a:r>
            <a:r>
              <a:rPr lang="en-US" b="1" dirty="0" smtClean="0">
                <a:latin typeface="Times New Roman" panose="02020603050405020304" pitchFamily="18" charset="0"/>
                <a:cs typeface="Times New Roman" panose="02020603050405020304" pitchFamily="18" charset="0"/>
              </a:rPr>
              <a:t>Elements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HTML &lt;b&gt; element defines bold text, without any extra </a:t>
            </a:r>
            <a:r>
              <a:rPr lang="en-US" dirty="0" smtClean="0">
                <a:latin typeface="Times New Roman" panose="02020603050405020304" pitchFamily="18" charset="0"/>
                <a:cs typeface="Times New Roman" panose="02020603050405020304" pitchFamily="18" charset="0"/>
              </a:rPr>
              <a:t>importance.</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b&gt;This text is bold&lt;/</a:t>
            </a:r>
            <a:r>
              <a:rPr lang="en-US" b="1" dirty="0" smtClean="0">
                <a:latin typeface="Times New Roman" panose="02020603050405020304" pitchFamily="18" charset="0"/>
                <a:cs typeface="Times New Roman" panose="02020603050405020304" pitchFamily="18" charset="0"/>
              </a:rPr>
              <a:t>b&gt;</a:t>
            </a:r>
          </a:p>
          <a:p>
            <a:pPr marL="0" indent="0">
              <a:buNone/>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HTML </a:t>
            </a:r>
            <a:r>
              <a:rPr lang="en-US" dirty="0">
                <a:solidFill>
                  <a:srgbClr val="DC143C"/>
                </a:solidFill>
                <a:latin typeface="Times New Roman" panose="02020603050405020304" pitchFamily="18" charset="0"/>
                <a:cs typeface="Times New Roman" panose="02020603050405020304" pitchFamily="18" charset="0"/>
              </a:rPr>
              <a:t>&lt;strong&gt;</a:t>
            </a:r>
            <a:r>
              <a:rPr lang="en-US" dirty="0">
                <a:solidFill>
                  <a:srgbClr val="000000"/>
                </a:solidFill>
                <a:latin typeface="Times New Roman" panose="02020603050405020304" pitchFamily="18" charset="0"/>
                <a:cs typeface="Times New Roman" panose="02020603050405020304" pitchFamily="18" charset="0"/>
              </a:rPr>
              <a:t> element defines text with strong importance. The content inside is typically displayed in bold</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strong&gt;This text is important!&lt;/strong</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HTML &lt;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&gt; and &lt;</a:t>
            </a:r>
            <a:r>
              <a:rPr lang="en-US" b="1" dirty="0" err="1">
                <a:latin typeface="Times New Roman" panose="02020603050405020304" pitchFamily="18" charset="0"/>
                <a:cs typeface="Times New Roman" panose="02020603050405020304" pitchFamily="18" charset="0"/>
              </a:rPr>
              <a:t>em</a:t>
            </a:r>
            <a:r>
              <a:rPr lang="en-US" b="1" dirty="0">
                <a:latin typeface="Times New Roman" panose="02020603050405020304" pitchFamily="18" charset="0"/>
                <a:cs typeface="Times New Roman" panose="02020603050405020304" pitchFamily="18" charset="0"/>
              </a:rPr>
              <a:t>&gt; Elements</a:t>
            </a:r>
          </a:p>
          <a:p>
            <a:pPr marL="0" lvl="0" indent="0">
              <a:buNone/>
            </a:pPr>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a:t>
            </a:r>
            <a:r>
              <a:rPr lang="en-US" dirty="0" err="1">
                <a:solidFill>
                  <a:srgbClr val="DC143C"/>
                </a:solidFill>
                <a:latin typeface="Times New Roman" panose="02020603050405020304" pitchFamily="18" charset="0"/>
                <a:cs typeface="Times New Roman" panose="02020603050405020304" pitchFamily="18" charset="0"/>
              </a:rPr>
              <a:t>i</a:t>
            </a:r>
            <a:r>
              <a:rPr lang="en-US" dirty="0">
                <a:solidFill>
                  <a:srgbClr val="DC143C"/>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 element defines a part of text in an alternate voice or mood. The content inside is typically displayed in italic.</a:t>
            </a:r>
            <a:r>
              <a:rPr lang="en-US" dirty="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a:p>
            <a:pPr marL="0" indent="0">
              <a:buNone/>
            </a:pPr>
            <a:r>
              <a:rPr lang="en-US" dirty="0" smtClean="0"/>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&gt;This text is italic&lt;/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56822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5775"/>
            <a:ext cx="10515600" cy="5691188"/>
          </a:xfrm>
        </p:spPr>
        <p:txBody>
          <a:bodyPr/>
          <a:lstStyle/>
          <a:p>
            <a:pPr marL="0" indent="0">
              <a:buNone/>
            </a:pPr>
            <a:r>
              <a:rPr lang="en-US" dirty="0">
                <a:latin typeface="Times New Roman" panose="02020603050405020304" pitchFamily="18" charset="0"/>
                <a:cs typeface="Times New Roman" panose="02020603050405020304" pitchFamily="18" charset="0"/>
              </a:rPr>
              <a:t>The HTML &lt;</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&gt; element defines emphasized text. The content inside is typically displayed in italic</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em</a:t>
            </a:r>
            <a:r>
              <a:rPr lang="en-US" b="1" dirty="0">
                <a:latin typeface="Times New Roman" panose="02020603050405020304" pitchFamily="18" charset="0"/>
                <a:cs typeface="Times New Roman" panose="02020603050405020304" pitchFamily="18" charset="0"/>
              </a:rPr>
              <a:t>&gt;This text is emphasized&lt;/</a:t>
            </a:r>
            <a:r>
              <a:rPr lang="en-US" b="1" dirty="0" err="1">
                <a:latin typeface="Times New Roman" panose="02020603050405020304" pitchFamily="18" charset="0"/>
                <a:cs typeface="Times New Roman" panose="02020603050405020304" pitchFamily="18" charset="0"/>
              </a:rPr>
              <a:t>em</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HTML &lt;small&gt; </a:t>
            </a:r>
            <a:r>
              <a:rPr lang="en-US" b="1" dirty="0" smtClean="0">
                <a:latin typeface="Times New Roman" panose="02020603050405020304" pitchFamily="18" charset="0"/>
                <a:cs typeface="Times New Roman" panose="02020603050405020304" pitchFamily="18" charset="0"/>
              </a:rPr>
              <a:t>Element</a:t>
            </a:r>
          </a:p>
          <a:p>
            <a:pPr lvl="0"/>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&lt;small&gt;</a:t>
            </a:r>
            <a:r>
              <a:rPr lang="en-US" dirty="0">
                <a:solidFill>
                  <a:srgbClr val="000000"/>
                </a:solidFill>
                <a:latin typeface="Times New Roman" panose="02020603050405020304" pitchFamily="18" charset="0"/>
                <a:cs typeface="Times New Roman" panose="02020603050405020304" pitchFamily="18" charset="0"/>
              </a:rPr>
              <a:t> element defines smaller text</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small&gt;This is </a:t>
            </a:r>
            <a:r>
              <a:rPr lang="en-US" b="1" dirty="0" smtClean="0">
                <a:latin typeface="Times New Roman" panose="02020603050405020304" pitchFamily="18" charset="0"/>
                <a:cs typeface="Times New Roman" panose="02020603050405020304" pitchFamily="18" charset="0"/>
              </a:rPr>
              <a:t>some </a:t>
            </a:r>
            <a:r>
              <a:rPr lang="en-US" b="1" dirty="0">
                <a:latin typeface="Times New Roman" panose="02020603050405020304" pitchFamily="18" charset="0"/>
                <a:cs typeface="Times New Roman" panose="02020603050405020304" pitchFamily="18" charset="0"/>
              </a:rPr>
              <a:t>smaller text.&lt;/small</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HTML &lt;mark&gt; </a:t>
            </a:r>
            <a:r>
              <a:rPr lang="en-US" b="1" dirty="0" smtClean="0">
                <a:latin typeface="Times New Roman" panose="02020603050405020304" pitchFamily="18" charset="0"/>
                <a:cs typeface="Times New Roman" panose="02020603050405020304" pitchFamily="18" charset="0"/>
              </a:rPr>
              <a:t>Element</a:t>
            </a:r>
          </a:p>
          <a:p>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&lt;mark&gt;</a:t>
            </a:r>
            <a:r>
              <a:rPr lang="en-US" dirty="0">
                <a:solidFill>
                  <a:srgbClr val="000000"/>
                </a:solidFill>
                <a:latin typeface="Times New Roman" panose="02020603050405020304" pitchFamily="18" charset="0"/>
                <a:cs typeface="Times New Roman" panose="02020603050405020304" pitchFamily="18" charset="0"/>
              </a:rPr>
              <a:t> element defines text that should be marked or </a:t>
            </a:r>
            <a:r>
              <a:rPr lang="en-US" dirty="0" smtClean="0">
                <a:solidFill>
                  <a:srgbClr val="000000"/>
                </a:solidFill>
                <a:latin typeface="Times New Roman" panose="02020603050405020304" pitchFamily="18" charset="0"/>
                <a:cs typeface="Times New Roman" panose="02020603050405020304" pitchFamily="18" charset="0"/>
              </a:rPr>
              <a:t>highlighted:</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p&gt;Do not forget to buy &lt;mark&gt;milk&lt;/mark&gt; today.&lt;/p&gt;</a:t>
            </a:r>
          </a:p>
        </p:txBody>
      </p:sp>
      <p:sp>
        <p:nvSpPr>
          <p:cNvPr id="6" name="Rectangle 3"/>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605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075"/>
            <a:ext cx="10515600" cy="5576888"/>
          </a:xfrm>
        </p:spPr>
        <p:txBody>
          <a:bodyPr/>
          <a:lstStyle/>
          <a:p>
            <a:r>
              <a:rPr lang="en-US" b="1" dirty="0">
                <a:latin typeface="Times New Roman" panose="02020603050405020304" pitchFamily="18" charset="0"/>
                <a:cs typeface="Times New Roman" panose="02020603050405020304" pitchFamily="18" charset="0"/>
              </a:rPr>
              <a:t>HTML &lt;del&gt; </a:t>
            </a:r>
            <a:r>
              <a:rPr lang="en-US" b="1" dirty="0" smtClean="0">
                <a:latin typeface="Times New Roman" panose="02020603050405020304" pitchFamily="18" charset="0"/>
                <a:cs typeface="Times New Roman" panose="02020603050405020304" pitchFamily="18" charset="0"/>
              </a:rPr>
              <a:t>Element</a:t>
            </a:r>
          </a:p>
          <a:p>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&lt;del&gt;</a:t>
            </a:r>
            <a:r>
              <a:rPr lang="en-US" dirty="0">
                <a:solidFill>
                  <a:srgbClr val="000000"/>
                </a:solidFill>
                <a:latin typeface="Times New Roman" panose="02020603050405020304" pitchFamily="18" charset="0"/>
                <a:cs typeface="Times New Roman" panose="02020603050405020304" pitchFamily="18" charset="0"/>
              </a:rPr>
              <a:t> element defines text that has been deleted from a document. Browsers will usually strike a line through deleted </a:t>
            </a:r>
            <a:r>
              <a:rPr lang="en-US" dirty="0" smtClean="0">
                <a:solidFill>
                  <a:srgbClr val="000000"/>
                </a:solidFill>
                <a:latin typeface="Times New Roman" panose="02020603050405020304" pitchFamily="18" charset="0"/>
                <a:cs typeface="Times New Roman" panose="02020603050405020304" pitchFamily="18" charset="0"/>
              </a:rPr>
              <a:t>text:</a:t>
            </a:r>
          </a:p>
          <a:p>
            <a:endParaRPr lang="en-US"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p&gt;My favorite color is &lt;del&gt;blue&lt;/del&gt; red.&lt;/p</a:t>
            </a:r>
            <a:r>
              <a:rPr lang="en-US" b="1" dirty="0" smtClean="0">
                <a:latin typeface="Times New Roman" panose="02020603050405020304" pitchFamily="18" charset="0"/>
                <a:cs typeface="Times New Roman" panose="02020603050405020304" pitchFamily="18" charset="0"/>
              </a:rPr>
              <a:t>&gt;</a:t>
            </a:r>
          </a:p>
          <a:p>
            <a:pPr marL="0" indent="0">
              <a:buNone/>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HTML &lt;ins&gt; Element</a:t>
            </a:r>
          </a:p>
          <a:p>
            <a:pPr lvl="0"/>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&lt;ins&gt;</a:t>
            </a:r>
            <a:r>
              <a:rPr lang="en-US" dirty="0">
                <a:solidFill>
                  <a:srgbClr val="000000"/>
                </a:solidFill>
                <a:latin typeface="Times New Roman" panose="02020603050405020304" pitchFamily="18" charset="0"/>
                <a:cs typeface="Times New Roman" panose="02020603050405020304" pitchFamily="18" charset="0"/>
              </a:rPr>
              <a:t> element defines a text that has been inserted into a document. Browsers will usually underline inserted text: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marL="0" lvl="0" indent="0">
              <a:buNone/>
            </a:pP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p&gt;My favorite color is &lt;del&gt;blue&lt;/del&gt; &lt;ins&gt;red&lt;/ins&gt;.&lt;/p&gt;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9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750"/>
            <a:ext cx="10515600" cy="5891213"/>
          </a:xfrm>
        </p:spPr>
        <p:txBody>
          <a:bodyPr>
            <a:normAutofit lnSpcReduction="10000"/>
          </a:bodyPr>
          <a:lstStyle/>
          <a:p>
            <a:r>
              <a:rPr lang="en-US" b="1" dirty="0">
                <a:latin typeface="Times New Roman" panose="02020603050405020304" pitchFamily="18" charset="0"/>
                <a:cs typeface="Times New Roman" panose="02020603050405020304" pitchFamily="18" charset="0"/>
              </a:rPr>
              <a:t>HTML &lt;sub&gt; Element</a:t>
            </a:r>
          </a:p>
          <a:p>
            <a:pPr lvl="0"/>
            <a:r>
              <a:rPr lang="en-US" dirty="0">
                <a:solidFill>
                  <a:srgbClr val="000000"/>
                </a:solidFill>
                <a:latin typeface="Times New Roman" panose="02020603050405020304" pitchFamily="18" charset="0"/>
                <a:cs typeface="Times New Roman" panose="02020603050405020304" pitchFamily="18" charset="0"/>
              </a:rPr>
              <a:t>The HTML </a:t>
            </a:r>
            <a:r>
              <a:rPr lang="en-US" dirty="0">
                <a:solidFill>
                  <a:srgbClr val="DC143C"/>
                </a:solidFill>
                <a:latin typeface="Times New Roman" panose="02020603050405020304" pitchFamily="18" charset="0"/>
                <a:cs typeface="Times New Roman" panose="02020603050405020304" pitchFamily="18" charset="0"/>
              </a:rPr>
              <a:t>&lt;sub&gt;</a:t>
            </a:r>
            <a:r>
              <a:rPr lang="en-US" dirty="0">
                <a:solidFill>
                  <a:srgbClr val="000000"/>
                </a:solidFill>
                <a:latin typeface="Times New Roman" panose="02020603050405020304" pitchFamily="18" charset="0"/>
                <a:cs typeface="Times New Roman" panose="02020603050405020304" pitchFamily="18" charset="0"/>
              </a:rPr>
              <a:t> element defines subscript text. Subscript text appears half a character below the normal line, and is sometimes rendered in a smaller font. Subscript text can be used for chemical formulas, like </a:t>
            </a:r>
            <a:r>
              <a:rPr lang="en-US" dirty="0" smtClean="0">
                <a:solidFill>
                  <a:srgbClr val="000000"/>
                </a:solidFill>
                <a:latin typeface="Times New Roman" panose="02020603050405020304" pitchFamily="18" charset="0"/>
                <a:cs typeface="Times New Roman" panose="02020603050405020304" pitchFamily="18" charset="0"/>
              </a:rPr>
              <a:t>H</a:t>
            </a:r>
            <a:r>
              <a:rPr lang="en-US" sz="1600" baseline="-30000" dirty="0" smtClean="0">
                <a:solidFill>
                  <a:srgbClr val="000000"/>
                </a:solidFill>
                <a:latin typeface="Times New Roman" panose="02020603050405020304" pitchFamily="18" charset="0"/>
                <a:cs typeface="Times New Roman" panose="02020603050405020304" pitchFamily="18" charset="0"/>
              </a:rPr>
              <a:t>2</a:t>
            </a:r>
            <a:r>
              <a:rPr lang="en-US" dirty="0" smtClean="0">
                <a:solidFill>
                  <a:srgbClr val="000000"/>
                </a:solidFill>
                <a:latin typeface="Times New Roman" panose="02020603050405020304" pitchFamily="18" charset="0"/>
                <a:cs typeface="Times New Roman" panose="02020603050405020304" pitchFamily="18" charset="0"/>
              </a:rPr>
              <a:t>O.</a:t>
            </a:r>
          </a:p>
          <a:p>
            <a:pPr marL="0" lvl="0" indent="0">
              <a:buNone/>
            </a:pP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p&gt;This is &lt;sub&gt;subscripted&lt;/sub&gt; text.&lt;/p&gt;</a:t>
            </a:r>
            <a:r>
              <a:rPr lang="en-US" b="1" dirty="0" smtClean="0">
                <a:latin typeface="Times New Roman" panose="02020603050405020304" pitchFamily="18" charset="0"/>
                <a:cs typeface="Times New Roman" panose="02020603050405020304" pitchFamily="18" charset="0"/>
              </a:rPr>
              <a:t> </a:t>
            </a:r>
          </a:p>
          <a:p>
            <a:pPr marL="0" lvl="0" indent="0">
              <a:buNone/>
            </a:pPr>
            <a:endParaRPr lang="en-US" sz="4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HTML &lt;sup&gt; Element</a:t>
            </a:r>
          </a:p>
          <a:p>
            <a:pPr lvl="0"/>
            <a:r>
              <a:rPr lang="en-US" dirty="0" smtClean="0">
                <a:solidFill>
                  <a:srgbClr val="000000"/>
                </a:solidFill>
                <a:latin typeface="Times New Roman" panose="02020603050405020304" pitchFamily="18" charset="0"/>
                <a:cs typeface="Times New Roman" panose="02020603050405020304" pitchFamily="18" charset="0"/>
              </a:rPr>
              <a:t>The HTML </a:t>
            </a:r>
            <a:r>
              <a:rPr lang="en-US" dirty="0" smtClean="0">
                <a:solidFill>
                  <a:srgbClr val="DC143C"/>
                </a:solidFill>
                <a:latin typeface="Times New Roman" panose="02020603050405020304" pitchFamily="18" charset="0"/>
                <a:cs typeface="Times New Roman" panose="02020603050405020304" pitchFamily="18" charset="0"/>
              </a:rPr>
              <a:t>&lt;sup&gt;</a:t>
            </a:r>
            <a:r>
              <a:rPr lang="en-US" dirty="0" smtClean="0">
                <a:solidFill>
                  <a:srgbClr val="000000"/>
                </a:solidFill>
                <a:latin typeface="Times New Roman" panose="02020603050405020304" pitchFamily="18" charset="0"/>
                <a:cs typeface="Times New Roman" panose="02020603050405020304" pitchFamily="18" charset="0"/>
              </a:rPr>
              <a:t> element defines superscript text. Superscript text appears half a character above the normal line, and is sometimes rendered in a smaller font. Superscript text can be used for footnotes, like WWW</a:t>
            </a:r>
            <a:r>
              <a:rPr lang="en-US" sz="1600" baseline="30000" dirty="0" smtClean="0">
                <a:solidFill>
                  <a:srgbClr val="000000"/>
                </a:solidFill>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		&lt;p&gt;This is &lt;sup&gt;superscripted&lt;/sup&gt; text.&lt;/p&gt;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621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Tables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HTML tables allow web developers to arrange data into rows and columns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&lt;table&gt; tag defines an HTML table.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table row is defined with a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 tag. Each table header is defined with a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 tag. Each table data/cell is defined with a &lt;td&gt; tag.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default, the text in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 elements are bold and centered.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default, the text in &lt;td&gt; elements are regular and left-aligned.</a:t>
            </a:r>
          </a:p>
        </p:txBody>
      </p:sp>
    </p:spTree>
    <p:extLst>
      <p:ext uri="{BB962C8B-B14F-4D97-AF65-F5344CB8AC3E}">
        <p14:creationId xmlns:p14="http://schemas.microsoft.com/office/powerpoint/2010/main" val="1302306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Table Example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2862263"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&lt;!DOCTYPE html&gt;</a:t>
            </a:r>
          </a:p>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&lt;body</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&lt;h2&gt;Basic HTML Table&lt;/h2</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&lt;table style="width:100%"&gt;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 </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&gt;Age&lt;/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&lt;td&gt;Jill&lt;/td&gt;</a:t>
            </a:r>
          </a:p>
          <a:p>
            <a:pPr marL="0" indent="0">
              <a:buNone/>
            </a:pPr>
            <a:r>
              <a:rPr lang="en-US" dirty="0">
                <a:latin typeface="Times New Roman" panose="02020603050405020304" pitchFamily="18" charset="0"/>
                <a:cs typeface="Times New Roman" panose="02020603050405020304" pitchFamily="18" charset="0"/>
              </a:rPr>
              <a:t>    &lt;td&gt;Smith&lt;/td&gt;</a:t>
            </a:r>
          </a:p>
          <a:p>
            <a:pPr marL="0" indent="0">
              <a:buNone/>
            </a:pPr>
            <a:r>
              <a:rPr lang="en-US" dirty="0">
                <a:latin typeface="Times New Roman" panose="02020603050405020304" pitchFamily="18" charset="0"/>
                <a:cs typeface="Times New Roman" panose="02020603050405020304" pitchFamily="18" charset="0"/>
              </a:rPr>
              <a:t>    &lt;td&gt;50&lt;/td</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3505200" y="1690688"/>
            <a:ext cx="2195513" cy="4351338"/>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&lt;td&gt;Eve&lt;/td&gt;</a:t>
            </a:r>
          </a:p>
          <a:p>
            <a:pPr marL="0" indent="0">
              <a:buNone/>
            </a:pPr>
            <a:r>
              <a:rPr lang="en-US" dirty="0">
                <a:latin typeface="Times New Roman" panose="02020603050405020304" pitchFamily="18" charset="0"/>
                <a:cs typeface="Times New Roman" panose="02020603050405020304" pitchFamily="18" charset="0"/>
              </a:rPr>
              <a:t>    &lt;td&gt;Jackson&lt;/td&gt;</a:t>
            </a:r>
          </a:p>
          <a:p>
            <a:pPr marL="0" indent="0">
              <a:buNone/>
            </a:pPr>
            <a:r>
              <a:rPr lang="en-US" dirty="0">
                <a:latin typeface="Times New Roman" panose="02020603050405020304" pitchFamily="18" charset="0"/>
                <a:cs typeface="Times New Roman" panose="02020603050405020304" pitchFamily="18" charset="0"/>
              </a:rPr>
              <a:t>    &lt;td&gt;94&lt;/td&gt;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&lt;td&gt;John&lt;/td&gt;</a:t>
            </a:r>
          </a:p>
          <a:p>
            <a:pPr marL="0" indent="0">
              <a:buNone/>
            </a:pPr>
            <a:r>
              <a:rPr lang="en-US" dirty="0">
                <a:latin typeface="Times New Roman" panose="02020603050405020304" pitchFamily="18" charset="0"/>
                <a:cs typeface="Times New Roman" panose="02020603050405020304" pitchFamily="18" charset="0"/>
              </a:rPr>
              <a:t>    &lt;td&gt;Doe&lt;/td&gt;</a:t>
            </a:r>
          </a:p>
          <a:p>
            <a:pPr marL="0" indent="0">
              <a:buNone/>
            </a:pPr>
            <a:r>
              <a:rPr lang="en-US" dirty="0">
                <a:latin typeface="Times New Roman" panose="02020603050405020304" pitchFamily="18" charset="0"/>
                <a:cs typeface="Times New Roman" panose="02020603050405020304" pitchFamily="18" charset="0"/>
              </a:rPr>
              <a:t>    &lt;td&gt;80&lt;/td&gt;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&lt;/table</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508" t="32074" r="2969" b="41871"/>
          <a:stretch/>
        </p:blipFill>
        <p:spPr>
          <a:xfrm>
            <a:off x="5374476" y="4157663"/>
            <a:ext cx="6413296" cy="2019300"/>
          </a:xfrm>
          <a:prstGeom prst="rect">
            <a:avLst/>
          </a:prstGeom>
        </p:spPr>
      </p:pic>
    </p:spTree>
    <p:extLst>
      <p:ext uri="{BB962C8B-B14F-4D97-AF65-F5344CB8AC3E}">
        <p14:creationId xmlns:p14="http://schemas.microsoft.com/office/powerpoint/2010/main" val="382970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Page Structure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021" t="20275" r="16502" b="6623"/>
          <a:stretch/>
        </p:blipFill>
        <p:spPr>
          <a:xfrm>
            <a:off x="1766888" y="1342957"/>
            <a:ext cx="8920163" cy="5515043"/>
          </a:xfrm>
        </p:spPr>
      </p:pic>
    </p:spTree>
    <p:extLst>
      <p:ext uri="{BB962C8B-B14F-4D97-AF65-F5344CB8AC3E}">
        <p14:creationId xmlns:p14="http://schemas.microsoft.com/office/powerpoint/2010/main" val="2091895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Table </a:t>
            </a:r>
            <a:r>
              <a:rPr lang="en-US" b="1" dirty="0" smtClean="0">
                <a:latin typeface="Times New Roman" panose="02020603050405020304" pitchFamily="18" charset="0"/>
                <a:cs typeface="Times New Roman" panose="02020603050405020304" pitchFamily="18" charset="0"/>
              </a:rPr>
              <a:t>– Column Span</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To make a cell span more than one column, use the </a:t>
            </a:r>
            <a:r>
              <a:rPr lang="en-US" dirty="0" err="1">
                <a:latin typeface="Times New Roman" panose="02020603050405020304" pitchFamily="18" charset="0"/>
                <a:cs typeface="Times New Roman" panose="02020603050405020304" pitchFamily="18" charset="0"/>
              </a:rPr>
              <a:t>colspan</a:t>
            </a:r>
            <a:r>
              <a:rPr lang="en-US" dirty="0">
                <a:latin typeface="Times New Roman" panose="02020603050405020304" pitchFamily="18" charset="0"/>
                <a:cs typeface="Times New Roman" panose="02020603050405020304" pitchFamily="18" charset="0"/>
              </a:rPr>
              <a:t> attribute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&lt;table style="width:100%"&gt;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&gt;Name&lt;/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colspan</a:t>
            </a:r>
            <a:r>
              <a:rPr lang="en-US" dirty="0">
                <a:latin typeface="Times New Roman" panose="02020603050405020304" pitchFamily="18" charset="0"/>
                <a:cs typeface="Times New Roman" panose="02020603050405020304" pitchFamily="18" charset="0"/>
              </a:rPr>
              <a:t>="2"&gt;Telephone&lt;/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&lt;td&gt;Bill Gates&lt;/td&gt;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&lt;td&gt;55577854&lt;/td&gt;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&lt;td&gt;55577855&lt;/td&gt;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&lt;/table&gt;</a:t>
            </a:r>
          </a:p>
        </p:txBody>
      </p:sp>
    </p:spTree>
    <p:extLst>
      <p:ext uri="{BB962C8B-B14F-4D97-AF65-F5344CB8AC3E}">
        <p14:creationId xmlns:p14="http://schemas.microsoft.com/office/powerpoint/2010/main" val="2330047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515"/>
            <a:ext cx="10515600" cy="1325563"/>
          </a:xfrm>
        </p:spPr>
        <p:txBody>
          <a:bodyPr/>
          <a:lstStyle/>
          <a:p>
            <a:r>
              <a:rPr lang="en-US" b="1" dirty="0" err="1" smtClean="0">
                <a:latin typeface="Times New Roman" panose="02020603050405020304" pitchFamily="18" charset="0"/>
                <a:cs typeface="Times New Roman" panose="02020603050405020304" pitchFamily="18" charset="0"/>
              </a:rPr>
              <a:t>Colspan</a:t>
            </a:r>
            <a:r>
              <a:rPr lang="en-US" b="1" dirty="0" smtClean="0">
                <a:latin typeface="Times New Roman" panose="02020603050405020304" pitchFamily="18" charset="0"/>
                <a:cs typeface="Times New Roman" panose="02020603050405020304" pitchFamily="18" charset="0"/>
              </a:rPr>
              <a:t> Example</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838200" y="1400174"/>
            <a:ext cx="3890963" cy="5300663"/>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&lt;!DOCTYPE html&gt;</a:t>
            </a:r>
          </a:p>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&lt;head&gt;</a:t>
            </a:r>
          </a:p>
          <a:p>
            <a:pPr marL="0" indent="0">
              <a:buNone/>
            </a:pPr>
            <a:r>
              <a:rPr lang="en-US" dirty="0">
                <a:latin typeface="Times New Roman" panose="02020603050405020304" pitchFamily="18" charset="0"/>
                <a:cs typeface="Times New Roman" panose="02020603050405020304" pitchFamily="18" charset="0"/>
              </a:rPr>
              <a:t>&lt;style&gt;</a:t>
            </a:r>
          </a:p>
          <a:p>
            <a:pPr marL="0" indent="0">
              <a:buNone/>
            </a:pPr>
            <a:r>
              <a:rPr lang="en-US" dirty="0">
                <a:latin typeface="Times New Roman" panose="02020603050405020304" pitchFamily="18" charset="0"/>
                <a:cs typeface="Times New Roman" panose="02020603050405020304" pitchFamily="18" charset="0"/>
              </a:rPr>
              <a:t>table,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td {</a:t>
            </a:r>
          </a:p>
          <a:p>
            <a:pPr marL="0" indent="0">
              <a:buNone/>
            </a:pPr>
            <a:r>
              <a:rPr lang="en-US" dirty="0">
                <a:latin typeface="Times New Roman" panose="02020603050405020304" pitchFamily="18" charset="0"/>
                <a:cs typeface="Times New Roman" panose="02020603050405020304" pitchFamily="18" charset="0"/>
              </a:rPr>
              <a:t>  border: 1px solid black;</a:t>
            </a:r>
          </a:p>
          <a:p>
            <a:pPr marL="0" indent="0">
              <a:buNone/>
            </a:pPr>
            <a:r>
              <a:rPr lang="en-US" dirty="0">
                <a:latin typeface="Times New Roman" panose="02020603050405020304" pitchFamily="18" charset="0"/>
                <a:cs typeface="Times New Roman" panose="02020603050405020304" pitchFamily="18" charset="0"/>
              </a:rPr>
              <a:t>  border-collapse: collapse;</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td {</a:t>
            </a:r>
          </a:p>
          <a:p>
            <a:pPr marL="0" indent="0">
              <a:buNone/>
            </a:pPr>
            <a:r>
              <a:rPr lang="en-US" dirty="0">
                <a:latin typeface="Times New Roman" panose="02020603050405020304" pitchFamily="18" charset="0"/>
                <a:cs typeface="Times New Roman" panose="02020603050405020304" pitchFamily="18" charset="0"/>
              </a:rPr>
              <a:t>  padding: 5px;</a:t>
            </a:r>
          </a:p>
          <a:p>
            <a:pPr marL="0" indent="0">
              <a:buNone/>
            </a:pPr>
            <a:r>
              <a:rPr lang="en-US" dirty="0">
                <a:latin typeface="Times New Roman" panose="02020603050405020304" pitchFamily="18" charset="0"/>
                <a:cs typeface="Times New Roman" panose="02020603050405020304" pitchFamily="18" charset="0"/>
              </a:rPr>
              <a:t>  text-align: left;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&lt;/style&gt;</a:t>
            </a:r>
          </a:p>
          <a:p>
            <a:pPr marL="0" indent="0">
              <a:buNone/>
            </a:pPr>
            <a:r>
              <a:rPr lang="en-US" dirty="0">
                <a:latin typeface="Times New Roman" panose="02020603050405020304" pitchFamily="18" charset="0"/>
                <a:cs typeface="Times New Roman" panose="02020603050405020304" pitchFamily="18" charset="0"/>
              </a:rPr>
              <a:t>&lt;/head&gt;</a:t>
            </a: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&lt;h2&gt;Cell that spans two columns&lt;/h2&gt;</a:t>
            </a:r>
          </a:p>
          <a:p>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700569" y="1400174"/>
            <a:ext cx="5181600" cy="5300663"/>
          </a:xfrm>
        </p:spPr>
        <p:txBody>
          <a:bodyPr>
            <a:normAutofit fontScale="62500" lnSpcReduction="20000"/>
          </a:bodyPr>
          <a:lstStyle/>
          <a:p>
            <a:pPr marL="0" indent="0">
              <a:buNone/>
            </a:pPr>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p&gt;To make a cell span more than one column, use the </a:t>
            </a:r>
            <a:r>
              <a:rPr lang="en-US" dirty="0" err="1">
                <a:latin typeface="Times New Roman" panose="02020603050405020304" pitchFamily="18" charset="0"/>
                <a:cs typeface="Times New Roman" panose="02020603050405020304" pitchFamily="18" charset="0"/>
              </a:rPr>
              <a:t>colspan</a:t>
            </a:r>
            <a:r>
              <a:rPr lang="en-US" dirty="0">
                <a:latin typeface="Times New Roman" panose="02020603050405020304" pitchFamily="18" charset="0"/>
                <a:cs typeface="Times New Roman" panose="02020603050405020304" pitchFamily="18" charset="0"/>
              </a:rPr>
              <a:t> attribute.&lt;/p&gt;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&lt;table style="width:100%"&gt;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&gt;Name&lt;/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colspan</a:t>
            </a:r>
            <a:r>
              <a:rPr lang="en-US" dirty="0">
                <a:latin typeface="Times New Roman" panose="02020603050405020304" pitchFamily="18" charset="0"/>
                <a:cs typeface="Times New Roman" panose="02020603050405020304" pitchFamily="18" charset="0"/>
              </a:rPr>
              <a:t>="2"&gt;Telephone&lt;/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&lt;td&gt;Bill Gates&lt;/td&gt;</a:t>
            </a:r>
          </a:p>
          <a:p>
            <a:pPr marL="0" indent="0">
              <a:buNone/>
            </a:pPr>
            <a:r>
              <a:rPr lang="en-US" dirty="0">
                <a:latin typeface="Times New Roman" panose="02020603050405020304" pitchFamily="18" charset="0"/>
                <a:cs typeface="Times New Roman" panose="02020603050405020304" pitchFamily="18" charset="0"/>
              </a:rPr>
              <a:t>    &lt;td&gt;55577854&lt;/td&gt;</a:t>
            </a:r>
          </a:p>
          <a:p>
            <a:pPr marL="0" indent="0">
              <a:buNone/>
            </a:pPr>
            <a:r>
              <a:rPr lang="en-US" dirty="0">
                <a:latin typeface="Times New Roman" panose="02020603050405020304" pitchFamily="18" charset="0"/>
                <a:cs typeface="Times New Roman" panose="02020603050405020304" pitchFamily="18" charset="0"/>
              </a:rPr>
              <a:t>    &lt;td&gt;55577855&lt;/td&gt;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&lt;/table&gt;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625" t="33325" r="976" b="44164"/>
          <a:stretch/>
        </p:blipFill>
        <p:spPr>
          <a:xfrm>
            <a:off x="6096000" y="5157787"/>
            <a:ext cx="5900738" cy="1543050"/>
          </a:xfrm>
          <a:prstGeom prst="rect">
            <a:avLst/>
          </a:prstGeom>
        </p:spPr>
      </p:pic>
    </p:spTree>
    <p:extLst>
      <p:ext uri="{BB962C8B-B14F-4D97-AF65-F5344CB8AC3E}">
        <p14:creationId xmlns:p14="http://schemas.microsoft.com/office/powerpoint/2010/main" val="968920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Table </a:t>
            </a:r>
            <a:r>
              <a:rPr lang="en-US" b="1" dirty="0" smtClean="0">
                <a:latin typeface="Times New Roman" panose="02020603050405020304" pitchFamily="18" charset="0"/>
                <a:cs typeface="Times New Roman" panose="02020603050405020304" pitchFamily="18" charset="0"/>
              </a:rPr>
              <a:t>– Row Span</a:t>
            </a:r>
            <a:r>
              <a:rPr lang="en-US" dirty="0"/>
              <a:t/>
            </a:r>
            <a:br>
              <a:rPr lang="en-US" dirty="0"/>
            </a:br>
            <a:endParaRPr lang="en-US" dirty="0"/>
          </a:p>
        </p:txBody>
      </p:sp>
      <p:sp>
        <p:nvSpPr>
          <p:cNvPr id="5" name="Content Placeholder 4"/>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To make a cell span more than one row, use the </a:t>
            </a:r>
            <a:r>
              <a:rPr lang="en-US" dirty="0" err="1">
                <a:latin typeface="Times New Roman" panose="02020603050405020304" pitchFamily="18" charset="0"/>
                <a:cs typeface="Times New Roman" panose="02020603050405020304" pitchFamily="18" charset="0"/>
              </a:rPr>
              <a:t>rowspan</a:t>
            </a:r>
            <a:r>
              <a:rPr lang="en-US" dirty="0">
                <a:latin typeface="Times New Roman" panose="02020603050405020304" pitchFamily="18" charset="0"/>
                <a:cs typeface="Times New Roman" panose="02020603050405020304" pitchFamily="18" charset="0"/>
              </a:rPr>
              <a:t> attribute</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&lt;table style="width:100%"&gt;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&gt;Name:&lt;/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&lt;td&gt;Bill Gates&lt;/td&gt;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rowspan</a:t>
            </a:r>
            <a:r>
              <a:rPr lang="en-US" dirty="0">
                <a:latin typeface="Times New Roman" panose="02020603050405020304" pitchFamily="18" charset="0"/>
                <a:cs typeface="Times New Roman" panose="02020603050405020304" pitchFamily="18" charset="0"/>
              </a:rPr>
              <a:t>="2"&gt;Telephone:&lt;/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&lt;td&gt;55577854&lt;/td&gt;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&lt;td&gt;55577855&lt;/td&gt;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&lt;/table&gt;</a:t>
            </a:r>
          </a:p>
        </p:txBody>
      </p:sp>
    </p:spTree>
    <p:extLst>
      <p:ext uri="{BB962C8B-B14F-4D97-AF65-F5344CB8AC3E}">
        <p14:creationId xmlns:p14="http://schemas.microsoft.com/office/powerpoint/2010/main" val="1170540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Rowspan</a:t>
            </a:r>
            <a:r>
              <a:rPr lang="en-US" b="1" dirty="0" smtClean="0">
                <a:latin typeface="Times New Roman" panose="02020603050405020304" pitchFamily="18" charset="0"/>
                <a:cs typeface="Times New Roman" panose="02020603050405020304" pitchFamily="18" charset="0"/>
              </a:rPr>
              <a:t> Example</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838200" y="1825624"/>
            <a:ext cx="2790825" cy="486092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&lt;!DOCTYPE html&gt;</a:t>
            </a:r>
          </a:p>
          <a:p>
            <a:pPr marL="0" indent="0">
              <a:buNone/>
            </a:pPr>
            <a:r>
              <a:rPr lang="en-US" sz="1400" dirty="0">
                <a:latin typeface="Times New Roman" panose="02020603050405020304" pitchFamily="18" charset="0"/>
                <a:cs typeface="Times New Roman" panose="02020603050405020304" pitchFamily="18" charset="0"/>
              </a:rPr>
              <a:t>&lt;html&gt;</a:t>
            </a:r>
          </a:p>
          <a:p>
            <a:pPr marL="0" indent="0">
              <a:buNone/>
            </a:pPr>
            <a:r>
              <a:rPr lang="en-US" sz="1400" dirty="0">
                <a:latin typeface="Times New Roman" panose="02020603050405020304" pitchFamily="18" charset="0"/>
                <a:cs typeface="Times New Roman" panose="02020603050405020304" pitchFamily="18" charset="0"/>
              </a:rPr>
              <a:t>&lt;head&gt;</a:t>
            </a:r>
          </a:p>
          <a:p>
            <a:pPr marL="0" indent="0">
              <a:buNone/>
            </a:pPr>
            <a:r>
              <a:rPr lang="en-US" sz="1400" dirty="0">
                <a:latin typeface="Times New Roman" panose="02020603050405020304" pitchFamily="18" charset="0"/>
                <a:cs typeface="Times New Roman" panose="02020603050405020304" pitchFamily="18" charset="0"/>
              </a:rPr>
              <a:t>&lt;style&gt;</a:t>
            </a:r>
          </a:p>
          <a:p>
            <a:pPr marL="0" indent="0">
              <a:buNone/>
            </a:pPr>
            <a:r>
              <a:rPr lang="en-US" sz="1400" dirty="0">
                <a:latin typeface="Times New Roman" panose="02020603050405020304" pitchFamily="18" charset="0"/>
                <a:cs typeface="Times New Roman" panose="02020603050405020304" pitchFamily="18" charset="0"/>
              </a:rPr>
              <a:t>table, </a:t>
            </a:r>
            <a:r>
              <a:rPr lang="en-US" sz="1400" dirty="0" err="1">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td {</a:t>
            </a:r>
          </a:p>
          <a:p>
            <a:pPr marL="0" indent="0">
              <a:buNone/>
            </a:pPr>
            <a:r>
              <a:rPr lang="en-US" sz="1400" dirty="0">
                <a:latin typeface="Times New Roman" panose="02020603050405020304" pitchFamily="18" charset="0"/>
                <a:cs typeface="Times New Roman" panose="02020603050405020304" pitchFamily="18" charset="0"/>
              </a:rPr>
              <a:t>  border: 1px solid black;</a:t>
            </a:r>
          </a:p>
          <a:p>
            <a:pPr marL="0" indent="0">
              <a:buNone/>
            </a:pPr>
            <a:r>
              <a:rPr lang="en-US" sz="1400" dirty="0">
                <a:latin typeface="Times New Roman" panose="02020603050405020304" pitchFamily="18" charset="0"/>
                <a:cs typeface="Times New Roman" panose="02020603050405020304" pitchFamily="18" charset="0"/>
              </a:rPr>
              <a:t>  border-collapse: collapse;</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td {</a:t>
            </a:r>
          </a:p>
          <a:p>
            <a:pPr marL="0" indent="0">
              <a:buNone/>
            </a:pPr>
            <a:r>
              <a:rPr lang="en-US" sz="1400" dirty="0">
                <a:latin typeface="Times New Roman" panose="02020603050405020304" pitchFamily="18" charset="0"/>
                <a:cs typeface="Times New Roman" panose="02020603050405020304" pitchFamily="18" charset="0"/>
              </a:rPr>
              <a:t>  padding: 5px;</a:t>
            </a:r>
          </a:p>
          <a:p>
            <a:pPr marL="0" indent="0">
              <a:buNone/>
            </a:pPr>
            <a:r>
              <a:rPr lang="en-US" sz="1400" dirty="0">
                <a:latin typeface="Times New Roman" panose="02020603050405020304" pitchFamily="18" charset="0"/>
                <a:cs typeface="Times New Roman" panose="02020603050405020304" pitchFamily="18" charset="0"/>
              </a:rPr>
              <a:t>  text-align: left;    </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&lt;/style&gt;</a:t>
            </a:r>
          </a:p>
          <a:p>
            <a:pPr marL="0" indent="0">
              <a:buNone/>
            </a:pPr>
            <a:r>
              <a:rPr lang="en-US" sz="1400" dirty="0">
                <a:latin typeface="Times New Roman" panose="02020603050405020304" pitchFamily="18" charset="0"/>
                <a:cs typeface="Times New Roman" panose="02020603050405020304" pitchFamily="18" charset="0"/>
              </a:rPr>
              <a:t>&lt;/head&gt;</a:t>
            </a:r>
          </a:p>
          <a:p>
            <a:pPr marL="0" indent="0">
              <a:buNone/>
            </a:pPr>
            <a:r>
              <a:rPr lang="en-US" sz="1400" dirty="0">
                <a:latin typeface="Times New Roman" panose="02020603050405020304" pitchFamily="18" charset="0"/>
                <a:cs typeface="Times New Roman" panose="02020603050405020304" pitchFamily="18" charset="0"/>
              </a:rPr>
              <a:t>&lt;body</a:t>
            </a:r>
            <a:r>
              <a:rPr lang="en-US" sz="1400" dirty="0" smtClean="0">
                <a:latin typeface="Times New Roman" panose="02020603050405020304" pitchFamily="18" charset="0"/>
                <a:cs typeface="Times New Roman" panose="02020603050405020304" pitchFamily="18" charset="0"/>
              </a:rPr>
              <a:t>&gt;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&lt;h2&gt;Cell that spans two rows&lt;/h2&gt;</a:t>
            </a:r>
          </a:p>
        </p:txBody>
      </p:sp>
      <p:sp>
        <p:nvSpPr>
          <p:cNvPr id="5" name="Content Placeholder 4"/>
          <p:cNvSpPr>
            <a:spLocks noGrp="1"/>
          </p:cNvSpPr>
          <p:nvPr>
            <p:ph sz="half" idx="2"/>
          </p:nvPr>
        </p:nvSpPr>
        <p:spPr>
          <a:xfrm>
            <a:off x="3700442" y="1825624"/>
            <a:ext cx="3843358" cy="4860925"/>
          </a:xfrm>
        </p:spPr>
        <p:txBody>
          <a:bodyPr>
            <a:normAutofit fontScale="55000" lnSpcReduction="20000"/>
          </a:bodyPr>
          <a:lstStyle/>
          <a:p>
            <a:pPr marL="0" indent="0">
              <a:buNone/>
            </a:pPr>
            <a:r>
              <a:rPr lang="en-US" dirty="0">
                <a:latin typeface="Times New Roman" panose="02020603050405020304" pitchFamily="18" charset="0"/>
                <a:cs typeface="Times New Roman" panose="02020603050405020304" pitchFamily="18" charset="0"/>
              </a:rPr>
              <a:t>&lt;p&gt;To make a cell span more than one row, use the </a:t>
            </a:r>
            <a:r>
              <a:rPr lang="en-US" dirty="0" err="1">
                <a:latin typeface="Times New Roman" panose="02020603050405020304" pitchFamily="18" charset="0"/>
                <a:cs typeface="Times New Roman" panose="02020603050405020304" pitchFamily="18" charset="0"/>
              </a:rPr>
              <a:t>rowspan</a:t>
            </a:r>
            <a:r>
              <a:rPr lang="en-US" dirty="0">
                <a:latin typeface="Times New Roman" panose="02020603050405020304" pitchFamily="18" charset="0"/>
                <a:cs typeface="Times New Roman" panose="02020603050405020304" pitchFamily="18" charset="0"/>
              </a:rPr>
              <a:t> attribute.&lt;/p</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&lt;table style="width:100%"&gt;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&gt;Name:&lt;/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&lt;td&gt;Bill Gates&lt;/td&gt;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rowspan</a:t>
            </a:r>
            <a:r>
              <a:rPr lang="en-US" dirty="0">
                <a:latin typeface="Times New Roman" panose="02020603050405020304" pitchFamily="18" charset="0"/>
                <a:cs typeface="Times New Roman" panose="02020603050405020304" pitchFamily="18" charset="0"/>
              </a:rPr>
              <a:t>="2"&gt;Telephone:&lt;/</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&lt;td&gt;55577854&lt;/td&gt;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&lt;td&gt;55577855&lt;/td&gt;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tr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&lt;/table</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742" t="33117" r="976" b="41246"/>
          <a:stretch/>
        </p:blipFill>
        <p:spPr>
          <a:xfrm>
            <a:off x="5986456" y="4857757"/>
            <a:ext cx="5886450" cy="1757362"/>
          </a:xfrm>
          <a:prstGeom prst="rect">
            <a:avLst/>
          </a:prstGeom>
        </p:spPr>
      </p:pic>
    </p:spTree>
    <p:extLst>
      <p:ext uri="{BB962C8B-B14F-4D97-AF65-F5344CB8AC3E}">
        <p14:creationId xmlns:p14="http://schemas.microsoft.com/office/powerpoint/2010/main" val="1856959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Links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Links are found in nearly all web pages. Links allow users to click their way from page to page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HTML links are hyperlinks.</a:t>
            </a:r>
          </a:p>
          <a:p>
            <a:pPr algn="just"/>
            <a:r>
              <a:rPr lang="en-US" dirty="0">
                <a:latin typeface="Times New Roman" panose="02020603050405020304" pitchFamily="18" charset="0"/>
                <a:cs typeface="Times New Roman" panose="02020603050405020304" pitchFamily="18" charset="0"/>
              </a:rPr>
              <a:t>You can click on a link and jump to another document.</a:t>
            </a:r>
          </a:p>
          <a:p>
            <a:pPr algn="just"/>
            <a:r>
              <a:rPr lang="en-US" dirty="0">
                <a:latin typeface="Times New Roman" panose="02020603050405020304" pitchFamily="18" charset="0"/>
                <a:cs typeface="Times New Roman" panose="02020603050405020304" pitchFamily="18" charset="0"/>
              </a:rPr>
              <a:t>When you move the mouse over a link, the mouse arrow will turn into a little hand.</a:t>
            </a:r>
          </a:p>
          <a:p>
            <a:pPr algn="just"/>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href</a:t>
            </a:r>
            <a:r>
              <a:rPr lang="en-US" b="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"&gt;</a:t>
            </a:r>
            <a:r>
              <a:rPr lang="en-US" b="1" i="1" dirty="0">
                <a:latin typeface="Times New Roman" panose="02020603050405020304" pitchFamily="18" charset="0"/>
                <a:cs typeface="Times New Roman" panose="02020603050405020304" pitchFamily="18" charset="0"/>
              </a:rPr>
              <a:t>link text</a:t>
            </a:r>
            <a:r>
              <a:rPr lang="en-US" b="1" dirty="0">
                <a:latin typeface="Times New Roman" panose="02020603050405020304" pitchFamily="18" charset="0"/>
                <a:cs typeface="Times New Roman" panose="02020603050405020304" pitchFamily="18" charset="0"/>
              </a:rPr>
              <a:t>&lt;/a&gt;</a:t>
            </a:r>
          </a:p>
        </p:txBody>
      </p:sp>
    </p:spTree>
    <p:extLst>
      <p:ext uri="{BB962C8B-B14F-4D97-AF65-F5344CB8AC3E}">
        <p14:creationId xmlns:p14="http://schemas.microsoft.com/office/powerpoint/2010/main" val="1275330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5775"/>
            <a:ext cx="10515600" cy="5691188"/>
          </a:xfrm>
        </p:spPr>
        <p:txBody>
          <a:bodyPr/>
          <a:lstStyle/>
          <a:p>
            <a:pPr algn="just"/>
            <a:r>
              <a:rPr lang="en-US" dirty="0">
                <a:latin typeface="Times New Roman" panose="02020603050405020304" pitchFamily="18" charset="0"/>
                <a:cs typeface="Times New Roman" panose="02020603050405020304" pitchFamily="18" charset="0"/>
              </a:rPr>
              <a:t>The most important attribute of the &lt;a&gt; element is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which indicates the link's destination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link text is the part that will be visible to the reader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Clicking on the link text, will send the reader to the specified URL address</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href</a:t>
            </a:r>
            <a:r>
              <a:rPr lang="en-US" b="1" dirty="0">
                <a:latin typeface="Times New Roman" panose="02020603050405020304" pitchFamily="18" charset="0"/>
                <a:cs typeface="Times New Roman" panose="02020603050405020304" pitchFamily="18" charset="0"/>
              </a:rPr>
              <a:t>="https://</a:t>
            </a:r>
            <a:r>
              <a:rPr lang="en-US" b="1" dirty="0" smtClean="0">
                <a:latin typeface="Times New Roman" panose="02020603050405020304" pitchFamily="18" charset="0"/>
                <a:cs typeface="Times New Roman" panose="02020603050405020304" pitchFamily="18" charset="0"/>
              </a:rPr>
              <a:t>www.google.com</a:t>
            </a:r>
            <a:r>
              <a:rPr lang="en-US" b="1" dirty="0">
                <a:latin typeface="Times New Roman" panose="02020603050405020304" pitchFamily="18" charset="0"/>
                <a:cs typeface="Times New Roman" panose="02020603050405020304" pitchFamily="18" charset="0"/>
              </a:rPr>
              <a:t>/"&gt;</a:t>
            </a:r>
            <a:r>
              <a:rPr lang="en-US" b="1" dirty="0" smtClean="0">
                <a:latin typeface="Times New Roman" panose="02020603050405020304" pitchFamily="18" charset="0"/>
                <a:cs typeface="Times New Roman" panose="02020603050405020304" pitchFamily="18" charset="0"/>
              </a:rPr>
              <a:t>Visit GOOGLE Link&lt;/</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By default, links will appear as follows in all browsers:</a:t>
            </a:r>
          </a:p>
          <a:p>
            <a:pPr algn="just"/>
            <a:r>
              <a:rPr lang="en-US" dirty="0">
                <a:latin typeface="Times New Roman" panose="02020603050405020304" pitchFamily="18" charset="0"/>
                <a:cs typeface="Times New Roman" panose="02020603050405020304" pitchFamily="18" charset="0"/>
              </a:rPr>
              <a:t>An unvisited link is underlined and blue</a:t>
            </a:r>
          </a:p>
          <a:p>
            <a:pPr algn="just"/>
            <a:r>
              <a:rPr lang="en-US" dirty="0">
                <a:latin typeface="Times New Roman" panose="02020603050405020304" pitchFamily="18" charset="0"/>
                <a:cs typeface="Times New Roman" panose="02020603050405020304" pitchFamily="18" charset="0"/>
              </a:rPr>
              <a:t>A visited link is underlined and purple</a:t>
            </a:r>
          </a:p>
          <a:p>
            <a:pPr algn="just"/>
            <a:r>
              <a:rPr lang="en-US" dirty="0">
                <a:latin typeface="Times New Roman" panose="02020603050405020304" pitchFamily="18" charset="0"/>
                <a:cs typeface="Times New Roman" panose="02020603050405020304" pitchFamily="18" charset="0"/>
              </a:rPr>
              <a:t>An active link is underlined and red</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840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Example of Link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&lt;body</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&lt;h1&gt;HTML Links&lt;/h1</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&lt;p&gt;&lt;a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www.google.com</a:t>
            </a:r>
            <a:r>
              <a:rPr lang="en-US" dirty="0">
                <a:latin typeface="Times New Roman" panose="02020603050405020304" pitchFamily="18" charset="0"/>
                <a:cs typeface="Times New Roman" panose="02020603050405020304" pitchFamily="18" charset="0"/>
              </a:rPr>
              <a:t>/"&gt;Visit </a:t>
            </a:r>
            <a:r>
              <a:rPr lang="en-US" dirty="0" smtClean="0">
                <a:latin typeface="Times New Roman" panose="02020603050405020304" pitchFamily="18" charset="0"/>
                <a:cs typeface="Times New Roman" panose="02020603050405020304" pitchFamily="18" charset="0"/>
              </a:rPr>
              <a:t>google site, click here!&lt;/</a:t>
            </a:r>
            <a:r>
              <a:rPr lang="en-US" dirty="0">
                <a:latin typeface="Times New Roman" panose="02020603050405020304" pitchFamily="18" charset="0"/>
                <a:cs typeface="Times New Roman" panose="02020603050405020304" pitchFamily="18" charset="0"/>
              </a:rPr>
              <a:t>a&gt;&lt;/p&gt;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501355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Links - The target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By default, the linked page will be displayed in the current browser window. To change this, you must specify another target for the link.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target attribute specifies where to open the linked document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target attribute can have one of the following values: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_self </a:t>
            </a:r>
            <a:r>
              <a:rPr lang="en-US" b="1" dirty="0" smtClean="0">
                <a:latin typeface="Times New Roman" panose="02020603050405020304" pitchFamily="18" charset="0"/>
                <a:cs typeface="Times New Roman" panose="02020603050405020304" pitchFamily="18" charset="0"/>
              </a:rPr>
              <a:t>– Default</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Opens the document in the same window/tab as it was clicked</a:t>
            </a:r>
          </a:p>
          <a:p>
            <a:r>
              <a:rPr lang="en-US" b="1" dirty="0">
                <a:latin typeface="Times New Roman" panose="02020603050405020304" pitchFamily="18" charset="0"/>
                <a:cs typeface="Times New Roman" panose="02020603050405020304" pitchFamily="18" charset="0"/>
              </a:rPr>
              <a:t>_blank </a:t>
            </a:r>
            <a:r>
              <a:rPr lang="en-US" dirty="0">
                <a:latin typeface="Times New Roman" panose="02020603050405020304" pitchFamily="18" charset="0"/>
                <a:cs typeface="Times New Roman" panose="02020603050405020304" pitchFamily="18" charset="0"/>
              </a:rPr>
              <a:t>- Opens the document in a new window or tab</a:t>
            </a:r>
          </a:p>
          <a:p>
            <a:r>
              <a:rPr lang="en-US" b="1" dirty="0">
                <a:latin typeface="Times New Roman" panose="02020603050405020304" pitchFamily="18" charset="0"/>
                <a:cs typeface="Times New Roman" panose="02020603050405020304" pitchFamily="18" charset="0"/>
              </a:rPr>
              <a:t>_parent </a:t>
            </a:r>
            <a:r>
              <a:rPr lang="en-US" dirty="0">
                <a:latin typeface="Times New Roman" panose="02020603050405020304" pitchFamily="18" charset="0"/>
                <a:cs typeface="Times New Roman" panose="02020603050405020304" pitchFamily="18" charset="0"/>
              </a:rPr>
              <a:t>- Opens the document in the parent frame</a:t>
            </a:r>
          </a:p>
          <a:p>
            <a:r>
              <a:rPr lang="en-US" b="1" dirty="0">
                <a:latin typeface="Times New Roman" panose="02020603050405020304" pitchFamily="18" charset="0"/>
                <a:cs typeface="Times New Roman" panose="02020603050405020304" pitchFamily="18" charset="0"/>
              </a:rPr>
              <a:t>_top </a:t>
            </a:r>
            <a:r>
              <a:rPr lang="en-US" dirty="0">
                <a:latin typeface="Times New Roman" panose="02020603050405020304" pitchFamily="18" charset="0"/>
                <a:cs typeface="Times New Roman" panose="02020603050405020304" pitchFamily="18" charset="0"/>
              </a:rPr>
              <a:t>- Opens the document in the full body of the window</a:t>
            </a:r>
          </a:p>
        </p:txBody>
      </p:sp>
    </p:spTree>
    <p:extLst>
      <p:ext uri="{BB962C8B-B14F-4D97-AF65-F5344CB8AC3E}">
        <p14:creationId xmlns:p14="http://schemas.microsoft.com/office/powerpoint/2010/main" val="3843490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Target Example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&lt;body</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&lt;h2&gt;The target Attribute&lt;/h2&gt;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www.google.com</a:t>
            </a:r>
            <a:r>
              <a:rPr lang="en-US" dirty="0">
                <a:latin typeface="Times New Roman" panose="02020603050405020304" pitchFamily="18" charset="0"/>
                <a:cs typeface="Times New Roman" panose="02020603050405020304" pitchFamily="18" charset="0"/>
              </a:rPr>
              <a:t>/" target="_blank</a:t>
            </a:r>
            <a:r>
              <a:rPr lang="en-US" dirty="0" smtClean="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Visit google site, click here</a:t>
            </a:r>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a&gt;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&lt;p&gt;If target="_blank", the link will open in a new browser window or tab.&lt;/p</a:t>
            </a:r>
            <a:r>
              <a:rPr lang="en-US" dirty="0" smtClean="0">
                <a:latin typeface="Times New Roman" panose="02020603050405020304" pitchFamily="18" charset="0"/>
                <a:cs typeface="Times New Roman" panose="02020603050405020304" pitchFamily="18" charset="0"/>
              </a:rPr>
              <a:t>&gt;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966280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Absolute </a:t>
            </a:r>
            <a:r>
              <a:rPr lang="en-US" b="1" dirty="0">
                <a:latin typeface="Times New Roman" panose="02020603050405020304" pitchFamily="18" charset="0"/>
                <a:cs typeface="Times New Roman" panose="02020603050405020304" pitchFamily="18" charset="0"/>
              </a:rPr>
              <a:t>URLs vs. Relative URLs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Both examples above are using an absolute URL (a full web address) in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local link (a link to a page within the same website) is specified with a relative URL (without the "https://www" part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&lt;h2&gt;Absolute URLs&lt;/h2&gt;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="https://www.w3.org/"&gt;W3C&lt;/a&gt;&lt;/p&gt;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="https://www.google.com/"&gt;Google&lt;/a&gt;&lt;/p&gt;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&lt;h2&gt;Relative URLs&lt;/h2&gt;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="html_images.asp"&gt;HTML Images&lt;/a&gt;&lt;/p&gt;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/default.asp"&gt;CSS Tutorial&lt;/a&gt;&lt;/p&gt;</a:t>
            </a:r>
          </a:p>
        </p:txBody>
      </p:sp>
    </p:spTree>
    <p:extLst>
      <p:ext uri="{BB962C8B-B14F-4D97-AF65-F5344CB8AC3E}">
        <p14:creationId xmlns:p14="http://schemas.microsoft.com/office/powerpoint/2010/main" val="67000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Simple HTML Document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&lt;!DOCTYPE html&gt;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&lt;html&gt;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&lt;head&gt;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&lt;title&gt;Page Title&lt;/title&gt;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&lt;/head&gt;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&lt;body&gt;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&lt;h1&gt;My First Heading&lt;/h1&gt;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&lt;p&gt;My first paragraph.&lt;/p&gt;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&lt;/body&gt;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685323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Links - Use an Image as a Link</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use an image as a link, just put 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inside the &lt;a&gt; tag</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="default.asp"&gt;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="smiley.gif" alt="HTML tutorial" style="width:42px;height:42px;"&gt;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a:t>
            </a:r>
            <a:r>
              <a:rPr lang="en-US" dirty="0" smtClean="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Link Titles attribute:</a:t>
            </a:r>
          </a:p>
          <a:p>
            <a:r>
              <a:rPr lang="en-US" dirty="0">
                <a:latin typeface="Times New Roman" panose="02020603050405020304" pitchFamily="18" charset="0"/>
                <a:cs typeface="Times New Roman" panose="02020603050405020304" pitchFamily="18" charset="0"/>
              </a:rPr>
              <a:t>&lt;a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www.google.com/"</a:t>
            </a:r>
            <a:r>
              <a:rPr lang="en-US" dirty="0">
                <a:latin typeface="Times New Roman" panose="02020603050405020304" pitchFamily="18" charset="0"/>
                <a:cs typeface="Times New Roman" panose="02020603050405020304" pitchFamily="18" charset="0"/>
              </a:rPr>
              <a:t> title="Go to </a:t>
            </a:r>
            <a:r>
              <a:rPr lang="en-US" dirty="0" smtClean="0">
                <a:latin typeface="Times New Roman" panose="02020603050405020304" pitchFamily="18" charset="0"/>
                <a:cs typeface="Times New Roman" panose="02020603050405020304" pitchFamily="18" charset="0"/>
              </a:rPr>
              <a:t>Google website"&gt;</a:t>
            </a:r>
            <a:r>
              <a:rPr lang="en-US" dirty="0">
                <a:latin typeface="Times New Roman" panose="02020603050405020304" pitchFamily="18" charset="0"/>
                <a:cs typeface="Times New Roman" panose="02020603050405020304" pitchFamily="18" charset="0"/>
              </a:rPr>
              <a:t>Visit </a:t>
            </a:r>
            <a:r>
              <a:rPr lang="en-US" dirty="0" smtClean="0">
                <a:latin typeface="Times New Roman" panose="02020603050405020304" pitchFamily="18" charset="0"/>
                <a:cs typeface="Times New Roman" panose="02020603050405020304" pitchFamily="18" charset="0"/>
              </a:rPr>
              <a:t>google website&lt;/</a:t>
            </a:r>
            <a:r>
              <a:rPr lang="en-US" dirty="0">
                <a:latin typeface="Times New Roman" panose="02020603050405020304" pitchFamily="18" charset="0"/>
                <a:cs typeface="Times New Roman" panose="02020603050405020304" pitchFamily="18" charset="0"/>
              </a:rPr>
              <a:t>a&gt;</a:t>
            </a:r>
          </a:p>
        </p:txBody>
      </p:sp>
    </p:spTree>
    <p:extLst>
      <p:ext uri="{BB962C8B-B14F-4D97-AF65-F5344CB8AC3E}">
        <p14:creationId xmlns:p14="http://schemas.microsoft.com/office/powerpoint/2010/main" val="1160480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Images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Images can improve the design and the appearance of a web page</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="pic_trulli.jpg" alt="Italian </a:t>
            </a:r>
            <a:r>
              <a:rPr lang="en-US" dirty="0" err="1">
                <a:latin typeface="Times New Roman" panose="02020603050405020304" pitchFamily="18" charset="0"/>
                <a:cs typeface="Times New Roman" panose="02020603050405020304" pitchFamily="18" charset="0"/>
              </a:rPr>
              <a:t>Trulli</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&lt;html&gt;</a:t>
            </a:r>
          </a:p>
          <a:p>
            <a:pPr marL="0" indent="0" algn="just">
              <a:buNone/>
            </a:pPr>
            <a:r>
              <a:rPr lang="en-US" dirty="0">
                <a:latin typeface="Times New Roman" panose="02020603050405020304" pitchFamily="18" charset="0"/>
                <a:cs typeface="Times New Roman" panose="02020603050405020304" pitchFamily="18" charset="0"/>
              </a:rPr>
              <a:t>&lt;body</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&lt;h2&gt;HTML Image&lt;/h2&gt;</a:t>
            </a:r>
          </a:p>
          <a:p>
            <a:pPr marL="0" indent="0" algn="just">
              <a:buNone/>
            </a:pP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="pic_trulli.jpg" alt="</a:t>
            </a:r>
            <a:r>
              <a:rPr lang="en-US" dirty="0" err="1">
                <a:latin typeface="Times New Roman" panose="02020603050405020304" pitchFamily="18" charset="0"/>
                <a:cs typeface="Times New Roman" panose="02020603050405020304" pitchFamily="18" charset="0"/>
              </a:rPr>
              <a:t>Trulli</a:t>
            </a:r>
            <a:r>
              <a:rPr lang="en-US" dirty="0">
                <a:latin typeface="Times New Roman" panose="02020603050405020304" pitchFamily="18" charset="0"/>
                <a:cs typeface="Times New Roman" panose="02020603050405020304" pitchFamily="18" charset="0"/>
              </a:rPr>
              <a:t>" width="500" height="333</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&lt;/body&gt;</a:t>
            </a:r>
          </a:p>
          <a:p>
            <a:pPr marL="0" indent="0" algn="just">
              <a:buNone/>
            </a:pPr>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379773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HTML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used to embed an image in a web page.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Images are not technically inserted into a web page; images are linked to web pages. 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creates a holding space for the referenced image.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empty, it contains attributes only, and does not have a closing tag.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has two required attributes:</a:t>
            </a:r>
          </a:p>
          <a:p>
            <a:pPr algn="just"/>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 Specifies the path to the image</a:t>
            </a:r>
          </a:p>
          <a:p>
            <a:pPr algn="just"/>
            <a:r>
              <a:rPr lang="en-US" dirty="0">
                <a:latin typeface="Times New Roman" panose="02020603050405020304" pitchFamily="18" charset="0"/>
                <a:cs typeface="Times New Roman" panose="02020603050405020304" pitchFamily="18" charset="0"/>
              </a:rPr>
              <a:t>alt - Specifies an alternate text for the image</a:t>
            </a:r>
          </a:p>
        </p:txBody>
      </p:sp>
    </p:spTree>
    <p:extLst>
      <p:ext uri="{BB962C8B-B14F-4D97-AF65-F5344CB8AC3E}">
        <p14:creationId xmlns:p14="http://schemas.microsoft.com/office/powerpoint/2010/main" val="2272222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src</a:t>
            </a:r>
            <a:r>
              <a:rPr lang="en-US" b="1" dirty="0">
                <a:latin typeface="Times New Roman" panose="02020603050405020304" pitchFamily="18" charset="0"/>
                <a:cs typeface="Times New Roman" panose="02020603050405020304" pitchFamily="18" charset="0"/>
              </a:rPr>
              <a:t>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The required </a:t>
            </a:r>
            <a:r>
              <a:rPr lang="en-US" dirty="0" err="1"/>
              <a:t>src</a:t>
            </a:r>
            <a:r>
              <a:rPr lang="en-US" dirty="0"/>
              <a:t> attribute specifies the path (URL) to the image.</a:t>
            </a:r>
          </a:p>
          <a:p>
            <a:pPr algn="just"/>
            <a:endParaRPr lang="en-US" dirty="0"/>
          </a:p>
          <a:p>
            <a:pPr algn="just"/>
            <a:r>
              <a:rPr lang="en-US" dirty="0"/>
              <a:t>Note: When a web page loads; it is the browser, at that moment, that gets the image from a web server and inserts it into the page. Therefore, make sure that the image actually stay in the same spot in relation to the web page, otherwise your visitors will get a broken link icon. The broken link icon is shown if the browser cannot find the image.</a:t>
            </a:r>
          </a:p>
        </p:txBody>
      </p:sp>
    </p:spTree>
    <p:extLst>
      <p:ext uri="{BB962C8B-B14F-4D97-AF65-F5344CB8AC3E}">
        <p14:creationId xmlns:p14="http://schemas.microsoft.com/office/powerpoint/2010/main" val="364533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a:bodyPr>
          <a:lstStyle/>
          <a:p>
            <a:r>
              <a:rPr lang="en-US" dirty="0"/>
              <a:t>Image Size - Width and </a:t>
            </a:r>
            <a:r>
              <a:rPr lang="en-US" dirty="0" smtClean="0"/>
              <a:t>Height</a:t>
            </a:r>
          </a:p>
          <a:p>
            <a:endParaRPr lang="en-US" dirty="0"/>
          </a:p>
          <a:p>
            <a:pPr marL="0" indent="0">
              <a:buNone/>
            </a:pPr>
            <a:r>
              <a:rPr lang="en-US" dirty="0"/>
              <a:t>&lt;</a:t>
            </a:r>
            <a:r>
              <a:rPr lang="en-US" dirty="0" err="1"/>
              <a:t>img</a:t>
            </a:r>
            <a:r>
              <a:rPr lang="en-US" dirty="0"/>
              <a:t> </a:t>
            </a:r>
            <a:r>
              <a:rPr lang="en-US" dirty="0" err="1"/>
              <a:t>src</a:t>
            </a:r>
            <a:r>
              <a:rPr lang="en-US" dirty="0"/>
              <a:t>="img_girl.jpg" alt="Girl in </a:t>
            </a:r>
            <a:r>
              <a:rPr lang="en-US" dirty="0" smtClean="0"/>
              <a:t>a jacket</a:t>
            </a:r>
            <a:r>
              <a:rPr lang="en-US" dirty="0"/>
              <a:t>" width="500" height="600</a:t>
            </a:r>
            <a:r>
              <a:rPr lang="en-US" dirty="0" smtClean="0"/>
              <a:t>"&gt;</a:t>
            </a:r>
          </a:p>
          <a:p>
            <a:pPr marL="0" indent="0">
              <a:buNone/>
            </a:pPr>
            <a:endParaRPr lang="en-US" dirty="0" smtClean="0"/>
          </a:p>
          <a:p>
            <a:pPr marL="0" indent="0">
              <a:buNone/>
            </a:pPr>
            <a:endParaRPr lang="en-US" dirty="0" smtClean="0"/>
          </a:p>
          <a:p>
            <a:r>
              <a:rPr lang="en-US" dirty="0"/>
              <a:t>Image as a Link</a:t>
            </a:r>
          </a:p>
          <a:p>
            <a:r>
              <a:rPr lang="en-US" dirty="0"/>
              <a:t>&lt;a </a:t>
            </a:r>
            <a:r>
              <a:rPr lang="en-US" dirty="0" err="1"/>
              <a:t>href</a:t>
            </a:r>
            <a:r>
              <a:rPr lang="en-US" dirty="0"/>
              <a:t>="default.asp"&gt;</a:t>
            </a:r>
            <a:br>
              <a:rPr lang="en-US" dirty="0"/>
            </a:br>
            <a:r>
              <a:rPr lang="en-US" dirty="0"/>
              <a:t>  &lt;</a:t>
            </a:r>
            <a:r>
              <a:rPr lang="en-US" dirty="0" err="1"/>
              <a:t>img</a:t>
            </a:r>
            <a:r>
              <a:rPr lang="en-US" dirty="0"/>
              <a:t> </a:t>
            </a:r>
            <a:r>
              <a:rPr lang="en-US" dirty="0" err="1"/>
              <a:t>src</a:t>
            </a:r>
            <a:r>
              <a:rPr lang="en-US" dirty="0"/>
              <a:t>="smiley.gif" alt="HTML tutorial" style="width:42px;height:42px;"&gt;</a:t>
            </a:r>
            <a:br>
              <a:rPr lang="en-US" dirty="0"/>
            </a:br>
            <a:r>
              <a:rPr lang="en-US" dirty="0"/>
              <a:t>&lt;/a&gt;</a:t>
            </a:r>
          </a:p>
        </p:txBody>
      </p:sp>
    </p:spTree>
    <p:extLst>
      <p:ext uri="{BB962C8B-B14F-4D97-AF65-F5344CB8AC3E}">
        <p14:creationId xmlns:p14="http://schemas.microsoft.com/office/powerpoint/2010/main" val="58116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&lt;meta&gt; Tag</a:t>
            </a:r>
            <a:r>
              <a:rPr lang="en-US" dirty="0"/>
              <a:t/>
            </a:r>
            <a:br>
              <a:rPr lang="en-US" dirty="0"/>
            </a:br>
            <a:endParaRPr lang="en-US" dirty="0"/>
          </a:p>
        </p:txBody>
      </p:sp>
      <p:sp>
        <p:nvSpPr>
          <p:cNvPr id="3" name="Content Placeholder 2"/>
          <p:cNvSpPr>
            <a:spLocks noGrp="1"/>
          </p:cNvSpPr>
          <p:nvPr>
            <p:ph idx="1"/>
          </p:nvPr>
        </p:nvSpPr>
        <p:spPr>
          <a:xfrm>
            <a:off x="257175" y="1825625"/>
            <a:ext cx="11096625" cy="4351338"/>
          </a:xfrm>
        </p:spPr>
        <p:txBody>
          <a:bodyPr/>
          <a:lstStyle/>
          <a:p>
            <a:pPr marL="0" indent="0">
              <a:buNone/>
            </a:pPr>
            <a:r>
              <a:rPr lang="en-US" dirty="0"/>
              <a:t>&lt;head&gt;</a:t>
            </a:r>
            <a:br>
              <a:rPr lang="en-US" dirty="0"/>
            </a:br>
            <a:r>
              <a:rPr lang="en-US" dirty="0"/>
              <a:t>  &lt;meta charset="UTF-8"&gt;</a:t>
            </a:r>
            <a:br>
              <a:rPr lang="en-US" dirty="0"/>
            </a:br>
            <a:r>
              <a:rPr lang="en-US" dirty="0"/>
              <a:t>  &lt;meta name="description" content="Free Web tutorials"&gt;</a:t>
            </a:r>
            <a:br>
              <a:rPr lang="en-US" dirty="0"/>
            </a:br>
            <a:r>
              <a:rPr lang="en-US" dirty="0"/>
              <a:t>  &lt;meta name="keywords" content="HTML, CSS, JavaScript"&gt;</a:t>
            </a:r>
            <a:br>
              <a:rPr lang="en-US" dirty="0"/>
            </a:br>
            <a:r>
              <a:rPr lang="en-US" dirty="0"/>
              <a:t>  &lt;meta name="author" content="John Doe"&gt;</a:t>
            </a:r>
            <a:br>
              <a:rPr lang="en-US" dirty="0"/>
            </a:br>
            <a:r>
              <a:rPr lang="en-US" dirty="0"/>
              <a:t>  &lt;meta name="viewport" content="width=device-width, initial-scale=1.0"&gt;</a:t>
            </a:r>
            <a:br>
              <a:rPr lang="en-US" dirty="0"/>
            </a:br>
            <a:r>
              <a:rPr lang="en-US" dirty="0"/>
              <a:t>&lt;/head&gt;</a:t>
            </a:r>
          </a:p>
        </p:txBody>
      </p:sp>
    </p:spTree>
    <p:extLst>
      <p:ext uri="{BB962C8B-B14F-4D97-AF65-F5344CB8AC3E}">
        <p14:creationId xmlns:p14="http://schemas.microsoft.com/office/powerpoint/2010/main" val="1589682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0063"/>
            <a:ext cx="10515600" cy="5676900"/>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&lt;meta&gt; tag defines metadata about an HTML document. Metadata is data (information) about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&lt;meta&gt; tags always go inside the &lt;head&gt; element, and are typically used to specify character set, page description, keywords, author of the document, and viewport settings.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Metadata will not be displayed on the page, but is machine </a:t>
            </a:r>
            <a:r>
              <a:rPr lang="en-US" dirty="0" err="1">
                <a:latin typeface="Times New Roman" panose="02020603050405020304" pitchFamily="18" charset="0"/>
                <a:cs typeface="Times New Roman" panose="02020603050405020304" pitchFamily="18" charset="0"/>
              </a:rPr>
              <a:t>parsable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Metadata is used by browsers (how to display content or reload page), search engines (keywords), and other web services.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a method to let web designers take control over the viewport (the user's visible area of a web page), through the &lt;meta&gt; tag (See "Setting The Viewport" example below).</a:t>
            </a:r>
          </a:p>
        </p:txBody>
      </p:sp>
    </p:spTree>
    <p:extLst>
      <p:ext uri="{BB962C8B-B14F-4D97-AF65-F5344CB8AC3E}">
        <p14:creationId xmlns:p14="http://schemas.microsoft.com/office/powerpoint/2010/main" val="802455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Lists</a:t>
            </a:r>
            <a:r>
              <a:rPr lang="en-US" dirty="0"/>
              <a:t/>
            </a:r>
            <a:br>
              <a:rPr lang="en-US" dirty="0"/>
            </a:br>
            <a:endParaRPr lang="en-US" dirty="0"/>
          </a:p>
        </p:txBody>
      </p:sp>
      <p:sp>
        <p:nvSpPr>
          <p:cNvPr id="3" name="Content Placeholder 2"/>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HTML lists allow web developers to group a set of related items in lists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 unordered HTML list:</a:t>
            </a:r>
          </a:p>
          <a:p>
            <a:r>
              <a:rPr lang="en-US" dirty="0">
                <a:latin typeface="Times New Roman" panose="02020603050405020304" pitchFamily="18" charset="0"/>
                <a:cs typeface="Times New Roman" panose="02020603050405020304" pitchFamily="18" charset="0"/>
              </a:rPr>
              <a:t>Item</a:t>
            </a:r>
          </a:p>
          <a:p>
            <a:r>
              <a:rPr lang="en-US" dirty="0">
                <a:latin typeface="Times New Roman" panose="02020603050405020304" pitchFamily="18" charset="0"/>
                <a:cs typeface="Times New Roman" panose="02020603050405020304" pitchFamily="18" charset="0"/>
              </a:rPr>
              <a:t>Item</a:t>
            </a:r>
          </a:p>
          <a:p>
            <a:r>
              <a:rPr lang="en-US" dirty="0">
                <a:latin typeface="Times New Roman" panose="02020603050405020304" pitchFamily="18" charset="0"/>
                <a:cs typeface="Times New Roman" panose="02020603050405020304" pitchFamily="18" charset="0"/>
              </a:rPr>
              <a:t>Item</a:t>
            </a:r>
          </a:p>
          <a:p>
            <a:r>
              <a:rPr lang="en-US" dirty="0">
                <a:latin typeface="Times New Roman" panose="02020603050405020304" pitchFamily="18" charset="0"/>
                <a:cs typeface="Times New Roman" panose="02020603050405020304" pitchFamily="18" charset="0"/>
              </a:rPr>
              <a:t>Item</a:t>
            </a:r>
          </a:p>
          <a:p>
            <a:endParaRPr lang="en-US" dirty="0"/>
          </a:p>
        </p:txBody>
      </p:sp>
      <p:sp>
        <p:nvSpPr>
          <p:cNvPr id="4" name="Content Placeholder 3"/>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An ordered HTML list: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First item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Second item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Third item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Fourth item</a:t>
            </a:r>
          </a:p>
          <a:p>
            <a:pPr marL="514350" indent="-514350">
              <a:buFont typeface="+mj-lt"/>
              <a:buAutoNum type="arabicPeriod"/>
            </a:pPr>
            <a:endParaRPr lang="en-US" dirty="0"/>
          </a:p>
        </p:txBody>
      </p:sp>
    </p:spTree>
    <p:extLst>
      <p:ext uri="{BB962C8B-B14F-4D97-AF65-F5344CB8AC3E}">
        <p14:creationId xmlns:p14="http://schemas.microsoft.com/office/powerpoint/2010/main" val="2665546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Unordered </a:t>
            </a:r>
            <a:r>
              <a:rPr lang="en-US" b="1" dirty="0">
                <a:latin typeface="Times New Roman" panose="02020603050405020304" pitchFamily="18" charset="0"/>
                <a:cs typeface="Times New Roman" panose="02020603050405020304" pitchFamily="18" charset="0"/>
              </a:rPr>
              <a:t>HTML List</a:t>
            </a:r>
            <a:r>
              <a:rPr lang="en-US" dirty="0"/>
              <a:t/>
            </a:r>
            <a:br>
              <a:rPr lang="en-US" dirty="0"/>
            </a:br>
            <a:endParaRPr lang="en-US" dirty="0"/>
          </a:p>
        </p:txBody>
      </p:sp>
      <p:sp>
        <p:nvSpPr>
          <p:cNvPr id="6" name="Content Placeholder 5"/>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unordered list starts with the &lt;</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&gt; tag. Each list item starts with the &lt;li&gt; tag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list items will be marked with bullets (small black circles) by default</a:t>
            </a:r>
            <a:r>
              <a:rPr lang="en-US" dirty="0" smtClean="0">
                <a:latin typeface="Times New Roman" panose="02020603050405020304" pitchFamily="18" charset="0"/>
                <a:cs typeface="Times New Roman" panose="02020603050405020304" pitchFamily="18" charset="0"/>
              </a:rPr>
              <a:t>:</a:t>
            </a:r>
          </a:p>
          <a:p>
            <a:pPr marL="0" indent="0">
              <a:buNone/>
            </a:pPr>
            <a:r>
              <a:rPr lang="it-IT" dirty="0">
                <a:latin typeface="Times New Roman" panose="02020603050405020304" pitchFamily="18" charset="0"/>
                <a:cs typeface="Times New Roman" panose="02020603050405020304" pitchFamily="18" charset="0"/>
              </a:rPr>
              <a:t>&lt;ul&gt;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&lt;li&gt;Coffee&lt;/li&gt;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&lt;li&gt;Tea&lt;/li&gt;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&lt;li&gt;Milk&lt;/li&gt;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&lt;/ul&gt;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894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Ordered </a:t>
            </a:r>
            <a:r>
              <a:rPr lang="en-US" b="1" dirty="0">
                <a:latin typeface="Times New Roman" panose="02020603050405020304" pitchFamily="18" charset="0"/>
                <a:cs typeface="Times New Roman" panose="02020603050405020304" pitchFamily="18" charset="0"/>
              </a:rPr>
              <a:t>HTML List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ordered list starts with the &lt;</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&gt; tag. Each list item starts with the &lt;li&gt; tag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list items will be marked with numbers by default</a:t>
            </a:r>
            <a:r>
              <a:rPr lang="en-US" dirty="0" smtClean="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&lt;ol&gt;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&lt;li&gt;Coffee&lt;/li&gt;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&lt;li&gt;Tea&lt;/li&gt;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  &lt;li&gt;Milk&lt;/li&gt;</a:t>
            </a:r>
            <a:br>
              <a:rPr lang="it-IT" dirty="0">
                <a:latin typeface="Times New Roman" panose="02020603050405020304" pitchFamily="18" charset="0"/>
                <a:cs typeface="Times New Roman" panose="02020603050405020304" pitchFamily="18" charset="0"/>
              </a:rPr>
            </a:br>
            <a:r>
              <a:rPr lang="it-IT" dirty="0">
                <a:latin typeface="Times New Roman" panose="02020603050405020304" pitchFamily="18" charset="0"/>
                <a:cs typeface="Times New Roman" panose="02020603050405020304" pitchFamily="18" charset="0"/>
              </a:rPr>
              <a:t>&lt;/ol&gt;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94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Explained</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&lt;!DOCTYPE html&gt; declaration defines that this document is an HTML5 document</a:t>
            </a:r>
          </a:p>
          <a:p>
            <a:pPr algn="just"/>
            <a:r>
              <a:rPr lang="en-US" dirty="0">
                <a:latin typeface="Times New Roman" panose="02020603050405020304" pitchFamily="18" charset="0"/>
                <a:cs typeface="Times New Roman" panose="02020603050405020304" pitchFamily="18" charset="0"/>
              </a:rPr>
              <a:t>The &lt;html&gt; element is the root element of an HTML page</a:t>
            </a:r>
          </a:p>
          <a:p>
            <a:pPr algn="just"/>
            <a:r>
              <a:rPr lang="en-US" dirty="0">
                <a:latin typeface="Times New Roman" panose="02020603050405020304" pitchFamily="18" charset="0"/>
                <a:cs typeface="Times New Roman" panose="02020603050405020304" pitchFamily="18" charset="0"/>
              </a:rPr>
              <a:t>The &lt;head&gt; element contains meta information about the HTML page</a:t>
            </a:r>
          </a:p>
          <a:p>
            <a:pPr algn="just"/>
            <a:r>
              <a:rPr lang="en-US" dirty="0">
                <a:latin typeface="Times New Roman" panose="02020603050405020304" pitchFamily="18" charset="0"/>
                <a:cs typeface="Times New Roman" panose="02020603050405020304" pitchFamily="18" charset="0"/>
              </a:rPr>
              <a:t>The &lt;title&gt; element specifies a title for the HTML page (which is shown in the browser's title bar or in the page's tab)</a:t>
            </a:r>
          </a:p>
          <a:p>
            <a:pPr algn="just"/>
            <a:r>
              <a:rPr lang="en-US" dirty="0">
                <a:latin typeface="Times New Roman" panose="02020603050405020304" pitchFamily="18" charset="0"/>
                <a:cs typeface="Times New Roman" panose="02020603050405020304" pitchFamily="18" charset="0"/>
              </a:rPr>
              <a:t>The &lt;body&gt; element defines the document's body, and is a container for all the visible contents, such as headings, paragraphs, images, hyperlinks, tables, lists, etc.</a:t>
            </a:r>
          </a:p>
          <a:p>
            <a:pPr algn="just"/>
            <a:r>
              <a:rPr lang="en-US" dirty="0">
                <a:latin typeface="Times New Roman" panose="02020603050405020304" pitchFamily="18" charset="0"/>
                <a:cs typeface="Times New Roman" panose="02020603050405020304" pitchFamily="18" charset="0"/>
              </a:rPr>
              <a:t>The &lt;h1&gt; element defines a large heading</a:t>
            </a:r>
          </a:p>
          <a:p>
            <a:pPr algn="just"/>
            <a:r>
              <a:rPr lang="en-US" dirty="0">
                <a:latin typeface="Times New Roman" panose="02020603050405020304" pitchFamily="18" charset="0"/>
                <a:cs typeface="Times New Roman" panose="02020603050405020304" pitchFamily="18" charset="0"/>
              </a:rPr>
              <a:t>The &lt;p&gt; element defines a paragraph</a:t>
            </a:r>
          </a:p>
        </p:txBody>
      </p:sp>
    </p:spTree>
    <p:extLst>
      <p:ext uri="{BB962C8B-B14F-4D97-AF65-F5344CB8AC3E}">
        <p14:creationId xmlns:p14="http://schemas.microsoft.com/office/powerpoint/2010/main" val="4056881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Description Lists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also supports description lists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description list is a list of terms, with a description of each term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&lt;dl&gt; tag defines the description list, the &lt;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&gt; tag defines the term (name), and the &lt;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&gt; tag describes each term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&lt;dl&gt;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&gt;Coffee&lt;/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&gt;- black hot drink&lt;/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&gt;Milk&lt;/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&gt;- white cold drink&lt;/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&lt;/dl&gt;</a:t>
            </a:r>
          </a:p>
        </p:txBody>
      </p:sp>
    </p:spTree>
    <p:extLst>
      <p:ext uri="{BB962C8B-B14F-4D97-AF65-F5344CB8AC3E}">
        <p14:creationId xmlns:p14="http://schemas.microsoft.com/office/powerpoint/2010/main" val="3534747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Color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There are 3 different methods to set color:</a:t>
            </a:r>
          </a:p>
          <a:p>
            <a:pPr marL="514350" indent="-514350">
              <a:buAutoNum type="alphaUcParenR"/>
            </a:pPr>
            <a:r>
              <a:rPr lang="en-US" dirty="0" smtClean="0">
                <a:latin typeface="Times New Roman" panose="02020603050405020304" pitchFamily="18" charset="0"/>
                <a:cs typeface="Times New Roman" panose="02020603050405020304" pitchFamily="18" charset="0"/>
              </a:rPr>
              <a:t>Using color name: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 body </a:t>
            </a:r>
            <a:r>
              <a:rPr lang="en-US" dirty="0" err="1" smtClean="0">
                <a:latin typeface="Times New Roman" panose="02020603050405020304" pitchFamily="18" charset="0"/>
                <a:cs typeface="Times New Roman" panose="02020603050405020304" pitchFamily="18" charset="0"/>
              </a:rPr>
              <a:t>bgcolor</a:t>
            </a:r>
            <a:r>
              <a:rPr lang="en-US" dirty="0" smtClean="0">
                <a:latin typeface="Times New Roman" panose="02020603050405020304" pitchFamily="18" charset="0"/>
                <a:cs typeface="Times New Roman" panose="02020603050405020304" pitchFamily="18" charset="0"/>
              </a:rPr>
              <a:t>=“red”&gt;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&lt;font color=“green”&gt;</a:t>
            </a:r>
          </a:p>
          <a:p>
            <a:pPr marL="0" indent="0">
              <a:buNone/>
            </a:pPr>
            <a:r>
              <a:rPr lang="en-US" dirty="0" smtClean="0">
                <a:latin typeface="Times New Roman" panose="02020603050405020304" pitchFamily="18" charset="0"/>
                <a:cs typeface="Times New Roman" panose="02020603050405020304" pitchFamily="18" charset="0"/>
              </a:rPr>
              <a:t>B) Using RGB(</a:t>
            </a:r>
            <a:r>
              <a:rPr lang="en-US" dirty="0" err="1" smtClean="0">
                <a:latin typeface="Times New Roman" panose="02020603050405020304" pitchFamily="18" charset="0"/>
                <a:cs typeface="Times New Roman" panose="02020603050405020304" pitchFamily="18" charset="0"/>
              </a:rPr>
              <a:t>Red,Green,Blue</a:t>
            </a:r>
            <a:r>
              <a:rPr lang="en-US" dirty="0" smtClean="0">
                <a:latin typeface="Times New Roman" panose="02020603050405020304" pitchFamily="18" charset="0"/>
                <a:cs typeface="Times New Roman" panose="02020603050405020304" pitchFamily="18" charset="0"/>
              </a:rPr>
              <a:t>) Values: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&lt;body </a:t>
            </a:r>
            <a:r>
              <a:rPr lang="en-US" dirty="0" err="1" smtClean="0">
                <a:latin typeface="Times New Roman" panose="02020603050405020304" pitchFamily="18" charset="0"/>
                <a:cs typeface="Times New Roman" panose="02020603050405020304" pitchFamily="18" charset="0"/>
              </a:rPr>
              <a:t>bgcolor</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rgb</a:t>
            </a:r>
            <a:r>
              <a:rPr lang="en-US" dirty="0" smtClean="0">
                <a:latin typeface="Times New Roman" panose="02020603050405020304" pitchFamily="18" charset="0"/>
                <a:cs typeface="Times New Roman" panose="02020603050405020304" pitchFamily="18" charset="0"/>
              </a:rPr>
              <a:t>(72,0,0)”&gt;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&lt;font color=“</a:t>
            </a:r>
            <a:r>
              <a:rPr lang="en-US" dirty="0" err="1" smtClean="0">
                <a:latin typeface="Times New Roman" panose="02020603050405020304" pitchFamily="18" charset="0"/>
                <a:cs typeface="Times New Roman" panose="02020603050405020304" pitchFamily="18" charset="0"/>
              </a:rPr>
              <a:t>rgb</a:t>
            </a:r>
            <a:r>
              <a:rPr lang="en-US" dirty="0" smtClean="0">
                <a:latin typeface="Times New Roman" panose="02020603050405020304" pitchFamily="18" charset="0"/>
                <a:cs typeface="Times New Roman" panose="02020603050405020304" pitchFamily="18" charset="0"/>
              </a:rPr>
              <a:t>(34,52,23)”&gt;</a:t>
            </a:r>
          </a:p>
          <a:p>
            <a:pPr marL="0" indent="0">
              <a:buNone/>
            </a:pPr>
            <a:r>
              <a:rPr lang="en-US" dirty="0" smtClean="0">
                <a:latin typeface="Times New Roman" panose="02020603050405020304" pitchFamily="18" charset="0"/>
                <a:cs typeface="Times New Roman" panose="02020603050405020304" pitchFamily="18" charset="0"/>
              </a:rPr>
              <a:t>c) Using Hexadecimal Value: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&lt;body </a:t>
            </a:r>
            <a:r>
              <a:rPr lang="en-US" dirty="0" err="1" smtClean="0">
                <a:latin typeface="Times New Roman" panose="02020603050405020304" pitchFamily="18" charset="0"/>
                <a:cs typeface="Times New Roman" panose="02020603050405020304" pitchFamily="18" charset="0"/>
              </a:rPr>
              <a:t>bgcolor</a:t>
            </a:r>
            <a:r>
              <a:rPr lang="en-US" dirty="0" smtClean="0">
                <a:latin typeface="Times New Roman" panose="02020603050405020304" pitchFamily="18" charset="0"/>
                <a:cs typeface="Times New Roman" panose="02020603050405020304" pitchFamily="18" charset="0"/>
              </a:rPr>
              <a:t>=“#ffff00”&gt;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&lt;font color=“#ff0000”&gt;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029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Font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Font Size:</a:t>
            </a:r>
          </a:p>
          <a:p>
            <a:r>
              <a:rPr lang="en-US" dirty="0" smtClean="0">
                <a:latin typeface="Times New Roman" panose="02020603050405020304" pitchFamily="18" charset="0"/>
                <a:cs typeface="Times New Roman" panose="02020603050405020304" pitchFamily="18" charset="0"/>
              </a:rPr>
              <a:t>&lt;font size=“10”&gt;Here font size is 10&lt;/font&gt;</a:t>
            </a:r>
          </a:p>
          <a:p>
            <a:r>
              <a:rPr lang="en-US" b="1" dirty="0" smtClean="0">
                <a:latin typeface="Times New Roman" panose="02020603050405020304" pitchFamily="18" charset="0"/>
                <a:cs typeface="Times New Roman" panose="02020603050405020304" pitchFamily="18" charset="0"/>
              </a:rPr>
              <a:t>Font Color:</a:t>
            </a:r>
          </a:p>
          <a:p>
            <a:r>
              <a:rPr lang="en-US" dirty="0" smtClean="0">
                <a:latin typeface="Times New Roman" panose="02020603050405020304" pitchFamily="18" charset="0"/>
                <a:cs typeface="Times New Roman" panose="02020603050405020304" pitchFamily="18" charset="0"/>
              </a:rPr>
              <a:t>&lt;font color=“red”&gt;</a:t>
            </a:r>
            <a:r>
              <a:rPr lang="en-US" dirty="0">
                <a:latin typeface="Times New Roman" panose="02020603050405020304" pitchFamily="18" charset="0"/>
                <a:cs typeface="Times New Roman" panose="02020603050405020304" pitchFamily="18" charset="0"/>
              </a:rPr>
              <a:t> Here font size </a:t>
            </a:r>
            <a:r>
              <a:rPr lang="en-US" dirty="0" smtClean="0">
                <a:latin typeface="Times New Roman" panose="02020603050405020304" pitchFamily="18" charset="0"/>
                <a:cs typeface="Times New Roman" panose="02020603050405020304" pitchFamily="18" charset="0"/>
              </a:rPr>
              <a:t>is red&lt;/font&gt;</a:t>
            </a:r>
          </a:p>
          <a:p>
            <a:r>
              <a:rPr lang="en-US" b="1" dirty="0" smtClean="0">
                <a:latin typeface="Times New Roman" panose="02020603050405020304" pitchFamily="18" charset="0"/>
                <a:cs typeface="Times New Roman" panose="02020603050405020304" pitchFamily="18" charset="0"/>
              </a:rPr>
              <a:t>Font Face:</a:t>
            </a:r>
          </a:p>
          <a:p>
            <a:r>
              <a:rPr lang="en-US" dirty="0" smtClean="0">
                <a:latin typeface="Times New Roman" panose="02020603050405020304" pitchFamily="18" charset="0"/>
                <a:cs typeface="Times New Roman" panose="02020603050405020304" pitchFamily="18" charset="0"/>
              </a:rPr>
              <a:t>&lt;font face=“Times New Roman”&gt;Here font style is times new roman&lt;/font&gt;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925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&lt;frame&gt; Tag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&lt;frameset cols=“25%”, *,”25%”&gt;</a:t>
            </a:r>
          </a:p>
          <a:p>
            <a:r>
              <a:rPr lang="en-US" dirty="0" smtClean="0">
                <a:latin typeface="Times New Roman" panose="02020603050405020304" pitchFamily="18" charset="0"/>
                <a:cs typeface="Times New Roman" panose="02020603050405020304" pitchFamily="18" charset="0"/>
              </a:rPr>
              <a:t>&lt;frame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=“a.html”&gt;</a:t>
            </a:r>
          </a:p>
          <a:p>
            <a:r>
              <a:rPr lang="en-US" dirty="0" smtClean="0">
                <a:latin typeface="Times New Roman" panose="02020603050405020304" pitchFamily="18" charset="0"/>
                <a:cs typeface="Times New Roman" panose="02020603050405020304" pitchFamily="18" charset="0"/>
              </a:rPr>
              <a:t>&lt;frame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=“b.html”&gt;</a:t>
            </a:r>
          </a:p>
          <a:p>
            <a:r>
              <a:rPr lang="en-US" dirty="0" smtClean="0">
                <a:latin typeface="Times New Roman" panose="02020603050405020304" pitchFamily="18" charset="0"/>
                <a:cs typeface="Times New Roman" panose="02020603050405020304" pitchFamily="18" charset="0"/>
              </a:rPr>
              <a:t>&lt;frame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=“c.html”&gt;</a:t>
            </a:r>
          </a:p>
          <a:p>
            <a:r>
              <a:rPr lang="en-US" dirty="0" smtClean="0">
                <a:latin typeface="Times New Roman" panose="02020603050405020304" pitchFamily="18" charset="0"/>
                <a:cs typeface="Times New Roman" panose="02020603050405020304" pitchFamily="18" charset="0"/>
              </a:rPr>
              <a:t>&lt;/frameset&gt;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613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813"/>
            <a:ext cx="10515600" cy="5391150"/>
          </a:xfrm>
        </p:spPr>
        <p:txBody>
          <a:bodyPr/>
          <a:lstStyle/>
          <a:p>
            <a:r>
              <a:rPr lang="en-US" dirty="0" smtClean="0"/>
              <a:t>The &lt;frame&gt; tag is not supported in HTML5 instead &lt;</a:t>
            </a:r>
            <a:r>
              <a:rPr lang="en-US" dirty="0" err="1" smtClean="0"/>
              <a:t>iframe</a:t>
            </a:r>
            <a:r>
              <a:rPr lang="en-US" dirty="0" smtClean="0"/>
              <a:t>&gt; tag is used in it.</a:t>
            </a:r>
          </a:p>
          <a:p>
            <a:r>
              <a:rPr lang="en-US" dirty="0" smtClean="0"/>
              <a:t>Frame has attributes  like border, </a:t>
            </a:r>
            <a:r>
              <a:rPr lang="en-US" dirty="0" err="1" smtClean="0"/>
              <a:t>marginheight</a:t>
            </a:r>
            <a:r>
              <a:rPr lang="en-US" dirty="0" smtClean="0"/>
              <a:t>, </a:t>
            </a:r>
            <a:r>
              <a:rPr lang="en-US" dirty="0" err="1" smtClean="0"/>
              <a:t>marginwidth</a:t>
            </a:r>
            <a:r>
              <a:rPr lang="en-US" dirty="0" smtClean="0"/>
              <a:t> </a:t>
            </a:r>
            <a:r>
              <a:rPr lang="en-US" dirty="0" err="1" smtClean="0"/>
              <a:t>nosize</a:t>
            </a:r>
            <a:r>
              <a:rPr lang="en-US" dirty="0" smtClean="0"/>
              <a:t>, scrolling, </a:t>
            </a:r>
            <a:r>
              <a:rPr lang="en-US" dirty="0" err="1" smtClean="0"/>
              <a:t>src</a:t>
            </a:r>
            <a:r>
              <a:rPr lang="en-US" dirty="0" smtClean="0"/>
              <a:t>.</a:t>
            </a:r>
          </a:p>
          <a:p>
            <a:r>
              <a:rPr lang="en-US" dirty="0" smtClean="0"/>
              <a:t>Fro example:</a:t>
            </a:r>
          </a:p>
          <a:p>
            <a:r>
              <a:rPr lang="en-US" dirty="0" smtClean="0"/>
              <a:t>&lt;frame border=“1”&gt; if set 0 then no border will display.</a:t>
            </a:r>
          </a:p>
          <a:p>
            <a:r>
              <a:rPr lang="en-US" dirty="0" smtClean="0"/>
              <a:t>&lt;frame </a:t>
            </a:r>
            <a:r>
              <a:rPr lang="en-US" dirty="0" err="1" smtClean="0"/>
              <a:t>marginheight</a:t>
            </a:r>
            <a:r>
              <a:rPr lang="en-US" dirty="0" smtClean="0"/>
              <a:t>=“20px”&gt; displays height in pixel format.</a:t>
            </a:r>
          </a:p>
          <a:p>
            <a:r>
              <a:rPr lang="en-US" dirty="0" smtClean="0"/>
              <a:t>&lt;frame </a:t>
            </a:r>
            <a:r>
              <a:rPr lang="en-US" dirty="0" err="1" smtClean="0"/>
              <a:t>marginwidth</a:t>
            </a:r>
            <a:r>
              <a:rPr lang="en-US" dirty="0" smtClean="0"/>
              <a:t>=“20px”&gt; </a:t>
            </a:r>
            <a:r>
              <a:rPr lang="en-US" dirty="0"/>
              <a:t>displays </a:t>
            </a:r>
            <a:r>
              <a:rPr lang="en-US" dirty="0" smtClean="0"/>
              <a:t>width </a:t>
            </a:r>
            <a:r>
              <a:rPr lang="en-US" dirty="0"/>
              <a:t>in pixel format</a:t>
            </a:r>
            <a:r>
              <a:rPr lang="en-US" dirty="0" smtClean="0"/>
              <a:t>.</a:t>
            </a:r>
          </a:p>
          <a:p>
            <a:r>
              <a:rPr lang="en-US" dirty="0" smtClean="0"/>
              <a:t>&lt;frame </a:t>
            </a:r>
            <a:r>
              <a:rPr lang="en-US" dirty="0" err="1" smtClean="0"/>
              <a:t>nosize</a:t>
            </a:r>
            <a:r>
              <a:rPr lang="en-US" dirty="0" smtClean="0"/>
              <a:t>&gt;</a:t>
            </a:r>
          </a:p>
          <a:p>
            <a:r>
              <a:rPr lang="en-US" dirty="0" smtClean="0"/>
              <a:t>&lt;frame scrolling=“yes”&gt; options available are yes, no, auto.</a:t>
            </a:r>
          </a:p>
          <a:p>
            <a:r>
              <a:rPr lang="en-US" dirty="0" smtClean="0"/>
              <a:t>&lt;frame </a:t>
            </a:r>
            <a:r>
              <a:rPr lang="en-US" dirty="0" err="1" smtClean="0"/>
              <a:t>src</a:t>
            </a:r>
            <a:r>
              <a:rPr lang="en-US" dirty="0" smtClean="0"/>
              <a:t>=“xyz.html”&gt; shows the path to other webpage into frame.</a:t>
            </a:r>
            <a:endParaRPr lang="en-US" dirty="0"/>
          </a:p>
          <a:p>
            <a:endParaRPr lang="en-US" dirty="0" smtClean="0"/>
          </a:p>
          <a:p>
            <a:endParaRPr lang="en-US" dirty="0"/>
          </a:p>
        </p:txBody>
      </p:sp>
    </p:spTree>
    <p:extLst>
      <p:ext uri="{BB962C8B-B14F-4D97-AF65-F5344CB8AC3E}">
        <p14:creationId xmlns:p14="http://schemas.microsoft.com/office/powerpoint/2010/main" val="2892096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625"/>
            <a:ext cx="10515600" cy="5748338"/>
          </a:xfrm>
        </p:spPr>
        <p:txBody>
          <a:bodyPr/>
          <a:lstStyle/>
          <a:p>
            <a:r>
              <a:rPr lang="en-US" dirty="0" smtClean="0"/>
              <a:t>The &lt;frameset&gt; tag defines a frameset and holds one or more frame within from separate document.</a:t>
            </a:r>
          </a:p>
          <a:p>
            <a:r>
              <a:rPr lang="en-US" dirty="0" smtClean="0"/>
              <a:t>The frameset specifies how many rows/column will be in the frameset and in which format percentage/pixel format.</a:t>
            </a:r>
          </a:p>
          <a:p>
            <a:endParaRPr lang="en-US" dirty="0"/>
          </a:p>
          <a:p>
            <a:r>
              <a:rPr lang="en-US" dirty="0" smtClean="0"/>
              <a:t>&lt;frameset cols=“50%,50%”&gt;</a:t>
            </a:r>
          </a:p>
          <a:p>
            <a:r>
              <a:rPr lang="en-US" dirty="0" smtClean="0"/>
              <a:t>&lt;frameset rows=“50%,25%,25%”&gt;</a:t>
            </a:r>
            <a:endParaRPr lang="en-US" dirty="0"/>
          </a:p>
        </p:txBody>
      </p:sp>
    </p:spTree>
    <p:extLst>
      <p:ext uri="{BB962C8B-B14F-4D97-AF65-F5344CB8AC3E}">
        <p14:creationId xmlns:p14="http://schemas.microsoft.com/office/powerpoint/2010/main" val="1532526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&lt;</a:t>
            </a:r>
            <a:r>
              <a:rPr lang="en-US" b="1" dirty="0" err="1">
                <a:latin typeface="Times New Roman" panose="02020603050405020304" pitchFamily="18" charset="0"/>
                <a:cs typeface="Times New Roman" panose="02020603050405020304" pitchFamily="18" charset="0"/>
              </a:rPr>
              <a:t>iframe</a:t>
            </a:r>
            <a:r>
              <a:rPr lang="en-US" b="1" dirty="0">
                <a:latin typeface="Times New Roman" panose="02020603050405020304" pitchFamily="18" charset="0"/>
                <a:cs typeface="Times New Roman" panose="02020603050405020304" pitchFamily="18" charset="0"/>
              </a:rPr>
              <a:t>&gt; Tag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&lt;</a:t>
            </a:r>
            <a:r>
              <a:rPr lang="en-US" dirty="0" err="1"/>
              <a:t>iframe</a:t>
            </a:r>
            <a:r>
              <a:rPr lang="en-US" dirty="0"/>
              <a:t>&gt; tag specifies an inline frame</a:t>
            </a:r>
            <a:r>
              <a:rPr lang="en-US" dirty="0" smtClean="0"/>
              <a:t>.</a:t>
            </a:r>
          </a:p>
          <a:p>
            <a:pPr marL="0" indent="0">
              <a:buNone/>
            </a:pPr>
            <a:r>
              <a:rPr lang="en-US" dirty="0"/>
              <a:t>&lt;</a:t>
            </a:r>
            <a:r>
              <a:rPr lang="en-US" dirty="0" err="1"/>
              <a:t>iframe</a:t>
            </a:r>
            <a:r>
              <a:rPr lang="en-US" dirty="0"/>
              <a:t> </a:t>
            </a:r>
            <a:r>
              <a:rPr lang="en-US" dirty="0" err="1"/>
              <a:t>src</a:t>
            </a:r>
            <a:r>
              <a:rPr lang="en-US" dirty="0"/>
              <a:t>="https://</a:t>
            </a:r>
            <a:r>
              <a:rPr lang="en-US" dirty="0" smtClean="0"/>
              <a:t>www.google.com</a:t>
            </a:r>
            <a:r>
              <a:rPr lang="en-US" dirty="0"/>
              <a:t>" </a:t>
            </a:r>
            <a:r>
              <a:rPr lang="en-US" dirty="0" smtClean="0"/>
              <a:t>title=“Free </a:t>
            </a:r>
            <a:r>
              <a:rPr lang="en-US" dirty="0"/>
              <a:t>Online Web Tutorials"&gt;&lt;/</a:t>
            </a:r>
            <a:r>
              <a:rPr lang="en-US" dirty="0" err="1"/>
              <a:t>iframe</a:t>
            </a:r>
            <a:r>
              <a:rPr lang="en-US" dirty="0"/>
              <a:t>&gt;</a:t>
            </a:r>
          </a:p>
        </p:txBody>
      </p:sp>
    </p:spTree>
    <p:extLst>
      <p:ext uri="{BB962C8B-B14F-4D97-AF65-F5344CB8AC3E}">
        <p14:creationId xmlns:p14="http://schemas.microsoft.com/office/powerpoint/2010/main" val="10684131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9259026"/>
              </p:ext>
            </p:extLst>
          </p:nvPr>
        </p:nvGraphicFramePr>
        <p:xfrm>
          <a:off x="0" y="39676"/>
          <a:ext cx="12191999" cy="6818323"/>
        </p:xfrm>
        <a:graphic>
          <a:graphicData uri="http://schemas.openxmlformats.org/drawingml/2006/table">
            <a:tbl>
              <a:tblPr/>
              <a:tblGrid>
                <a:gridCol w="2608586"/>
                <a:gridCol w="2862944"/>
                <a:gridCol w="6720469"/>
              </a:tblGrid>
              <a:tr h="288364">
                <a:tc>
                  <a:txBody>
                    <a:bodyPr/>
                    <a:lstStyle/>
                    <a:p>
                      <a:pPr algn="l" fontAlgn="t"/>
                      <a:r>
                        <a:rPr lang="en-US" sz="1400" b="1" dirty="0">
                          <a:effectLst/>
                        </a:rPr>
                        <a:t>Attribute</a:t>
                      </a: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Value</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Description</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88364">
                <a:tc>
                  <a:txBody>
                    <a:bodyPr/>
                    <a:lstStyle/>
                    <a:p>
                      <a:pPr algn="l" fontAlgn="t"/>
                      <a:r>
                        <a:rPr lang="en-US" sz="1400">
                          <a:effectLst/>
                        </a:rPr>
                        <a:t>allow</a:t>
                      </a: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 </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Specifies a feature policy for the &lt;iframe&gt;</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11956">
                <a:tc>
                  <a:txBody>
                    <a:bodyPr/>
                    <a:lstStyle/>
                    <a:p>
                      <a:pPr algn="l" fontAlgn="t"/>
                      <a:r>
                        <a:rPr lang="en-US" sz="1400">
                          <a:effectLst/>
                        </a:rPr>
                        <a:t>allowfullscreen</a:t>
                      </a: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true</a:t>
                      </a:r>
                      <a:br>
                        <a:rPr lang="en-US" sz="1400" dirty="0">
                          <a:effectLst/>
                        </a:rPr>
                      </a:br>
                      <a:r>
                        <a:rPr lang="en-US" sz="1400" dirty="0">
                          <a:effectLst/>
                        </a:rPr>
                        <a:t>false</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Set to true if the &lt;iframe&gt; can activate fullscreen mode by calling the requestFullscreen() method</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11956">
                <a:tc>
                  <a:txBody>
                    <a:bodyPr/>
                    <a:lstStyle/>
                    <a:p>
                      <a:pPr algn="l" fontAlgn="t"/>
                      <a:r>
                        <a:rPr lang="en-US" sz="1400">
                          <a:effectLst/>
                        </a:rPr>
                        <a:t>allowpaymentrequest</a:t>
                      </a: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true</a:t>
                      </a:r>
                      <a:br>
                        <a:rPr lang="en-US" sz="1400">
                          <a:effectLst/>
                        </a:rPr>
                      </a:br>
                      <a:r>
                        <a:rPr lang="en-US" sz="1400">
                          <a:effectLst/>
                        </a:rPr>
                        <a:t>false</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Set to true if a cross-origin &lt;iframe&gt; should be allowed to invoke the Payment Request API</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7372">
                <a:tc>
                  <a:txBody>
                    <a:bodyPr/>
                    <a:lstStyle/>
                    <a:p>
                      <a:pPr algn="l" fontAlgn="t"/>
                      <a:r>
                        <a:rPr lang="en-US" sz="1400" dirty="0">
                          <a:effectLst/>
                          <a:hlinkClick r:id="rId2"/>
                        </a:rPr>
                        <a:t>height</a:t>
                      </a:r>
                      <a:endParaRPr lang="en-US" sz="1400" dirty="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i="1">
                          <a:effectLst/>
                        </a:rPr>
                        <a:t>pixels</a:t>
                      </a:r>
                      <a:endParaRPr lang="en-US" sz="140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Specifies the height of an &lt;iframe&gt;. Default height is 150 pixels</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88364">
                <a:tc>
                  <a:txBody>
                    <a:bodyPr/>
                    <a:lstStyle/>
                    <a:p>
                      <a:pPr algn="l" fontAlgn="t"/>
                      <a:r>
                        <a:rPr lang="en-US" sz="1400">
                          <a:effectLst/>
                          <a:hlinkClick r:id="rId3"/>
                        </a:rPr>
                        <a:t>name</a:t>
                      </a:r>
                      <a:endParaRPr lang="en-US" sz="140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i="1">
                          <a:effectLst/>
                        </a:rPr>
                        <a:t>text</a:t>
                      </a:r>
                      <a:endParaRPr lang="en-US" sz="140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Specifies the name of an &lt;iframe&gt;</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507">
                <a:tc>
                  <a:txBody>
                    <a:bodyPr/>
                    <a:lstStyle/>
                    <a:p>
                      <a:pPr algn="l" fontAlgn="t"/>
                      <a:r>
                        <a:rPr lang="en-US" sz="1400">
                          <a:effectLst/>
                          <a:hlinkClick r:id="rId4"/>
                        </a:rPr>
                        <a:t>referrerpolicy</a:t>
                      </a:r>
                      <a:endParaRPr lang="en-US" sz="140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no-referrer</a:t>
                      </a:r>
                      <a:br>
                        <a:rPr lang="en-US" sz="1400" dirty="0">
                          <a:effectLst/>
                        </a:rPr>
                      </a:br>
                      <a:r>
                        <a:rPr lang="en-US" sz="1400" dirty="0">
                          <a:effectLst/>
                        </a:rPr>
                        <a:t>no-referrer-when-downgrade</a:t>
                      </a:r>
                      <a:br>
                        <a:rPr lang="en-US" sz="1400" dirty="0">
                          <a:effectLst/>
                        </a:rPr>
                      </a:br>
                      <a:r>
                        <a:rPr lang="en-US" sz="1400" dirty="0">
                          <a:effectLst/>
                        </a:rPr>
                        <a:t>origin</a:t>
                      </a:r>
                      <a:br>
                        <a:rPr lang="en-US" sz="1400" dirty="0">
                          <a:effectLst/>
                        </a:rPr>
                      </a:br>
                      <a:r>
                        <a:rPr lang="en-US" sz="1400" dirty="0">
                          <a:effectLst/>
                        </a:rPr>
                        <a:t>origin-when-cross-origin</a:t>
                      </a:r>
                      <a:br>
                        <a:rPr lang="en-US" sz="1400" dirty="0">
                          <a:effectLst/>
                        </a:rPr>
                      </a:br>
                      <a:r>
                        <a:rPr lang="en-US" sz="1400" dirty="0">
                          <a:effectLst/>
                        </a:rPr>
                        <a:t>same-origin</a:t>
                      </a:r>
                      <a:br>
                        <a:rPr lang="en-US" sz="1400" dirty="0">
                          <a:effectLst/>
                        </a:rPr>
                      </a:br>
                      <a:r>
                        <a:rPr lang="en-US" sz="1400" dirty="0">
                          <a:effectLst/>
                        </a:rPr>
                        <a:t>strict-origin</a:t>
                      </a:r>
                      <a:br>
                        <a:rPr lang="en-US" sz="1400" dirty="0">
                          <a:effectLst/>
                        </a:rPr>
                      </a:br>
                      <a:r>
                        <a:rPr lang="en-US" sz="1400" dirty="0">
                          <a:effectLst/>
                        </a:rPr>
                        <a:t>strict-origin-when-cross-origin</a:t>
                      </a:r>
                      <a:br>
                        <a:rPr lang="en-US" sz="1400" dirty="0">
                          <a:effectLst/>
                        </a:rPr>
                      </a:br>
                      <a:r>
                        <a:rPr lang="en-US" sz="1400" dirty="0">
                          <a:effectLst/>
                        </a:rPr>
                        <a:t>unsafe-</a:t>
                      </a:r>
                      <a:r>
                        <a:rPr lang="en-US" sz="1400" dirty="0" err="1">
                          <a:effectLst/>
                        </a:rPr>
                        <a:t>url</a:t>
                      </a:r>
                      <a:endParaRPr lang="en-US" sz="1400" dirty="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Specifies how much/which referrer information that will be sent when processing the </a:t>
                      </a:r>
                      <a:r>
                        <a:rPr lang="en-US" sz="1400" dirty="0" err="1">
                          <a:effectLst/>
                        </a:rPr>
                        <a:t>iframe</a:t>
                      </a:r>
                      <a:r>
                        <a:rPr lang="en-US" sz="1400" dirty="0">
                          <a:effectLst/>
                        </a:rPr>
                        <a:t> attributes</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406324">
                <a:tc>
                  <a:txBody>
                    <a:bodyPr/>
                    <a:lstStyle/>
                    <a:p>
                      <a:pPr algn="l" fontAlgn="t"/>
                      <a:r>
                        <a:rPr lang="en-US" sz="1400" dirty="0">
                          <a:effectLst/>
                          <a:hlinkClick r:id="rId5"/>
                        </a:rPr>
                        <a:t>sandbox</a:t>
                      </a:r>
                      <a:endParaRPr lang="en-US" sz="1400" dirty="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allow-forms</a:t>
                      </a:r>
                      <a:br>
                        <a:rPr lang="en-US" sz="1400">
                          <a:effectLst/>
                        </a:rPr>
                      </a:br>
                      <a:r>
                        <a:rPr lang="en-US" sz="1400">
                          <a:effectLst/>
                        </a:rPr>
                        <a:t>allow-pointer-lock</a:t>
                      </a:r>
                      <a:br>
                        <a:rPr lang="en-US" sz="1400">
                          <a:effectLst/>
                        </a:rPr>
                      </a:br>
                      <a:r>
                        <a:rPr lang="en-US" sz="1400">
                          <a:effectLst/>
                        </a:rPr>
                        <a:t>allow-popups</a:t>
                      </a:r>
                      <a:br>
                        <a:rPr lang="en-US" sz="1400">
                          <a:effectLst/>
                        </a:rPr>
                      </a:br>
                      <a:r>
                        <a:rPr lang="en-US" sz="1400">
                          <a:effectLst/>
                        </a:rPr>
                        <a:t>allow-same-origin</a:t>
                      </a:r>
                      <a:br>
                        <a:rPr lang="en-US" sz="1400">
                          <a:effectLst/>
                        </a:rPr>
                      </a:br>
                      <a:r>
                        <a:rPr lang="en-US" sz="1400">
                          <a:effectLst/>
                        </a:rPr>
                        <a:t>allow-scripts</a:t>
                      </a:r>
                      <a:br>
                        <a:rPr lang="en-US" sz="1400">
                          <a:effectLst/>
                        </a:rPr>
                      </a:br>
                      <a:r>
                        <a:rPr lang="en-US" sz="1400">
                          <a:effectLst/>
                        </a:rPr>
                        <a:t>allow-top-navigation</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Enables an extra set of restrictions for the content in an &lt;iframe&gt;</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7372">
                <a:tc>
                  <a:txBody>
                    <a:bodyPr/>
                    <a:lstStyle/>
                    <a:p>
                      <a:pPr algn="l" fontAlgn="t"/>
                      <a:r>
                        <a:rPr lang="en-US" sz="1400" dirty="0" err="1">
                          <a:effectLst/>
                          <a:hlinkClick r:id="rId6"/>
                        </a:rPr>
                        <a:t>src</a:t>
                      </a:r>
                      <a:endParaRPr lang="en-US" sz="1400" dirty="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i="1">
                          <a:effectLst/>
                        </a:rPr>
                        <a:t>URL</a:t>
                      </a:r>
                      <a:endParaRPr lang="en-US" sz="140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Specifies the address of the document to embed in the &lt;iframe&gt;</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17372">
                <a:tc>
                  <a:txBody>
                    <a:bodyPr/>
                    <a:lstStyle/>
                    <a:p>
                      <a:pPr algn="l" fontAlgn="t"/>
                      <a:r>
                        <a:rPr lang="en-US" sz="1400">
                          <a:effectLst/>
                          <a:hlinkClick r:id="rId7"/>
                        </a:rPr>
                        <a:t>srcdoc</a:t>
                      </a:r>
                      <a:endParaRPr lang="en-US" sz="140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i="1">
                          <a:effectLst/>
                        </a:rPr>
                        <a:t>HTML_code</a:t>
                      </a:r>
                      <a:endParaRPr lang="en-US" sz="140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Specifies the HTML content of the page to show in the &lt;iframe&gt;</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17372">
                <a:tc>
                  <a:txBody>
                    <a:bodyPr/>
                    <a:lstStyle/>
                    <a:p>
                      <a:pPr algn="l" fontAlgn="t"/>
                      <a:r>
                        <a:rPr lang="en-US" sz="1400">
                          <a:effectLst/>
                          <a:hlinkClick r:id="rId8"/>
                        </a:rPr>
                        <a:t>width</a:t>
                      </a:r>
                      <a:endParaRPr lang="en-US" sz="1400">
                        <a:effectLst/>
                      </a:endParaRPr>
                    </a:p>
                  </a:txBody>
                  <a:tcPr marL="61809"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i="1">
                          <a:effectLst/>
                        </a:rPr>
                        <a:t>pixels</a:t>
                      </a:r>
                      <a:endParaRPr lang="en-US" sz="1400">
                        <a:effectLst/>
                      </a:endParaRP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Specifies the width of an &lt;</a:t>
                      </a:r>
                      <a:r>
                        <a:rPr lang="en-US" sz="1400" dirty="0" err="1">
                          <a:effectLst/>
                        </a:rPr>
                        <a:t>iframe</a:t>
                      </a:r>
                      <a:r>
                        <a:rPr lang="en-US" sz="1400" dirty="0">
                          <a:effectLst/>
                        </a:rPr>
                        <a:t>&gt;. Default width is 300 pixels</a:t>
                      </a:r>
                    </a:p>
                  </a:txBody>
                  <a:tcPr marL="30904" marR="30904" marT="30904" marB="3090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85423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HTML Form Tag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An HTML form is used to collect user input. The user input can then be sent to a server for processing</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&lt;form action="/</a:t>
            </a:r>
            <a:r>
              <a:rPr lang="en-US" dirty="0" err="1">
                <a:latin typeface="Times New Roman" panose="02020603050405020304" pitchFamily="18" charset="0"/>
                <a:cs typeface="Times New Roman" panose="02020603050405020304" pitchFamily="18" charset="0"/>
              </a:rPr>
              <a:t>action_page.php</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"&gt;First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&lt;input type="text" id="</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value="John"&gt;&lt;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"&gt;Last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&lt;input type="text" id="</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value="Doe"&gt;&lt;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&lt;input type="submit" value="Submit"&gt;</a:t>
            </a:r>
          </a:p>
          <a:p>
            <a:pPr marL="0" indent="0">
              <a:buNone/>
            </a:pPr>
            <a:r>
              <a:rPr lang="en-US" dirty="0">
                <a:latin typeface="Times New Roman" panose="02020603050405020304" pitchFamily="18" charset="0"/>
                <a:cs typeface="Times New Roman" panose="02020603050405020304" pitchFamily="18" charset="0"/>
              </a:rPr>
              <a:t>&lt;/form&gt; </a:t>
            </a:r>
          </a:p>
        </p:txBody>
      </p:sp>
    </p:spTree>
    <p:extLst>
      <p:ext uri="{BB962C8B-B14F-4D97-AF65-F5344CB8AC3E}">
        <p14:creationId xmlns:p14="http://schemas.microsoft.com/office/powerpoint/2010/main" val="4256885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&lt;form&gt; Element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HTML &lt;form&gt; element is used to create an HTML form for user input</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&lt;form&gt;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form elements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a:t>
            </a:r>
            <a:r>
              <a:rPr lang="en-US" b="1" dirty="0" smtClean="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Form elements are different types of input elements, like: text fields, checkboxes, radio buttons, submit buttons, and more.</a:t>
            </a:r>
          </a:p>
        </p:txBody>
      </p:sp>
    </p:spTree>
    <p:extLst>
      <p:ext uri="{BB962C8B-B14F-4D97-AF65-F5344CB8AC3E}">
        <p14:creationId xmlns:p14="http://schemas.microsoft.com/office/powerpoint/2010/main" val="1285324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Web </a:t>
            </a:r>
            <a:r>
              <a:rPr lang="en-US" b="1" dirty="0">
                <a:latin typeface="Times New Roman" panose="02020603050405020304" pitchFamily="18" charset="0"/>
                <a:cs typeface="Times New Roman" panose="02020603050405020304" pitchFamily="18" charset="0"/>
              </a:rPr>
              <a:t>Browsers</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purpose of a web browser (Chrome, Edge, Firefox, Safari) is to read HTML documents and display them correctly.</a:t>
            </a:r>
          </a:p>
          <a:p>
            <a:pPr algn="just"/>
            <a:r>
              <a:rPr lang="en-US" dirty="0">
                <a:latin typeface="Times New Roman" panose="02020603050405020304" pitchFamily="18" charset="0"/>
                <a:cs typeface="Times New Roman" panose="02020603050405020304" pitchFamily="18" charset="0"/>
              </a:rPr>
              <a:t>A browser does not display the HTML tags, but uses them to determine how to display the document:</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15013" y="3562351"/>
            <a:ext cx="5538787" cy="3148822"/>
          </a:xfrm>
          <a:prstGeom prst="rect">
            <a:avLst/>
          </a:prstGeom>
        </p:spPr>
      </p:pic>
    </p:spTree>
    <p:extLst>
      <p:ext uri="{BB962C8B-B14F-4D97-AF65-F5344CB8AC3E}">
        <p14:creationId xmlns:p14="http://schemas.microsoft.com/office/powerpoint/2010/main" val="401142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&lt;input&gt; Element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&lt;input&gt; element is the most important form element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&lt;input&gt; element can be displayed in many ways, depending on the type attribute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Text Fields</a:t>
            </a:r>
          </a:p>
          <a:p>
            <a:r>
              <a:rPr lang="en-US" dirty="0">
                <a:latin typeface="Times New Roman" panose="02020603050405020304" pitchFamily="18" charset="0"/>
                <a:cs typeface="Times New Roman" panose="02020603050405020304" pitchFamily="18" charset="0"/>
              </a:rPr>
              <a:t>&lt;form&gt;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"&gt;First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&lt;input type="text" id="</a:t>
            </a:r>
            <a:r>
              <a:rPr lang="en-US" b="1" dirty="0" err="1">
                <a:latin typeface="Times New Roman" panose="02020603050405020304" pitchFamily="18" charset="0"/>
                <a:cs typeface="Times New Roman" panose="02020603050405020304" pitchFamily="18" charset="0"/>
              </a:rPr>
              <a:t>fname</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fname</a:t>
            </a:r>
            <a:r>
              <a:rPr lang="en-US" b="1" dirty="0">
                <a:latin typeface="Times New Roman" panose="02020603050405020304" pitchFamily="18" charset="0"/>
                <a:cs typeface="Times New Roman" panose="02020603050405020304" pitchFamily="18" charset="0"/>
              </a:rPr>
              <a:t>"&gt;&lt;</a:t>
            </a:r>
            <a:r>
              <a:rPr lang="en-US" b="1" dirty="0" err="1">
                <a:latin typeface="Times New Roman" panose="02020603050405020304" pitchFamily="18" charset="0"/>
                <a:cs typeface="Times New Roman" panose="02020603050405020304" pitchFamily="18" charset="0"/>
              </a:rPr>
              <a:t>br</a:t>
            </a:r>
            <a:r>
              <a:rPr lang="en-US" b="1" dirty="0">
                <a:latin typeface="Times New Roman" panose="02020603050405020304" pitchFamily="18" charset="0"/>
                <a:cs typeface="Times New Roman" panose="02020603050405020304" pitchFamily="18" charset="0"/>
              </a:rPr>
              <a:t>&gt;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"&gt;Last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&lt;input type="text" id="</a:t>
            </a:r>
            <a:r>
              <a:rPr lang="en-US" b="1" dirty="0" err="1" smtClean="0">
                <a:latin typeface="Times New Roman" panose="02020603050405020304" pitchFamily="18" charset="0"/>
                <a:cs typeface="Times New Roman" panose="02020603050405020304" pitchFamily="18" charset="0"/>
              </a:rPr>
              <a:t>lname</a:t>
            </a:r>
            <a:r>
              <a:rPr lang="en-US" b="1" dirty="0" smtClean="0">
                <a:latin typeface="Times New Roman" panose="02020603050405020304" pitchFamily="18" charset="0"/>
                <a:cs typeface="Times New Roman" panose="02020603050405020304" pitchFamily="18" charset="0"/>
              </a:rPr>
              <a:t>" name="</a:t>
            </a:r>
            <a:r>
              <a:rPr lang="en-US" b="1" dirty="0" err="1" smtClean="0">
                <a:latin typeface="Times New Roman" panose="02020603050405020304" pitchFamily="18" charset="0"/>
                <a:cs typeface="Times New Roman" panose="02020603050405020304" pitchFamily="18" charset="0"/>
              </a:rPr>
              <a:t>lname</a:t>
            </a:r>
            <a:r>
              <a:rPr lang="en-US" b="1" dirty="0" smtClean="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p>
        </p:txBody>
      </p:sp>
    </p:spTree>
    <p:extLst>
      <p:ext uri="{BB962C8B-B14F-4D97-AF65-F5344CB8AC3E}">
        <p14:creationId xmlns:p14="http://schemas.microsoft.com/office/powerpoint/2010/main" val="30791834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188"/>
            <a:ext cx="10515600" cy="5819775"/>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The &lt;label&gt; Element</a:t>
            </a:r>
          </a:p>
          <a:p>
            <a:pPr algn="just"/>
            <a:r>
              <a:rPr lang="en-US" dirty="0">
                <a:latin typeface="Times New Roman" panose="02020603050405020304" pitchFamily="18" charset="0"/>
                <a:cs typeface="Times New Roman" panose="02020603050405020304" pitchFamily="18" charset="0"/>
              </a:rPr>
              <a:t>Notice the use of the &lt;label&gt; element in the example above.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&lt;label&gt; tag defines a label for many form elements.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&lt;label&gt; element is useful for screen-reader users, because the screen-reader will read out loud the label when the user is focused on the input element.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&lt;label&gt; element also help users who have difficulty clicking on very small regions (such as radio buttons or checkboxes) - because when the user clicks the text within the &lt;label&gt; element, it toggles the radio button/checkbox.</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for attribute of the &lt;label&gt; tag should be equal to the id attribute of the &lt;input&gt; element to bind them together.</a:t>
            </a:r>
          </a:p>
        </p:txBody>
      </p:sp>
    </p:spTree>
    <p:extLst>
      <p:ext uri="{BB962C8B-B14F-4D97-AF65-F5344CB8AC3E}">
        <p14:creationId xmlns:p14="http://schemas.microsoft.com/office/powerpoint/2010/main" val="1712611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latin typeface="Times New Roman" panose="02020603050405020304" pitchFamily="18" charset="0"/>
                <a:cs typeface="Times New Roman" panose="02020603050405020304" pitchFamily="18" charset="0"/>
              </a:rPr>
              <a:t>Radio </a:t>
            </a:r>
            <a:r>
              <a:rPr lang="en-US" b="1" dirty="0">
                <a:latin typeface="Times New Roman" panose="02020603050405020304" pitchFamily="18" charset="0"/>
                <a:cs typeface="Times New Roman" panose="02020603050405020304" pitchFamily="18" charset="0"/>
              </a:rPr>
              <a:t>Buttons</a:t>
            </a:r>
            <a:r>
              <a:rPr lang="en-US" b="1" dirty="0"/>
              <a:t/>
            </a:r>
            <a:br>
              <a:rPr lang="en-US" b="1" dirty="0"/>
            </a:br>
            <a:endParaRPr lang="en-US" b="1" dirty="0"/>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&lt;input type="radio"&gt; defines a radio button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Radio buttons let a user select ONE of a limited number of choices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&lt;form&gt;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&lt;input type="radio" id="male" name="gender" value="male"&gt;</a:t>
            </a:r>
            <a:br>
              <a:rPr lang="en-US"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for="male"&gt;Male&lt;/label&gt;&lt;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&lt;input type="radio" id="female" name="gender" value="female"&gt;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for="female"&gt;Female&lt;/label&gt;&lt;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&lt;input type="radio" id="other" name="gender" value="other"&gt;</a:t>
            </a:r>
            <a:br>
              <a:rPr lang="en-US"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for="other"&gt;Other&lt;/label&gt;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1410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Submit Button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805363"/>
          </a:xfrm>
        </p:spPr>
        <p:txBody>
          <a:bodyPr>
            <a:normAutofit fontScale="92500"/>
          </a:bodyPr>
          <a:lstStyle/>
          <a:p>
            <a:r>
              <a:rPr lang="en-US" dirty="0">
                <a:latin typeface="Times New Roman" panose="02020603050405020304" pitchFamily="18" charset="0"/>
                <a:cs typeface="Times New Roman" panose="02020603050405020304" pitchFamily="18" charset="0"/>
              </a:rPr>
              <a:t>&lt;input type="submit"&gt; defines a button for submitting the form data to a form-handler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form-handler is typically a page on the server with a script for processing input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form-handler </a:t>
            </a:r>
            <a:r>
              <a:rPr lang="en-US" dirty="0">
                <a:latin typeface="Times New Roman" panose="02020603050405020304" pitchFamily="18" charset="0"/>
                <a:cs typeface="Times New Roman" panose="02020603050405020304" pitchFamily="18" charset="0"/>
              </a:rPr>
              <a:t>is specified in the form's action attribute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&lt;form action="/</a:t>
            </a:r>
            <a:r>
              <a:rPr lang="en-US" dirty="0" err="1">
                <a:latin typeface="Times New Roman" panose="02020603050405020304" pitchFamily="18" charset="0"/>
                <a:cs typeface="Times New Roman" panose="02020603050405020304" pitchFamily="18" charset="0"/>
              </a:rPr>
              <a:t>action_page.php</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"&gt;First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type="text" id="</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fname</a:t>
            </a:r>
            <a:r>
              <a:rPr lang="en-US" dirty="0">
                <a:latin typeface="Times New Roman" panose="02020603050405020304" pitchFamily="18" charset="0"/>
                <a:cs typeface="Times New Roman" panose="02020603050405020304" pitchFamily="18" charset="0"/>
              </a:rPr>
              <a:t>" value="John"&gt;&lt;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"&gt;Last name:&lt;/label&gt;&lt;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type="text" id="</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lname</a:t>
            </a:r>
            <a:r>
              <a:rPr lang="en-US" dirty="0">
                <a:latin typeface="Times New Roman" panose="02020603050405020304" pitchFamily="18" charset="0"/>
                <a:cs typeface="Times New Roman" panose="02020603050405020304" pitchFamily="18" charset="0"/>
              </a:rPr>
              <a:t>" value="Doe"&gt;&lt;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type="submit" value="Submit"&gt;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p>
        </p:txBody>
      </p:sp>
    </p:spTree>
    <p:extLst>
      <p:ext uri="{BB962C8B-B14F-4D97-AF65-F5344CB8AC3E}">
        <p14:creationId xmlns:p14="http://schemas.microsoft.com/office/powerpoint/2010/main" val="24125962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Action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action attribute defines the action to be performed when the form is submitted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Usually, the form data is sent to a page on the server when the user clicks on the submit button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example above, the form data is sent to a page on the server called "/</a:t>
            </a:r>
            <a:r>
              <a:rPr lang="en-US" dirty="0" err="1">
                <a:latin typeface="Times New Roman" panose="02020603050405020304" pitchFamily="18" charset="0"/>
                <a:cs typeface="Times New Roman" panose="02020603050405020304" pitchFamily="18" charset="0"/>
              </a:rPr>
              <a:t>action_page.php</a:t>
            </a:r>
            <a:r>
              <a:rPr lang="en-US" dirty="0">
                <a:latin typeface="Times New Roman" panose="02020603050405020304" pitchFamily="18" charset="0"/>
                <a:cs typeface="Times New Roman" panose="02020603050405020304" pitchFamily="18" charset="0"/>
              </a:rPr>
              <a:t>". This page contains a server-side script that </a:t>
            </a:r>
            <a:r>
              <a:rPr lang="en-US" dirty="0" smtClean="0">
                <a:latin typeface="Times New Roman" panose="02020603050405020304" pitchFamily="18" charset="0"/>
                <a:cs typeface="Times New Roman" panose="02020603050405020304" pitchFamily="18" charset="0"/>
              </a:rPr>
              <a:t>handles </a:t>
            </a:r>
            <a:r>
              <a:rPr lang="en-US" dirty="0">
                <a:latin typeface="Times New Roman" panose="02020603050405020304" pitchFamily="18" charset="0"/>
                <a:cs typeface="Times New Roman" panose="02020603050405020304" pitchFamily="18" charset="0"/>
              </a:rPr>
              <a:t>the form data</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&lt;form </a:t>
            </a:r>
            <a:r>
              <a:rPr lang="en-US" b="1" dirty="0">
                <a:latin typeface="Times New Roman" panose="02020603050405020304" pitchFamily="18" charset="0"/>
                <a:cs typeface="Times New Roman" panose="02020603050405020304" pitchFamily="18" charset="0"/>
              </a:rPr>
              <a:t>action="/</a:t>
            </a:r>
            <a:r>
              <a:rPr lang="en-US" b="1" dirty="0" err="1">
                <a:latin typeface="Times New Roman" panose="02020603050405020304" pitchFamily="18" charset="0"/>
                <a:cs typeface="Times New Roman" panose="02020603050405020304" pitchFamily="18" charset="0"/>
              </a:rPr>
              <a:t>action_page.php</a:t>
            </a: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628823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Target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target attribute specifies if the submitted result will open in a new browser tab, a frame, or in the current window.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default value is "_self" which means the form will be submitted in the current window.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make the form result open in a new browser tab, use the value "_blank</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 action="/</a:t>
            </a:r>
            <a:r>
              <a:rPr lang="en-US" b="1" dirty="0" err="1">
                <a:latin typeface="Times New Roman" panose="02020603050405020304" pitchFamily="18" charset="0"/>
                <a:cs typeface="Times New Roman" panose="02020603050405020304" pitchFamily="18" charset="0"/>
              </a:rPr>
              <a:t>action_page.php</a:t>
            </a:r>
            <a:r>
              <a:rPr lang="en-US" b="1" dirty="0">
                <a:latin typeface="Times New Roman" panose="02020603050405020304" pitchFamily="18" charset="0"/>
                <a:cs typeface="Times New Roman" panose="02020603050405020304" pitchFamily="18" charset="0"/>
              </a:rPr>
              <a:t>" target="_blank"&gt;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Method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method attribute specifies the HTTP method (GET or POST) to be used when submitting the form data</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 </a:t>
            </a:r>
            <a:r>
              <a:rPr lang="en-US" b="1" dirty="0" smtClean="0">
                <a:latin typeface="Times New Roman" panose="02020603050405020304" pitchFamily="18" charset="0"/>
                <a:cs typeface="Times New Roman" panose="02020603050405020304" pitchFamily="18" charset="0"/>
              </a:rPr>
              <a:t>action</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action_page.php</a:t>
            </a:r>
            <a:r>
              <a:rPr lang="en-US" b="1" dirty="0">
                <a:latin typeface="Times New Roman" panose="02020603050405020304" pitchFamily="18" charset="0"/>
                <a:cs typeface="Times New Roman" panose="02020603050405020304" pitchFamily="18" charset="0"/>
              </a:rPr>
              <a:t>" method="get</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&lt;form action="/</a:t>
            </a:r>
            <a:r>
              <a:rPr lang="en-US" b="1" dirty="0" err="1">
                <a:latin typeface="Times New Roman" panose="02020603050405020304" pitchFamily="18" charset="0"/>
                <a:cs typeface="Times New Roman" panose="02020603050405020304" pitchFamily="18" charset="0"/>
              </a:rPr>
              <a:t>action_page.php</a:t>
            </a:r>
            <a:r>
              <a:rPr lang="en-US" b="1" dirty="0">
                <a:latin typeface="Times New Roman" panose="02020603050405020304" pitchFamily="18" charset="0"/>
                <a:cs typeface="Times New Roman" panose="02020603050405020304" pitchFamily="18" charset="0"/>
              </a:rPr>
              <a:t>" method="post"&gt;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823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Name Attribute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input field must have a name attribute to be submitted.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name attribute is omitted, the data of that input field will not be sent at all</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 action="/</a:t>
            </a:r>
            <a:r>
              <a:rPr lang="en-US" b="1" dirty="0" err="1">
                <a:latin typeface="Times New Roman" panose="02020603050405020304" pitchFamily="18" charset="0"/>
                <a:cs typeface="Times New Roman" panose="02020603050405020304" pitchFamily="18" charset="0"/>
              </a:rPr>
              <a:t>action_page.php</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a:t>
            </a:r>
            <a:r>
              <a:rPr lang="en-US" b="1" dirty="0" err="1">
                <a:latin typeface="Times New Roman" panose="02020603050405020304" pitchFamily="18" charset="0"/>
                <a:cs typeface="Times New Roman" panose="02020603050405020304" pitchFamily="18" charset="0"/>
              </a:rPr>
              <a:t>fname</a:t>
            </a:r>
            <a:r>
              <a:rPr lang="en-US" b="1" dirty="0">
                <a:latin typeface="Times New Roman" panose="02020603050405020304" pitchFamily="18" charset="0"/>
                <a:cs typeface="Times New Roman" panose="02020603050405020304" pitchFamily="18" charset="0"/>
              </a:rPr>
              <a:t>"&gt;First name:&lt;/label&gt;&lt;</a:t>
            </a:r>
            <a:r>
              <a:rPr lang="en-US" b="1" dirty="0" err="1">
                <a:latin typeface="Times New Roman" panose="02020603050405020304" pitchFamily="18" charset="0"/>
                <a:cs typeface="Times New Roman" panose="02020603050405020304" pitchFamily="18" charset="0"/>
              </a:rPr>
              <a:t>br</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type="text" id="</a:t>
            </a:r>
            <a:r>
              <a:rPr lang="en-US" b="1" dirty="0" err="1">
                <a:latin typeface="Times New Roman" panose="02020603050405020304" pitchFamily="18" charset="0"/>
                <a:cs typeface="Times New Roman" panose="02020603050405020304" pitchFamily="18" charset="0"/>
              </a:rPr>
              <a:t>fname</a:t>
            </a:r>
            <a:r>
              <a:rPr lang="en-US" b="1" dirty="0">
                <a:latin typeface="Times New Roman" panose="02020603050405020304" pitchFamily="18" charset="0"/>
                <a:cs typeface="Times New Roman" panose="02020603050405020304" pitchFamily="18" charset="0"/>
              </a:rPr>
              <a:t>" value="John"&gt;&lt;</a:t>
            </a:r>
            <a:r>
              <a:rPr lang="en-US" b="1" dirty="0" err="1">
                <a:latin typeface="Times New Roman" panose="02020603050405020304" pitchFamily="18" charset="0"/>
                <a:cs typeface="Times New Roman" panose="02020603050405020304" pitchFamily="18" charset="0"/>
              </a:rPr>
              <a:t>br</a:t>
            </a:r>
            <a:r>
              <a:rPr lang="en-US" b="1" dirty="0">
                <a:latin typeface="Times New Roman" panose="02020603050405020304" pitchFamily="18" charset="0"/>
                <a:cs typeface="Times New Roman" panose="02020603050405020304" pitchFamily="18" charset="0"/>
              </a:rPr>
              <a:t>&gt;&lt;</a:t>
            </a:r>
            <a:r>
              <a:rPr lang="en-US" b="1" dirty="0" err="1">
                <a:latin typeface="Times New Roman" panose="02020603050405020304" pitchFamily="18" charset="0"/>
                <a:cs typeface="Times New Roman" panose="02020603050405020304" pitchFamily="18" charset="0"/>
              </a:rPr>
              <a:t>br</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type="submit" value="Submit"&gt;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166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HTML &lt;form&gt; Elements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dirty="0"/>
              <a:t>The &lt;form&gt; element can contain one or more of the following form elements:</a:t>
            </a:r>
          </a:p>
          <a:p>
            <a:endParaRPr lang="en-US" dirty="0"/>
          </a:p>
          <a:p>
            <a:r>
              <a:rPr lang="en-US" dirty="0"/>
              <a:t>&lt;label&gt;</a:t>
            </a:r>
          </a:p>
          <a:p>
            <a:r>
              <a:rPr lang="en-US" dirty="0"/>
              <a:t>&lt;input&gt;</a:t>
            </a:r>
          </a:p>
          <a:p>
            <a:r>
              <a:rPr lang="en-US" dirty="0"/>
              <a:t>&lt;select&gt;</a:t>
            </a:r>
          </a:p>
          <a:p>
            <a:r>
              <a:rPr lang="en-US" dirty="0"/>
              <a:t>&lt;</a:t>
            </a:r>
            <a:r>
              <a:rPr lang="en-US" dirty="0" err="1"/>
              <a:t>textarea</a:t>
            </a:r>
            <a:r>
              <a:rPr lang="en-US" dirty="0"/>
              <a:t>&gt;</a:t>
            </a:r>
          </a:p>
          <a:p>
            <a:r>
              <a:rPr lang="en-US" dirty="0"/>
              <a:t>&lt;button&gt;</a:t>
            </a:r>
          </a:p>
          <a:p>
            <a:r>
              <a:rPr lang="en-US" dirty="0"/>
              <a:t>&lt;</a:t>
            </a:r>
            <a:r>
              <a:rPr lang="en-US" dirty="0" err="1"/>
              <a:t>fieldset</a:t>
            </a:r>
            <a:r>
              <a:rPr lang="en-US" dirty="0"/>
              <a:t>&gt;</a:t>
            </a:r>
          </a:p>
          <a:p>
            <a:r>
              <a:rPr lang="en-US" dirty="0"/>
              <a:t>&lt;legend&gt;</a:t>
            </a:r>
          </a:p>
          <a:p>
            <a:r>
              <a:rPr lang="en-US" dirty="0"/>
              <a:t>&lt;</a:t>
            </a:r>
            <a:r>
              <a:rPr lang="en-US" dirty="0" err="1"/>
              <a:t>datalist</a:t>
            </a:r>
            <a:r>
              <a:rPr lang="en-US" dirty="0"/>
              <a:t>&gt;</a:t>
            </a:r>
          </a:p>
          <a:p>
            <a:r>
              <a:rPr lang="en-US" dirty="0"/>
              <a:t>&lt;output&gt;</a:t>
            </a:r>
          </a:p>
          <a:p>
            <a:r>
              <a:rPr lang="en-US" dirty="0"/>
              <a:t>&lt;option&gt;</a:t>
            </a:r>
          </a:p>
          <a:p>
            <a:r>
              <a:rPr lang="en-US" dirty="0"/>
              <a:t>&lt;</a:t>
            </a:r>
            <a:r>
              <a:rPr lang="en-US" dirty="0" err="1"/>
              <a:t>optgroup</a:t>
            </a:r>
            <a:r>
              <a:rPr lang="en-US" dirty="0"/>
              <a:t>&gt;</a:t>
            </a:r>
          </a:p>
        </p:txBody>
      </p:sp>
    </p:spTree>
    <p:extLst>
      <p:ext uri="{BB962C8B-B14F-4D97-AF65-F5344CB8AC3E}">
        <p14:creationId xmlns:p14="http://schemas.microsoft.com/office/powerpoint/2010/main" val="8094363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&lt;select&gt; Element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84457"/>
          </a:xfrm>
        </p:spPr>
        <p:txBody>
          <a:bodyPr>
            <a:normAutofit lnSpcReduction="10000"/>
          </a:bodyPr>
          <a:lstStyle/>
          <a:p>
            <a:r>
              <a:rPr lang="en-US" dirty="0"/>
              <a:t>The &lt;select&gt; element defines a drop-down list</a:t>
            </a:r>
            <a:r>
              <a:rPr lang="en-US" dirty="0" smtClean="0"/>
              <a:t>:</a:t>
            </a:r>
          </a:p>
          <a:p>
            <a:r>
              <a:rPr lang="en-US" dirty="0"/>
              <a:t>&lt;label for="cars"&gt;Choose a car:&lt;/label&gt;</a:t>
            </a:r>
            <a:r>
              <a:rPr lang="en-US" dirty="0"/>
              <a:t/>
            </a:r>
            <a:br>
              <a:rPr lang="en-US" dirty="0"/>
            </a:br>
            <a:r>
              <a:rPr lang="en-US" dirty="0"/>
              <a:t>&lt;select id="cars" name="cars"&gt;</a:t>
            </a:r>
            <a:r>
              <a:rPr lang="en-US" dirty="0"/>
              <a:t/>
            </a:r>
            <a:br>
              <a:rPr lang="en-US" dirty="0"/>
            </a:br>
            <a:r>
              <a:rPr lang="en-US" dirty="0"/>
              <a:t>  &lt;option value="</a:t>
            </a:r>
            <a:r>
              <a:rPr lang="en-US" dirty="0" err="1"/>
              <a:t>volvo</a:t>
            </a:r>
            <a:r>
              <a:rPr lang="en-US" dirty="0"/>
              <a:t>"&gt;Volvo&lt;/option&gt;</a:t>
            </a:r>
            <a:r>
              <a:rPr lang="en-US" dirty="0"/>
              <a:t/>
            </a:r>
            <a:br>
              <a:rPr lang="en-US" dirty="0"/>
            </a:br>
            <a:r>
              <a:rPr lang="en-US" dirty="0"/>
              <a:t>  &lt;option value="</a:t>
            </a:r>
            <a:r>
              <a:rPr lang="en-US" dirty="0" err="1"/>
              <a:t>saab</a:t>
            </a:r>
            <a:r>
              <a:rPr lang="en-US" dirty="0"/>
              <a:t>"&gt;Saab&lt;/option&gt;</a:t>
            </a:r>
            <a:r>
              <a:rPr lang="en-US" dirty="0"/>
              <a:t/>
            </a:r>
            <a:br>
              <a:rPr lang="en-US" dirty="0"/>
            </a:br>
            <a:r>
              <a:rPr lang="en-US" dirty="0"/>
              <a:t>  &lt;option value="fiat"&gt;Fiat&lt;/option&gt;</a:t>
            </a:r>
            <a:r>
              <a:rPr lang="en-US" dirty="0"/>
              <a:t/>
            </a:r>
            <a:br>
              <a:rPr lang="en-US" dirty="0"/>
            </a:br>
            <a:r>
              <a:rPr lang="en-US" dirty="0"/>
              <a:t>  &lt;option value="</a:t>
            </a:r>
            <a:r>
              <a:rPr lang="en-US" dirty="0" err="1"/>
              <a:t>audi</a:t>
            </a:r>
            <a:r>
              <a:rPr lang="en-US" dirty="0"/>
              <a:t>"&gt;Audi&lt;/option&gt;</a:t>
            </a:r>
            <a:r>
              <a:rPr lang="en-US" dirty="0"/>
              <a:t/>
            </a:r>
            <a:br>
              <a:rPr lang="en-US" dirty="0"/>
            </a:br>
            <a:r>
              <a:rPr lang="en-US" dirty="0"/>
              <a:t>&lt;/select</a:t>
            </a:r>
            <a:r>
              <a:rPr lang="en-US" dirty="0" smtClean="0"/>
              <a:t>&gt;</a:t>
            </a:r>
          </a:p>
          <a:p>
            <a:r>
              <a:rPr lang="en-US" dirty="0"/>
              <a:t>The &lt;option&gt; elements defines an option that can be selected</a:t>
            </a:r>
            <a:r>
              <a:rPr lang="en-US" dirty="0" smtClean="0"/>
              <a:t>.</a:t>
            </a:r>
            <a:endParaRPr lang="en-US" dirty="0"/>
          </a:p>
          <a:p>
            <a:r>
              <a:rPr lang="en-US" dirty="0"/>
              <a:t>By default, the first item in the drop-down list is selected</a:t>
            </a:r>
            <a:r>
              <a:rPr lang="en-US" dirty="0" smtClean="0"/>
              <a:t>.</a:t>
            </a:r>
            <a:endParaRPr lang="en-US" dirty="0"/>
          </a:p>
          <a:p>
            <a:r>
              <a:rPr lang="en-US" dirty="0"/>
              <a:t>To define a pre-selected option, add the selected attribute to the option:</a:t>
            </a:r>
          </a:p>
        </p:txBody>
      </p:sp>
    </p:spTree>
    <p:extLst>
      <p:ext uri="{BB962C8B-B14F-4D97-AF65-F5344CB8AC3E}">
        <p14:creationId xmlns:p14="http://schemas.microsoft.com/office/powerpoint/2010/main" val="355421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Editors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t>Learn HTML Using Notepad or </a:t>
            </a:r>
            <a:r>
              <a:rPr lang="en-US" b="1" dirty="0" err="1"/>
              <a:t>TextEdit</a:t>
            </a:r>
            <a:endParaRPr lang="en-US" b="1" dirty="0"/>
          </a:p>
          <a:p>
            <a:r>
              <a:rPr lang="en-US" dirty="0"/>
              <a:t>Web pages can be created and modified by using professional HTML editors.</a:t>
            </a:r>
          </a:p>
          <a:p>
            <a:r>
              <a:rPr lang="en-US" dirty="0"/>
              <a:t>However, for learning HTML we recommend a simple text editor like Notepad (PC) or </a:t>
            </a:r>
            <a:r>
              <a:rPr lang="en-US" dirty="0" err="1"/>
              <a:t>TextEdit</a:t>
            </a:r>
            <a:r>
              <a:rPr lang="en-US" dirty="0"/>
              <a:t> (Mac).</a:t>
            </a:r>
          </a:p>
          <a:p>
            <a:r>
              <a:rPr lang="en-US" dirty="0"/>
              <a:t>We believe in that using a simple text editor is a good way to learn HTML.</a:t>
            </a:r>
          </a:p>
          <a:p>
            <a:r>
              <a:rPr lang="en-US" dirty="0"/>
              <a:t>Follow the steps below to create your first web page with Notepad or </a:t>
            </a:r>
            <a:r>
              <a:rPr lang="en-US" dirty="0" err="1"/>
              <a:t>TextEdit</a:t>
            </a:r>
            <a:r>
              <a:rPr lang="en-US" dirty="0"/>
              <a:t>.</a:t>
            </a:r>
          </a:p>
          <a:p>
            <a:endParaRPr lang="en-US" dirty="0"/>
          </a:p>
        </p:txBody>
      </p:sp>
    </p:spTree>
    <p:extLst>
      <p:ext uri="{BB962C8B-B14F-4D97-AF65-F5344CB8AC3E}">
        <p14:creationId xmlns:p14="http://schemas.microsoft.com/office/powerpoint/2010/main" val="1217991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textarea</a:t>
            </a:r>
            <a:r>
              <a:rPr lang="en-US" b="1" dirty="0">
                <a:latin typeface="Times New Roman" panose="02020603050405020304" pitchFamily="18" charset="0"/>
                <a:cs typeface="Times New Roman" panose="02020603050405020304" pitchFamily="18" charset="0"/>
              </a:rPr>
              <a:t>&gt; Element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&lt;</a:t>
            </a:r>
            <a:r>
              <a:rPr lang="en-US" dirty="0" err="1"/>
              <a:t>textarea</a:t>
            </a:r>
            <a:r>
              <a:rPr lang="en-US" dirty="0"/>
              <a:t>&gt; element defines a multi-line input field (a text area</a:t>
            </a:r>
            <a:r>
              <a:rPr lang="en-US" dirty="0" smtClean="0"/>
              <a:t>):</a:t>
            </a:r>
          </a:p>
          <a:p>
            <a:r>
              <a:rPr lang="en-US" dirty="0"/>
              <a:t>&lt;</a:t>
            </a:r>
            <a:r>
              <a:rPr lang="en-US" dirty="0" err="1"/>
              <a:t>textarea</a:t>
            </a:r>
            <a:r>
              <a:rPr lang="en-US" dirty="0"/>
              <a:t> name="message" rows="10" cols="30"&gt;</a:t>
            </a:r>
            <a:r>
              <a:rPr lang="en-US" dirty="0"/>
              <a:t/>
            </a:r>
            <a:br>
              <a:rPr lang="en-US" dirty="0"/>
            </a:br>
            <a:r>
              <a:rPr lang="en-US" dirty="0"/>
              <a:t>The cat was playing in the garden.</a:t>
            </a:r>
            <a:r>
              <a:rPr lang="en-US" dirty="0"/>
              <a:t/>
            </a:r>
            <a:br>
              <a:rPr lang="en-US" dirty="0"/>
            </a:br>
            <a:r>
              <a:rPr lang="en-US" dirty="0"/>
              <a:t>&lt;/</a:t>
            </a:r>
            <a:r>
              <a:rPr lang="en-US" dirty="0" err="1"/>
              <a:t>textarea</a:t>
            </a:r>
            <a:r>
              <a:rPr lang="en-US" dirty="0"/>
              <a:t>&gt;</a:t>
            </a:r>
            <a:endParaRPr lang="en-US" dirty="0"/>
          </a:p>
        </p:txBody>
      </p:sp>
    </p:spTree>
    <p:extLst>
      <p:ext uri="{BB962C8B-B14F-4D97-AF65-F5344CB8AC3E}">
        <p14:creationId xmlns:p14="http://schemas.microsoft.com/office/powerpoint/2010/main" val="449272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&lt;button&gt; Element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The &lt;button&gt; element defines a clickable button</a:t>
            </a:r>
            <a:r>
              <a:rPr lang="en-US" dirty="0" smtClean="0"/>
              <a:t>:</a:t>
            </a:r>
          </a:p>
          <a:p>
            <a:r>
              <a:rPr lang="en-US" dirty="0"/>
              <a:t>&lt;button type="button" </a:t>
            </a:r>
            <a:r>
              <a:rPr lang="en-US" dirty="0" err="1"/>
              <a:t>onclick</a:t>
            </a:r>
            <a:r>
              <a:rPr lang="en-US" dirty="0"/>
              <a:t>="alert('Hello World!')"&gt;Click Me!&lt;/button&gt;</a:t>
            </a:r>
            <a:endParaRPr lang="en-US" dirty="0"/>
          </a:p>
        </p:txBody>
      </p:sp>
    </p:spTree>
    <p:extLst>
      <p:ext uri="{BB962C8B-B14F-4D97-AF65-F5344CB8AC3E}">
        <p14:creationId xmlns:p14="http://schemas.microsoft.com/office/powerpoint/2010/main" val="2145905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fieldset</a:t>
            </a:r>
            <a:r>
              <a:rPr lang="en-US" b="1" dirty="0">
                <a:latin typeface="Times New Roman" panose="02020603050405020304" pitchFamily="18" charset="0"/>
                <a:cs typeface="Times New Roman" panose="02020603050405020304" pitchFamily="18" charset="0"/>
              </a:rPr>
              <a:t>&gt; and &lt;legend&gt; Elements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t>The &lt;</a:t>
            </a:r>
            <a:r>
              <a:rPr lang="en-US" dirty="0" err="1"/>
              <a:t>fieldset</a:t>
            </a:r>
            <a:r>
              <a:rPr lang="en-US" dirty="0"/>
              <a:t>&gt; element is used to group related data in a form</a:t>
            </a:r>
            <a:r>
              <a:rPr lang="en-US" dirty="0" smtClean="0"/>
              <a:t>.</a:t>
            </a:r>
            <a:endParaRPr lang="en-US" dirty="0"/>
          </a:p>
          <a:p>
            <a:r>
              <a:rPr lang="en-US" dirty="0"/>
              <a:t>The &lt;legend&gt; element defines a caption for the &lt;</a:t>
            </a:r>
            <a:r>
              <a:rPr lang="en-US" dirty="0" err="1"/>
              <a:t>fieldset</a:t>
            </a:r>
            <a:r>
              <a:rPr lang="en-US" dirty="0"/>
              <a:t>&gt; element</a:t>
            </a:r>
            <a:r>
              <a:rPr lang="en-US" dirty="0" smtClean="0"/>
              <a:t>.</a:t>
            </a:r>
          </a:p>
          <a:p>
            <a:r>
              <a:rPr lang="en-US" dirty="0"/>
              <a:t>&lt;</a:t>
            </a:r>
            <a:r>
              <a:rPr lang="en-US" dirty="0" err="1"/>
              <a:t>fieldset</a:t>
            </a:r>
            <a:r>
              <a:rPr lang="en-US" dirty="0"/>
              <a:t>&gt;</a:t>
            </a:r>
            <a:r>
              <a:rPr lang="en-US" dirty="0"/>
              <a:t/>
            </a:r>
            <a:br>
              <a:rPr lang="en-US" dirty="0"/>
            </a:br>
            <a:r>
              <a:rPr lang="en-US" dirty="0"/>
              <a:t>    &lt;legend&gt;</a:t>
            </a:r>
            <a:r>
              <a:rPr lang="en-US" dirty="0" err="1"/>
              <a:t>Personalia</a:t>
            </a:r>
            <a:r>
              <a:rPr lang="en-US" dirty="0"/>
              <a:t>:&lt;/legend&gt;</a:t>
            </a:r>
            <a:r>
              <a:rPr lang="en-US" dirty="0"/>
              <a:t/>
            </a:r>
            <a:br>
              <a:rPr lang="en-US" dirty="0"/>
            </a:br>
            <a:r>
              <a:rPr lang="en-US" dirty="0"/>
              <a:t>    &lt;label for="</a:t>
            </a:r>
            <a:r>
              <a:rPr lang="en-US" dirty="0" err="1"/>
              <a:t>fname</a:t>
            </a:r>
            <a:r>
              <a:rPr lang="en-US" dirty="0"/>
              <a:t>"&gt;First name:&lt;/label&gt;&lt;</a:t>
            </a:r>
            <a:r>
              <a:rPr lang="en-US" dirty="0" err="1"/>
              <a:t>br</a:t>
            </a:r>
            <a:r>
              <a:rPr lang="en-US" dirty="0"/>
              <a:t>&gt;</a:t>
            </a:r>
            <a:r>
              <a:rPr lang="en-US" dirty="0"/>
              <a:t/>
            </a:r>
            <a:br>
              <a:rPr lang="en-US" dirty="0"/>
            </a:br>
            <a:r>
              <a:rPr lang="en-US" dirty="0"/>
              <a:t>    &lt;input type="text" id="</a:t>
            </a:r>
            <a:r>
              <a:rPr lang="en-US" dirty="0" err="1"/>
              <a:t>fname</a:t>
            </a:r>
            <a:r>
              <a:rPr lang="en-US" dirty="0"/>
              <a:t>" name="</a:t>
            </a:r>
            <a:r>
              <a:rPr lang="en-US" dirty="0" err="1"/>
              <a:t>fname</a:t>
            </a:r>
            <a:r>
              <a:rPr lang="en-US" dirty="0"/>
              <a:t>" value="John"&gt;&lt;</a:t>
            </a:r>
            <a:r>
              <a:rPr lang="en-US" dirty="0" err="1"/>
              <a:t>br</a:t>
            </a:r>
            <a:r>
              <a:rPr lang="en-US" dirty="0"/>
              <a:t>&gt;</a:t>
            </a:r>
            <a:r>
              <a:rPr lang="en-US" dirty="0"/>
              <a:t/>
            </a:r>
            <a:br>
              <a:rPr lang="en-US" dirty="0"/>
            </a:br>
            <a:r>
              <a:rPr lang="en-US" dirty="0"/>
              <a:t>    &lt;label for="</a:t>
            </a:r>
            <a:r>
              <a:rPr lang="en-US" dirty="0" err="1"/>
              <a:t>lname</a:t>
            </a:r>
            <a:r>
              <a:rPr lang="en-US" dirty="0"/>
              <a:t>"&gt;Last name:&lt;/label&gt;&lt;</a:t>
            </a:r>
            <a:r>
              <a:rPr lang="en-US" dirty="0" err="1"/>
              <a:t>br</a:t>
            </a:r>
            <a:r>
              <a:rPr lang="en-US" dirty="0"/>
              <a:t>&gt;</a:t>
            </a:r>
            <a:r>
              <a:rPr lang="en-US" dirty="0"/>
              <a:t/>
            </a:r>
            <a:br>
              <a:rPr lang="en-US" dirty="0"/>
            </a:br>
            <a:r>
              <a:rPr lang="en-US" dirty="0"/>
              <a:t>    &lt;input type="text" id="</a:t>
            </a:r>
            <a:r>
              <a:rPr lang="en-US" dirty="0" err="1"/>
              <a:t>lname</a:t>
            </a:r>
            <a:r>
              <a:rPr lang="en-US" dirty="0"/>
              <a:t>" name="</a:t>
            </a:r>
            <a:r>
              <a:rPr lang="en-US" dirty="0" err="1"/>
              <a:t>lname</a:t>
            </a:r>
            <a:r>
              <a:rPr lang="en-US" dirty="0"/>
              <a:t>" value="Doe"&gt;&lt;</a:t>
            </a:r>
            <a:r>
              <a:rPr lang="en-US" dirty="0" err="1"/>
              <a:t>br</a:t>
            </a:r>
            <a:r>
              <a:rPr lang="en-US" dirty="0"/>
              <a:t>&gt;&lt;</a:t>
            </a:r>
            <a:r>
              <a:rPr lang="en-US" dirty="0" err="1"/>
              <a:t>br</a:t>
            </a:r>
            <a:r>
              <a:rPr lang="en-US" dirty="0"/>
              <a:t>&gt;</a:t>
            </a:r>
            <a:r>
              <a:rPr lang="en-US" dirty="0"/>
              <a:t/>
            </a:r>
            <a:br>
              <a:rPr lang="en-US" dirty="0"/>
            </a:br>
            <a:r>
              <a:rPr lang="en-US" dirty="0"/>
              <a:t>    &lt;input type="submit" value="Submit"&gt;</a:t>
            </a:r>
            <a:r>
              <a:rPr lang="en-US" dirty="0"/>
              <a:t/>
            </a:r>
            <a:br>
              <a:rPr lang="en-US" dirty="0"/>
            </a:br>
            <a:r>
              <a:rPr lang="en-US" dirty="0"/>
              <a:t>  &lt;/</a:t>
            </a:r>
            <a:r>
              <a:rPr lang="en-US" dirty="0" err="1"/>
              <a:t>fieldset</a:t>
            </a:r>
            <a:r>
              <a:rPr lang="en-US" dirty="0"/>
              <a:t>&gt;</a:t>
            </a:r>
            <a:endParaRPr lang="en-US" dirty="0"/>
          </a:p>
        </p:txBody>
      </p:sp>
    </p:spTree>
    <p:extLst>
      <p:ext uri="{BB962C8B-B14F-4D97-AF65-F5344CB8AC3E}">
        <p14:creationId xmlns:p14="http://schemas.microsoft.com/office/powerpoint/2010/main" val="3638753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datalist</a:t>
            </a:r>
            <a:r>
              <a:rPr lang="en-US" b="1" dirty="0">
                <a:latin typeface="Times New Roman" panose="02020603050405020304" pitchFamily="18" charset="0"/>
                <a:cs typeface="Times New Roman" panose="02020603050405020304" pitchFamily="18" charset="0"/>
              </a:rPr>
              <a:t>&gt; Element</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t>The &lt;</a:t>
            </a:r>
            <a:r>
              <a:rPr lang="en-US" dirty="0" err="1"/>
              <a:t>datalist</a:t>
            </a:r>
            <a:r>
              <a:rPr lang="en-US" dirty="0"/>
              <a:t>&gt; element specifies a list of pre-defined options for an &lt;input&gt; element</a:t>
            </a:r>
            <a:r>
              <a:rPr lang="en-US" dirty="0" smtClean="0"/>
              <a:t>.</a:t>
            </a:r>
            <a:endParaRPr lang="en-US" dirty="0"/>
          </a:p>
          <a:p>
            <a:r>
              <a:rPr lang="en-US" dirty="0"/>
              <a:t>Users will see a drop-down list of the pre-defined options as they input data</a:t>
            </a:r>
            <a:r>
              <a:rPr lang="en-US" dirty="0" smtClean="0"/>
              <a:t>.</a:t>
            </a:r>
            <a:endParaRPr lang="en-US" dirty="0"/>
          </a:p>
          <a:p>
            <a:r>
              <a:rPr lang="en-US" dirty="0"/>
              <a:t>The list attribute of the &lt;input&gt; element, must refer to the id attribute of the &lt;</a:t>
            </a:r>
            <a:r>
              <a:rPr lang="en-US" dirty="0" err="1"/>
              <a:t>datalist</a:t>
            </a:r>
            <a:r>
              <a:rPr lang="en-US" dirty="0"/>
              <a:t>&gt; element</a:t>
            </a:r>
            <a:r>
              <a:rPr lang="en-US" dirty="0" smtClean="0"/>
              <a:t>.</a:t>
            </a:r>
          </a:p>
          <a:p>
            <a:r>
              <a:rPr lang="en-US" dirty="0"/>
              <a:t>&lt;input list="browsers"&gt;</a:t>
            </a:r>
            <a:r>
              <a:rPr lang="en-US" dirty="0"/>
              <a:t/>
            </a:r>
            <a:br>
              <a:rPr lang="en-US" dirty="0"/>
            </a:br>
            <a:r>
              <a:rPr lang="en-US" dirty="0"/>
              <a:t>  &lt;</a:t>
            </a:r>
            <a:r>
              <a:rPr lang="en-US" dirty="0" err="1"/>
              <a:t>datalist</a:t>
            </a:r>
            <a:r>
              <a:rPr lang="en-US" dirty="0"/>
              <a:t> id="browsers"&gt;</a:t>
            </a:r>
            <a:r>
              <a:rPr lang="en-US" dirty="0"/>
              <a:t/>
            </a:r>
            <a:br>
              <a:rPr lang="en-US" dirty="0"/>
            </a:br>
            <a:r>
              <a:rPr lang="en-US" dirty="0"/>
              <a:t>    &lt;option value="Internet Explorer"&gt;</a:t>
            </a:r>
            <a:r>
              <a:rPr lang="en-US" dirty="0"/>
              <a:t/>
            </a:r>
            <a:br>
              <a:rPr lang="en-US" dirty="0"/>
            </a:br>
            <a:r>
              <a:rPr lang="en-US" dirty="0"/>
              <a:t>    &lt;option value="Firefox"&gt;</a:t>
            </a:r>
            <a:r>
              <a:rPr lang="en-US" dirty="0"/>
              <a:t/>
            </a:r>
            <a:br>
              <a:rPr lang="en-US" dirty="0"/>
            </a:br>
            <a:r>
              <a:rPr lang="en-US" dirty="0"/>
              <a:t>    &lt;option value="Chrome"&gt;</a:t>
            </a:r>
            <a:r>
              <a:rPr lang="en-US" dirty="0"/>
              <a:t/>
            </a:r>
            <a:br>
              <a:rPr lang="en-US" dirty="0"/>
            </a:br>
            <a:r>
              <a:rPr lang="en-US" dirty="0"/>
              <a:t>    &lt;option value="Opera"&gt;</a:t>
            </a:r>
            <a:r>
              <a:rPr lang="en-US" dirty="0"/>
              <a:t/>
            </a:r>
            <a:br>
              <a:rPr lang="en-US" dirty="0"/>
            </a:br>
            <a:r>
              <a:rPr lang="en-US" dirty="0"/>
              <a:t>    &lt;option value="Safari"&gt;</a:t>
            </a:r>
            <a:r>
              <a:rPr lang="en-US" dirty="0"/>
              <a:t/>
            </a:r>
            <a:br>
              <a:rPr lang="en-US" dirty="0"/>
            </a:br>
            <a:r>
              <a:rPr lang="en-US" dirty="0"/>
              <a:t>  &lt;/</a:t>
            </a:r>
            <a:r>
              <a:rPr lang="en-US" dirty="0" err="1"/>
              <a:t>datalist</a:t>
            </a:r>
            <a:r>
              <a:rPr lang="en-US" dirty="0"/>
              <a:t>&gt;</a:t>
            </a:r>
            <a:endParaRPr lang="en-US" dirty="0"/>
          </a:p>
        </p:txBody>
      </p:sp>
    </p:spTree>
    <p:extLst>
      <p:ext uri="{BB962C8B-B14F-4D97-AF65-F5344CB8AC3E}">
        <p14:creationId xmlns:p14="http://schemas.microsoft.com/office/powerpoint/2010/main" val="614790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 </a:t>
            </a:r>
            <a:r>
              <a:rPr lang="en-US" b="1" dirty="0">
                <a:latin typeface="Times New Roman" panose="02020603050405020304" pitchFamily="18" charset="0"/>
                <a:cs typeface="Times New Roman" panose="02020603050405020304" pitchFamily="18" charset="0"/>
              </a:rPr>
              <a:t>Input Types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85000" lnSpcReduction="20000"/>
          </a:bodyPr>
          <a:lstStyle/>
          <a:p>
            <a:r>
              <a:rPr lang="en-US" dirty="0"/>
              <a:t>&lt;input type="button"&gt;</a:t>
            </a:r>
          </a:p>
          <a:p>
            <a:r>
              <a:rPr lang="en-US" dirty="0"/>
              <a:t>&lt;input type="checkbox"&gt;</a:t>
            </a:r>
          </a:p>
          <a:p>
            <a:r>
              <a:rPr lang="en-US" dirty="0"/>
              <a:t>&lt;input type="color"&gt;</a:t>
            </a:r>
          </a:p>
          <a:p>
            <a:r>
              <a:rPr lang="en-US" dirty="0"/>
              <a:t>&lt;input type="date"&gt;</a:t>
            </a:r>
          </a:p>
          <a:p>
            <a:r>
              <a:rPr lang="en-US" dirty="0"/>
              <a:t>&lt;input type="</a:t>
            </a:r>
            <a:r>
              <a:rPr lang="en-US" dirty="0" err="1"/>
              <a:t>datetime</a:t>
            </a:r>
            <a:r>
              <a:rPr lang="en-US" dirty="0"/>
              <a:t>-local"&gt;</a:t>
            </a:r>
          </a:p>
          <a:p>
            <a:r>
              <a:rPr lang="en-US" dirty="0"/>
              <a:t>&lt;input type="email"&gt;</a:t>
            </a:r>
          </a:p>
          <a:p>
            <a:r>
              <a:rPr lang="en-US" dirty="0"/>
              <a:t>&lt;input type="file"&gt;</a:t>
            </a:r>
          </a:p>
          <a:p>
            <a:r>
              <a:rPr lang="en-US" dirty="0"/>
              <a:t>&lt;input type="hidden"&gt;</a:t>
            </a:r>
          </a:p>
          <a:p>
            <a:r>
              <a:rPr lang="en-US" dirty="0"/>
              <a:t>&lt;input type="image</a:t>
            </a:r>
            <a:r>
              <a:rPr lang="en-US" dirty="0" smtClean="0"/>
              <a:t>"&gt;</a:t>
            </a:r>
          </a:p>
          <a:p>
            <a:r>
              <a:rPr lang="en-US" dirty="0"/>
              <a:t>&lt;input type="number"&gt;</a:t>
            </a:r>
          </a:p>
          <a:p>
            <a:r>
              <a:rPr lang="en-US" dirty="0" smtClean="0"/>
              <a:t>&lt;input </a:t>
            </a:r>
            <a:r>
              <a:rPr lang="en-US" dirty="0"/>
              <a:t>type="month</a:t>
            </a:r>
            <a:r>
              <a:rPr lang="en-US" dirty="0" smtClean="0"/>
              <a:t>"&gt;</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&lt;</a:t>
            </a:r>
            <a:r>
              <a:rPr lang="en-US" dirty="0"/>
              <a:t>input type="password"&gt;</a:t>
            </a:r>
          </a:p>
          <a:p>
            <a:r>
              <a:rPr lang="en-US" dirty="0"/>
              <a:t>&lt;input type="radio"&gt;</a:t>
            </a:r>
          </a:p>
          <a:p>
            <a:r>
              <a:rPr lang="en-US" dirty="0"/>
              <a:t>&lt;input type="range"&gt;</a:t>
            </a:r>
          </a:p>
          <a:p>
            <a:r>
              <a:rPr lang="en-US" dirty="0"/>
              <a:t>&lt;input type="reset"&gt;</a:t>
            </a:r>
          </a:p>
          <a:p>
            <a:r>
              <a:rPr lang="en-US" dirty="0"/>
              <a:t>&lt;input type="search"&gt;</a:t>
            </a:r>
          </a:p>
          <a:p>
            <a:r>
              <a:rPr lang="en-US" dirty="0"/>
              <a:t>&lt;input type="submit"&gt;</a:t>
            </a:r>
          </a:p>
          <a:p>
            <a:r>
              <a:rPr lang="en-US" dirty="0"/>
              <a:t>&lt;input type="</a:t>
            </a:r>
            <a:r>
              <a:rPr lang="en-US" dirty="0" err="1"/>
              <a:t>tel</a:t>
            </a:r>
            <a:r>
              <a:rPr lang="en-US" dirty="0"/>
              <a:t>"&gt;</a:t>
            </a:r>
          </a:p>
          <a:p>
            <a:r>
              <a:rPr lang="en-US" dirty="0"/>
              <a:t>&lt;input type="text"&gt;</a:t>
            </a:r>
          </a:p>
          <a:p>
            <a:r>
              <a:rPr lang="en-US" dirty="0"/>
              <a:t>&lt;input type="time"&gt;</a:t>
            </a:r>
          </a:p>
          <a:p>
            <a:r>
              <a:rPr lang="en-US" dirty="0"/>
              <a:t>&lt;input type="</a:t>
            </a:r>
            <a:r>
              <a:rPr lang="en-US" dirty="0" err="1"/>
              <a:t>url</a:t>
            </a:r>
            <a:r>
              <a:rPr lang="en-US" dirty="0"/>
              <a:t>"&gt;</a:t>
            </a:r>
          </a:p>
          <a:p>
            <a:r>
              <a:rPr lang="en-US" dirty="0"/>
              <a:t>&lt;input type="week"&gt;</a:t>
            </a:r>
          </a:p>
          <a:p>
            <a:endParaRPr lang="en-US" dirty="0"/>
          </a:p>
        </p:txBody>
      </p:sp>
    </p:spTree>
    <p:extLst>
      <p:ext uri="{BB962C8B-B14F-4D97-AF65-F5344CB8AC3E}">
        <p14:creationId xmlns:p14="http://schemas.microsoft.com/office/powerpoint/2010/main" val="1027922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510988"/>
            <a:ext cx="10515600" cy="5665975"/>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Password</a:t>
            </a:r>
          </a:p>
          <a:p>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label for="</a:t>
            </a:r>
            <a:r>
              <a:rPr lang="en-US" dirty="0" err="1">
                <a:latin typeface="Times New Roman" panose="02020603050405020304" pitchFamily="18" charset="0"/>
                <a:cs typeface="Times New Roman" panose="02020603050405020304" pitchFamily="18" charset="0"/>
              </a:rPr>
              <a:t>pwd</a:t>
            </a:r>
            <a:r>
              <a:rPr lang="en-US" dirty="0">
                <a:latin typeface="Times New Roman" panose="02020603050405020304" pitchFamily="18" charset="0"/>
                <a:cs typeface="Times New Roman" panose="02020603050405020304" pitchFamily="18" charset="0"/>
              </a:rPr>
              <a:t>"&gt;Password:&lt;/label&gt;&lt;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type="password" id="</a:t>
            </a:r>
            <a:r>
              <a:rPr lang="en-US" dirty="0" err="1">
                <a:latin typeface="Times New Roman" panose="02020603050405020304" pitchFamily="18" charset="0"/>
                <a:cs typeface="Times New Roman" panose="02020603050405020304" pitchFamily="18" charset="0"/>
              </a:rPr>
              <a:t>pwd</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pwd</a:t>
            </a:r>
            <a:r>
              <a:rPr lang="en-US"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Reset</a:t>
            </a:r>
          </a:p>
          <a:p>
            <a:r>
              <a:rPr lang="en-US" dirty="0">
                <a:latin typeface="Times New Roman" panose="02020603050405020304" pitchFamily="18" charset="0"/>
                <a:cs typeface="Times New Roman" panose="02020603050405020304" pitchFamily="18" charset="0"/>
              </a:rPr>
              <a:t>&lt;input type="reset</a:t>
            </a:r>
            <a:r>
              <a:rPr lang="en-US"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Checkbox</a:t>
            </a:r>
          </a:p>
          <a:p>
            <a:r>
              <a:rPr lang="en-US" dirty="0">
                <a:latin typeface="Times New Roman" panose="02020603050405020304" pitchFamily="18" charset="0"/>
                <a:cs typeface="Times New Roman" panose="02020603050405020304" pitchFamily="18" charset="0"/>
              </a:rPr>
              <a:t>&lt;form&gt;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type="checkbox" id="vehicle1" name="vehicle1" value="Bike"&gt;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for="vehicle1"&gt; I have a bike&lt;/label&gt;&lt;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type="checkbox" id="vehicle2" name="vehicle2" value="Car"&gt;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for="vehicle2"&gt; I have a car&lt;/label&gt;&lt;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type="checkbox" id="vehicle3" name="vehicle3" value="Boat"&gt;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for="vehicle3"&gt; I have a boat&lt;/label&gt;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226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671"/>
            <a:ext cx="10515600" cy="5585292"/>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Color</a:t>
            </a:r>
          </a:p>
          <a:p>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form&gt;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favcolor</a:t>
            </a:r>
            <a:r>
              <a:rPr lang="en-US" dirty="0">
                <a:latin typeface="Times New Roman" panose="02020603050405020304" pitchFamily="18" charset="0"/>
                <a:cs typeface="Times New Roman" panose="02020603050405020304" pitchFamily="18" charset="0"/>
              </a:rPr>
              <a:t>"&gt;Select your favorite color:&lt;/label&gt;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type="color" id="</a:t>
            </a:r>
            <a:r>
              <a:rPr lang="en-US" dirty="0" err="1">
                <a:latin typeface="Times New Roman" panose="02020603050405020304" pitchFamily="18" charset="0"/>
                <a:cs typeface="Times New Roman" panose="02020603050405020304" pitchFamily="18" charset="0"/>
              </a:rPr>
              <a:t>favcolor</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favcolor</a:t>
            </a: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a:t>
            </a:r>
            <a:r>
              <a:rPr lang="en-US" dirty="0" smtClean="0">
                <a:latin typeface="Times New Roman" panose="02020603050405020304" pitchFamily="18" charset="0"/>
                <a:cs typeface="Times New Roman" panose="02020603050405020304" pitchFamily="18" charset="0"/>
              </a:rPr>
              <a:t>form&gt;</a:t>
            </a:r>
          </a:p>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Date</a:t>
            </a:r>
          </a:p>
          <a:p>
            <a:r>
              <a:rPr lang="en-US" dirty="0">
                <a:latin typeface="Times New Roman" panose="02020603050405020304" pitchFamily="18" charset="0"/>
                <a:cs typeface="Times New Roman" panose="02020603050405020304" pitchFamily="18" charset="0"/>
              </a:rPr>
              <a:t>&lt;form&gt;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for="birthday"&gt;Birthday:&lt;/label&gt;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type="date" id="birthday" name="birthday"&gt;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a:t>
            </a:r>
            <a:r>
              <a:rPr lang="en-US"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a:t>
            </a:r>
            <a:r>
              <a:rPr lang="en-US" b="1" dirty="0" err="1" smtClean="0">
                <a:latin typeface="Times New Roman" panose="02020603050405020304" pitchFamily="18" charset="0"/>
                <a:cs typeface="Times New Roman" panose="02020603050405020304" pitchFamily="18" charset="0"/>
              </a:rPr>
              <a:t>Datetime</a:t>
            </a:r>
            <a:r>
              <a:rPr lang="en-US" b="1" dirty="0" smtClean="0">
                <a:latin typeface="Times New Roman" panose="02020603050405020304" pitchFamily="18" charset="0"/>
                <a:cs typeface="Times New Roman" panose="02020603050405020304" pitchFamily="18" charset="0"/>
              </a:rPr>
              <a:t>-local</a:t>
            </a:r>
          </a:p>
          <a:p>
            <a:r>
              <a:rPr lang="en-US" dirty="0">
                <a:latin typeface="Times New Roman" panose="02020603050405020304" pitchFamily="18" charset="0"/>
                <a:cs typeface="Times New Roman" panose="02020603050405020304" pitchFamily="18" charset="0"/>
              </a:rPr>
              <a:t>&lt;form&gt;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&lt;label for="</a:t>
            </a:r>
            <a:r>
              <a:rPr lang="en-US" dirty="0" err="1">
                <a:latin typeface="Times New Roman" panose="02020603050405020304" pitchFamily="18" charset="0"/>
                <a:cs typeface="Times New Roman" panose="02020603050405020304" pitchFamily="18" charset="0"/>
              </a:rPr>
              <a:t>birthdaytime</a:t>
            </a:r>
            <a:r>
              <a:rPr lang="en-US" dirty="0">
                <a:latin typeface="Times New Roman" panose="02020603050405020304" pitchFamily="18" charset="0"/>
                <a:cs typeface="Times New Roman" panose="02020603050405020304" pitchFamily="18" charset="0"/>
              </a:rPr>
              <a:t>"&gt;Birthday (date and time):&lt;/label&gt;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&lt;input type="</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-local" id="</a:t>
            </a:r>
            <a:r>
              <a:rPr lang="en-US" dirty="0" err="1">
                <a:latin typeface="Times New Roman" panose="02020603050405020304" pitchFamily="18" charset="0"/>
                <a:cs typeface="Times New Roman" panose="02020603050405020304" pitchFamily="18" charset="0"/>
              </a:rPr>
              <a:t>birthdaytime</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birthdaytime</a:t>
            </a: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&lt;/form&gt;</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503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9247"/>
            <a:ext cx="10515600" cy="5477716"/>
          </a:xfrm>
        </p:spPr>
        <p:txBody>
          <a:bodyPr/>
          <a:lstStyle/>
          <a:p>
            <a:pPr algn="just"/>
            <a:r>
              <a:rPr lang="en-US" b="1" dirty="0">
                <a:latin typeface="Times New Roman" panose="02020603050405020304" pitchFamily="18" charset="0"/>
                <a:cs typeface="Times New Roman" panose="02020603050405020304" pitchFamily="18" charset="0"/>
              </a:rPr>
              <a:t>Input Type Email</a:t>
            </a:r>
          </a:p>
          <a:p>
            <a:pPr algn="just"/>
            <a:r>
              <a:rPr lang="en-US" dirty="0">
                <a:latin typeface="Times New Roman" panose="02020603050405020304" pitchFamily="18" charset="0"/>
                <a:cs typeface="Times New Roman" panose="02020603050405020304" pitchFamily="18" charset="0"/>
              </a:rPr>
              <a:t>The &lt;input type="email"&gt; is used for input fields that should contain an e-mail address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Depending on browser support, the e-mail address can be automatically validated when submitted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 smartphones recognize the email type, and add ".com" to the keyboard to match email input</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&lt;</a:t>
            </a:r>
            <a:r>
              <a:rPr lang="en-US" b="1" dirty="0">
                <a:latin typeface="Times New Roman" panose="02020603050405020304" pitchFamily="18" charset="0"/>
                <a:cs typeface="Times New Roman" panose="02020603050405020304" pitchFamily="18" charset="0"/>
              </a:rPr>
              <a: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for="email"&gt;Enter your email:&lt;/label&gt;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type="email" id="email" name="email"&gt;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&lt;/</a:t>
            </a:r>
            <a:r>
              <a:rPr lang="en-US" b="1" dirty="0">
                <a:latin typeface="Times New Roman" panose="02020603050405020304" pitchFamily="18" charset="0"/>
                <a:cs typeface="Times New Roman" panose="02020603050405020304" pitchFamily="18" charset="0"/>
              </a:rPr>
              <a:t>form&gt;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3694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835" y="228600"/>
            <a:ext cx="11645153" cy="6535271"/>
          </a:xfrm>
        </p:spPr>
        <p:txBody>
          <a:bodyPr>
            <a:normAutofit/>
          </a:bodyPr>
          <a:lstStyle/>
          <a:p>
            <a:r>
              <a:rPr lang="en-US" b="1" dirty="0">
                <a:latin typeface="Times New Roman" panose="02020603050405020304" pitchFamily="18" charset="0"/>
                <a:cs typeface="Times New Roman" panose="02020603050405020304" pitchFamily="18" charset="0"/>
              </a:rPr>
              <a:t>Input Type File</a:t>
            </a:r>
          </a:p>
          <a:p>
            <a:r>
              <a:rPr lang="en-US" dirty="0">
                <a:solidFill>
                  <a:srgbClr val="000000"/>
                </a:solidFill>
                <a:latin typeface="Times New Roman" panose="02020603050405020304" pitchFamily="18" charset="0"/>
                <a:cs typeface="Times New Roman" panose="02020603050405020304" pitchFamily="18" charset="0"/>
              </a:rPr>
              <a:t>The </a:t>
            </a:r>
            <a:r>
              <a:rPr lang="en-US" dirty="0">
                <a:solidFill>
                  <a:srgbClr val="DC143C"/>
                </a:solidFill>
                <a:latin typeface="Times New Roman" panose="02020603050405020304" pitchFamily="18" charset="0"/>
                <a:cs typeface="Times New Roman" panose="02020603050405020304" pitchFamily="18" charset="0"/>
              </a:rPr>
              <a:t>&lt;input type="file"&gt;</a:t>
            </a:r>
            <a:r>
              <a:rPr lang="en-US" dirty="0">
                <a:solidFill>
                  <a:srgbClr val="000000"/>
                </a:solidFill>
                <a:latin typeface="Times New Roman" panose="02020603050405020304" pitchFamily="18" charset="0"/>
                <a:cs typeface="Times New Roman" panose="02020603050405020304" pitchFamily="18" charset="0"/>
              </a:rPr>
              <a:t> defines a file-select field and a "Browse" button for file </a:t>
            </a:r>
            <a:r>
              <a:rPr lang="en-US" dirty="0" smtClean="0">
                <a:solidFill>
                  <a:srgbClr val="000000"/>
                </a:solidFill>
                <a:latin typeface="Times New Roman" panose="02020603050405020304" pitchFamily="18" charset="0"/>
                <a:cs typeface="Times New Roman" panose="02020603050405020304" pitchFamily="18" charset="0"/>
              </a:rPr>
              <a:t>uploads.</a:t>
            </a:r>
          </a:p>
          <a:p>
            <a:r>
              <a:rPr lang="en-US" b="1" dirty="0">
                <a:latin typeface="Times New Roman" panose="02020603050405020304" pitchFamily="18" charset="0"/>
                <a:cs typeface="Times New Roman" panose="02020603050405020304" pitchFamily="18" charset="0"/>
              </a:rPr>
              <a:t>&lt;form&gt;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a:t>
            </a:r>
            <a:r>
              <a:rPr lang="en-US" b="1" dirty="0" err="1">
                <a:latin typeface="Times New Roman" panose="02020603050405020304" pitchFamily="18" charset="0"/>
                <a:cs typeface="Times New Roman" panose="02020603050405020304" pitchFamily="18" charset="0"/>
              </a:rPr>
              <a:t>myfile</a:t>
            </a:r>
            <a:r>
              <a:rPr lang="en-US" b="1" dirty="0">
                <a:latin typeface="Times New Roman" panose="02020603050405020304" pitchFamily="18" charset="0"/>
                <a:cs typeface="Times New Roman" panose="02020603050405020304" pitchFamily="18" charset="0"/>
              </a:rPr>
              <a:t>"&gt;Select a file:&lt;/label&gt;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type="file" id="</a:t>
            </a:r>
            <a:r>
              <a:rPr lang="en-US" b="1" dirty="0" err="1">
                <a:latin typeface="Times New Roman" panose="02020603050405020304" pitchFamily="18" charset="0"/>
                <a:cs typeface="Times New Roman" panose="02020603050405020304" pitchFamily="18" charset="0"/>
              </a:rPr>
              <a:t>myfile</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myfile</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Month</a:t>
            </a:r>
          </a:p>
          <a:p>
            <a:r>
              <a:rPr lang="en-US" dirty="0">
                <a:latin typeface="Times New Roman" panose="02020603050405020304" pitchFamily="18" charset="0"/>
                <a:cs typeface="Times New Roman" panose="02020603050405020304" pitchFamily="18" charset="0"/>
              </a:rPr>
              <a:t>The &lt;input type="month"&gt; allows the user to select a month and year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Depending on browser support, a date picker can show up in the input field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&lt;label for="</a:t>
            </a:r>
            <a:r>
              <a:rPr lang="en-US" b="1" dirty="0" err="1">
                <a:latin typeface="Times New Roman" panose="02020603050405020304" pitchFamily="18" charset="0"/>
                <a:cs typeface="Times New Roman" panose="02020603050405020304" pitchFamily="18" charset="0"/>
              </a:rPr>
              <a:t>bdaymonth</a:t>
            </a:r>
            <a:r>
              <a:rPr lang="en-US" b="1" dirty="0">
                <a:latin typeface="Times New Roman" panose="02020603050405020304" pitchFamily="18" charset="0"/>
                <a:cs typeface="Times New Roman" panose="02020603050405020304" pitchFamily="18" charset="0"/>
              </a:rPr>
              <a:t>"&gt;Birthday (month and year):&lt;/label&gt;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type="month" id="</a:t>
            </a:r>
            <a:r>
              <a:rPr lang="en-US" b="1" dirty="0" err="1">
                <a:latin typeface="Times New Roman" panose="02020603050405020304" pitchFamily="18" charset="0"/>
                <a:cs typeface="Times New Roman" panose="02020603050405020304" pitchFamily="18" charset="0"/>
              </a:rPr>
              <a:t>bdaymonth</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bdaymonth</a:t>
            </a:r>
            <a:r>
              <a:rPr lang="en-US" b="1" dirty="0">
                <a:latin typeface="Times New Roman" panose="02020603050405020304" pitchFamily="18" charset="0"/>
                <a:cs typeface="Times New Roman" panose="02020603050405020304" pitchFamily="18" charset="0"/>
              </a:rPr>
              <a:t>"&gt;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093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18" y="605118"/>
            <a:ext cx="11483788" cy="5571845"/>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Input Type Number</a:t>
            </a:r>
          </a:p>
          <a:p>
            <a:r>
              <a:rPr lang="en-US" dirty="0">
                <a:latin typeface="Times New Roman" panose="02020603050405020304" pitchFamily="18" charset="0"/>
                <a:cs typeface="Times New Roman" panose="02020603050405020304" pitchFamily="18" charset="0"/>
              </a:rPr>
              <a:t>The &lt;input type="number"&gt; defines a numeric input field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also set restrictions on what numbers are accepted</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for="quantity"&gt;Quantity (between 1 and 5):&lt;/label&gt;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type="number" id="quantity" name="quantity" min="1" max="5"&gt;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Range</a:t>
            </a:r>
          </a:p>
          <a:p>
            <a:pPr lvl="0"/>
            <a:r>
              <a:rPr lang="en-US" dirty="0">
                <a:solidFill>
                  <a:srgbClr val="000000"/>
                </a:solidFill>
                <a:latin typeface="Times New Roman" panose="02020603050405020304" pitchFamily="18" charset="0"/>
                <a:cs typeface="Times New Roman" panose="02020603050405020304" pitchFamily="18" charset="0"/>
              </a:rPr>
              <a:t>The </a:t>
            </a:r>
            <a:r>
              <a:rPr lang="en-US" dirty="0">
                <a:solidFill>
                  <a:srgbClr val="DC143C"/>
                </a:solidFill>
                <a:latin typeface="Times New Roman" panose="02020603050405020304" pitchFamily="18" charset="0"/>
                <a:cs typeface="Times New Roman" panose="02020603050405020304" pitchFamily="18" charset="0"/>
              </a:rPr>
              <a:t>&lt;input type="range"&gt;</a:t>
            </a:r>
            <a:r>
              <a:rPr lang="en-US" dirty="0">
                <a:solidFill>
                  <a:srgbClr val="000000"/>
                </a:solidFill>
                <a:latin typeface="Times New Roman" panose="02020603050405020304" pitchFamily="18" charset="0"/>
                <a:cs typeface="Times New Roman" panose="02020603050405020304" pitchFamily="18" charset="0"/>
              </a:rPr>
              <a:t> defines a control for entering a number whose exact value is not important (like a slider control). Default range is 0 to 100. However, you can set restrictions on what numbers are accepted with the </a:t>
            </a:r>
            <a:r>
              <a:rPr lang="en-US" dirty="0">
                <a:solidFill>
                  <a:srgbClr val="DC143C"/>
                </a:solidFill>
                <a:latin typeface="Times New Roman" panose="02020603050405020304" pitchFamily="18" charset="0"/>
                <a:cs typeface="Times New Roman" panose="02020603050405020304" pitchFamily="18" charset="0"/>
              </a:rPr>
              <a:t>min</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DC143C"/>
                </a:solidFill>
                <a:latin typeface="Times New Roman" panose="02020603050405020304" pitchFamily="18" charset="0"/>
                <a:cs typeface="Times New Roman" panose="02020603050405020304" pitchFamily="18" charset="0"/>
              </a:rPr>
              <a:t>max</a:t>
            </a:r>
            <a:r>
              <a:rPr lang="en-US" dirty="0">
                <a:solidFill>
                  <a:srgbClr val="000000"/>
                </a:solidFill>
                <a:latin typeface="Times New Roman" panose="02020603050405020304" pitchFamily="18" charset="0"/>
                <a:cs typeface="Times New Roman" panose="02020603050405020304" pitchFamily="18" charset="0"/>
              </a:rPr>
              <a:t>, and </a:t>
            </a:r>
            <a:r>
              <a:rPr lang="en-US" dirty="0">
                <a:solidFill>
                  <a:srgbClr val="DC143C"/>
                </a:solidFill>
                <a:latin typeface="Times New Roman" panose="02020603050405020304" pitchFamily="18" charset="0"/>
                <a:cs typeface="Times New Roman" panose="02020603050405020304" pitchFamily="18" charset="0"/>
              </a:rPr>
              <a:t>step</a:t>
            </a:r>
            <a:r>
              <a:rPr lang="en-US" dirty="0">
                <a:solidFill>
                  <a:srgbClr val="000000"/>
                </a:solidFill>
                <a:latin typeface="Times New Roman" panose="02020603050405020304" pitchFamily="18" charset="0"/>
                <a:cs typeface="Times New Roman" panose="02020603050405020304" pitchFamily="18" charset="0"/>
              </a:rPr>
              <a:t> attributes:</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a:t>
            </a:r>
            <a:r>
              <a:rPr lang="en-US" b="1" dirty="0" err="1">
                <a:latin typeface="Times New Roman" panose="02020603050405020304" pitchFamily="18" charset="0"/>
                <a:cs typeface="Times New Roman" panose="02020603050405020304" pitchFamily="18" charset="0"/>
              </a:rPr>
              <a:t>vol</a:t>
            </a:r>
            <a:r>
              <a:rPr lang="en-US" b="1" dirty="0">
                <a:latin typeface="Times New Roman" panose="02020603050405020304" pitchFamily="18" charset="0"/>
                <a:cs typeface="Times New Roman" panose="02020603050405020304" pitchFamily="18" charset="0"/>
              </a:rPr>
              <a:t>"&gt;Volume (between 0 and 50):&lt;/label&gt;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type="range" id="</a:t>
            </a:r>
            <a:r>
              <a:rPr lang="en-US" b="1" dirty="0" err="1">
                <a:latin typeface="Times New Roman" panose="02020603050405020304" pitchFamily="18" charset="0"/>
                <a:cs typeface="Times New Roman" panose="02020603050405020304" pitchFamily="18" charset="0"/>
              </a:rPr>
              <a:t>vol</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vol</a:t>
            </a:r>
            <a:r>
              <a:rPr lang="en-US" b="1" dirty="0">
                <a:latin typeface="Times New Roman" panose="02020603050405020304" pitchFamily="18" charset="0"/>
                <a:cs typeface="Times New Roman" panose="02020603050405020304" pitchFamily="18" charset="0"/>
              </a:rPr>
              <a:t>" min="0" max="50"&gt;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90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1: Open Notepad (PC)</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t>Windows 8 or later:</a:t>
            </a:r>
            <a:endParaRPr lang="en-US" dirty="0"/>
          </a:p>
          <a:p>
            <a:r>
              <a:rPr lang="en-US" dirty="0"/>
              <a:t>Open the </a:t>
            </a:r>
            <a:r>
              <a:rPr lang="en-US" b="1" dirty="0"/>
              <a:t>Start Screen</a:t>
            </a:r>
            <a:r>
              <a:rPr lang="en-US" dirty="0"/>
              <a:t> (the window symbol at the bottom left on your screen). Type </a:t>
            </a:r>
            <a:r>
              <a:rPr lang="en-US" b="1" dirty="0"/>
              <a:t>Notepad</a:t>
            </a:r>
            <a:r>
              <a:rPr lang="en-US" dirty="0"/>
              <a:t>.</a:t>
            </a:r>
          </a:p>
          <a:p>
            <a:r>
              <a:rPr lang="en-US" b="1" dirty="0"/>
              <a:t>Windows 7 or earlier:</a:t>
            </a:r>
            <a:endParaRPr lang="en-US" dirty="0"/>
          </a:p>
          <a:p>
            <a:r>
              <a:rPr lang="en-US" dirty="0"/>
              <a:t>Open </a:t>
            </a:r>
            <a:r>
              <a:rPr lang="en-US" b="1" dirty="0"/>
              <a:t>Start</a:t>
            </a:r>
            <a:r>
              <a:rPr lang="en-US" dirty="0"/>
              <a:t> &gt;</a:t>
            </a:r>
            <a:r>
              <a:rPr lang="en-US" b="1" dirty="0"/>
              <a:t> Programs &gt;</a:t>
            </a:r>
            <a:r>
              <a:rPr lang="en-US" dirty="0"/>
              <a:t> </a:t>
            </a:r>
            <a:r>
              <a:rPr lang="en-US" b="1" dirty="0"/>
              <a:t>Accessories &gt;</a:t>
            </a:r>
            <a:r>
              <a:rPr lang="en-US" dirty="0"/>
              <a:t> </a:t>
            </a:r>
            <a:r>
              <a:rPr lang="en-US" b="1" dirty="0"/>
              <a:t>Notepad</a:t>
            </a:r>
            <a:endParaRPr lang="en-US" dirty="0"/>
          </a:p>
          <a:p>
            <a:endParaRPr lang="en-US" dirty="0"/>
          </a:p>
        </p:txBody>
      </p:sp>
    </p:spTree>
    <p:extLst>
      <p:ext uri="{BB962C8B-B14F-4D97-AF65-F5344CB8AC3E}">
        <p14:creationId xmlns:p14="http://schemas.microsoft.com/office/powerpoint/2010/main" val="42220576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835" y="268942"/>
            <a:ext cx="11591365" cy="6347012"/>
          </a:xfrm>
        </p:spPr>
        <p:txBody>
          <a:bodyPr>
            <a:normAutofit lnSpcReduction="10000"/>
          </a:bodyPr>
          <a:lstStyle/>
          <a:p>
            <a:r>
              <a:rPr lang="en-US" b="1" dirty="0">
                <a:latin typeface="Times New Roman" panose="02020603050405020304" pitchFamily="18" charset="0"/>
                <a:cs typeface="Times New Roman" panose="02020603050405020304" pitchFamily="18" charset="0"/>
              </a:rPr>
              <a:t>Input Type </a:t>
            </a:r>
            <a:r>
              <a:rPr lang="en-US" b="1" dirty="0" smtClean="0">
                <a:latin typeface="Times New Roman" panose="02020603050405020304" pitchFamily="18" charset="0"/>
                <a:cs typeface="Times New Roman" panose="02020603050405020304" pitchFamily="18" charset="0"/>
              </a:rPr>
              <a:t>Search</a:t>
            </a:r>
            <a:endParaRPr lang="en-US" b="1" dirty="0">
              <a:latin typeface="Times New Roman" panose="02020603050405020304" pitchFamily="18" charset="0"/>
              <a:cs typeface="Times New Roman" panose="02020603050405020304" pitchFamily="18" charset="0"/>
            </a:endParaRPr>
          </a:p>
          <a:p>
            <a:pPr lvl="0"/>
            <a:r>
              <a:rPr lang="en-US" dirty="0">
                <a:solidFill>
                  <a:srgbClr val="000000"/>
                </a:solidFill>
                <a:latin typeface="Times New Roman" panose="02020603050405020304" pitchFamily="18" charset="0"/>
                <a:cs typeface="Times New Roman" panose="02020603050405020304" pitchFamily="18" charset="0"/>
              </a:rPr>
              <a:t>The </a:t>
            </a:r>
            <a:r>
              <a:rPr lang="en-US" dirty="0">
                <a:solidFill>
                  <a:srgbClr val="DC143C"/>
                </a:solidFill>
                <a:latin typeface="Times New Roman" panose="02020603050405020304" pitchFamily="18" charset="0"/>
                <a:cs typeface="Times New Roman" panose="02020603050405020304" pitchFamily="18" charset="0"/>
              </a:rPr>
              <a:t>&lt;input type="search"&gt;</a:t>
            </a:r>
            <a:r>
              <a:rPr lang="en-US" dirty="0">
                <a:solidFill>
                  <a:srgbClr val="000000"/>
                </a:solidFill>
                <a:latin typeface="Times New Roman" panose="02020603050405020304" pitchFamily="18" charset="0"/>
                <a:cs typeface="Times New Roman" panose="02020603050405020304" pitchFamily="18" charset="0"/>
              </a:rPr>
              <a:t> is used for search fields (a search field behaves like a regular text field).</a:t>
            </a:r>
            <a:r>
              <a:rPr lang="en-US"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&lt;form&gt;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a:t>
            </a:r>
            <a:r>
              <a:rPr lang="en-US" b="1" dirty="0" err="1">
                <a:latin typeface="Times New Roman" panose="02020603050405020304" pitchFamily="18" charset="0"/>
                <a:cs typeface="Times New Roman" panose="02020603050405020304" pitchFamily="18" charset="0"/>
              </a:rPr>
              <a:t>gsearch</a:t>
            </a:r>
            <a:r>
              <a:rPr lang="en-US" b="1" dirty="0">
                <a:latin typeface="Times New Roman" panose="02020603050405020304" pitchFamily="18" charset="0"/>
                <a:cs typeface="Times New Roman" panose="02020603050405020304" pitchFamily="18" charset="0"/>
              </a:rPr>
              <a:t>"&gt;Search Google:&lt;/label&gt;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type="search" id="</a:t>
            </a:r>
            <a:r>
              <a:rPr lang="en-US" b="1" dirty="0" err="1">
                <a:latin typeface="Times New Roman" panose="02020603050405020304" pitchFamily="18" charset="0"/>
                <a:cs typeface="Times New Roman" panose="02020603050405020304" pitchFamily="18" charset="0"/>
              </a:rPr>
              <a:t>gsearch</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gsearch</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&lt;/form&gt;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 Type Tel</a:t>
            </a:r>
          </a:p>
          <a:p>
            <a:pPr lvl="0"/>
            <a:r>
              <a:rPr lang="en-US" dirty="0">
                <a:solidFill>
                  <a:srgbClr val="000000"/>
                </a:solidFill>
                <a:latin typeface="Times New Roman" panose="02020603050405020304" pitchFamily="18" charset="0"/>
                <a:cs typeface="Times New Roman" panose="02020603050405020304" pitchFamily="18" charset="0"/>
              </a:rPr>
              <a:t>The </a:t>
            </a:r>
            <a:r>
              <a:rPr lang="en-US" dirty="0">
                <a:solidFill>
                  <a:srgbClr val="DC143C"/>
                </a:solidFill>
                <a:latin typeface="Times New Roman" panose="02020603050405020304" pitchFamily="18" charset="0"/>
                <a:cs typeface="Times New Roman" panose="02020603050405020304" pitchFamily="18" charset="0"/>
              </a:rPr>
              <a:t>&lt;input type="</a:t>
            </a:r>
            <a:r>
              <a:rPr lang="en-US" dirty="0" err="1">
                <a:solidFill>
                  <a:srgbClr val="DC143C"/>
                </a:solidFill>
                <a:latin typeface="Times New Roman" panose="02020603050405020304" pitchFamily="18" charset="0"/>
                <a:cs typeface="Times New Roman" panose="02020603050405020304" pitchFamily="18" charset="0"/>
              </a:rPr>
              <a:t>tel</a:t>
            </a:r>
            <a:r>
              <a:rPr lang="en-US" dirty="0">
                <a:solidFill>
                  <a:srgbClr val="DC143C"/>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 is used for input fields that should contain a telephone number.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a:r>
              <a:rPr lang="en-US" sz="3000" b="1" dirty="0">
                <a:latin typeface="Times New Roman" panose="02020603050405020304" pitchFamily="18" charset="0"/>
                <a:cs typeface="Times New Roman" panose="02020603050405020304" pitchFamily="18" charset="0"/>
              </a:rPr>
              <a:t>&lt;form&gt;</a:t>
            </a: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&lt;label for="phone"&gt;Enter your phone number:&lt;/label&gt;</a:t>
            </a: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  &lt;input type="</a:t>
            </a:r>
            <a:r>
              <a:rPr lang="en-US" sz="3000" b="1" dirty="0" err="1">
                <a:latin typeface="Times New Roman" panose="02020603050405020304" pitchFamily="18" charset="0"/>
                <a:cs typeface="Times New Roman" panose="02020603050405020304" pitchFamily="18" charset="0"/>
              </a:rPr>
              <a:t>tel</a:t>
            </a:r>
            <a:r>
              <a:rPr lang="en-US" sz="3000" b="1" dirty="0">
                <a:latin typeface="Times New Roman" panose="02020603050405020304" pitchFamily="18" charset="0"/>
                <a:cs typeface="Times New Roman" panose="02020603050405020304" pitchFamily="18" charset="0"/>
              </a:rPr>
              <a:t>" id="phone" name="phone" pattern="[0-9]{3}-[0-9]{2}-[0-9]{3}"&gt;</a:t>
            </a:r>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&lt;/form&gt;</a:t>
            </a:r>
            <a:endParaRPr lang="en-US" sz="3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0751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4" y="363071"/>
            <a:ext cx="11456894" cy="6225988"/>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Input Type Time</a:t>
            </a:r>
          </a:p>
          <a:p>
            <a:r>
              <a:rPr lang="en-US" dirty="0">
                <a:latin typeface="Times New Roman" panose="02020603050405020304" pitchFamily="18" charset="0"/>
                <a:cs typeface="Times New Roman" panose="02020603050405020304" pitchFamily="18" charset="0"/>
              </a:rPr>
              <a:t>The &lt;input type="time"&gt; allows the user to select a time (no time zone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Depending </a:t>
            </a:r>
            <a:r>
              <a:rPr lang="en-US" dirty="0">
                <a:latin typeface="Times New Roman" panose="02020603050405020304" pitchFamily="18" charset="0"/>
                <a:cs typeface="Times New Roman" panose="02020603050405020304" pitchFamily="18" charset="0"/>
              </a:rPr>
              <a:t>on browser support, a time picker can show up in the input field</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&lt;form&gt;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&lt;label for="</a:t>
            </a:r>
            <a:r>
              <a:rPr lang="en-US" b="1" dirty="0" err="1">
                <a:latin typeface="Times New Roman" panose="02020603050405020304" pitchFamily="18" charset="0"/>
                <a:cs typeface="Times New Roman" panose="02020603050405020304" pitchFamily="18" charset="0"/>
              </a:rPr>
              <a:t>appt</a:t>
            </a:r>
            <a:r>
              <a:rPr lang="en-US" b="1" dirty="0">
                <a:latin typeface="Times New Roman" panose="02020603050405020304" pitchFamily="18" charset="0"/>
                <a:cs typeface="Times New Roman" panose="02020603050405020304" pitchFamily="18" charset="0"/>
              </a:rPr>
              <a:t>"&gt;Select a time:&lt;/label&gt;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type="time" id="</a:t>
            </a:r>
            <a:r>
              <a:rPr lang="en-US" b="1" dirty="0" err="1">
                <a:latin typeface="Times New Roman" panose="02020603050405020304" pitchFamily="18" charset="0"/>
                <a:cs typeface="Times New Roman" panose="02020603050405020304" pitchFamily="18" charset="0"/>
              </a:rPr>
              <a:t>appt</a:t>
            </a:r>
            <a:r>
              <a:rPr lang="en-US" b="1" dirty="0">
                <a:latin typeface="Times New Roman" panose="02020603050405020304" pitchFamily="18" charset="0"/>
                <a:cs typeface="Times New Roman" panose="02020603050405020304" pitchFamily="18" charset="0"/>
              </a:rPr>
              <a:t>" name="</a:t>
            </a:r>
            <a:r>
              <a:rPr lang="en-US" b="1" dirty="0" err="1">
                <a:latin typeface="Times New Roman" panose="02020603050405020304" pitchFamily="18" charset="0"/>
                <a:cs typeface="Times New Roman" panose="02020603050405020304" pitchFamily="18" charset="0"/>
              </a:rPr>
              <a:t>appt</a:t>
            </a:r>
            <a:r>
              <a:rPr lang="en-US" b="1" dirty="0">
                <a:latin typeface="Times New Roman" panose="02020603050405020304" pitchFamily="18" charset="0"/>
                <a:cs typeface="Times New Roman" panose="02020603050405020304" pitchFamily="18" charset="0"/>
              </a:rPr>
              <a:t>"&gt;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&lt;/form</a:t>
            </a:r>
            <a:r>
              <a:rPr lang="en-US" b="1" dirty="0" smtClean="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Input Type </a:t>
            </a:r>
            <a:r>
              <a:rPr lang="en-US" b="1" dirty="0" err="1">
                <a:latin typeface="Times New Roman" panose="02020603050405020304" pitchFamily="18" charset="0"/>
                <a:cs typeface="Times New Roman" panose="02020603050405020304" pitchFamily="18" charset="0"/>
              </a:rPr>
              <a:t>Url</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&lt;input type="</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"&gt; is used for input fields that should contain a URL address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Depending on browser support, the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field can be automatically validated when submitted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smartphones recognize the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type, and adds ".com" to the keyboard to match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input</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&lt;label for="homepage"&gt;Add your homepage:&lt;/label&gt;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a:t>
            </a:r>
            <a:r>
              <a:rPr lang="en-US" b="1" dirty="0" err="1">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id="homepage" name="homepage"&gt;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7970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76" y="430306"/>
            <a:ext cx="11524130" cy="6118412"/>
          </a:xfrm>
        </p:spPr>
        <p:txBody>
          <a:bodyPr/>
          <a:lstStyle/>
          <a:p>
            <a:r>
              <a:rPr lang="en-US" b="1" dirty="0">
                <a:latin typeface="Times New Roman" panose="02020603050405020304" pitchFamily="18" charset="0"/>
                <a:cs typeface="Times New Roman" panose="02020603050405020304" pitchFamily="18" charset="0"/>
              </a:rPr>
              <a:t>Input Type Week</a:t>
            </a:r>
          </a:p>
          <a:p>
            <a:r>
              <a:rPr lang="en-US" dirty="0">
                <a:latin typeface="Times New Roman" panose="02020603050405020304" pitchFamily="18" charset="0"/>
                <a:cs typeface="Times New Roman" panose="02020603050405020304" pitchFamily="18" charset="0"/>
              </a:rPr>
              <a:t>The &lt;input type="week"&gt; allows the user to select a week and year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Depending </a:t>
            </a:r>
            <a:r>
              <a:rPr lang="en-US" dirty="0">
                <a:latin typeface="Times New Roman" panose="02020603050405020304" pitchFamily="18" charset="0"/>
                <a:cs typeface="Times New Roman" panose="02020603050405020304" pitchFamily="18" charset="0"/>
              </a:rPr>
              <a:t>on browser support, a date picker can show up in the input field</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&lt;label for="week"&gt;Select a week:&lt;/label&gt;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&lt;input type="week" id="week" name="week</a:t>
            </a:r>
            <a:r>
              <a:rPr lang="en-US" b="1" dirty="0" smtClean="0">
                <a:latin typeface="Times New Roman" panose="02020603050405020304" pitchFamily="18" charset="0"/>
                <a:cs typeface="Times New Roman" panose="02020603050405020304" pitchFamily="18" charset="0"/>
              </a:rPr>
              <a:t>"&gt;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688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HTML</a:t>
            </a:r>
            <a:r>
              <a:rPr lang="en-US" b="1" dirty="0">
                <a:latin typeface="Times New Roman" panose="02020603050405020304" pitchFamily="18" charset="0"/>
                <a:cs typeface="Times New Roman" panose="02020603050405020304" pitchFamily="18" charset="0"/>
              </a:rPr>
              <a:t> Input Attributes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t>The value Attribute</a:t>
            </a:r>
          </a:p>
          <a:p>
            <a:r>
              <a:rPr lang="en-US" b="1" dirty="0"/>
              <a:t>&lt;form&gt;</a:t>
            </a:r>
            <a:r>
              <a:rPr lang="en-US" b="1" dirty="0"/>
              <a:t/>
            </a:r>
            <a:br>
              <a:rPr lang="en-US" b="1" dirty="0"/>
            </a:br>
            <a:r>
              <a:rPr lang="en-US" b="1" dirty="0"/>
              <a:t>  &lt;label for="</a:t>
            </a:r>
            <a:r>
              <a:rPr lang="en-US" b="1" dirty="0" err="1"/>
              <a:t>fname</a:t>
            </a:r>
            <a:r>
              <a:rPr lang="en-US" b="1" dirty="0"/>
              <a:t>"&gt;First name:&lt;/label&gt;&lt;</a:t>
            </a:r>
            <a:r>
              <a:rPr lang="en-US" b="1" dirty="0" err="1"/>
              <a:t>br</a:t>
            </a:r>
            <a:r>
              <a:rPr lang="en-US" b="1" dirty="0"/>
              <a:t>&gt;</a:t>
            </a:r>
            <a:r>
              <a:rPr lang="en-US" b="1" dirty="0"/>
              <a:t/>
            </a:r>
            <a:br>
              <a:rPr lang="en-US" b="1" dirty="0"/>
            </a:br>
            <a:r>
              <a:rPr lang="en-US" b="1" dirty="0"/>
              <a:t>  &lt;input type="text" id="</a:t>
            </a:r>
            <a:r>
              <a:rPr lang="en-US" b="1" dirty="0" err="1"/>
              <a:t>fname</a:t>
            </a:r>
            <a:r>
              <a:rPr lang="en-US" b="1" dirty="0"/>
              <a:t>" name="</a:t>
            </a:r>
            <a:r>
              <a:rPr lang="en-US" b="1" dirty="0" err="1"/>
              <a:t>fname</a:t>
            </a:r>
            <a:r>
              <a:rPr lang="en-US" b="1" dirty="0"/>
              <a:t>" value="John"&gt;&lt;</a:t>
            </a:r>
            <a:r>
              <a:rPr lang="en-US" b="1" dirty="0" err="1"/>
              <a:t>br</a:t>
            </a:r>
            <a:r>
              <a:rPr lang="en-US" b="1" dirty="0"/>
              <a:t>&gt;</a:t>
            </a:r>
            <a:r>
              <a:rPr lang="en-US" b="1" dirty="0"/>
              <a:t/>
            </a:r>
            <a:br>
              <a:rPr lang="en-US" b="1" dirty="0"/>
            </a:br>
            <a:r>
              <a:rPr lang="en-US" b="1" dirty="0"/>
              <a:t>  &lt;label for="</a:t>
            </a:r>
            <a:r>
              <a:rPr lang="en-US" b="1" dirty="0" err="1"/>
              <a:t>lname</a:t>
            </a:r>
            <a:r>
              <a:rPr lang="en-US" b="1" dirty="0"/>
              <a:t>"&gt;Last name:&lt;/label&gt;&lt;</a:t>
            </a:r>
            <a:r>
              <a:rPr lang="en-US" b="1" dirty="0" err="1"/>
              <a:t>br</a:t>
            </a:r>
            <a:r>
              <a:rPr lang="en-US" b="1" dirty="0"/>
              <a:t>&gt;</a:t>
            </a:r>
            <a:r>
              <a:rPr lang="en-US" b="1" dirty="0"/>
              <a:t/>
            </a:r>
            <a:br>
              <a:rPr lang="en-US" b="1" dirty="0"/>
            </a:br>
            <a:r>
              <a:rPr lang="en-US" b="1" dirty="0"/>
              <a:t>  &lt;input type="text" id="</a:t>
            </a:r>
            <a:r>
              <a:rPr lang="en-US" b="1" dirty="0" err="1"/>
              <a:t>lname</a:t>
            </a:r>
            <a:r>
              <a:rPr lang="en-US" b="1" dirty="0"/>
              <a:t>" name="</a:t>
            </a:r>
            <a:r>
              <a:rPr lang="en-US" b="1" dirty="0" err="1"/>
              <a:t>lname</a:t>
            </a:r>
            <a:r>
              <a:rPr lang="en-US" b="1" dirty="0"/>
              <a:t>" value="Doe"&gt;</a:t>
            </a:r>
            <a:r>
              <a:rPr lang="en-US" b="1" dirty="0"/>
              <a:t/>
            </a:r>
            <a:br>
              <a:rPr lang="en-US" b="1" dirty="0"/>
            </a:br>
            <a:r>
              <a:rPr lang="en-US" b="1" dirty="0"/>
              <a:t>&lt;/form</a:t>
            </a:r>
            <a:r>
              <a:rPr lang="en-US" b="1" dirty="0" smtClean="0"/>
              <a:t>&gt;</a:t>
            </a:r>
          </a:p>
          <a:p>
            <a:r>
              <a:rPr lang="en-US" b="1" dirty="0"/>
              <a:t>The </a:t>
            </a:r>
            <a:r>
              <a:rPr lang="en-US" b="1" dirty="0" err="1"/>
              <a:t>readonly</a:t>
            </a:r>
            <a:r>
              <a:rPr lang="en-US" b="1" dirty="0"/>
              <a:t> Attribute</a:t>
            </a:r>
          </a:p>
          <a:p>
            <a:pPr lvl="0"/>
            <a:r>
              <a:rPr lang="en-US" dirty="0">
                <a:solidFill>
                  <a:srgbClr val="000000"/>
                </a:solidFill>
                <a:latin typeface="Verdana" panose="020B0604030504040204" pitchFamily="34" charset="0"/>
              </a:rPr>
              <a:t>The input </a:t>
            </a:r>
            <a:r>
              <a:rPr lang="en-US" dirty="0" err="1">
                <a:solidFill>
                  <a:srgbClr val="DC143C"/>
                </a:solidFill>
                <a:latin typeface="Consolas" panose="020B0609020204030204" pitchFamily="49" charset="0"/>
              </a:rPr>
              <a:t>readonly</a:t>
            </a:r>
            <a:r>
              <a:rPr lang="en-US" dirty="0">
                <a:solidFill>
                  <a:srgbClr val="000000"/>
                </a:solidFill>
                <a:latin typeface="Verdana" panose="020B0604030504040204" pitchFamily="34" charset="0"/>
              </a:rPr>
              <a:t> attribute specifies that an input field is read-only.</a:t>
            </a:r>
            <a:r>
              <a:rPr lang="en-US" dirty="0"/>
              <a:t> </a:t>
            </a:r>
            <a:endParaRPr lang="en-US" sz="4400" dirty="0">
              <a:latin typeface="Arial" panose="020B0604020202020204" pitchFamily="34" charset="0"/>
            </a:endParaRPr>
          </a:p>
          <a:p>
            <a:endParaRPr lang="en-US" b="1" dirty="0"/>
          </a:p>
        </p:txBody>
      </p:sp>
    </p:spTree>
    <p:extLst>
      <p:ext uri="{BB962C8B-B14F-4D97-AF65-F5344CB8AC3E}">
        <p14:creationId xmlns:p14="http://schemas.microsoft.com/office/powerpoint/2010/main" val="25782510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3" y="174812"/>
            <a:ext cx="11645153" cy="6454588"/>
          </a:xfrm>
        </p:spPr>
        <p:txBody>
          <a:bodyPr>
            <a:normAutofit/>
          </a:bodyPr>
          <a:lstStyle/>
          <a:p>
            <a:r>
              <a:rPr lang="en-US" dirty="0"/>
              <a:t>&lt;form&gt;</a:t>
            </a:r>
            <a:r>
              <a:rPr lang="en-US" dirty="0"/>
              <a:t/>
            </a:r>
            <a:br>
              <a:rPr lang="en-US" dirty="0"/>
            </a:br>
            <a:r>
              <a:rPr lang="en-US" dirty="0"/>
              <a:t>  &lt;label for="</a:t>
            </a:r>
            <a:r>
              <a:rPr lang="en-US" dirty="0" err="1"/>
              <a:t>fname</a:t>
            </a:r>
            <a:r>
              <a:rPr lang="en-US" dirty="0"/>
              <a:t>"&gt;First name:&lt;/label&gt;&lt;</a:t>
            </a:r>
            <a:r>
              <a:rPr lang="en-US" dirty="0" err="1"/>
              <a:t>br</a:t>
            </a:r>
            <a:r>
              <a:rPr lang="en-US" dirty="0"/>
              <a:t>&gt;</a:t>
            </a:r>
            <a:r>
              <a:rPr lang="en-US" dirty="0"/>
              <a:t/>
            </a:r>
            <a:br>
              <a:rPr lang="en-US" dirty="0"/>
            </a:br>
            <a:r>
              <a:rPr lang="en-US" dirty="0"/>
              <a:t>  &lt;input type="text" id="</a:t>
            </a:r>
            <a:r>
              <a:rPr lang="en-US" dirty="0" err="1"/>
              <a:t>fname</a:t>
            </a:r>
            <a:r>
              <a:rPr lang="en-US" dirty="0"/>
              <a:t>" name="</a:t>
            </a:r>
            <a:r>
              <a:rPr lang="en-US" dirty="0" err="1"/>
              <a:t>fname</a:t>
            </a:r>
            <a:r>
              <a:rPr lang="en-US" dirty="0"/>
              <a:t>" value="John" </a:t>
            </a:r>
            <a:r>
              <a:rPr lang="en-US" dirty="0" err="1"/>
              <a:t>readonly</a:t>
            </a:r>
            <a:r>
              <a:rPr lang="en-US" dirty="0"/>
              <a:t>&gt;&lt;</a:t>
            </a:r>
            <a:r>
              <a:rPr lang="en-US" dirty="0" err="1"/>
              <a:t>br</a:t>
            </a:r>
            <a:r>
              <a:rPr lang="en-US" dirty="0"/>
              <a:t>&gt;</a:t>
            </a:r>
            <a:r>
              <a:rPr lang="en-US" dirty="0"/>
              <a:t/>
            </a:r>
            <a:br>
              <a:rPr lang="en-US" dirty="0"/>
            </a:br>
            <a:r>
              <a:rPr lang="en-US" dirty="0"/>
              <a:t>  &lt;label for="</a:t>
            </a:r>
            <a:r>
              <a:rPr lang="en-US" dirty="0" err="1"/>
              <a:t>lname</a:t>
            </a:r>
            <a:r>
              <a:rPr lang="en-US" dirty="0"/>
              <a:t>"&gt;Last name:&lt;/label&gt;&lt;</a:t>
            </a:r>
            <a:r>
              <a:rPr lang="en-US" dirty="0" err="1"/>
              <a:t>br</a:t>
            </a:r>
            <a:r>
              <a:rPr lang="en-US" dirty="0"/>
              <a:t>&gt;</a:t>
            </a:r>
            <a:r>
              <a:rPr lang="en-US" dirty="0"/>
              <a:t/>
            </a:r>
            <a:br>
              <a:rPr lang="en-US" dirty="0"/>
            </a:br>
            <a:r>
              <a:rPr lang="en-US" dirty="0"/>
              <a:t>  &lt;input type="text" id="</a:t>
            </a:r>
            <a:r>
              <a:rPr lang="en-US" dirty="0" err="1"/>
              <a:t>lname</a:t>
            </a:r>
            <a:r>
              <a:rPr lang="en-US" dirty="0"/>
              <a:t>" name="</a:t>
            </a:r>
            <a:r>
              <a:rPr lang="en-US" dirty="0" err="1"/>
              <a:t>lname</a:t>
            </a:r>
            <a:r>
              <a:rPr lang="en-US" dirty="0"/>
              <a:t>" value="Doe"&gt;</a:t>
            </a:r>
            <a:r>
              <a:rPr lang="en-US" dirty="0"/>
              <a:t/>
            </a:r>
            <a:br>
              <a:rPr lang="en-US" dirty="0"/>
            </a:br>
            <a:r>
              <a:rPr lang="en-US" dirty="0"/>
              <a:t>&lt;/form</a:t>
            </a:r>
            <a:r>
              <a:rPr lang="en-US" dirty="0" smtClean="0"/>
              <a:t>&gt;</a:t>
            </a:r>
          </a:p>
          <a:p>
            <a:r>
              <a:rPr lang="en-US" b="1" dirty="0"/>
              <a:t>The disabled Attribute</a:t>
            </a:r>
          </a:p>
          <a:p>
            <a:r>
              <a:rPr lang="en-US" dirty="0"/>
              <a:t>The input disabled attribute specifies that an input field should be disabled</a:t>
            </a:r>
            <a:r>
              <a:rPr lang="en-US" dirty="0" smtClean="0"/>
              <a:t>.</a:t>
            </a:r>
            <a:endParaRPr lang="en-US" dirty="0"/>
          </a:p>
          <a:p>
            <a:r>
              <a:rPr lang="en-US" dirty="0"/>
              <a:t>A </a:t>
            </a:r>
            <a:r>
              <a:rPr lang="en-US" dirty="0" smtClean="0"/>
              <a:t>disabled </a:t>
            </a:r>
            <a:r>
              <a:rPr lang="en-US" dirty="0"/>
              <a:t>input field is unusable and un-clickable</a:t>
            </a:r>
            <a:r>
              <a:rPr lang="en-US" dirty="0" smtClean="0"/>
              <a:t>.</a:t>
            </a:r>
          </a:p>
          <a:p>
            <a:r>
              <a:rPr lang="en-US" dirty="0"/>
              <a:t>&lt;form&gt;</a:t>
            </a:r>
            <a:r>
              <a:rPr lang="en-US" dirty="0"/>
              <a:t/>
            </a:r>
            <a:br>
              <a:rPr lang="en-US" dirty="0"/>
            </a:br>
            <a:r>
              <a:rPr lang="en-US" dirty="0"/>
              <a:t>  &lt;label for="</a:t>
            </a:r>
            <a:r>
              <a:rPr lang="en-US" dirty="0" err="1"/>
              <a:t>fname</a:t>
            </a:r>
            <a:r>
              <a:rPr lang="en-US" dirty="0"/>
              <a:t>"&gt;First name:&lt;/label&gt;&lt;</a:t>
            </a:r>
            <a:r>
              <a:rPr lang="en-US" dirty="0" err="1"/>
              <a:t>br</a:t>
            </a:r>
            <a:r>
              <a:rPr lang="en-US" dirty="0"/>
              <a:t>&gt;</a:t>
            </a:r>
            <a:r>
              <a:rPr lang="en-US" dirty="0"/>
              <a:t/>
            </a:r>
            <a:br>
              <a:rPr lang="en-US" dirty="0"/>
            </a:br>
            <a:r>
              <a:rPr lang="en-US" dirty="0"/>
              <a:t>  &lt;input type="text" id="</a:t>
            </a:r>
            <a:r>
              <a:rPr lang="en-US" dirty="0" err="1"/>
              <a:t>fname</a:t>
            </a:r>
            <a:r>
              <a:rPr lang="en-US" dirty="0"/>
              <a:t>" name="</a:t>
            </a:r>
            <a:r>
              <a:rPr lang="en-US" dirty="0" err="1"/>
              <a:t>fname</a:t>
            </a:r>
            <a:r>
              <a:rPr lang="en-US" dirty="0"/>
              <a:t>" value="John" disabled&gt;&lt;</a:t>
            </a:r>
            <a:r>
              <a:rPr lang="en-US" dirty="0" err="1"/>
              <a:t>br</a:t>
            </a:r>
            <a:r>
              <a:rPr lang="en-US" dirty="0"/>
              <a:t>&gt;</a:t>
            </a:r>
            <a:r>
              <a:rPr lang="en-US" dirty="0"/>
              <a:t/>
            </a:r>
            <a:br>
              <a:rPr lang="en-US" dirty="0"/>
            </a:br>
            <a:r>
              <a:rPr lang="en-US" dirty="0"/>
              <a:t>  &lt;label for="</a:t>
            </a:r>
            <a:r>
              <a:rPr lang="en-US" dirty="0" err="1"/>
              <a:t>lname</a:t>
            </a:r>
            <a:r>
              <a:rPr lang="en-US" dirty="0"/>
              <a:t>"&gt;Last name:&lt;/label&gt;&lt;</a:t>
            </a:r>
            <a:r>
              <a:rPr lang="en-US" dirty="0" err="1"/>
              <a:t>br</a:t>
            </a:r>
            <a:r>
              <a:rPr lang="en-US" dirty="0"/>
              <a:t>&gt;</a:t>
            </a:r>
            <a:r>
              <a:rPr lang="en-US" dirty="0"/>
              <a:t/>
            </a:r>
            <a:br>
              <a:rPr lang="en-US" dirty="0"/>
            </a:br>
            <a:r>
              <a:rPr lang="en-US" dirty="0"/>
              <a:t>  &lt;input type="text" id="</a:t>
            </a:r>
            <a:r>
              <a:rPr lang="en-US" dirty="0" err="1"/>
              <a:t>lname</a:t>
            </a:r>
            <a:r>
              <a:rPr lang="en-US" dirty="0"/>
              <a:t>" name="</a:t>
            </a:r>
            <a:r>
              <a:rPr lang="en-US" dirty="0" err="1"/>
              <a:t>lname</a:t>
            </a:r>
            <a:r>
              <a:rPr lang="en-US" dirty="0"/>
              <a:t>" value="Doe"&gt;</a:t>
            </a:r>
            <a:r>
              <a:rPr lang="en-US" dirty="0"/>
              <a:t/>
            </a:r>
            <a:br>
              <a:rPr lang="en-US" dirty="0"/>
            </a:br>
            <a:r>
              <a:rPr lang="en-US" dirty="0"/>
              <a:t>&lt;/form&gt;</a:t>
            </a:r>
            <a:endParaRPr lang="en-US" dirty="0"/>
          </a:p>
        </p:txBody>
      </p:sp>
    </p:spTree>
    <p:extLst>
      <p:ext uri="{BB962C8B-B14F-4D97-AF65-F5344CB8AC3E}">
        <p14:creationId xmlns:p14="http://schemas.microsoft.com/office/powerpoint/2010/main" val="705496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224"/>
            <a:ext cx="10515600" cy="5598739"/>
          </a:xfrm>
        </p:spPr>
        <p:txBody>
          <a:bodyPr/>
          <a:lstStyle/>
          <a:p>
            <a:r>
              <a:rPr lang="en-US" b="1" dirty="0"/>
              <a:t>The size Attribute</a:t>
            </a:r>
          </a:p>
          <a:p>
            <a:r>
              <a:rPr lang="en-US" dirty="0"/>
              <a:t>The input size attribute specifies the visible width, in characters, of an input field</a:t>
            </a:r>
            <a:r>
              <a:rPr lang="en-US" dirty="0" smtClean="0"/>
              <a:t>.</a:t>
            </a:r>
            <a:endParaRPr lang="en-US" dirty="0"/>
          </a:p>
          <a:p>
            <a:r>
              <a:rPr lang="en-US" dirty="0"/>
              <a:t>The default </a:t>
            </a:r>
            <a:r>
              <a:rPr lang="en-US" dirty="0" smtClean="0"/>
              <a:t>value </a:t>
            </a:r>
            <a:r>
              <a:rPr lang="en-US" dirty="0"/>
              <a:t>for size is 20</a:t>
            </a:r>
            <a:r>
              <a:rPr lang="en-US" dirty="0" smtClean="0"/>
              <a:t>.</a:t>
            </a:r>
          </a:p>
          <a:p>
            <a:r>
              <a:rPr lang="en-US" b="1" dirty="0"/>
              <a:t>&lt;form&gt;</a:t>
            </a:r>
            <a:r>
              <a:rPr lang="en-US" b="1" dirty="0"/>
              <a:t/>
            </a:r>
            <a:br>
              <a:rPr lang="en-US" b="1" dirty="0"/>
            </a:br>
            <a:r>
              <a:rPr lang="en-US" b="1" dirty="0"/>
              <a:t>  &lt;label for="</a:t>
            </a:r>
            <a:r>
              <a:rPr lang="en-US" b="1" dirty="0" err="1"/>
              <a:t>fname</a:t>
            </a:r>
            <a:r>
              <a:rPr lang="en-US" b="1" dirty="0"/>
              <a:t>"&gt;First name:&lt;/label&gt;&lt;</a:t>
            </a:r>
            <a:r>
              <a:rPr lang="en-US" b="1" dirty="0" err="1"/>
              <a:t>br</a:t>
            </a:r>
            <a:r>
              <a:rPr lang="en-US" b="1" dirty="0"/>
              <a:t>&gt;</a:t>
            </a:r>
            <a:r>
              <a:rPr lang="en-US" b="1" dirty="0"/>
              <a:t/>
            </a:r>
            <a:br>
              <a:rPr lang="en-US" b="1" dirty="0"/>
            </a:br>
            <a:r>
              <a:rPr lang="en-US" b="1" dirty="0"/>
              <a:t>  &lt;input type="text" id="</a:t>
            </a:r>
            <a:r>
              <a:rPr lang="en-US" b="1" dirty="0" err="1"/>
              <a:t>fname</a:t>
            </a:r>
            <a:r>
              <a:rPr lang="en-US" b="1" dirty="0"/>
              <a:t>" name="</a:t>
            </a:r>
            <a:r>
              <a:rPr lang="en-US" b="1" dirty="0" err="1"/>
              <a:t>fname</a:t>
            </a:r>
            <a:r>
              <a:rPr lang="en-US" b="1" dirty="0"/>
              <a:t>" size="50"&gt;&lt;</a:t>
            </a:r>
            <a:r>
              <a:rPr lang="en-US" b="1" dirty="0" err="1"/>
              <a:t>br</a:t>
            </a:r>
            <a:r>
              <a:rPr lang="en-US" b="1" dirty="0"/>
              <a:t>&gt;</a:t>
            </a:r>
            <a:r>
              <a:rPr lang="en-US" b="1" dirty="0"/>
              <a:t/>
            </a:r>
            <a:br>
              <a:rPr lang="en-US" b="1" dirty="0"/>
            </a:br>
            <a:r>
              <a:rPr lang="en-US" b="1" dirty="0"/>
              <a:t>  &lt;label for="pin"&gt;PIN:&lt;/label&gt;&lt;</a:t>
            </a:r>
            <a:r>
              <a:rPr lang="en-US" b="1" dirty="0" err="1"/>
              <a:t>br</a:t>
            </a:r>
            <a:r>
              <a:rPr lang="en-US" b="1" dirty="0"/>
              <a:t>&gt;</a:t>
            </a:r>
            <a:r>
              <a:rPr lang="en-US" b="1" dirty="0"/>
              <a:t/>
            </a:r>
            <a:br>
              <a:rPr lang="en-US" b="1" dirty="0"/>
            </a:br>
            <a:r>
              <a:rPr lang="en-US" b="1" dirty="0"/>
              <a:t>  &lt;input type="text" id="pin" name="pin" size="4"&gt;</a:t>
            </a:r>
            <a:r>
              <a:rPr lang="en-US" b="1" dirty="0"/>
              <a:t/>
            </a:r>
            <a:br>
              <a:rPr lang="en-US" b="1" dirty="0"/>
            </a:br>
            <a:r>
              <a:rPr lang="en-US" b="1" dirty="0"/>
              <a:t>&lt;/form&gt;</a:t>
            </a:r>
            <a:endParaRPr lang="en-US" b="1" dirty="0"/>
          </a:p>
        </p:txBody>
      </p:sp>
    </p:spTree>
    <p:extLst>
      <p:ext uri="{BB962C8B-B14F-4D97-AF65-F5344CB8AC3E}">
        <p14:creationId xmlns:p14="http://schemas.microsoft.com/office/powerpoint/2010/main" val="3687354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558398"/>
          </a:xfrm>
        </p:spPr>
        <p:txBody>
          <a:bodyPr/>
          <a:lstStyle/>
          <a:p>
            <a:r>
              <a:rPr lang="en-US" b="1" dirty="0"/>
              <a:t>The </a:t>
            </a:r>
            <a:r>
              <a:rPr lang="en-US" b="1" dirty="0" err="1"/>
              <a:t>maxlength</a:t>
            </a:r>
            <a:r>
              <a:rPr lang="en-US" b="1" dirty="0"/>
              <a:t> Attribute</a:t>
            </a:r>
          </a:p>
          <a:p>
            <a:pPr lvl="0"/>
            <a:r>
              <a:rPr lang="en-US" dirty="0">
                <a:solidFill>
                  <a:srgbClr val="000000"/>
                </a:solidFill>
                <a:latin typeface="Verdana" panose="020B0604030504040204" pitchFamily="34" charset="0"/>
              </a:rPr>
              <a:t>The input </a:t>
            </a:r>
            <a:r>
              <a:rPr lang="en-US" dirty="0" err="1">
                <a:solidFill>
                  <a:srgbClr val="DC143C"/>
                </a:solidFill>
                <a:latin typeface="Consolas" panose="020B0609020204030204" pitchFamily="49" charset="0"/>
              </a:rPr>
              <a:t>maxlength</a:t>
            </a:r>
            <a:r>
              <a:rPr lang="en-US" dirty="0">
                <a:solidFill>
                  <a:srgbClr val="000000"/>
                </a:solidFill>
                <a:latin typeface="Verdana" panose="020B0604030504040204" pitchFamily="34" charset="0"/>
              </a:rPr>
              <a:t> attribute specifies the maximum number of characters allowed in an input field.</a:t>
            </a:r>
            <a:r>
              <a:rPr lang="en-US" dirty="0"/>
              <a:t> </a:t>
            </a:r>
            <a:endParaRPr lang="en-US" sz="4400" dirty="0">
              <a:latin typeface="Arial" panose="020B0604020202020204" pitchFamily="34" charset="0"/>
            </a:endParaRPr>
          </a:p>
          <a:p>
            <a:r>
              <a:rPr lang="en-US" b="1" dirty="0"/>
              <a:t>&lt;form&gt;</a:t>
            </a:r>
            <a:r>
              <a:rPr lang="en-US" b="1" dirty="0"/>
              <a:t/>
            </a:r>
            <a:br>
              <a:rPr lang="en-US" b="1" dirty="0"/>
            </a:br>
            <a:r>
              <a:rPr lang="en-US" b="1" dirty="0"/>
              <a:t>  &lt;label for="</a:t>
            </a:r>
            <a:r>
              <a:rPr lang="en-US" b="1" dirty="0" err="1"/>
              <a:t>fname</a:t>
            </a:r>
            <a:r>
              <a:rPr lang="en-US" b="1" dirty="0"/>
              <a:t>"&gt;First name:&lt;/label&gt;&lt;</a:t>
            </a:r>
            <a:r>
              <a:rPr lang="en-US" b="1" dirty="0" err="1"/>
              <a:t>br</a:t>
            </a:r>
            <a:r>
              <a:rPr lang="en-US" b="1" dirty="0"/>
              <a:t>&gt;</a:t>
            </a:r>
            <a:r>
              <a:rPr lang="en-US" b="1" dirty="0"/>
              <a:t/>
            </a:r>
            <a:br>
              <a:rPr lang="en-US" b="1" dirty="0"/>
            </a:br>
            <a:r>
              <a:rPr lang="en-US" b="1" dirty="0"/>
              <a:t>  &lt;input type="text" id="</a:t>
            </a:r>
            <a:r>
              <a:rPr lang="en-US" b="1" dirty="0" err="1"/>
              <a:t>fname</a:t>
            </a:r>
            <a:r>
              <a:rPr lang="en-US" b="1" dirty="0"/>
              <a:t>" name="</a:t>
            </a:r>
            <a:r>
              <a:rPr lang="en-US" b="1" dirty="0" err="1"/>
              <a:t>fname</a:t>
            </a:r>
            <a:r>
              <a:rPr lang="en-US" b="1" dirty="0"/>
              <a:t>" size="50"&gt;&lt;</a:t>
            </a:r>
            <a:r>
              <a:rPr lang="en-US" b="1" dirty="0" err="1"/>
              <a:t>br</a:t>
            </a:r>
            <a:r>
              <a:rPr lang="en-US" b="1" dirty="0"/>
              <a:t>&gt;</a:t>
            </a:r>
            <a:r>
              <a:rPr lang="en-US" b="1" dirty="0"/>
              <a:t/>
            </a:r>
            <a:br>
              <a:rPr lang="en-US" b="1" dirty="0"/>
            </a:br>
            <a:r>
              <a:rPr lang="en-US" b="1" dirty="0"/>
              <a:t>  &lt;label for="pin"&gt;PIN:&lt;/label&gt;&lt;</a:t>
            </a:r>
            <a:r>
              <a:rPr lang="en-US" b="1" dirty="0" err="1"/>
              <a:t>br</a:t>
            </a:r>
            <a:r>
              <a:rPr lang="en-US" b="1" dirty="0"/>
              <a:t>&gt;</a:t>
            </a:r>
            <a:r>
              <a:rPr lang="en-US" b="1" dirty="0"/>
              <a:t/>
            </a:r>
            <a:br>
              <a:rPr lang="en-US" b="1" dirty="0"/>
            </a:br>
            <a:r>
              <a:rPr lang="en-US" b="1" dirty="0"/>
              <a:t>  &lt;input type="text" id="pin" name="pin" </a:t>
            </a:r>
            <a:r>
              <a:rPr lang="en-US" b="1" dirty="0" err="1"/>
              <a:t>maxlength</a:t>
            </a:r>
            <a:r>
              <a:rPr lang="en-US" b="1" dirty="0"/>
              <a:t>="4" size="4"&gt;</a:t>
            </a:r>
            <a:r>
              <a:rPr lang="en-US" b="1" dirty="0"/>
              <a:t/>
            </a:r>
            <a:br>
              <a:rPr lang="en-US" b="1" dirty="0"/>
            </a:br>
            <a:r>
              <a:rPr lang="en-US" b="1" dirty="0"/>
              <a:t>&lt;/form</a:t>
            </a:r>
            <a:r>
              <a:rPr lang="en-US" b="1" dirty="0" smtClean="0"/>
              <a:t>&gt;</a:t>
            </a:r>
          </a:p>
          <a:p>
            <a:endParaRPr lang="en-US" b="1" dirty="0"/>
          </a:p>
        </p:txBody>
      </p:sp>
    </p:spTree>
    <p:extLst>
      <p:ext uri="{BB962C8B-B14F-4D97-AF65-F5344CB8AC3E}">
        <p14:creationId xmlns:p14="http://schemas.microsoft.com/office/powerpoint/2010/main" val="164161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2: Write Some HTML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&lt;h1&gt;My First Heading&lt;/h1&gt;</a:t>
            </a:r>
            <a:br>
              <a:rPr lang="en-US" dirty="0"/>
            </a:br>
            <a:r>
              <a:rPr lang="en-US" dirty="0"/>
              <a:t/>
            </a:r>
            <a:br>
              <a:rPr lang="en-US" dirty="0"/>
            </a:br>
            <a:r>
              <a:rPr lang="en-US" dirty="0"/>
              <a:t>&lt;p&gt;My first paragraph.&lt;/p&gt;</a:t>
            </a:r>
            <a:br>
              <a:rPr lang="en-US" dirty="0"/>
            </a:br>
            <a:r>
              <a:rPr lang="en-US" dirty="0"/>
              <a:t/>
            </a:r>
            <a:br>
              <a:rPr lang="en-US" dirty="0"/>
            </a:br>
            <a:r>
              <a:rPr lang="en-US" dirty="0"/>
              <a:t>&lt;/body&gt;</a:t>
            </a:r>
            <a:br>
              <a:rPr lang="en-US" dirty="0"/>
            </a:br>
            <a:r>
              <a:rPr lang="en-US" dirty="0"/>
              <a:t>&lt;/html&gt;</a:t>
            </a:r>
          </a:p>
        </p:txBody>
      </p:sp>
      <p:pic>
        <p:nvPicPr>
          <p:cNvPr id="4" name="Picture 3"/>
          <p:cNvPicPr>
            <a:picLocks noChangeAspect="1"/>
          </p:cNvPicPr>
          <p:nvPr/>
        </p:nvPicPr>
        <p:blipFill>
          <a:blip r:embed="rId2"/>
          <a:stretch>
            <a:fillRect/>
          </a:stretch>
        </p:blipFill>
        <p:spPr>
          <a:xfrm>
            <a:off x="5857874" y="1571625"/>
            <a:ext cx="6269498" cy="3629025"/>
          </a:xfrm>
          <a:prstGeom prst="rect">
            <a:avLst/>
          </a:prstGeom>
        </p:spPr>
      </p:pic>
    </p:spTree>
    <p:extLst>
      <p:ext uri="{BB962C8B-B14F-4D97-AF65-F5344CB8AC3E}">
        <p14:creationId xmlns:p14="http://schemas.microsoft.com/office/powerpoint/2010/main" val="1123975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3881</Words>
  <Application>Microsoft Office PowerPoint</Application>
  <PresentationFormat>Widescreen</PresentationFormat>
  <Paragraphs>644</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Consolas</vt:lpstr>
      <vt:lpstr>Times New Roman</vt:lpstr>
      <vt:lpstr>Verdana</vt:lpstr>
      <vt:lpstr>Office Theme</vt:lpstr>
      <vt:lpstr>Unit 2:   HTML &amp; CSS:  </vt:lpstr>
      <vt:lpstr> What is HTML?   </vt:lpstr>
      <vt:lpstr> HTML Page Structure </vt:lpstr>
      <vt:lpstr> A Simple HTML Document </vt:lpstr>
      <vt:lpstr> Example Explained </vt:lpstr>
      <vt:lpstr> Web Browsers </vt:lpstr>
      <vt:lpstr> HTML Editors </vt:lpstr>
      <vt:lpstr> Step 1: Open Notepad (PC) </vt:lpstr>
      <vt:lpstr> Step 2: Write Some HTML </vt:lpstr>
      <vt:lpstr> Step 3: Save the HTML Page </vt:lpstr>
      <vt:lpstr> Step 4: View the HTML Page in Your Browser </vt:lpstr>
      <vt:lpstr> HTML Elements </vt:lpstr>
      <vt:lpstr> Nested HTML Elements </vt:lpstr>
      <vt:lpstr>To Remember</vt:lpstr>
      <vt:lpstr>HTML ATTRIBUTES</vt:lpstr>
      <vt:lpstr>PowerPoint Presentation</vt:lpstr>
      <vt:lpstr>HTML PARAGRAPHS</vt:lpstr>
      <vt:lpstr>HTML HEADING</vt:lpstr>
      <vt:lpstr>PowerPoint Presentation</vt:lpstr>
      <vt:lpstr>BREAK RULE</vt:lpstr>
      <vt:lpstr>HORIZONTAL RULES</vt:lpstr>
      <vt:lpstr>COMMENTS</vt:lpstr>
      <vt:lpstr> HTML Formatting Elements </vt:lpstr>
      <vt:lpstr>PowerPoint Presentation</vt:lpstr>
      <vt:lpstr>PowerPoint Presentation</vt:lpstr>
      <vt:lpstr>PowerPoint Presentation</vt:lpstr>
      <vt:lpstr>PowerPoint Presentation</vt:lpstr>
      <vt:lpstr> HTML Tables </vt:lpstr>
      <vt:lpstr>Table Example</vt:lpstr>
      <vt:lpstr> HTML Table – Column Span </vt:lpstr>
      <vt:lpstr>Colspan Example</vt:lpstr>
      <vt:lpstr> HTML Table – Row Span </vt:lpstr>
      <vt:lpstr>Rowspan Example</vt:lpstr>
      <vt:lpstr> HTML Links </vt:lpstr>
      <vt:lpstr>PowerPoint Presentation</vt:lpstr>
      <vt:lpstr>Example of Link</vt:lpstr>
      <vt:lpstr> HTML Links - The target Attribute </vt:lpstr>
      <vt:lpstr>Target Example</vt:lpstr>
      <vt:lpstr> Absolute URLs vs. Relative URLs </vt:lpstr>
      <vt:lpstr>  HTML Links - Use an Image as a Link  </vt:lpstr>
      <vt:lpstr> HTML Images </vt:lpstr>
      <vt:lpstr>PowerPoint Presentation</vt:lpstr>
      <vt:lpstr> The src Attribute </vt:lpstr>
      <vt:lpstr>PowerPoint Presentation</vt:lpstr>
      <vt:lpstr> HTML &lt;meta&gt; Tag </vt:lpstr>
      <vt:lpstr>PowerPoint Presentation</vt:lpstr>
      <vt:lpstr> HTML Lists </vt:lpstr>
      <vt:lpstr> Unordered HTML List </vt:lpstr>
      <vt:lpstr> Ordered HTML List </vt:lpstr>
      <vt:lpstr> HTML Description Lists </vt:lpstr>
      <vt:lpstr>Html Color</vt:lpstr>
      <vt:lpstr>Html Font</vt:lpstr>
      <vt:lpstr> HTML &lt;frame&gt; Tag </vt:lpstr>
      <vt:lpstr>PowerPoint Presentation</vt:lpstr>
      <vt:lpstr>PowerPoint Presentation</vt:lpstr>
      <vt:lpstr> HTML &lt;iframe&gt; Tag </vt:lpstr>
      <vt:lpstr>PowerPoint Presentation</vt:lpstr>
      <vt:lpstr>HTML Form Tag</vt:lpstr>
      <vt:lpstr> The &lt;form&gt; Element </vt:lpstr>
      <vt:lpstr> The &lt;input&gt; Element </vt:lpstr>
      <vt:lpstr>PowerPoint Presentation</vt:lpstr>
      <vt:lpstr> Radio Buttons </vt:lpstr>
      <vt:lpstr> The Submit Button </vt:lpstr>
      <vt:lpstr> The Action Attribute </vt:lpstr>
      <vt:lpstr> The Target Attribute </vt:lpstr>
      <vt:lpstr> The Method Attribute </vt:lpstr>
      <vt:lpstr> The Name Attribute </vt:lpstr>
      <vt:lpstr> The HTML &lt;form&gt; Elements </vt:lpstr>
      <vt:lpstr> The &lt;select&gt; Element </vt:lpstr>
      <vt:lpstr> The &lt;textarea&gt; Element </vt:lpstr>
      <vt:lpstr> The &lt;button&gt; Element </vt:lpstr>
      <vt:lpstr> The &lt;fieldset&gt; and &lt;legend&gt; Elements </vt:lpstr>
      <vt:lpstr> The &lt;datalist&gt; Element </vt:lpstr>
      <vt:lpstr> HTML Input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HTML Input Attributes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HTML &amp; CSS:  </dc:title>
  <dc:creator>Bhumika Bhatt</dc:creator>
  <cp:lastModifiedBy>Bhumika Bhatt</cp:lastModifiedBy>
  <cp:revision>97</cp:revision>
  <dcterms:created xsi:type="dcterms:W3CDTF">2020-07-02T05:11:24Z</dcterms:created>
  <dcterms:modified xsi:type="dcterms:W3CDTF">2020-07-27T08:44:49Z</dcterms:modified>
</cp:coreProperties>
</file>