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8608" y="1834863"/>
            <a:ext cx="1886782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6425" y="1615440"/>
            <a:ext cx="3604895" cy="394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73089" y="1405890"/>
            <a:ext cx="3943984" cy="454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782" y="264286"/>
            <a:ext cx="80524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476" y="1326515"/>
            <a:ext cx="8136255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27027" y="6438448"/>
            <a:ext cx="1505584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mailto:bob@someschool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9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3.png"/><Relationship Id="rId7" Type="http://schemas.openxmlformats.org/officeDocument/2006/relationships/image" Target="../media/image7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68.png"/><Relationship Id="rId9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78.png"/><Relationship Id="rId7" Type="http://schemas.openxmlformats.org/officeDocument/2006/relationships/image" Target="../media/image7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3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8.png"/><Relationship Id="rId32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4.png"/><Relationship Id="rId19" Type="http://schemas.openxmlformats.org/officeDocument/2006/relationships/image" Target="../media/image35.png"/><Relationship Id="rId31" Type="http://schemas.openxmlformats.org/officeDocument/2006/relationships/image" Target="../media/image31.png"/><Relationship Id="rId4" Type="http://schemas.openxmlformats.org/officeDocument/2006/relationships/image" Target="../media/image3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45.png"/><Relationship Id="rId26" Type="http://schemas.openxmlformats.org/officeDocument/2006/relationships/image" Target="../media/image25.png"/><Relationship Id="rId3" Type="http://schemas.openxmlformats.org/officeDocument/2006/relationships/image" Target="../media/image27.png"/><Relationship Id="rId21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42.png"/><Relationship Id="rId16" Type="http://schemas.openxmlformats.org/officeDocument/2006/relationships/image" Target="../media/image15.png"/><Relationship Id="rId20" Type="http://schemas.openxmlformats.org/officeDocument/2006/relationships/image" Target="../media/image4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8.png"/><Relationship Id="rId32" Type="http://schemas.openxmlformats.org/officeDocument/2006/relationships/image" Target="../media/image4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3.png"/><Relationship Id="rId10" Type="http://schemas.openxmlformats.org/officeDocument/2006/relationships/image" Target="../media/image44.png"/><Relationship Id="rId19" Type="http://schemas.openxmlformats.org/officeDocument/2006/relationships/image" Target="../media/image35.png"/><Relationship Id="rId31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4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7.png"/><Relationship Id="rId30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7828"/>
            <a:ext cx="8534400" cy="135421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Sardar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Patel College of Engineering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9144000" cy="2667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Network : Chapter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/>
            <a:endParaRPr lang="en-US" sz="3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7523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Hybrid of </a:t>
            </a:r>
            <a:r>
              <a:rPr sz="4000" spc="-10" dirty="0"/>
              <a:t>client-server and</a:t>
            </a:r>
            <a:r>
              <a:rPr sz="4000" spc="-95" dirty="0"/>
              <a:t> </a:t>
            </a:r>
            <a:r>
              <a:rPr sz="4000" spc="-5" dirty="0"/>
              <a:t>P2P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50862" y="1391158"/>
            <a:ext cx="7276465" cy="468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Skype</a:t>
            </a:r>
            <a:endParaRPr sz="2400">
              <a:latin typeface="Comic Sans MS"/>
              <a:cs typeface="Comic Sans MS"/>
            </a:endParaRPr>
          </a:p>
          <a:p>
            <a:pPr marL="755650" indent="-400050">
              <a:lnSpc>
                <a:spcPts val="2790"/>
              </a:lnSpc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voice-over-IP P2P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</a:t>
            </a:r>
            <a:endParaRPr sz="2400">
              <a:latin typeface="Comic Sans MS"/>
              <a:cs typeface="Comic Sans MS"/>
            </a:endParaRPr>
          </a:p>
          <a:p>
            <a:pPr marL="755650" marR="5080" indent="-400050">
              <a:lnSpc>
                <a:spcPct val="79700"/>
              </a:lnSpc>
              <a:spcBef>
                <a:spcPts val="5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centralized server: finding address of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remote  party:</a:t>
            </a:r>
            <a:endParaRPr sz="2400">
              <a:latin typeface="Comic Sans MS"/>
              <a:cs typeface="Comic Sans MS"/>
            </a:endParaRPr>
          </a:p>
          <a:p>
            <a:pPr marL="755650" marR="268605" indent="-400050">
              <a:lnSpc>
                <a:spcPct val="79700"/>
              </a:lnSpc>
              <a:spcBef>
                <a:spcPts val="509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client-client connection: direct (not through  server)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755"/>
              </a:lnSpc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Instant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messaging</a:t>
            </a:r>
            <a:endParaRPr sz="2400">
              <a:latin typeface="Comic Sans MS"/>
              <a:cs typeface="Comic Sans MS"/>
            </a:endParaRPr>
          </a:p>
          <a:p>
            <a:pPr marL="755650" indent="-400050">
              <a:lnSpc>
                <a:spcPts val="2775"/>
              </a:lnSpc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chatting between two users is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P2P</a:t>
            </a:r>
            <a:endParaRPr sz="2400">
              <a:latin typeface="Comic Sans MS"/>
              <a:cs typeface="Comic Sans MS"/>
            </a:endParaRPr>
          </a:p>
          <a:p>
            <a:pPr marL="755650" marR="1465580" indent="-400050">
              <a:lnSpc>
                <a:spcPct val="79700"/>
              </a:lnSpc>
              <a:spcBef>
                <a:spcPts val="5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centralized service: client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presence  detection/location</a:t>
            </a:r>
            <a:endParaRPr sz="2400">
              <a:latin typeface="Comic Sans MS"/>
              <a:cs typeface="Comic Sans MS"/>
            </a:endParaRPr>
          </a:p>
          <a:p>
            <a:pPr marL="1155700" marR="189230" lvl="1" indent="-194310">
              <a:lnSpc>
                <a:spcPct val="79700"/>
              </a:lnSpc>
              <a:spcBef>
                <a:spcPts val="509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Comic Sans MS"/>
                <a:cs typeface="Comic Sans MS"/>
              </a:rPr>
              <a:t>user registers its IP address with central  server when it comes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online</a:t>
            </a:r>
            <a:endParaRPr sz="2400">
              <a:latin typeface="Comic Sans MS"/>
              <a:cs typeface="Comic Sans MS"/>
            </a:endParaRPr>
          </a:p>
          <a:p>
            <a:pPr marL="1155700" marR="589280" lvl="1" indent="-194310">
              <a:lnSpc>
                <a:spcPct val="79700"/>
              </a:lnSpc>
              <a:spcBef>
                <a:spcPts val="509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Comic Sans MS"/>
                <a:cs typeface="Comic Sans MS"/>
              </a:rPr>
              <a:t>user contacts central server to find IP  addresses of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buddies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57550" cy="27381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app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architectures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2.2 Web and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3601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Web </a:t>
            </a:r>
            <a:r>
              <a:rPr sz="4000" spc="-10" dirty="0"/>
              <a:t>and</a:t>
            </a:r>
            <a:r>
              <a:rPr sz="4000" spc="-100" dirty="0"/>
              <a:t> </a:t>
            </a:r>
            <a:r>
              <a:rPr sz="4000" spc="-5" dirty="0"/>
              <a:t>HTTP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6425" y="1556258"/>
            <a:ext cx="7094855" cy="3856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First some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jargon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Web page </a:t>
            </a:r>
            <a:r>
              <a:rPr sz="2400" spc="-5" dirty="0">
                <a:latin typeface="Comic Sans MS"/>
                <a:cs typeface="Comic Sans MS"/>
              </a:rPr>
              <a:t>consists of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  <a:p>
            <a:pPr marL="355600" marR="499745" indent="-337820">
              <a:lnSpc>
                <a:spcPct val="1004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Object can be HTML file, JPEG image, Java  applet, audio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file,…</a:t>
            </a:r>
            <a:endParaRPr sz="2400">
              <a:latin typeface="Comic Sans MS"/>
              <a:cs typeface="Comic Sans MS"/>
            </a:endParaRPr>
          </a:p>
          <a:p>
            <a:pPr marL="355600" marR="455930" indent="-337820">
              <a:lnSpc>
                <a:spcPct val="100499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Web page consists of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base HTML-file </a:t>
            </a:r>
            <a:r>
              <a:rPr sz="2400" spc="-5" dirty="0">
                <a:latin typeface="Comic Sans MS"/>
                <a:cs typeface="Comic Sans MS"/>
              </a:rPr>
              <a:t>which  includes several referenced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Each object is addressable by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5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URL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Example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URL:</a:t>
            </a:r>
            <a:endParaRPr sz="2400">
              <a:latin typeface="Comic Sans MS"/>
              <a:cs typeface="Comic Sans MS"/>
            </a:endParaRPr>
          </a:p>
          <a:p>
            <a:pPr marL="68072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latin typeface="Courier New"/>
                <a:cs typeface="Courier New"/>
                <a:hlinkClick r:id="rId2"/>
              </a:rPr>
              <a:t>www.someschool.edu/someDept/pic.gif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3486" y="5546724"/>
            <a:ext cx="3307079" cy="90805"/>
          </a:xfrm>
          <a:custGeom>
            <a:avLst/>
            <a:gdLst/>
            <a:ahLst/>
            <a:cxnLst/>
            <a:rect l="l" t="t" r="r" b="b"/>
            <a:pathLst>
              <a:path w="3307079" h="90804">
                <a:moveTo>
                  <a:pt x="3306761" y="0"/>
                </a:moveTo>
                <a:lnTo>
                  <a:pt x="3306169" y="17610"/>
                </a:lnTo>
                <a:lnTo>
                  <a:pt x="3304553" y="31992"/>
                </a:lnTo>
                <a:lnTo>
                  <a:pt x="3302156" y="41688"/>
                </a:lnTo>
                <a:lnTo>
                  <a:pt x="3299221" y="45243"/>
                </a:lnTo>
                <a:lnTo>
                  <a:pt x="1660921" y="45243"/>
                </a:lnTo>
                <a:lnTo>
                  <a:pt x="1657986" y="48799"/>
                </a:lnTo>
                <a:lnTo>
                  <a:pt x="1655589" y="58495"/>
                </a:lnTo>
                <a:lnTo>
                  <a:pt x="1653973" y="72876"/>
                </a:lnTo>
                <a:lnTo>
                  <a:pt x="1653380" y="90486"/>
                </a:lnTo>
                <a:lnTo>
                  <a:pt x="1652788" y="72876"/>
                </a:lnTo>
                <a:lnTo>
                  <a:pt x="1651172" y="58495"/>
                </a:lnTo>
                <a:lnTo>
                  <a:pt x="1648775" y="48799"/>
                </a:lnTo>
                <a:lnTo>
                  <a:pt x="1645840" y="45243"/>
                </a:lnTo>
                <a:lnTo>
                  <a:pt x="7540" y="45243"/>
                </a:lnTo>
                <a:lnTo>
                  <a:pt x="4605" y="41688"/>
                </a:lnTo>
                <a:lnTo>
                  <a:pt x="2208" y="31992"/>
                </a:lnTo>
                <a:lnTo>
                  <a:pt x="592" y="1761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0749" y="5540374"/>
            <a:ext cx="3307079" cy="90805"/>
          </a:xfrm>
          <a:custGeom>
            <a:avLst/>
            <a:gdLst/>
            <a:ahLst/>
            <a:cxnLst/>
            <a:rect l="l" t="t" r="r" b="b"/>
            <a:pathLst>
              <a:path w="3307079" h="90804">
                <a:moveTo>
                  <a:pt x="3306762" y="0"/>
                </a:moveTo>
                <a:lnTo>
                  <a:pt x="3306169" y="17610"/>
                </a:lnTo>
                <a:lnTo>
                  <a:pt x="3304553" y="31992"/>
                </a:lnTo>
                <a:lnTo>
                  <a:pt x="3302156" y="41688"/>
                </a:lnTo>
                <a:lnTo>
                  <a:pt x="3299221" y="45243"/>
                </a:lnTo>
                <a:lnTo>
                  <a:pt x="1660921" y="45243"/>
                </a:lnTo>
                <a:lnTo>
                  <a:pt x="1657986" y="48799"/>
                </a:lnTo>
                <a:lnTo>
                  <a:pt x="1655589" y="58495"/>
                </a:lnTo>
                <a:lnTo>
                  <a:pt x="1653973" y="72876"/>
                </a:lnTo>
                <a:lnTo>
                  <a:pt x="1653380" y="90486"/>
                </a:lnTo>
                <a:lnTo>
                  <a:pt x="1652788" y="72876"/>
                </a:lnTo>
                <a:lnTo>
                  <a:pt x="1651172" y="58495"/>
                </a:lnTo>
                <a:lnTo>
                  <a:pt x="1648775" y="48799"/>
                </a:lnTo>
                <a:lnTo>
                  <a:pt x="1645840" y="45243"/>
                </a:lnTo>
                <a:lnTo>
                  <a:pt x="7540" y="45243"/>
                </a:lnTo>
                <a:lnTo>
                  <a:pt x="4605" y="41688"/>
                </a:lnTo>
                <a:lnTo>
                  <a:pt x="2208" y="31992"/>
                </a:lnTo>
                <a:lnTo>
                  <a:pt x="592" y="1761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8849" y="5709158"/>
            <a:ext cx="146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56249" y="5629783"/>
            <a:ext cx="147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path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3215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</a:t>
            </a:r>
            <a:r>
              <a:rPr spc="-9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613408"/>
            <a:ext cx="3503295" cy="3685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655320" indent="-34290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HTTP: hypertext  transfer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protocol</a:t>
            </a:r>
            <a:endParaRPr sz="2400">
              <a:latin typeface="Comic Sans MS"/>
              <a:cs typeface="Comic Sans MS"/>
            </a:endParaRPr>
          </a:p>
          <a:p>
            <a:pPr marL="355600" marR="419734" indent="-339090">
              <a:lnSpc>
                <a:spcPts val="2380"/>
              </a:lnSpc>
              <a:spcBef>
                <a:spcPts val="39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Web’s application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layer  protocol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client/server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model</a:t>
            </a:r>
            <a:endParaRPr sz="2000">
              <a:latin typeface="Comic Sans MS"/>
              <a:cs typeface="Comic Sans MS"/>
            </a:endParaRPr>
          </a:p>
          <a:p>
            <a:pPr marL="755650" marR="5080" indent="-381000">
              <a:lnSpc>
                <a:spcPct val="99500"/>
              </a:lnSpc>
              <a:spcBef>
                <a:spcPts val="38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i="1" spc="-5" dirty="0">
                <a:solidFill>
                  <a:srgbClr val="FF0000"/>
                </a:solidFill>
                <a:latin typeface="Comic Sans MS"/>
                <a:cs typeface="Comic Sans MS"/>
              </a:rPr>
              <a:t>client: </a:t>
            </a:r>
            <a:r>
              <a:rPr sz="2000" spc="-5" dirty="0">
                <a:latin typeface="Comic Sans MS"/>
                <a:cs typeface="Comic Sans MS"/>
              </a:rPr>
              <a:t>browser that  requests, receives,  “displays” Web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objects</a:t>
            </a:r>
            <a:endParaRPr sz="2000">
              <a:latin typeface="Comic Sans MS"/>
              <a:cs typeface="Comic Sans MS"/>
            </a:endParaRPr>
          </a:p>
          <a:p>
            <a:pPr marL="755650" marR="256540" indent="-381000">
              <a:lnSpc>
                <a:spcPct val="99500"/>
              </a:lnSpc>
              <a:spcBef>
                <a:spcPts val="41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i="1" spc="-5" dirty="0">
                <a:solidFill>
                  <a:srgbClr val="FF0000"/>
                </a:solidFill>
                <a:latin typeface="Comic Sans MS"/>
                <a:cs typeface="Comic Sans MS"/>
              </a:rPr>
              <a:t>server: </a:t>
            </a:r>
            <a:r>
              <a:rPr sz="2000" spc="-5" dirty="0">
                <a:latin typeface="Comic Sans MS"/>
                <a:cs typeface="Comic Sans MS"/>
              </a:rPr>
              <a:t>Web server  sends objects in  response to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requests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425" y="1860550"/>
            <a:ext cx="752474" cy="596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3999" y="2473133"/>
            <a:ext cx="100076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8265" marR="5080" indent="-7620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PC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running  Explorer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675" y="4556125"/>
            <a:ext cx="752474" cy="5968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71131" y="3854258"/>
            <a:ext cx="122237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Server  running  Apache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Web  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9287" y="2119312"/>
            <a:ext cx="2077085" cy="1133475"/>
            <a:chOff x="5729287" y="2119312"/>
            <a:chExt cx="2077085" cy="1133475"/>
          </a:xfrm>
        </p:grpSpPr>
        <p:sp>
          <p:nvSpPr>
            <p:cNvPr id="9" name="object 9"/>
            <p:cNvSpPr/>
            <p:nvPr/>
          </p:nvSpPr>
          <p:spPr>
            <a:xfrm>
              <a:off x="5743575" y="2133600"/>
              <a:ext cx="1930400" cy="890269"/>
            </a:xfrm>
            <a:custGeom>
              <a:avLst/>
              <a:gdLst/>
              <a:ahLst/>
              <a:cxnLst/>
              <a:rect l="l" t="t" r="r" b="b"/>
              <a:pathLst>
                <a:path w="1930400" h="890269">
                  <a:moveTo>
                    <a:pt x="0" y="0"/>
                  </a:moveTo>
                  <a:lnTo>
                    <a:pt x="1930284" y="890222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805" y="2966675"/>
              <a:ext cx="166097" cy="1257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56548" y="2405138"/>
              <a:ext cx="1816100" cy="833755"/>
            </a:xfrm>
            <a:custGeom>
              <a:avLst/>
              <a:gdLst/>
              <a:ahLst/>
              <a:cxnLst/>
              <a:rect l="l" t="t" r="r" b="b"/>
              <a:pathLst>
                <a:path w="1816100" h="833755">
                  <a:moveTo>
                    <a:pt x="1815851" y="83336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403" y="2336761"/>
              <a:ext cx="166118" cy="1255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719762" y="2720974"/>
            <a:ext cx="2700655" cy="2035810"/>
            <a:chOff x="5719762" y="2720974"/>
            <a:chExt cx="2700655" cy="2035810"/>
          </a:xfrm>
        </p:grpSpPr>
        <p:sp>
          <p:nvSpPr>
            <p:cNvPr id="14" name="object 14"/>
            <p:cNvSpPr/>
            <p:nvPr/>
          </p:nvSpPr>
          <p:spPr>
            <a:xfrm>
              <a:off x="5734050" y="3586064"/>
              <a:ext cx="1896745" cy="1014730"/>
            </a:xfrm>
            <a:custGeom>
              <a:avLst/>
              <a:gdLst/>
              <a:ahLst/>
              <a:cxnLst/>
              <a:rect l="l" t="t" r="r" b="b"/>
              <a:pathLst>
                <a:path w="1896745" h="1014729">
                  <a:moveTo>
                    <a:pt x="0" y="1014509"/>
                  </a:moveTo>
                  <a:lnTo>
                    <a:pt x="1896692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4194" y="3510615"/>
              <a:ext cx="165182" cy="1313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10500" y="2732722"/>
              <a:ext cx="504825" cy="1064895"/>
            </a:xfrm>
            <a:custGeom>
              <a:avLst/>
              <a:gdLst/>
              <a:ahLst/>
              <a:cxnLst/>
              <a:rect l="l" t="t" r="r" b="b"/>
              <a:pathLst>
                <a:path w="504825" h="1064895">
                  <a:moveTo>
                    <a:pt x="504825" y="816762"/>
                  </a:moveTo>
                  <a:lnTo>
                    <a:pt x="487997" y="816762"/>
                  </a:lnTo>
                  <a:lnTo>
                    <a:pt x="487997" y="0"/>
                  </a:lnTo>
                  <a:lnTo>
                    <a:pt x="255778" y="0"/>
                  </a:lnTo>
                  <a:lnTo>
                    <a:pt x="255778" y="233857"/>
                  </a:lnTo>
                  <a:lnTo>
                    <a:pt x="3365" y="233857"/>
                  </a:lnTo>
                  <a:lnTo>
                    <a:pt x="3365" y="1024140"/>
                  </a:lnTo>
                  <a:lnTo>
                    <a:pt x="0" y="1064577"/>
                  </a:lnTo>
                  <a:lnTo>
                    <a:pt x="484212" y="1064577"/>
                  </a:lnTo>
                  <a:lnTo>
                    <a:pt x="504825" y="81676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3875" y="2966577"/>
              <a:ext cx="320040" cy="824230"/>
            </a:xfrm>
            <a:custGeom>
              <a:avLst/>
              <a:gdLst/>
              <a:ahLst/>
              <a:cxnLst/>
              <a:rect l="l" t="t" r="r" b="b"/>
              <a:pathLst>
                <a:path w="320040" h="824229">
                  <a:moveTo>
                    <a:pt x="0" y="0"/>
                  </a:moveTo>
                  <a:lnTo>
                    <a:pt x="319720" y="0"/>
                  </a:lnTo>
                  <a:lnTo>
                    <a:pt x="319720" y="823742"/>
                  </a:lnTo>
                  <a:lnTo>
                    <a:pt x="0" y="82374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0510" y="2725736"/>
              <a:ext cx="504825" cy="248285"/>
            </a:xfrm>
            <a:custGeom>
              <a:avLst/>
              <a:gdLst/>
              <a:ahLst/>
              <a:cxnLst/>
              <a:rect l="l" t="t" r="r" b="b"/>
              <a:pathLst>
                <a:path w="504825" h="248285">
                  <a:moveTo>
                    <a:pt x="484203" y="247819"/>
                  </a:moveTo>
                  <a:lnTo>
                    <a:pt x="0" y="247819"/>
                  </a:lnTo>
                  <a:lnTo>
                    <a:pt x="20620" y="0"/>
                  </a:lnTo>
                  <a:lnTo>
                    <a:pt x="504824" y="0"/>
                  </a:lnTo>
                  <a:lnTo>
                    <a:pt x="484203" y="24781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0510" y="2725736"/>
              <a:ext cx="504825" cy="1064895"/>
            </a:xfrm>
            <a:custGeom>
              <a:avLst/>
              <a:gdLst/>
              <a:ahLst/>
              <a:cxnLst/>
              <a:rect l="l" t="t" r="r" b="b"/>
              <a:pathLst>
                <a:path w="504825" h="1064895">
                  <a:moveTo>
                    <a:pt x="0" y="247819"/>
                  </a:moveTo>
                  <a:lnTo>
                    <a:pt x="20620" y="0"/>
                  </a:lnTo>
                  <a:lnTo>
                    <a:pt x="504824" y="0"/>
                  </a:lnTo>
                  <a:lnTo>
                    <a:pt x="484203" y="247819"/>
                  </a:lnTo>
                  <a:lnTo>
                    <a:pt x="0" y="247819"/>
                  </a:lnTo>
                  <a:close/>
                </a:path>
                <a:path w="504825" h="1064895">
                  <a:moveTo>
                    <a:pt x="504824" y="17453"/>
                  </a:moveTo>
                  <a:lnTo>
                    <a:pt x="504824" y="823742"/>
                  </a:lnTo>
                </a:path>
                <a:path w="504825" h="1064895">
                  <a:moveTo>
                    <a:pt x="504824" y="823742"/>
                  </a:moveTo>
                  <a:lnTo>
                    <a:pt x="323088" y="106458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4260" y="3074780"/>
              <a:ext cx="212090" cy="474980"/>
            </a:xfrm>
            <a:custGeom>
              <a:avLst/>
              <a:gdLst/>
              <a:ahLst/>
              <a:cxnLst/>
              <a:rect l="l" t="t" r="r" b="b"/>
              <a:pathLst>
                <a:path w="212090" h="474979">
                  <a:moveTo>
                    <a:pt x="212025" y="474698"/>
                  </a:moveTo>
                  <a:lnTo>
                    <a:pt x="0" y="474698"/>
                  </a:lnTo>
                  <a:lnTo>
                    <a:pt x="0" y="0"/>
                  </a:lnTo>
                  <a:lnTo>
                    <a:pt x="212025" y="0"/>
                  </a:lnTo>
                  <a:lnTo>
                    <a:pt x="212025" y="47469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4260" y="3074780"/>
              <a:ext cx="212090" cy="474980"/>
            </a:xfrm>
            <a:custGeom>
              <a:avLst/>
              <a:gdLst/>
              <a:ahLst/>
              <a:cxnLst/>
              <a:rect l="l" t="t" r="r" b="b"/>
              <a:pathLst>
                <a:path w="212090" h="474979">
                  <a:moveTo>
                    <a:pt x="0" y="0"/>
                  </a:moveTo>
                  <a:lnTo>
                    <a:pt x="212025" y="0"/>
                  </a:lnTo>
                  <a:lnTo>
                    <a:pt x="212025" y="474698"/>
                  </a:lnTo>
                  <a:lnTo>
                    <a:pt x="0" y="4746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84552" y="3217889"/>
              <a:ext cx="161925" cy="167640"/>
            </a:xfrm>
            <a:custGeom>
              <a:avLst/>
              <a:gdLst/>
              <a:ahLst/>
              <a:cxnLst/>
              <a:rect l="l" t="t" r="r" b="b"/>
              <a:pathLst>
                <a:path w="161925" h="167639">
                  <a:moveTo>
                    <a:pt x="161543" y="167540"/>
                  </a:moveTo>
                  <a:lnTo>
                    <a:pt x="0" y="167540"/>
                  </a:lnTo>
                  <a:lnTo>
                    <a:pt x="0" y="0"/>
                  </a:lnTo>
                  <a:lnTo>
                    <a:pt x="161543" y="0"/>
                  </a:lnTo>
                  <a:lnTo>
                    <a:pt x="161543" y="167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60255" y="3629024"/>
              <a:ext cx="1898014" cy="1050925"/>
            </a:xfrm>
            <a:custGeom>
              <a:avLst/>
              <a:gdLst/>
              <a:ahLst/>
              <a:cxnLst/>
              <a:rect l="l" t="t" r="r" b="b"/>
              <a:pathLst>
                <a:path w="1898015" h="1050925">
                  <a:moveTo>
                    <a:pt x="1897869" y="0"/>
                  </a:moveTo>
                  <a:lnTo>
                    <a:pt x="0" y="1050448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2511" y="4623890"/>
              <a:ext cx="164888" cy="13266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002053" y="5235384"/>
            <a:ext cx="115951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3030" marR="5080" indent="-10096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Mac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running  Navigator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6" name="object 26"/>
          <p:cNvSpPr txBox="1"/>
          <p:nvPr/>
        </p:nvSpPr>
        <p:spPr>
          <a:xfrm rot="19920000">
            <a:off x="5962006" y="3840920"/>
            <a:ext cx="134449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HTTP</a:t>
            </a:r>
            <a:r>
              <a:rPr sz="1600" spc="-1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7" baseline="3472" dirty="0">
                <a:solidFill>
                  <a:srgbClr val="FF0000"/>
                </a:solidFill>
                <a:latin typeface="Comic Sans MS"/>
                <a:cs typeface="Comic Sans MS"/>
              </a:rPr>
              <a:t>request</a:t>
            </a:r>
            <a:endParaRPr sz="2400" baseline="3472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 rot="1320000">
            <a:off x="6186823" y="2344423"/>
            <a:ext cx="134449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spc="-7" baseline="3472" dirty="0">
                <a:solidFill>
                  <a:srgbClr val="FF0000"/>
                </a:solidFill>
                <a:latin typeface="Comic Sans MS"/>
                <a:cs typeface="Comic Sans MS"/>
              </a:rPr>
              <a:t>HTTP</a:t>
            </a:r>
            <a:r>
              <a:rPr sz="2400" spc="-179" baseline="3472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request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 rot="1320000">
            <a:off x="5998836" y="2792085"/>
            <a:ext cx="14569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spc="-7" baseline="3472" dirty="0">
                <a:solidFill>
                  <a:srgbClr val="FF0000"/>
                </a:solidFill>
                <a:latin typeface="Comic Sans MS"/>
                <a:cs typeface="Comic Sans MS"/>
              </a:rPr>
              <a:t>HTTP</a:t>
            </a:r>
            <a:r>
              <a:rPr sz="2400" spc="-179" baseline="3472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response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 rot="19860000">
            <a:off x="6166884" y="4174312"/>
            <a:ext cx="145255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HTTP</a:t>
            </a:r>
            <a:r>
              <a:rPr sz="16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response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2025" y="3238500"/>
            <a:ext cx="3857625" cy="2895600"/>
            <a:chOff x="4772025" y="3238500"/>
            <a:chExt cx="3857625" cy="2895600"/>
          </a:xfrm>
        </p:grpSpPr>
        <p:sp>
          <p:nvSpPr>
            <p:cNvPr id="3" name="object 3"/>
            <p:cNvSpPr/>
            <p:nvPr/>
          </p:nvSpPr>
          <p:spPr>
            <a:xfrm>
              <a:off x="4781550" y="3400425"/>
              <a:ext cx="3838575" cy="2724150"/>
            </a:xfrm>
            <a:custGeom>
              <a:avLst/>
              <a:gdLst/>
              <a:ahLst/>
              <a:cxnLst/>
              <a:rect l="l" t="t" r="r" b="b"/>
              <a:pathLst>
                <a:path w="3838575" h="2724150">
                  <a:moveTo>
                    <a:pt x="0" y="0"/>
                  </a:moveTo>
                  <a:lnTo>
                    <a:pt x="3838574" y="0"/>
                  </a:lnTo>
                  <a:lnTo>
                    <a:pt x="3838574" y="2724149"/>
                  </a:lnTo>
                  <a:lnTo>
                    <a:pt x="0" y="27241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67625" y="3238500"/>
              <a:ext cx="828675" cy="295275"/>
            </a:xfrm>
            <a:custGeom>
              <a:avLst/>
              <a:gdLst/>
              <a:ahLst/>
              <a:cxnLst/>
              <a:rect l="l" t="t" r="r" b="b"/>
              <a:pathLst>
                <a:path w="828675" h="295275">
                  <a:moveTo>
                    <a:pt x="828674" y="295274"/>
                  </a:moveTo>
                  <a:lnTo>
                    <a:pt x="0" y="295274"/>
                  </a:lnTo>
                  <a:lnTo>
                    <a:pt x="0" y="0"/>
                  </a:lnTo>
                  <a:lnTo>
                    <a:pt x="828674" y="0"/>
                  </a:lnTo>
                  <a:lnTo>
                    <a:pt x="828674" y="295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371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HTTP </a:t>
            </a:r>
            <a:r>
              <a:rPr sz="4000" spc="-10" dirty="0"/>
              <a:t>overview</a:t>
            </a:r>
            <a:r>
              <a:rPr sz="4000" spc="-95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425" y="1554581"/>
            <a:ext cx="3758565" cy="39947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Uses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TCP:</a:t>
            </a:r>
            <a:endParaRPr sz="2400">
              <a:latin typeface="Comic Sans MS"/>
              <a:cs typeface="Comic Sans MS"/>
            </a:endParaRPr>
          </a:p>
          <a:p>
            <a:pPr marL="355600" marR="120014" indent="-339090">
              <a:lnSpc>
                <a:spcPct val="99500"/>
              </a:lnSpc>
              <a:spcBef>
                <a:spcPts val="400"/>
              </a:spcBef>
              <a:tabLst>
                <a:tab pos="354965" algn="l"/>
                <a:tab pos="1672589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 initiates TCP  connection (creates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socket)  to server,	port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80</a:t>
            </a:r>
            <a:endParaRPr sz="2000">
              <a:latin typeface="Comic Sans MS"/>
              <a:cs typeface="Comic Sans MS"/>
            </a:endParaRPr>
          </a:p>
          <a:p>
            <a:pPr marL="355600" marR="746125" indent="-339090">
              <a:lnSpc>
                <a:spcPts val="237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server accepts TCP  connection from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client</a:t>
            </a:r>
            <a:endParaRPr sz="2000">
              <a:latin typeface="Comic Sans MS"/>
              <a:cs typeface="Comic Sans MS"/>
            </a:endParaRPr>
          </a:p>
          <a:p>
            <a:pPr marL="355600" marR="5080" indent="-339090">
              <a:lnSpc>
                <a:spcPct val="99700"/>
              </a:lnSpc>
              <a:spcBef>
                <a:spcPts val="33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HTTP messages (application-  layer protocol messages)  exchanged between browser  (HTTP client) and Web  server (HTTP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server)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TCP connection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closed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3150" y="3434715"/>
            <a:ext cx="277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Protocols that</a:t>
            </a:r>
            <a:r>
              <a:rPr sz="20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maintain  “state” are</a:t>
            </a:r>
            <a:r>
              <a:rPr sz="20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complex!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7414" y="4095115"/>
            <a:ext cx="3446145" cy="18986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1155" marR="116205" indent="-339090">
              <a:lnSpc>
                <a:spcPts val="2380"/>
              </a:lnSpc>
              <a:spcBef>
                <a:spcPts val="19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past history (state)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must  be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maintained</a:t>
            </a:r>
            <a:endParaRPr sz="2000">
              <a:latin typeface="Comic Sans MS"/>
              <a:cs typeface="Comic Sans MS"/>
            </a:endParaRPr>
          </a:p>
          <a:p>
            <a:pPr marL="351155" marR="5080" indent="-339090">
              <a:lnSpc>
                <a:spcPct val="99700"/>
              </a:lnSpc>
              <a:spcBef>
                <a:spcPts val="32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if server/client crashes,  their views of “state”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may  be inconsistent, must be  reconciled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2225" y="1516481"/>
            <a:ext cx="3339465" cy="20491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065" marR="553085" algn="ctr">
              <a:lnSpc>
                <a:spcPct val="106200"/>
              </a:lnSpc>
              <a:spcBef>
                <a:spcPts val="384"/>
              </a:spcBef>
              <a:tabLst>
                <a:tab pos="35115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HTTP is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“stateless”  </a:t>
            </a: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server maintains no  information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about</a:t>
            </a:r>
            <a:endParaRPr sz="2000">
              <a:latin typeface="Comic Sans MS"/>
              <a:cs typeface="Comic Sans MS"/>
            </a:endParaRPr>
          </a:p>
          <a:p>
            <a:pPr marR="269875" algn="ctr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past client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requests</a:t>
            </a:r>
            <a:endParaRPr sz="20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145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aside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4279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HTTP</a:t>
            </a:r>
            <a:r>
              <a:rPr sz="4000" spc="-90" dirty="0"/>
              <a:t> </a:t>
            </a:r>
            <a:r>
              <a:rPr sz="4000" spc="-5" dirty="0"/>
              <a:t>connections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6425" y="1556258"/>
            <a:ext cx="3431540" cy="16008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Nonpersistent</a:t>
            </a:r>
            <a:r>
              <a:rPr sz="24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355600" marR="5080" indent="-337820">
              <a:lnSpc>
                <a:spcPct val="99700"/>
              </a:lnSpc>
              <a:spcBef>
                <a:spcPts val="45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At most one object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  sent over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TCP  connection.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825" y="1556258"/>
            <a:ext cx="3246755" cy="23247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Persistent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355600" marR="5080" indent="-337820">
              <a:lnSpc>
                <a:spcPct val="993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Multiple objects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can  be sent over single  TCP connection  between client and  server.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491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 request</a:t>
            </a:r>
            <a:r>
              <a:rPr spc="-95" dirty="0"/>
              <a:t> </a:t>
            </a:r>
            <a:r>
              <a:rPr spc="-5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42" y="1556258"/>
            <a:ext cx="7182484" cy="12312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two types of HTTP messages: </a:t>
            </a:r>
            <a:r>
              <a:rPr sz="2400" i="1" spc="-5" dirty="0">
                <a:solidFill>
                  <a:srgbClr val="FF0000"/>
                </a:solidFill>
                <a:latin typeface="Comic Sans MS"/>
                <a:cs typeface="Comic Sans MS"/>
              </a:rPr>
              <a:t>request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, </a:t>
            </a:r>
            <a:r>
              <a:rPr sz="2400" i="1" spc="-5" dirty="0">
                <a:solidFill>
                  <a:srgbClr val="FF0000"/>
                </a:solidFill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HTTP request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message: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ASCII (human-readable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format)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200" y="3460114"/>
            <a:ext cx="4749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GET /somedir/page.html HTTP/1.1  Host: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www.someschool.edu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7200" y="5394833"/>
            <a:ext cx="358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(extra carriage return, </a:t>
            </a:r>
            <a:r>
              <a:rPr sz="2000" spc="-5" dirty="0">
                <a:latin typeface="Arial"/>
                <a:cs typeface="Arial"/>
              </a:rPr>
              <a:t>line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107" y="3118802"/>
            <a:ext cx="2110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29972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request line  (GET,</a:t>
            </a:r>
            <a:r>
              <a:rPr sz="20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POST,</a:t>
            </a:r>
            <a:endParaRPr sz="20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20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commands)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8825" y="3305175"/>
            <a:ext cx="916305" cy="276225"/>
            <a:chOff x="2028825" y="3305175"/>
            <a:chExt cx="916305" cy="276225"/>
          </a:xfrm>
        </p:grpSpPr>
        <p:sp>
          <p:nvSpPr>
            <p:cNvPr id="8" name="object 8"/>
            <p:cNvSpPr/>
            <p:nvPr/>
          </p:nvSpPr>
          <p:spPr>
            <a:xfrm>
              <a:off x="2038350" y="3314700"/>
              <a:ext cx="814069" cy="226695"/>
            </a:xfrm>
            <a:custGeom>
              <a:avLst/>
              <a:gdLst/>
              <a:ahLst/>
              <a:cxnLst/>
              <a:rect l="l" t="t" r="r" b="b"/>
              <a:pathLst>
                <a:path w="814069" h="226695">
                  <a:moveTo>
                    <a:pt x="0" y="0"/>
                  </a:moveTo>
                  <a:lnTo>
                    <a:pt x="813811" y="226524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4198" y="3501386"/>
              <a:ext cx="110772" cy="7967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943225" y="3752850"/>
            <a:ext cx="227329" cy="1311275"/>
          </a:xfrm>
          <a:custGeom>
            <a:avLst/>
            <a:gdLst/>
            <a:ahLst/>
            <a:cxnLst/>
            <a:rect l="l" t="t" r="r" b="b"/>
            <a:pathLst>
              <a:path w="227330" h="1311275">
                <a:moveTo>
                  <a:pt x="184636" y="8514"/>
                </a:moveTo>
                <a:lnTo>
                  <a:pt x="0" y="0"/>
                </a:lnTo>
                <a:lnTo>
                  <a:pt x="0" y="1311274"/>
                </a:lnTo>
                <a:lnTo>
                  <a:pt x="227011" y="130275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4427" y="4069715"/>
            <a:ext cx="4604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sz="3000" spc="-7" baseline="-44444" dirty="0">
                <a:solidFill>
                  <a:srgbClr val="3333CC"/>
                </a:solidFill>
                <a:latin typeface="Comic Sans MS"/>
                <a:cs typeface="Comic Sans MS"/>
              </a:rPr>
              <a:t>header	</a:t>
            </a:r>
            <a:r>
              <a:rPr sz="2000" b="1" spc="-5" dirty="0">
                <a:latin typeface="Courier New"/>
                <a:cs typeface="Courier New"/>
              </a:rPr>
              <a:t>User-agent: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Mozilla/4.0</a:t>
            </a:r>
            <a:endParaRPr sz="2000">
              <a:latin typeface="Courier New"/>
              <a:cs typeface="Courier New"/>
            </a:endParaRPr>
          </a:p>
          <a:p>
            <a:pPr marL="1035050" marR="817880" indent="-682625">
              <a:lnSpc>
                <a:spcPct val="100000"/>
              </a:lnSpc>
              <a:tabLst>
                <a:tab pos="1035050" algn="l"/>
              </a:tabLst>
            </a:pPr>
            <a:r>
              <a:rPr sz="3000" spc="-7" baseline="-44444" dirty="0">
                <a:solidFill>
                  <a:srgbClr val="3333CC"/>
                </a:solidFill>
                <a:latin typeface="Comic Sans MS"/>
                <a:cs typeface="Comic Sans MS"/>
              </a:rPr>
              <a:t>lines	</a:t>
            </a:r>
            <a:r>
              <a:rPr sz="2000" b="1" spc="-5" dirty="0">
                <a:latin typeface="Courier New"/>
                <a:cs typeface="Courier New"/>
              </a:rPr>
              <a:t>Connection: close  Accept-language:fr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2650" y="5315286"/>
            <a:ext cx="916305" cy="276225"/>
            <a:chOff x="2152650" y="5315286"/>
            <a:chExt cx="916305" cy="276225"/>
          </a:xfrm>
        </p:grpSpPr>
        <p:sp>
          <p:nvSpPr>
            <p:cNvPr id="13" name="object 13"/>
            <p:cNvSpPr/>
            <p:nvPr/>
          </p:nvSpPr>
          <p:spPr>
            <a:xfrm>
              <a:off x="2162175" y="5355125"/>
              <a:ext cx="814069" cy="226695"/>
            </a:xfrm>
            <a:custGeom>
              <a:avLst/>
              <a:gdLst/>
              <a:ahLst/>
              <a:cxnLst/>
              <a:rect l="l" t="t" r="r" b="b"/>
              <a:pathLst>
                <a:path w="814069" h="226695">
                  <a:moveTo>
                    <a:pt x="0" y="226524"/>
                  </a:moveTo>
                  <a:lnTo>
                    <a:pt x="813811" y="0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023" y="5315286"/>
              <a:ext cx="110772" cy="796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7756" y="5223827"/>
            <a:ext cx="1938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Carriage</a:t>
            </a:r>
            <a:r>
              <a:rPr sz="20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return,  line feed  indicates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end</a:t>
            </a:r>
            <a:endParaRPr sz="2000">
              <a:latin typeface="Comic Sans MS"/>
              <a:cs typeface="Comic Sans MS"/>
            </a:endParaRPr>
          </a:p>
          <a:p>
            <a:pPr marL="635" algn="ctr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message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517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 response</a:t>
            </a:r>
            <a:r>
              <a:rPr spc="-95" dirty="0"/>
              <a:t> </a:t>
            </a:r>
            <a:r>
              <a:rPr spc="-5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4375" y="2002790"/>
            <a:ext cx="551116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HTTP/1.1 200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Connection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close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Date: Thu, 06 Aug 1998 12:00:15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GMT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Server: Apache/1.3.0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(Unix)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Last-Modified: Mon, 22 Jun 1998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…...</a:t>
            </a:r>
            <a:endParaRPr sz="2000">
              <a:latin typeface="Courier New"/>
              <a:cs typeface="Courier New"/>
            </a:endParaRPr>
          </a:p>
          <a:p>
            <a:pPr marL="12700" marR="19856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Content-Length: 6821  Content-Type: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text/html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375" y="4441190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data data data data data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969" y="1423351"/>
            <a:ext cx="1259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 marR="5080" indent="-8318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status</a:t>
            </a:r>
            <a:r>
              <a:rPr sz="20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line  (protocol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317" y="2032951"/>
            <a:ext cx="1736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status code  status</a:t>
            </a:r>
            <a:r>
              <a:rPr sz="20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phrase)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6000" y="1905000"/>
            <a:ext cx="916305" cy="276225"/>
            <a:chOff x="2286000" y="1905000"/>
            <a:chExt cx="916305" cy="276225"/>
          </a:xfrm>
        </p:grpSpPr>
        <p:sp>
          <p:nvSpPr>
            <p:cNvPr id="8" name="object 8"/>
            <p:cNvSpPr/>
            <p:nvPr/>
          </p:nvSpPr>
          <p:spPr>
            <a:xfrm>
              <a:off x="2295525" y="1914525"/>
              <a:ext cx="814069" cy="226695"/>
            </a:xfrm>
            <a:custGeom>
              <a:avLst/>
              <a:gdLst/>
              <a:ahLst/>
              <a:cxnLst/>
              <a:rect l="l" t="t" r="r" b="b"/>
              <a:pathLst>
                <a:path w="814069" h="226694">
                  <a:moveTo>
                    <a:pt x="0" y="0"/>
                  </a:moveTo>
                  <a:lnTo>
                    <a:pt x="813811" y="226524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373" y="2101211"/>
              <a:ext cx="110772" cy="7967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095625" y="2349500"/>
            <a:ext cx="257175" cy="1859280"/>
          </a:xfrm>
          <a:custGeom>
            <a:avLst/>
            <a:gdLst/>
            <a:ahLst/>
            <a:cxnLst/>
            <a:rect l="l" t="t" r="r" b="b"/>
            <a:pathLst>
              <a:path w="257175" h="1859279">
                <a:moveTo>
                  <a:pt x="209549" y="11716"/>
                </a:moveTo>
                <a:lnTo>
                  <a:pt x="0" y="0"/>
                </a:lnTo>
                <a:lnTo>
                  <a:pt x="0" y="1858961"/>
                </a:lnTo>
                <a:lnTo>
                  <a:pt x="257174" y="1855056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1902" y="3033077"/>
            <a:ext cx="850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header</a:t>
            </a:r>
            <a:endParaRPr sz="20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lines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1225" y="4372311"/>
            <a:ext cx="916305" cy="276225"/>
            <a:chOff x="2181225" y="4372311"/>
            <a:chExt cx="916305" cy="276225"/>
          </a:xfrm>
        </p:grpSpPr>
        <p:sp>
          <p:nvSpPr>
            <p:cNvPr id="13" name="object 13"/>
            <p:cNvSpPr/>
            <p:nvPr/>
          </p:nvSpPr>
          <p:spPr>
            <a:xfrm>
              <a:off x="2190750" y="4412150"/>
              <a:ext cx="814069" cy="226695"/>
            </a:xfrm>
            <a:custGeom>
              <a:avLst/>
              <a:gdLst/>
              <a:ahLst/>
              <a:cxnLst/>
              <a:rect l="l" t="t" r="r" b="b"/>
              <a:pathLst>
                <a:path w="814069" h="226695">
                  <a:moveTo>
                    <a:pt x="0" y="226524"/>
                  </a:moveTo>
                  <a:lnTo>
                    <a:pt x="813811" y="0"/>
                  </a:lnTo>
                </a:path>
              </a:pathLst>
            </a:custGeom>
            <a:ln w="1904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6598" y="4372311"/>
              <a:ext cx="110772" cy="796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20603" y="4376101"/>
            <a:ext cx="1242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data, e.g.,  requested  HTML</a:t>
            </a:r>
            <a:r>
              <a:rPr sz="20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file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609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 response </a:t>
            </a:r>
            <a:r>
              <a:rPr spc="-10" dirty="0"/>
              <a:t>status</a:t>
            </a:r>
            <a:r>
              <a:rPr spc="-95" dirty="0"/>
              <a:t> </a:t>
            </a:r>
            <a:r>
              <a:rPr spc="-5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280033"/>
            <a:ext cx="7709534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15599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In first line in server-&gt;client response message. 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few sample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codes:</a:t>
            </a:r>
            <a:endParaRPr sz="240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200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OK</a:t>
            </a:r>
            <a:endParaRPr sz="2400">
              <a:latin typeface="Courier New"/>
              <a:cs typeface="Courier New"/>
            </a:endParaRPr>
          </a:p>
          <a:p>
            <a:pPr marL="765175" indent="-3810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64540" algn="l"/>
                <a:tab pos="765175" algn="l"/>
              </a:tabLst>
            </a:pPr>
            <a:r>
              <a:rPr sz="2000" spc="-5" dirty="0">
                <a:latin typeface="Comic Sans MS"/>
                <a:cs typeface="Comic Sans MS"/>
              </a:rPr>
              <a:t>request succeeded, requested object later in this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</a:t>
            </a:r>
            <a:endParaRPr sz="200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  <a:spcBef>
                <a:spcPts val="44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301 Moved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Permanently</a:t>
            </a:r>
            <a:endParaRPr sz="2400">
              <a:latin typeface="Courier New"/>
              <a:cs typeface="Courier New"/>
            </a:endParaRPr>
          </a:p>
          <a:p>
            <a:pPr marL="765175" marR="398780" indent="-381000">
              <a:lnSpc>
                <a:spcPts val="2380"/>
              </a:lnSpc>
              <a:spcBef>
                <a:spcPts val="52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64540" algn="l"/>
                <a:tab pos="765175" algn="l"/>
              </a:tabLst>
            </a:pPr>
            <a:r>
              <a:rPr sz="2000" spc="-5" dirty="0">
                <a:latin typeface="Comic Sans MS"/>
                <a:cs typeface="Comic Sans MS"/>
              </a:rPr>
              <a:t>requested object moved, new location specified later in  this message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(Location:)</a:t>
            </a:r>
            <a:endParaRPr sz="200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400 Bad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Request</a:t>
            </a:r>
            <a:endParaRPr sz="2400">
              <a:latin typeface="Courier New"/>
              <a:cs typeface="Courier New"/>
            </a:endParaRPr>
          </a:p>
          <a:p>
            <a:pPr marL="765175" indent="-3810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64540" algn="l"/>
                <a:tab pos="765175" algn="l"/>
              </a:tabLst>
            </a:pPr>
            <a:r>
              <a:rPr sz="2000" spc="-5" dirty="0">
                <a:latin typeface="Comic Sans MS"/>
                <a:cs typeface="Comic Sans MS"/>
              </a:rPr>
              <a:t>request message not understood by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  <a:spcBef>
                <a:spcPts val="44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404 Not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Found</a:t>
            </a:r>
            <a:endParaRPr sz="2400">
              <a:latin typeface="Courier New"/>
              <a:cs typeface="Courier New"/>
            </a:endParaRPr>
          </a:p>
          <a:p>
            <a:pPr marL="765175" indent="-3810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64540" algn="l"/>
                <a:tab pos="765175" algn="l"/>
              </a:tabLst>
            </a:pPr>
            <a:r>
              <a:rPr sz="2000" spc="-5" dirty="0">
                <a:latin typeface="Comic Sans MS"/>
                <a:cs typeface="Comic Sans MS"/>
              </a:rPr>
              <a:t>requested document not found on this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  <a:spcBef>
                <a:spcPts val="44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505 HTTP Version Not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Supported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360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User-server state:</a:t>
            </a:r>
            <a:r>
              <a:rPr sz="4000" spc="-85" dirty="0"/>
              <a:t> </a:t>
            </a:r>
            <a:r>
              <a:rPr sz="4000" spc="-5" dirty="0"/>
              <a:t>cookies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6425" y="1613408"/>
            <a:ext cx="3642360" cy="37903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434340" indent="-342900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Comic Sans MS"/>
                <a:cs typeface="Comic Sans MS"/>
              </a:rPr>
              <a:t>Many major Web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sites  use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cookies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Four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components:</a:t>
            </a:r>
            <a:endParaRPr sz="2400">
              <a:latin typeface="Comic Sans MS"/>
              <a:cs typeface="Comic Sans MS"/>
            </a:endParaRPr>
          </a:p>
          <a:p>
            <a:pPr marL="755650" marR="19050" indent="-285750" algn="just">
              <a:lnSpc>
                <a:spcPts val="2150"/>
              </a:lnSpc>
              <a:spcBef>
                <a:spcPts val="409"/>
              </a:spcBef>
              <a:buAutoNum type="arabicParenR"/>
              <a:tabLst>
                <a:tab pos="753110" algn="l"/>
              </a:tabLst>
            </a:pPr>
            <a:r>
              <a:rPr sz="2000" spc="-5" dirty="0">
                <a:latin typeface="Comic Sans MS"/>
                <a:cs typeface="Comic Sans MS"/>
              </a:rPr>
              <a:t>cookie header line of  HTTP </a:t>
            </a:r>
            <a:r>
              <a:rPr sz="2000" i="1" spc="-5" dirty="0">
                <a:latin typeface="Comic Sans MS"/>
                <a:cs typeface="Comic Sans MS"/>
              </a:rPr>
              <a:t>response</a:t>
            </a:r>
            <a:r>
              <a:rPr sz="2000" i="1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</a:t>
            </a:r>
            <a:endParaRPr sz="2000">
              <a:latin typeface="Comic Sans MS"/>
              <a:cs typeface="Comic Sans MS"/>
            </a:endParaRPr>
          </a:p>
          <a:p>
            <a:pPr marL="755650" marR="161290" indent="-285750" algn="just">
              <a:lnSpc>
                <a:spcPts val="2150"/>
              </a:lnSpc>
              <a:spcBef>
                <a:spcPts val="425"/>
              </a:spcBef>
              <a:buFont typeface="Comic Sans MS"/>
              <a:buAutoNum type="arabicParenR"/>
              <a:tabLst>
                <a:tab pos="793750" algn="l"/>
              </a:tabLst>
            </a:pPr>
            <a:r>
              <a:rPr dirty="0"/>
              <a:t>	</a:t>
            </a:r>
            <a:r>
              <a:rPr sz="2000" spc="-5" dirty="0">
                <a:latin typeface="Comic Sans MS"/>
                <a:cs typeface="Comic Sans MS"/>
              </a:rPr>
              <a:t>cookie header line in  HTTP </a:t>
            </a:r>
            <a:r>
              <a:rPr sz="2000" i="1" spc="-5" dirty="0">
                <a:latin typeface="Comic Sans MS"/>
                <a:cs typeface="Comic Sans MS"/>
              </a:rPr>
              <a:t>request</a:t>
            </a:r>
            <a:r>
              <a:rPr sz="2000" i="1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</a:t>
            </a:r>
            <a:endParaRPr sz="2000">
              <a:latin typeface="Comic Sans MS"/>
              <a:cs typeface="Comic Sans MS"/>
            </a:endParaRPr>
          </a:p>
          <a:p>
            <a:pPr marL="755650" marR="5080" indent="-285750" algn="just">
              <a:lnSpc>
                <a:spcPct val="90100"/>
              </a:lnSpc>
              <a:spcBef>
                <a:spcPts val="380"/>
              </a:spcBef>
              <a:buFont typeface="Comic Sans MS"/>
              <a:buAutoNum type="arabicParenR"/>
              <a:tabLst>
                <a:tab pos="793750" algn="l"/>
              </a:tabLst>
            </a:pPr>
            <a:r>
              <a:rPr dirty="0"/>
              <a:t>	</a:t>
            </a:r>
            <a:r>
              <a:rPr sz="2000" spc="-5" dirty="0">
                <a:latin typeface="Comic Sans MS"/>
                <a:cs typeface="Comic Sans MS"/>
              </a:rPr>
              <a:t>cookie file kept on </a:t>
            </a:r>
            <a:r>
              <a:rPr sz="2000" dirty="0">
                <a:latin typeface="Comic Sans MS"/>
                <a:cs typeface="Comic Sans MS"/>
              </a:rPr>
              <a:t>user’  s </a:t>
            </a:r>
            <a:r>
              <a:rPr sz="2000" spc="-5" dirty="0">
                <a:latin typeface="Comic Sans MS"/>
                <a:cs typeface="Comic Sans MS"/>
              </a:rPr>
              <a:t>host, managed by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user’  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browser</a:t>
            </a:r>
            <a:endParaRPr sz="2000">
              <a:latin typeface="Comic Sans MS"/>
              <a:cs typeface="Comic Sans MS"/>
            </a:endParaRPr>
          </a:p>
          <a:p>
            <a:pPr marL="755650" marR="295910" indent="-285750" algn="just">
              <a:lnSpc>
                <a:spcPts val="2150"/>
              </a:lnSpc>
              <a:spcBef>
                <a:spcPts val="455"/>
              </a:spcBef>
              <a:buFont typeface="Comic Sans MS"/>
              <a:buAutoNum type="arabicParenR"/>
              <a:tabLst>
                <a:tab pos="793750" algn="l"/>
              </a:tabLst>
            </a:pPr>
            <a:r>
              <a:rPr dirty="0"/>
              <a:t>	</a:t>
            </a:r>
            <a:r>
              <a:rPr sz="2000" spc="-5" dirty="0">
                <a:latin typeface="Comic Sans MS"/>
                <a:cs typeface="Comic Sans MS"/>
              </a:rPr>
              <a:t>back-end database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  Web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site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1405444"/>
            <a:ext cx="1292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Example: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4092" y="1828355"/>
            <a:ext cx="3835400" cy="42830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9885" marR="5080" indent="-337820">
              <a:lnSpc>
                <a:spcPct val="100499"/>
              </a:lnSpc>
              <a:spcBef>
                <a:spcPts val="8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Susan always access  Internet always from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PC</a:t>
            </a:r>
            <a:endParaRPr sz="2400">
              <a:latin typeface="Comic Sans MS"/>
              <a:cs typeface="Comic Sans MS"/>
            </a:endParaRPr>
          </a:p>
          <a:p>
            <a:pPr marL="349885" marR="98425" indent="-337820">
              <a:lnSpc>
                <a:spcPct val="99700"/>
              </a:lnSpc>
              <a:spcBef>
                <a:spcPts val="4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visits specific e-  commerce site for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first  time</a:t>
            </a:r>
            <a:endParaRPr sz="2400">
              <a:latin typeface="Comic Sans MS"/>
              <a:cs typeface="Comic Sans MS"/>
            </a:endParaRPr>
          </a:p>
          <a:p>
            <a:pPr marL="349885" marR="48895" indent="-337820">
              <a:lnSpc>
                <a:spcPct val="99700"/>
              </a:lnSpc>
              <a:spcBef>
                <a:spcPts val="45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when initial HTTP  requests arrives at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site,  site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creates: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unique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</a:t>
            </a:r>
            <a:endParaRPr sz="2400">
              <a:latin typeface="Comic Sans MS"/>
              <a:cs typeface="Comic Sans MS"/>
            </a:endParaRPr>
          </a:p>
          <a:p>
            <a:pPr marL="749935" marR="715010" indent="-400050">
              <a:lnSpc>
                <a:spcPct val="100499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entry in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backend  database for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4904" y="1400683"/>
            <a:ext cx="3570604" cy="4401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31496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  <a:p>
            <a:pPr marL="349885" marR="58419" indent="-337820">
              <a:lnSpc>
                <a:spcPct val="100499"/>
              </a:lnSpc>
              <a:spcBef>
                <a:spcPts val="48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 Socket  programming with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434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  programming with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4609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Cookies</a:t>
            </a:r>
            <a:r>
              <a:rPr sz="4000" spc="-95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6425" y="1434019"/>
            <a:ext cx="3424554" cy="25247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What cookies can</a:t>
            </a:r>
            <a:r>
              <a:rPr sz="24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bring: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authorization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shopping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carts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recommendations</a:t>
            </a:r>
            <a:endParaRPr sz="2400">
              <a:latin typeface="Comic Sans MS"/>
              <a:cs typeface="Comic Sans MS"/>
            </a:endParaRPr>
          </a:p>
          <a:p>
            <a:pPr marL="355600" marR="488950" indent="-337820">
              <a:lnSpc>
                <a:spcPct val="1004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user session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  (Web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e-mail)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1725" y="1411287"/>
            <a:ext cx="3810000" cy="2233930"/>
          </a:xfrm>
          <a:custGeom>
            <a:avLst/>
            <a:gdLst/>
            <a:ahLst/>
            <a:cxnLst/>
            <a:rect l="l" t="t" r="r" b="b"/>
            <a:pathLst>
              <a:path w="3810000" h="2233929">
                <a:moveTo>
                  <a:pt x="0" y="0"/>
                </a:moveTo>
                <a:lnTo>
                  <a:pt x="3809999" y="0"/>
                </a:lnTo>
                <a:lnTo>
                  <a:pt x="3809999" y="2233612"/>
                </a:lnTo>
                <a:lnTo>
                  <a:pt x="0" y="223361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84750" y="1424494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Cookies and</a:t>
            </a:r>
            <a:r>
              <a:rPr sz="24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privacy: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867" y="1847405"/>
            <a:ext cx="3609340" cy="154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9885" marR="5080" indent="-337820">
              <a:lnSpc>
                <a:spcPct val="100499"/>
              </a:lnSpc>
              <a:spcBef>
                <a:spcPts val="8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cookies permit sites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  learn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lot about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you</a:t>
            </a:r>
            <a:endParaRPr sz="2400">
              <a:latin typeface="Comic Sans MS"/>
              <a:cs typeface="Comic Sans MS"/>
            </a:endParaRPr>
          </a:p>
          <a:p>
            <a:pPr marL="349885" marR="361950" indent="-337820">
              <a:lnSpc>
                <a:spcPct val="100499"/>
              </a:lnSpc>
              <a:spcBef>
                <a:spcPts val="434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you may supply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  and e-mail to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1550" y="1177925"/>
            <a:ext cx="798830" cy="396875"/>
          </a:xfrm>
          <a:custGeom>
            <a:avLst/>
            <a:gdLst/>
            <a:ahLst/>
            <a:cxnLst/>
            <a:rect l="l" t="t" r="r" b="b"/>
            <a:pathLst>
              <a:path w="798829" h="396875">
                <a:moveTo>
                  <a:pt x="798511" y="396874"/>
                </a:moveTo>
                <a:lnTo>
                  <a:pt x="0" y="396874"/>
                </a:lnTo>
                <a:lnTo>
                  <a:pt x="0" y="0"/>
                </a:lnTo>
                <a:lnTo>
                  <a:pt x="798511" y="0"/>
                </a:lnTo>
                <a:lnTo>
                  <a:pt x="798511" y="396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4575" y="1193165"/>
            <a:ext cx="63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aside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4187" y="4047045"/>
            <a:ext cx="5335905" cy="20237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How to keep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“state”:</a:t>
            </a:r>
            <a:endParaRPr sz="2400">
              <a:latin typeface="Comic Sans MS"/>
              <a:cs typeface="Comic Sans MS"/>
            </a:endParaRPr>
          </a:p>
          <a:p>
            <a:pPr marL="355600" marR="142875" indent="-337820">
              <a:lnSpc>
                <a:spcPct val="99700"/>
              </a:lnSpc>
              <a:spcBef>
                <a:spcPts val="45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protocol endpoints: maintain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  at sender/receiver over multiple  transactions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cookies: http messages carry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2.3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9652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3112" y="1574800"/>
            <a:ext cx="1226185" cy="1949450"/>
            <a:chOff x="3313112" y="1574800"/>
            <a:chExt cx="1226185" cy="1949450"/>
          </a:xfrm>
        </p:grpSpPr>
        <p:sp>
          <p:nvSpPr>
            <p:cNvPr id="3" name="object 3"/>
            <p:cNvSpPr/>
            <p:nvPr/>
          </p:nvSpPr>
          <p:spPr>
            <a:xfrm>
              <a:off x="3424236" y="3041054"/>
              <a:ext cx="465455" cy="478790"/>
            </a:xfrm>
            <a:custGeom>
              <a:avLst/>
              <a:gdLst/>
              <a:ahLst/>
              <a:cxnLst/>
              <a:rect l="l" t="t" r="r" b="b"/>
              <a:pathLst>
                <a:path w="465454" h="478789">
                  <a:moveTo>
                    <a:pt x="232568" y="478432"/>
                  </a:moveTo>
                  <a:lnTo>
                    <a:pt x="159058" y="475468"/>
                  </a:lnTo>
                  <a:lnTo>
                    <a:pt x="95216" y="467214"/>
                  </a:lnTo>
                  <a:lnTo>
                    <a:pt x="44872" y="454628"/>
                  </a:lnTo>
                  <a:lnTo>
                    <a:pt x="0" y="420290"/>
                  </a:lnTo>
                  <a:lnTo>
                    <a:pt x="0" y="0"/>
                  </a:lnTo>
                  <a:lnTo>
                    <a:pt x="11856" y="18377"/>
                  </a:lnTo>
                  <a:lnTo>
                    <a:pt x="44872" y="34337"/>
                  </a:lnTo>
                  <a:lnTo>
                    <a:pt x="95216" y="46923"/>
                  </a:lnTo>
                  <a:lnTo>
                    <a:pt x="159058" y="55177"/>
                  </a:lnTo>
                  <a:lnTo>
                    <a:pt x="232568" y="58141"/>
                  </a:lnTo>
                  <a:lnTo>
                    <a:pt x="306078" y="55177"/>
                  </a:lnTo>
                  <a:lnTo>
                    <a:pt x="369920" y="46923"/>
                  </a:lnTo>
                  <a:lnTo>
                    <a:pt x="420264" y="34337"/>
                  </a:lnTo>
                  <a:lnTo>
                    <a:pt x="453280" y="18377"/>
                  </a:lnTo>
                  <a:lnTo>
                    <a:pt x="465137" y="0"/>
                  </a:lnTo>
                  <a:lnTo>
                    <a:pt x="465137" y="420290"/>
                  </a:lnTo>
                  <a:lnTo>
                    <a:pt x="453280" y="438668"/>
                  </a:lnTo>
                  <a:lnTo>
                    <a:pt x="420264" y="454628"/>
                  </a:lnTo>
                  <a:lnTo>
                    <a:pt x="369920" y="467214"/>
                  </a:lnTo>
                  <a:lnTo>
                    <a:pt x="306078" y="475468"/>
                  </a:lnTo>
                  <a:lnTo>
                    <a:pt x="232568" y="478432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4236" y="2982912"/>
              <a:ext cx="465455" cy="116839"/>
            </a:xfrm>
            <a:custGeom>
              <a:avLst/>
              <a:gdLst/>
              <a:ahLst/>
              <a:cxnLst/>
              <a:rect l="l" t="t" r="r" b="b"/>
              <a:pathLst>
                <a:path w="465454" h="116839">
                  <a:moveTo>
                    <a:pt x="232568" y="116283"/>
                  </a:moveTo>
                  <a:lnTo>
                    <a:pt x="159058" y="113319"/>
                  </a:lnTo>
                  <a:lnTo>
                    <a:pt x="95216" y="105065"/>
                  </a:lnTo>
                  <a:lnTo>
                    <a:pt x="44872" y="92479"/>
                  </a:lnTo>
                  <a:lnTo>
                    <a:pt x="0" y="58142"/>
                  </a:lnTo>
                  <a:lnTo>
                    <a:pt x="11856" y="39764"/>
                  </a:lnTo>
                  <a:lnTo>
                    <a:pt x="44872" y="23804"/>
                  </a:lnTo>
                  <a:lnTo>
                    <a:pt x="95216" y="11218"/>
                  </a:lnTo>
                  <a:lnTo>
                    <a:pt x="159058" y="2964"/>
                  </a:lnTo>
                  <a:lnTo>
                    <a:pt x="232568" y="0"/>
                  </a:lnTo>
                  <a:lnTo>
                    <a:pt x="306078" y="2964"/>
                  </a:lnTo>
                  <a:lnTo>
                    <a:pt x="369920" y="11218"/>
                  </a:lnTo>
                  <a:lnTo>
                    <a:pt x="420264" y="23804"/>
                  </a:lnTo>
                  <a:lnTo>
                    <a:pt x="453280" y="39764"/>
                  </a:lnTo>
                  <a:lnTo>
                    <a:pt x="465137" y="58142"/>
                  </a:lnTo>
                  <a:lnTo>
                    <a:pt x="453280" y="76519"/>
                  </a:lnTo>
                  <a:lnTo>
                    <a:pt x="420264" y="92479"/>
                  </a:lnTo>
                  <a:lnTo>
                    <a:pt x="369920" y="105065"/>
                  </a:lnTo>
                  <a:lnTo>
                    <a:pt x="306078" y="113319"/>
                  </a:lnTo>
                  <a:lnTo>
                    <a:pt x="232568" y="116283"/>
                  </a:lnTo>
                  <a:close/>
                </a:path>
              </a:pathLst>
            </a:custGeom>
            <a:solidFill>
              <a:srgbClr val="66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4236" y="2982912"/>
              <a:ext cx="465455" cy="536575"/>
            </a:xfrm>
            <a:custGeom>
              <a:avLst/>
              <a:gdLst/>
              <a:ahLst/>
              <a:cxnLst/>
              <a:rect l="l" t="t" r="r" b="b"/>
              <a:pathLst>
                <a:path w="465454" h="536575">
                  <a:moveTo>
                    <a:pt x="465137" y="58142"/>
                  </a:moveTo>
                  <a:lnTo>
                    <a:pt x="453280" y="76519"/>
                  </a:lnTo>
                  <a:lnTo>
                    <a:pt x="420264" y="92479"/>
                  </a:lnTo>
                  <a:lnTo>
                    <a:pt x="369920" y="105065"/>
                  </a:lnTo>
                  <a:lnTo>
                    <a:pt x="306078" y="113319"/>
                  </a:lnTo>
                  <a:lnTo>
                    <a:pt x="232568" y="116283"/>
                  </a:lnTo>
                  <a:lnTo>
                    <a:pt x="159058" y="113319"/>
                  </a:lnTo>
                  <a:lnTo>
                    <a:pt x="95216" y="105065"/>
                  </a:lnTo>
                  <a:lnTo>
                    <a:pt x="44872" y="92479"/>
                  </a:lnTo>
                  <a:lnTo>
                    <a:pt x="11856" y="76519"/>
                  </a:lnTo>
                  <a:lnTo>
                    <a:pt x="0" y="58142"/>
                  </a:lnTo>
                  <a:lnTo>
                    <a:pt x="44872" y="23804"/>
                  </a:lnTo>
                  <a:lnTo>
                    <a:pt x="95216" y="11218"/>
                  </a:lnTo>
                  <a:lnTo>
                    <a:pt x="159058" y="2964"/>
                  </a:lnTo>
                  <a:lnTo>
                    <a:pt x="232568" y="0"/>
                  </a:lnTo>
                  <a:lnTo>
                    <a:pt x="306078" y="2964"/>
                  </a:lnTo>
                  <a:lnTo>
                    <a:pt x="369920" y="11218"/>
                  </a:lnTo>
                  <a:lnTo>
                    <a:pt x="420264" y="23804"/>
                  </a:lnTo>
                  <a:lnTo>
                    <a:pt x="453280" y="39764"/>
                  </a:lnTo>
                  <a:lnTo>
                    <a:pt x="465137" y="58142"/>
                  </a:lnTo>
                  <a:lnTo>
                    <a:pt x="465137" y="478432"/>
                  </a:lnTo>
                  <a:lnTo>
                    <a:pt x="420264" y="512770"/>
                  </a:lnTo>
                  <a:lnTo>
                    <a:pt x="369920" y="525356"/>
                  </a:lnTo>
                  <a:lnTo>
                    <a:pt x="306078" y="533610"/>
                  </a:lnTo>
                  <a:lnTo>
                    <a:pt x="232568" y="536574"/>
                  </a:lnTo>
                  <a:lnTo>
                    <a:pt x="159058" y="533610"/>
                  </a:lnTo>
                  <a:lnTo>
                    <a:pt x="95216" y="525356"/>
                  </a:lnTo>
                  <a:lnTo>
                    <a:pt x="44872" y="512770"/>
                  </a:lnTo>
                  <a:lnTo>
                    <a:pt x="11856" y="496810"/>
                  </a:lnTo>
                  <a:lnTo>
                    <a:pt x="0" y="478432"/>
                  </a:lnTo>
                  <a:lnTo>
                    <a:pt x="0" y="581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3112" y="1574800"/>
              <a:ext cx="776287" cy="6238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0411" y="2130003"/>
              <a:ext cx="158453" cy="12297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376785" y="1408112"/>
            <a:ext cx="890905" cy="2051050"/>
            <a:chOff x="6376785" y="1408112"/>
            <a:chExt cx="890905" cy="2051050"/>
          </a:xfrm>
        </p:grpSpPr>
        <p:sp>
          <p:nvSpPr>
            <p:cNvPr id="9" name="object 9"/>
            <p:cNvSpPr/>
            <p:nvPr/>
          </p:nvSpPr>
          <p:spPr>
            <a:xfrm>
              <a:off x="6678611" y="2975967"/>
              <a:ext cx="465455" cy="478790"/>
            </a:xfrm>
            <a:custGeom>
              <a:avLst/>
              <a:gdLst/>
              <a:ahLst/>
              <a:cxnLst/>
              <a:rect l="l" t="t" r="r" b="b"/>
              <a:pathLst>
                <a:path w="465454" h="478789">
                  <a:moveTo>
                    <a:pt x="232568" y="478432"/>
                  </a:moveTo>
                  <a:lnTo>
                    <a:pt x="159058" y="475468"/>
                  </a:lnTo>
                  <a:lnTo>
                    <a:pt x="95216" y="467214"/>
                  </a:lnTo>
                  <a:lnTo>
                    <a:pt x="44872" y="454628"/>
                  </a:lnTo>
                  <a:lnTo>
                    <a:pt x="0" y="420290"/>
                  </a:lnTo>
                  <a:lnTo>
                    <a:pt x="0" y="0"/>
                  </a:lnTo>
                  <a:lnTo>
                    <a:pt x="11856" y="18377"/>
                  </a:lnTo>
                  <a:lnTo>
                    <a:pt x="44872" y="34337"/>
                  </a:lnTo>
                  <a:lnTo>
                    <a:pt x="95216" y="46923"/>
                  </a:lnTo>
                  <a:lnTo>
                    <a:pt x="159058" y="55177"/>
                  </a:lnTo>
                  <a:lnTo>
                    <a:pt x="232568" y="58141"/>
                  </a:lnTo>
                  <a:lnTo>
                    <a:pt x="306078" y="55177"/>
                  </a:lnTo>
                  <a:lnTo>
                    <a:pt x="369920" y="46923"/>
                  </a:lnTo>
                  <a:lnTo>
                    <a:pt x="420264" y="34337"/>
                  </a:lnTo>
                  <a:lnTo>
                    <a:pt x="453280" y="18377"/>
                  </a:lnTo>
                  <a:lnTo>
                    <a:pt x="465136" y="0"/>
                  </a:lnTo>
                  <a:lnTo>
                    <a:pt x="465136" y="420290"/>
                  </a:lnTo>
                  <a:lnTo>
                    <a:pt x="453280" y="438667"/>
                  </a:lnTo>
                  <a:lnTo>
                    <a:pt x="420264" y="454628"/>
                  </a:lnTo>
                  <a:lnTo>
                    <a:pt x="369920" y="467214"/>
                  </a:lnTo>
                  <a:lnTo>
                    <a:pt x="306078" y="475468"/>
                  </a:lnTo>
                  <a:lnTo>
                    <a:pt x="232568" y="478432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8611" y="2917825"/>
              <a:ext cx="465455" cy="116839"/>
            </a:xfrm>
            <a:custGeom>
              <a:avLst/>
              <a:gdLst/>
              <a:ahLst/>
              <a:cxnLst/>
              <a:rect l="l" t="t" r="r" b="b"/>
              <a:pathLst>
                <a:path w="465454" h="116839">
                  <a:moveTo>
                    <a:pt x="232568" y="116284"/>
                  </a:moveTo>
                  <a:lnTo>
                    <a:pt x="159058" y="113320"/>
                  </a:lnTo>
                  <a:lnTo>
                    <a:pt x="95216" y="105066"/>
                  </a:lnTo>
                  <a:lnTo>
                    <a:pt x="44872" y="92480"/>
                  </a:lnTo>
                  <a:lnTo>
                    <a:pt x="0" y="58142"/>
                  </a:lnTo>
                  <a:lnTo>
                    <a:pt x="11856" y="39764"/>
                  </a:lnTo>
                  <a:lnTo>
                    <a:pt x="44872" y="23804"/>
                  </a:lnTo>
                  <a:lnTo>
                    <a:pt x="95216" y="11218"/>
                  </a:lnTo>
                  <a:lnTo>
                    <a:pt x="159058" y="2964"/>
                  </a:lnTo>
                  <a:lnTo>
                    <a:pt x="232568" y="0"/>
                  </a:lnTo>
                  <a:lnTo>
                    <a:pt x="306078" y="2964"/>
                  </a:lnTo>
                  <a:lnTo>
                    <a:pt x="369920" y="11218"/>
                  </a:lnTo>
                  <a:lnTo>
                    <a:pt x="420264" y="23804"/>
                  </a:lnTo>
                  <a:lnTo>
                    <a:pt x="453280" y="39764"/>
                  </a:lnTo>
                  <a:lnTo>
                    <a:pt x="465136" y="58142"/>
                  </a:lnTo>
                  <a:lnTo>
                    <a:pt x="453280" y="76519"/>
                  </a:lnTo>
                  <a:lnTo>
                    <a:pt x="420264" y="92480"/>
                  </a:lnTo>
                  <a:lnTo>
                    <a:pt x="369920" y="105066"/>
                  </a:lnTo>
                  <a:lnTo>
                    <a:pt x="306078" y="113320"/>
                  </a:lnTo>
                  <a:lnTo>
                    <a:pt x="232568" y="116284"/>
                  </a:lnTo>
                  <a:close/>
                </a:path>
              </a:pathLst>
            </a:custGeom>
            <a:solidFill>
              <a:srgbClr val="66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8611" y="2917825"/>
              <a:ext cx="465455" cy="536575"/>
            </a:xfrm>
            <a:custGeom>
              <a:avLst/>
              <a:gdLst/>
              <a:ahLst/>
              <a:cxnLst/>
              <a:rect l="l" t="t" r="r" b="b"/>
              <a:pathLst>
                <a:path w="465454" h="536575">
                  <a:moveTo>
                    <a:pt x="465136" y="58142"/>
                  </a:moveTo>
                  <a:lnTo>
                    <a:pt x="453280" y="76519"/>
                  </a:lnTo>
                  <a:lnTo>
                    <a:pt x="420264" y="92480"/>
                  </a:lnTo>
                  <a:lnTo>
                    <a:pt x="369920" y="105066"/>
                  </a:lnTo>
                  <a:lnTo>
                    <a:pt x="306078" y="113320"/>
                  </a:lnTo>
                  <a:lnTo>
                    <a:pt x="232568" y="116284"/>
                  </a:lnTo>
                  <a:lnTo>
                    <a:pt x="159058" y="113320"/>
                  </a:lnTo>
                  <a:lnTo>
                    <a:pt x="95216" y="105066"/>
                  </a:lnTo>
                  <a:lnTo>
                    <a:pt x="44872" y="92480"/>
                  </a:lnTo>
                  <a:lnTo>
                    <a:pt x="11856" y="76519"/>
                  </a:lnTo>
                  <a:lnTo>
                    <a:pt x="0" y="58142"/>
                  </a:lnTo>
                  <a:lnTo>
                    <a:pt x="44872" y="23804"/>
                  </a:lnTo>
                  <a:lnTo>
                    <a:pt x="95216" y="11218"/>
                  </a:lnTo>
                  <a:lnTo>
                    <a:pt x="159058" y="2964"/>
                  </a:lnTo>
                  <a:lnTo>
                    <a:pt x="232568" y="0"/>
                  </a:lnTo>
                  <a:lnTo>
                    <a:pt x="306078" y="2964"/>
                  </a:lnTo>
                  <a:lnTo>
                    <a:pt x="369920" y="11218"/>
                  </a:lnTo>
                  <a:lnTo>
                    <a:pt x="420264" y="23804"/>
                  </a:lnTo>
                  <a:lnTo>
                    <a:pt x="453280" y="39764"/>
                  </a:lnTo>
                  <a:lnTo>
                    <a:pt x="465136" y="58142"/>
                  </a:lnTo>
                  <a:lnTo>
                    <a:pt x="465136" y="478432"/>
                  </a:lnTo>
                  <a:lnTo>
                    <a:pt x="420264" y="512770"/>
                  </a:lnTo>
                  <a:lnTo>
                    <a:pt x="369920" y="525356"/>
                  </a:lnTo>
                  <a:lnTo>
                    <a:pt x="306078" y="533610"/>
                  </a:lnTo>
                  <a:lnTo>
                    <a:pt x="232568" y="536574"/>
                  </a:lnTo>
                  <a:lnTo>
                    <a:pt x="159058" y="533610"/>
                  </a:lnTo>
                  <a:lnTo>
                    <a:pt x="95216" y="525356"/>
                  </a:lnTo>
                  <a:lnTo>
                    <a:pt x="44872" y="512770"/>
                  </a:lnTo>
                  <a:lnTo>
                    <a:pt x="11856" y="496810"/>
                  </a:lnTo>
                  <a:lnTo>
                    <a:pt x="0" y="478432"/>
                  </a:lnTo>
                  <a:lnTo>
                    <a:pt x="0" y="581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325" y="14189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47941"/>
                  </a:lnTo>
                  <a:lnTo>
                    <a:pt x="180174" y="447941"/>
                  </a:lnTo>
                  <a:lnTo>
                    <a:pt x="227584" y="447941"/>
                  </a:lnTo>
                  <a:lnTo>
                    <a:pt x="343750" y="4479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6706" y="16226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3" y="0"/>
                  </a:lnTo>
                  <a:lnTo>
                    <a:pt x="225213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4336" y="14128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7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4336" y="14128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9936" y="1428078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0"/>
                  </a:moveTo>
                  <a:lnTo>
                    <a:pt x="0" y="4388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1921" y="2130446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5155" y="1716930"/>
              <a:ext cx="149860" cy="150495"/>
            </a:xfrm>
            <a:custGeom>
              <a:avLst/>
              <a:gdLst/>
              <a:ahLst/>
              <a:cxnLst/>
              <a:rect l="l" t="t" r="r" b="b"/>
              <a:pathLst>
                <a:path w="149859" h="150494">
                  <a:moveTo>
                    <a:pt x="0" y="149969"/>
                  </a:moveTo>
                  <a:lnTo>
                    <a:pt x="149350" y="1499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499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95155" y="17169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6491" y="1841594"/>
              <a:ext cx="114300" cy="25400"/>
            </a:xfrm>
            <a:custGeom>
              <a:avLst/>
              <a:gdLst/>
              <a:ahLst/>
              <a:cxnLst/>
              <a:rect l="l" t="t" r="r" b="b"/>
              <a:pathLst>
                <a:path w="114300" h="25400">
                  <a:moveTo>
                    <a:pt x="0" y="25305"/>
                  </a:moveTo>
                  <a:lnTo>
                    <a:pt x="113791" y="253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785" y="2138050"/>
              <a:ext cx="158453" cy="1229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62725" y="1866900"/>
              <a:ext cx="704850" cy="828675"/>
            </a:xfrm>
            <a:custGeom>
              <a:avLst/>
              <a:gdLst/>
              <a:ahLst/>
              <a:cxnLst/>
              <a:rect l="l" t="t" r="r" b="b"/>
              <a:pathLst>
                <a:path w="704850" h="828675">
                  <a:moveTo>
                    <a:pt x="704849" y="828674"/>
                  </a:moveTo>
                  <a:lnTo>
                    <a:pt x="0" y="82867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82867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6585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FTP: </a:t>
            </a:r>
            <a:r>
              <a:rPr spc="-5" dirty="0"/>
              <a:t>the file transfer</a:t>
            </a:r>
            <a:r>
              <a:rPr spc="-8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05989" y="3669665"/>
            <a:ext cx="6744334" cy="24511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transfer file to/from remote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host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client/server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model</a:t>
            </a:r>
            <a:endParaRPr sz="2000">
              <a:latin typeface="Comic Sans MS"/>
              <a:cs typeface="Comic Sans MS"/>
            </a:endParaRPr>
          </a:p>
          <a:p>
            <a:pPr marL="751205" marR="5080" indent="-381000">
              <a:lnSpc>
                <a:spcPts val="2380"/>
              </a:lnSpc>
              <a:spcBef>
                <a:spcPts val="47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client: </a:t>
            </a:r>
            <a:r>
              <a:rPr sz="2000" spc="-5" dirty="0">
                <a:latin typeface="Comic Sans MS"/>
                <a:cs typeface="Comic Sans MS"/>
              </a:rPr>
              <a:t>side that initiates transfer (either to/from  remote)</a:t>
            </a:r>
            <a:endParaRPr sz="2000">
              <a:latin typeface="Comic Sans MS"/>
              <a:cs typeface="Comic Sans MS"/>
            </a:endParaRPr>
          </a:p>
          <a:p>
            <a:pPr marL="751205" indent="-38163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server: </a:t>
            </a:r>
            <a:r>
              <a:rPr sz="2000" spc="-5" dirty="0">
                <a:latin typeface="Comic Sans MS"/>
                <a:cs typeface="Comic Sans MS"/>
              </a:rPr>
              <a:t>remote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host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ftp: RFC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959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ftp server: port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7385" y="1892108"/>
            <a:ext cx="1920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  <a:tab pos="1907539" algn="l"/>
              </a:tabLst>
            </a:pPr>
            <a:r>
              <a:rPr sz="1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file</a:t>
            </a:r>
            <a:r>
              <a:rPr sz="16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transfer	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2725" y="1866900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0"/>
                </a:moveTo>
                <a:lnTo>
                  <a:pt x="704849" y="0"/>
                </a:lnTo>
                <a:lnTo>
                  <a:pt x="704849" y="828674"/>
                </a:lnTo>
                <a:lnTo>
                  <a:pt x="0" y="8286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91524" y="2006408"/>
            <a:ext cx="64008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FTP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67000" y="1847850"/>
            <a:ext cx="1714500" cy="857250"/>
            <a:chOff x="2667000" y="1847850"/>
            <a:chExt cx="1714500" cy="857250"/>
          </a:xfrm>
        </p:grpSpPr>
        <p:sp>
          <p:nvSpPr>
            <p:cNvPr id="29" name="object 29"/>
            <p:cNvSpPr/>
            <p:nvPr/>
          </p:nvSpPr>
          <p:spPr>
            <a:xfrm>
              <a:off x="3667125" y="1857375"/>
              <a:ext cx="704850" cy="828675"/>
            </a:xfrm>
            <a:custGeom>
              <a:avLst/>
              <a:gdLst/>
              <a:ahLst/>
              <a:cxnLst/>
              <a:rect l="l" t="t" r="r" b="b"/>
              <a:pathLst>
                <a:path w="704850" h="828675">
                  <a:moveTo>
                    <a:pt x="704849" y="828674"/>
                  </a:moveTo>
                  <a:lnTo>
                    <a:pt x="0" y="828674"/>
                  </a:lnTo>
                  <a:lnTo>
                    <a:pt x="0" y="0"/>
                  </a:lnTo>
                  <a:lnTo>
                    <a:pt x="704849" y="0"/>
                  </a:lnTo>
                  <a:lnTo>
                    <a:pt x="704849" y="82867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7125" y="1857375"/>
              <a:ext cx="704850" cy="828675"/>
            </a:xfrm>
            <a:custGeom>
              <a:avLst/>
              <a:gdLst/>
              <a:ahLst/>
              <a:cxnLst/>
              <a:rect l="l" t="t" r="r" b="b"/>
              <a:pathLst>
                <a:path w="704850" h="828675">
                  <a:moveTo>
                    <a:pt x="0" y="0"/>
                  </a:moveTo>
                  <a:lnTo>
                    <a:pt x="704849" y="0"/>
                  </a:lnTo>
                  <a:lnTo>
                    <a:pt x="704849" y="828674"/>
                  </a:lnTo>
                  <a:lnTo>
                    <a:pt x="0" y="828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6525" y="1866900"/>
              <a:ext cx="962025" cy="828675"/>
            </a:xfrm>
            <a:custGeom>
              <a:avLst/>
              <a:gdLst/>
              <a:ahLst/>
              <a:cxnLst/>
              <a:rect l="l" t="t" r="r" b="b"/>
              <a:pathLst>
                <a:path w="962025" h="828675">
                  <a:moveTo>
                    <a:pt x="962024" y="828674"/>
                  </a:moveTo>
                  <a:lnTo>
                    <a:pt x="0" y="828674"/>
                  </a:lnTo>
                  <a:lnTo>
                    <a:pt x="0" y="0"/>
                  </a:lnTo>
                  <a:lnTo>
                    <a:pt x="962024" y="0"/>
                  </a:lnTo>
                  <a:lnTo>
                    <a:pt x="962024" y="82867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6525" y="1866900"/>
              <a:ext cx="962025" cy="828675"/>
            </a:xfrm>
            <a:custGeom>
              <a:avLst/>
              <a:gdLst/>
              <a:ahLst/>
              <a:cxnLst/>
              <a:rect l="l" t="t" r="r" b="b"/>
              <a:pathLst>
                <a:path w="962025" h="828675">
                  <a:moveTo>
                    <a:pt x="0" y="0"/>
                  </a:moveTo>
                  <a:lnTo>
                    <a:pt x="962024" y="0"/>
                  </a:lnTo>
                  <a:lnTo>
                    <a:pt x="962024" y="828674"/>
                  </a:lnTo>
                  <a:lnTo>
                    <a:pt x="0" y="828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0425" y="1901633"/>
            <a:ext cx="151320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  <a:tab pos="854075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omic Sans MS"/>
                <a:cs typeface="Comic Sans MS"/>
              </a:rPr>
              <a:t>FTP</a:t>
            </a:r>
            <a:endParaRPr sz="1600">
              <a:latin typeface="Comic Sans MS"/>
              <a:cs typeface="Comic Sans MS"/>
            </a:endParaRPr>
          </a:p>
          <a:p>
            <a:pPr marL="592455" marR="21590" indent="238125">
              <a:lnSpc>
                <a:spcPct val="101600"/>
              </a:lnSpc>
            </a:pPr>
            <a:r>
              <a:rPr sz="1600" dirty="0">
                <a:latin typeface="Comic Sans MS"/>
                <a:cs typeface="Comic Sans MS"/>
              </a:rPr>
              <a:t>user  </a:t>
            </a:r>
            <a:r>
              <a:rPr sz="1600" spc="-5" dirty="0">
                <a:latin typeface="Comic Sans MS"/>
                <a:cs typeface="Comic Sans MS"/>
              </a:rPr>
              <a:t>interface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2362" y="1996883"/>
            <a:ext cx="70040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FTP</a:t>
            </a:r>
            <a:endParaRPr sz="160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client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4462" y="2995422"/>
            <a:ext cx="8382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local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file  system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26478" y="2698688"/>
            <a:ext cx="814705" cy="422275"/>
            <a:chOff x="3226478" y="2698688"/>
            <a:chExt cx="814705" cy="422275"/>
          </a:xfrm>
        </p:grpSpPr>
        <p:sp>
          <p:nvSpPr>
            <p:cNvPr id="37" name="object 37"/>
            <p:cNvSpPr/>
            <p:nvPr/>
          </p:nvSpPr>
          <p:spPr>
            <a:xfrm>
              <a:off x="3287389" y="2787492"/>
              <a:ext cx="188595" cy="254635"/>
            </a:xfrm>
            <a:custGeom>
              <a:avLst/>
              <a:gdLst/>
              <a:ahLst/>
              <a:cxnLst/>
              <a:rect l="l" t="t" r="r" b="b"/>
              <a:pathLst>
                <a:path w="188595" h="254635">
                  <a:moveTo>
                    <a:pt x="0" y="0"/>
                  </a:moveTo>
                  <a:lnTo>
                    <a:pt x="187971" y="2543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6478" y="2708445"/>
              <a:ext cx="95739" cy="1072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0532" y="3013579"/>
              <a:ext cx="95738" cy="10727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83961" y="2777013"/>
              <a:ext cx="195580" cy="256540"/>
            </a:xfrm>
            <a:custGeom>
              <a:avLst/>
              <a:gdLst/>
              <a:ahLst/>
              <a:cxnLst/>
              <a:rect l="l" t="t" r="r" b="b"/>
              <a:pathLst>
                <a:path w="195579" h="256539">
                  <a:moveTo>
                    <a:pt x="194952" y="0"/>
                  </a:moveTo>
                  <a:lnTo>
                    <a:pt x="0" y="2562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4347" y="2698688"/>
              <a:ext cx="96439" cy="10690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2088" y="3004658"/>
              <a:ext cx="96439" cy="10690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234236" y="2806508"/>
            <a:ext cx="10928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remote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file  system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74159" y="2713899"/>
            <a:ext cx="81980" cy="391976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516800" y="1909761"/>
            <a:ext cx="636270" cy="668020"/>
            <a:chOff x="1516800" y="1909761"/>
            <a:chExt cx="636270" cy="66802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6800" y="1909761"/>
              <a:ext cx="535836" cy="66755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7149" y="2264059"/>
              <a:ext cx="105500" cy="8198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513019" y="2635058"/>
            <a:ext cx="70358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3271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user  at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host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86025" y="2264059"/>
            <a:ext cx="105500" cy="81980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528256"/>
            <a:ext cx="7526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FTP: separate </a:t>
            </a:r>
            <a:r>
              <a:rPr sz="3200" spc="-5" dirty="0"/>
              <a:t>control, data</a:t>
            </a:r>
            <a:r>
              <a:rPr sz="3200" spc="-85" dirty="0"/>
              <a:t> </a:t>
            </a:r>
            <a:r>
              <a:rPr sz="3200" spc="-5" dirty="0"/>
              <a:t>connections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4476" y="1653540"/>
            <a:ext cx="422973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130175" indent="-339090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FTP client contacts FTP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  at port 21, TCP is transport  protocol</a:t>
            </a:r>
            <a:endParaRPr sz="2000">
              <a:latin typeface="Comic Sans MS"/>
              <a:cs typeface="Comic Sans MS"/>
            </a:endParaRPr>
          </a:p>
          <a:p>
            <a:pPr marL="427355" marR="273050" indent="-339090">
              <a:lnSpc>
                <a:spcPts val="2380"/>
              </a:lnSpc>
              <a:spcBef>
                <a:spcPts val="495"/>
              </a:spcBef>
              <a:tabLst>
                <a:tab pos="4273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 authorized over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control  connection</a:t>
            </a:r>
            <a:endParaRPr sz="2000">
              <a:latin typeface="Comic Sans MS"/>
              <a:cs typeface="Comic Sans MS"/>
            </a:endParaRPr>
          </a:p>
          <a:p>
            <a:pPr marL="427355" marR="93980" indent="-339090">
              <a:lnSpc>
                <a:spcPct val="99500"/>
              </a:lnSpc>
              <a:spcBef>
                <a:spcPts val="330"/>
              </a:spcBef>
              <a:tabLst>
                <a:tab pos="4273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 browses remote  directory by sending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commands  over control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connection.</a:t>
            </a:r>
            <a:endParaRPr sz="2000">
              <a:latin typeface="Comic Sans MS"/>
              <a:cs typeface="Comic Sans MS"/>
            </a:endParaRPr>
          </a:p>
          <a:p>
            <a:pPr marL="427355" marR="295275" indent="-339090">
              <a:lnSpc>
                <a:spcPct val="99700"/>
              </a:lnSpc>
              <a:spcBef>
                <a:spcPts val="409"/>
              </a:spcBef>
              <a:tabLst>
                <a:tab pos="427355" algn="l"/>
                <a:tab pos="3075940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when server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receives	file  transfer command, server  opens </a:t>
            </a:r>
            <a:r>
              <a:rPr sz="2000" i="1" spc="5" dirty="0">
                <a:latin typeface="Comic Sans MS"/>
                <a:cs typeface="Comic Sans MS"/>
              </a:rPr>
              <a:t>2</a:t>
            </a:r>
            <a:r>
              <a:rPr sz="1950" i="1" spc="7" baseline="32051" dirty="0">
                <a:latin typeface="Comic Sans MS"/>
                <a:cs typeface="Comic Sans MS"/>
              </a:rPr>
              <a:t>nd </a:t>
            </a:r>
            <a:r>
              <a:rPr sz="2000" spc="-5" dirty="0">
                <a:latin typeface="Comic Sans MS"/>
                <a:cs typeface="Comic Sans MS"/>
              </a:rPr>
              <a:t>TCP connection (for  file) to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client</a:t>
            </a:r>
            <a:endParaRPr sz="2000">
              <a:latin typeface="Comic Sans MS"/>
              <a:cs typeface="Comic Sans MS"/>
            </a:endParaRPr>
          </a:p>
          <a:p>
            <a:pPr marL="427355" marR="235585" indent="-339090">
              <a:lnSpc>
                <a:spcPts val="2380"/>
              </a:lnSpc>
              <a:spcBef>
                <a:spcPts val="495"/>
              </a:spcBef>
              <a:tabLst>
                <a:tab pos="4273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after transferring one file,  server closes data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connection.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6150" y="1873250"/>
            <a:ext cx="3317875" cy="624205"/>
            <a:chOff x="4756150" y="1873250"/>
            <a:chExt cx="3317875" cy="624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6150" y="1873250"/>
              <a:ext cx="776286" cy="6238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91187" y="2022474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325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224" y="1960989"/>
              <a:ext cx="158251" cy="1229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6225" y="1960989"/>
              <a:ext cx="158250" cy="12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10236" y="2337437"/>
              <a:ext cx="2219325" cy="8255"/>
            </a:xfrm>
            <a:custGeom>
              <a:avLst/>
              <a:gdLst/>
              <a:ahLst/>
              <a:cxnLst/>
              <a:rect l="l" t="t" r="r" b="b"/>
              <a:pathLst>
                <a:path w="2219325" h="8255">
                  <a:moveTo>
                    <a:pt x="0" y="8250"/>
                  </a:moveTo>
                  <a:lnTo>
                    <a:pt x="2219328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6273" y="2284202"/>
              <a:ext cx="158425" cy="1229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5101" y="2275951"/>
              <a:ext cx="158425" cy="12297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164512" y="1649412"/>
            <a:ext cx="365125" cy="938530"/>
            <a:chOff x="8164512" y="1649412"/>
            <a:chExt cx="365125" cy="938530"/>
          </a:xfrm>
        </p:grpSpPr>
        <p:sp>
          <p:nvSpPr>
            <p:cNvPr id="13" name="object 13"/>
            <p:cNvSpPr/>
            <p:nvPr/>
          </p:nvSpPr>
          <p:spPr>
            <a:xfrm>
              <a:off x="8169275" y="16602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55600" y="711492"/>
                  </a:moveTo>
                  <a:lnTo>
                    <a:pt x="343738" y="711492"/>
                  </a:lnTo>
                  <a:lnTo>
                    <a:pt x="343738" y="0"/>
                  </a:lnTo>
                  <a:lnTo>
                    <a:pt x="180162" y="0"/>
                  </a:lnTo>
                  <a:lnTo>
                    <a:pt x="180162" y="203720"/>
                  </a:lnTo>
                  <a:lnTo>
                    <a:pt x="2362" y="203720"/>
                  </a:lnTo>
                  <a:lnTo>
                    <a:pt x="2362" y="898982"/>
                  </a:lnTo>
                  <a:lnTo>
                    <a:pt x="0" y="927379"/>
                  </a:lnTo>
                  <a:lnTo>
                    <a:pt x="337629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1644" y="18639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9275" y="16541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69275" y="1654175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  <a:path w="355600" h="927735">
                  <a:moveTo>
                    <a:pt x="355599" y="15203"/>
                  </a:moveTo>
                  <a:lnTo>
                    <a:pt x="355599" y="717571"/>
                  </a:lnTo>
                </a:path>
                <a:path w="355600" h="927735">
                  <a:moveTo>
                    <a:pt x="355599" y="717571"/>
                  </a:moveTo>
                  <a:lnTo>
                    <a:pt x="227584" y="92736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0092" y="19582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19">
                  <a:moveTo>
                    <a:pt x="149350" y="413515"/>
                  </a:moveTo>
                  <a:lnTo>
                    <a:pt x="0" y="413515"/>
                  </a:lnTo>
                  <a:lnTo>
                    <a:pt x="0" y="0"/>
                  </a:lnTo>
                  <a:lnTo>
                    <a:pt x="149350" y="0"/>
                  </a:lnTo>
                  <a:lnTo>
                    <a:pt x="149350" y="41351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0092" y="19582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1429" y="2082894"/>
              <a:ext cx="114300" cy="146050"/>
            </a:xfrm>
            <a:custGeom>
              <a:avLst/>
              <a:gdLst/>
              <a:ahLst/>
              <a:cxnLst/>
              <a:rect l="l" t="t" r="r" b="b"/>
              <a:pathLst>
                <a:path w="114300" h="146050">
                  <a:moveTo>
                    <a:pt x="113791" y="145946"/>
                  </a:moveTo>
                  <a:lnTo>
                    <a:pt x="0" y="145946"/>
                  </a:lnTo>
                  <a:lnTo>
                    <a:pt x="0" y="0"/>
                  </a:lnTo>
                  <a:lnTo>
                    <a:pt x="113791" y="0"/>
                  </a:lnTo>
                  <a:lnTo>
                    <a:pt x="113791" y="14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64502" y="2560002"/>
            <a:ext cx="687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FTP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client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879893" y="2569527"/>
            <a:ext cx="793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FTP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2458" y="1390458"/>
            <a:ext cx="218821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53110" marR="5080" indent="-74104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TCP control</a:t>
            </a:r>
            <a:r>
              <a:rPr sz="16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connection  port</a:t>
            </a:r>
            <a:r>
              <a:rPr sz="16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21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0016" y="2428684"/>
            <a:ext cx="193865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11505" marR="5080" indent="-59944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TCP data</a:t>
            </a:r>
            <a:r>
              <a:rPr sz="16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connection  port</a:t>
            </a:r>
            <a:r>
              <a:rPr sz="16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/>
                <a:cs typeface="Comic Sans MS"/>
              </a:rPr>
              <a:t>20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1051" y="3452176"/>
            <a:ext cx="3826510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187960" indent="-33909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server opens another TCP  data connection to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transfer  another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file.</a:t>
            </a:r>
            <a:endParaRPr sz="2000">
              <a:latin typeface="Comic Sans MS"/>
              <a:cs typeface="Comic Sans MS"/>
            </a:endParaRPr>
          </a:p>
          <a:p>
            <a:pPr marL="351155" marR="320040" indent="-339090">
              <a:lnSpc>
                <a:spcPts val="2380"/>
              </a:lnSpc>
              <a:spcBef>
                <a:spcPts val="49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control connection: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“out of  band”</a:t>
            </a:r>
            <a:endParaRPr sz="2000">
              <a:latin typeface="Comic Sans MS"/>
              <a:cs typeface="Comic Sans MS"/>
            </a:endParaRPr>
          </a:p>
          <a:p>
            <a:pPr marL="351155" marR="5080" indent="-339090">
              <a:lnSpc>
                <a:spcPct val="99500"/>
              </a:lnSpc>
              <a:spcBef>
                <a:spcPts val="33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FTP server maintains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“state”:  current directory, earlier  authentication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550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FTP </a:t>
            </a:r>
            <a:r>
              <a:rPr spc="-5" dirty="0"/>
              <a:t>commands,</a:t>
            </a:r>
            <a:r>
              <a:rPr spc="-90" dirty="0"/>
              <a:t> </a:t>
            </a:r>
            <a:r>
              <a:rPr spc="-5" dirty="0"/>
              <a:t>responses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563" y="1554581"/>
            <a:ext cx="3563620" cy="43154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Sample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commands:</a:t>
            </a:r>
            <a:endParaRPr sz="2400">
              <a:latin typeface="Comic Sans MS"/>
              <a:cs typeface="Comic Sans MS"/>
            </a:endParaRPr>
          </a:p>
          <a:p>
            <a:pPr marL="381000" marR="268605" indent="-339090">
              <a:lnSpc>
                <a:spcPts val="2380"/>
              </a:lnSpc>
              <a:spcBef>
                <a:spcPts val="484"/>
              </a:spcBef>
              <a:tabLst>
                <a:tab pos="381000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sent as ASCII text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  control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channel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20"/>
              </a:spcBef>
              <a:tabLst>
                <a:tab pos="381000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USER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username</a:t>
            </a:r>
            <a:endParaRPr sz="20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375"/>
              </a:spcBef>
              <a:tabLst>
                <a:tab pos="381000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PASS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password</a:t>
            </a:r>
            <a:endParaRPr sz="2000">
              <a:latin typeface="Courier New"/>
              <a:cs typeface="Courier New"/>
            </a:endParaRPr>
          </a:p>
          <a:p>
            <a:pPr marL="381000" marR="147955" indent="-368935">
              <a:lnSpc>
                <a:spcPct val="104600"/>
              </a:lnSpc>
              <a:spcBef>
                <a:spcPts val="725"/>
              </a:spcBef>
            </a:pPr>
            <a:r>
              <a:rPr sz="2000" spc="20" dirty="0">
                <a:solidFill>
                  <a:srgbClr val="3333CC"/>
                </a:solidFill>
                <a:latin typeface="Courier New"/>
                <a:cs typeface="Courier New"/>
              </a:rPr>
              <a:t>r </a:t>
            </a:r>
            <a:r>
              <a:rPr sz="2000" b="1" spc="-5" dirty="0">
                <a:latin typeface="Courier New"/>
                <a:cs typeface="Courier New"/>
              </a:rPr>
              <a:t>LIST </a:t>
            </a:r>
            <a:r>
              <a:rPr sz="2000" spc="-5" dirty="0">
                <a:latin typeface="Comic Sans MS"/>
                <a:cs typeface="Comic Sans MS"/>
              </a:rPr>
              <a:t>return list of file</a:t>
            </a:r>
            <a:r>
              <a:rPr sz="2000" spc="-1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  current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directory</a:t>
            </a:r>
            <a:endParaRPr sz="2000">
              <a:latin typeface="Comic Sans MS"/>
              <a:cs typeface="Comic Sans MS"/>
            </a:endParaRPr>
          </a:p>
          <a:p>
            <a:pPr marL="381000" marR="5080" indent="-368935">
              <a:lnSpc>
                <a:spcPct val="104600"/>
              </a:lnSpc>
              <a:spcBef>
                <a:spcPts val="755"/>
              </a:spcBef>
            </a:pPr>
            <a:r>
              <a:rPr sz="2000" spc="20" dirty="0">
                <a:solidFill>
                  <a:srgbClr val="3333CC"/>
                </a:solidFill>
                <a:latin typeface="Courier New"/>
                <a:cs typeface="Courier New"/>
              </a:rPr>
              <a:t>r </a:t>
            </a:r>
            <a:r>
              <a:rPr sz="2000" b="1" spc="-5" dirty="0">
                <a:latin typeface="Courier New"/>
                <a:cs typeface="Courier New"/>
              </a:rPr>
              <a:t>RETR filename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retrieves  (gets)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file</a:t>
            </a:r>
            <a:endParaRPr sz="2000">
              <a:latin typeface="Comic Sans MS"/>
              <a:cs typeface="Comic Sans MS"/>
            </a:endParaRPr>
          </a:p>
          <a:p>
            <a:pPr marL="381000" marR="342900" indent="-368935">
              <a:lnSpc>
                <a:spcPct val="102299"/>
              </a:lnSpc>
              <a:spcBef>
                <a:spcPts val="810"/>
              </a:spcBef>
            </a:pPr>
            <a:r>
              <a:rPr sz="2000" spc="20" dirty="0">
                <a:solidFill>
                  <a:srgbClr val="3333CC"/>
                </a:solidFill>
                <a:latin typeface="Courier New"/>
                <a:cs typeface="Courier New"/>
              </a:rPr>
              <a:t>r </a:t>
            </a:r>
            <a:r>
              <a:rPr sz="2000" b="1" spc="-5" dirty="0">
                <a:latin typeface="Courier New"/>
                <a:cs typeface="Courier New"/>
              </a:rPr>
              <a:t>STOR filename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stores  (puts) file onto remote  host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273" y="1554581"/>
            <a:ext cx="3542665" cy="4039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6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Sample return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codes</a:t>
            </a:r>
            <a:endParaRPr sz="2400">
              <a:latin typeface="Comic Sans MS"/>
              <a:cs typeface="Comic Sans MS"/>
            </a:endParaRPr>
          </a:p>
          <a:p>
            <a:pPr marL="376555" marR="5080" indent="-339090">
              <a:lnSpc>
                <a:spcPts val="2380"/>
              </a:lnSpc>
              <a:spcBef>
                <a:spcPts val="484"/>
              </a:spcBef>
              <a:tabLst>
                <a:tab pos="3765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status code and phrase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(as  in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HTTP)</a:t>
            </a:r>
            <a:endParaRPr sz="2000">
              <a:latin typeface="Comic Sans MS"/>
              <a:cs typeface="Comic Sans MS"/>
            </a:endParaRPr>
          </a:p>
          <a:p>
            <a:pPr marL="376555" marR="567055" indent="-364490">
              <a:lnSpc>
                <a:spcPts val="2380"/>
              </a:lnSpc>
              <a:spcBef>
                <a:spcPts val="415"/>
              </a:spcBef>
              <a:tabLst>
                <a:tab pos="376555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331 Username OK,  password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required</a:t>
            </a:r>
            <a:endParaRPr sz="2000">
              <a:latin typeface="Courier New"/>
              <a:cs typeface="Courier New"/>
            </a:endParaRPr>
          </a:p>
          <a:p>
            <a:pPr marL="376555" marR="262255" indent="-364490">
              <a:lnSpc>
                <a:spcPct val="99500"/>
              </a:lnSpc>
              <a:spcBef>
                <a:spcPts val="330"/>
              </a:spcBef>
              <a:tabLst>
                <a:tab pos="376555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125 data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connection  already open;  transfer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starting</a:t>
            </a:r>
            <a:endParaRPr sz="2000">
              <a:latin typeface="Courier New"/>
              <a:cs typeface="Courier New"/>
            </a:endParaRPr>
          </a:p>
          <a:p>
            <a:pPr marL="376555" marR="262255" indent="-364490">
              <a:lnSpc>
                <a:spcPts val="2380"/>
              </a:lnSpc>
              <a:spcBef>
                <a:spcPts val="495"/>
              </a:spcBef>
              <a:tabLst>
                <a:tab pos="376555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425 Can’t open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  connection</a:t>
            </a:r>
            <a:endParaRPr sz="2000">
              <a:latin typeface="Courier New"/>
              <a:cs typeface="Courier New"/>
            </a:endParaRPr>
          </a:p>
          <a:p>
            <a:pPr marL="376555" marR="567055" indent="-364490">
              <a:lnSpc>
                <a:spcPts val="2380"/>
              </a:lnSpc>
              <a:spcBef>
                <a:spcPts val="415"/>
              </a:spcBef>
              <a:tabLst>
                <a:tab pos="376555" algn="l"/>
              </a:tabLst>
            </a:pPr>
            <a:r>
              <a:rPr sz="1700" dirty="0">
                <a:solidFill>
                  <a:srgbClr val="3333CC"/>
                </a:solidFill>
                <a:latin typeface="Courier New"/>
                <a:cs typeface="Courier New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452 Error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writing  file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2.4 Electronic</a:t>
            </a:r>
            <a:r>
              <a:rPr sz="24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SMTP, POP3,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322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</a:t>
            </a:r>
            <a:r>
              <a:rPr spc="-95" dirty="0"/>
              <a:t> </a:t>
            </a:r>
            <a:r>
              <a:rPr spc="-5" dirty="0"/>
              <a:t>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554581"/>
            <a:ext cx="3689985" cy="46774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Three major</a:t>
            </a:r>
            <a:r>
              <a:rPr sz="24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components:</a:t>
            </a:r>
            <a:endParaRPr sz="24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9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user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agents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mail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servers</a:t>
            </a:r>
            <a:endParaRPr sz="2000">
              <a:latin typeface="Comic Sans MS"/>
              <a:cs typeface="Comic Sans MS"/>
            </a:endParaRPr>
          </a:p>
          <a:p>
            <a:pPr marL="355600" marR="956944" indent="-339090">
              <a:lnSpc>
                <a:spcPts val="238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simple mail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transfer  protocol: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SMTP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User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Agent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a.k.a. “mail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reader”</a:t>
            </a:r>
            <a:endParaRPr sz="2000">
              <a:latin typeface="Comic Sans MS"/>
              <a:cs typeface="Comic Sans MS"/>
            </a:endParaRPr>
          </a:p>
          <a:p>
            <a:pPr marL="355600" marR="151765" indent="-339090">
              <a:lnSpc>
                <a:spcPts val="238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composing, editing,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reading  mail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messages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ts val="239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e.g., Eudora, Outlook,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elm,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ts val="2390"/>
              </a:lnSpc>
            </a:pPr>
            <a:r>
              <a:rPr sz="2000" spc="-5" dirty="0">
                <a:latin typeface="Comic Sans MS"/>
                <a:cs typeface="Comic Sans MS"/>
              </a:rPr>
              <a:t>Mozilla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Thunderbird</a:t>
            </a:r>
            <a:endParaRPr sz="2000">
              <a:latin typeface="Comic Sans MS"/>
              <a:cs typeface="Comic Sans MS"/>
            </a:endParaRPr>
          </a:p>
          <a:p>
            <a:pPr marL="355600" marR="5080" indent="-339090">
              <a:lnSpc>
                <a:spcPts val="238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outgoing, incoming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messages  stored on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3725" y="676275"/>
            <a:ext cx="733425" cy="209550"/>
            <a:chOff x="6943725" y="676275"/>
            <a:chExt cx="733425" cy="209550"/>
          </a:xfrm>
        </p:grpSpPr>
        <p:sp>
          <p:nvSpPr>
            <p:cNvPr id="5" name="object 5"/>
            <p:cNvSpPr/>
            <p:nvPr/>
          </p:nvSpPr>
          <p:spPr>
            <a:xfrm>
              <a:off x="6953250" y="68580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53250" y="68580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4075" y="728662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4762" y="-9524"/>
                  </a:moveTo>
                  <a:lnTo>
                    <a:pt x="4762" y="1238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5175" y="728662"/>
              <a:ext cx="452755" cy="117475"/>
            </a:xfrm>
            <a:custGeom>
              <a:avLst/>
              <a:gdLst/>
              <a:ahLst/>
              <a:cxnLst/>
              <a:rect l="l" t="t" r="r" b="b"/>
              <a:pathLst>
                <a:path w="452754" h="117475">
                  <a:moveTo>
                    <a:pt x="176211" y="3174"/>
                  </a:moveTo>
                  <a:lnTo>
                    <a:pt x="176211" y="117474"/>
                  </a:lnTo>
                </a:path>
                <a:path w="452754" h="117475">
                  <a:moveTo>
                    <a:pt x="266699" y="0"/>
                  </a:moveTo>
                  <a:lnTo>
                    <a:pt x="266699" y="114299"/>
                  </a:lnTo>
                </a:path>
                <a:path w="452754" h="117475">
                  <a:moveTo>
                    <a:pt x="363536" y="0"/>
                  </a:moveTo>
                  <a:lnTo>
                    <a:pt x="363536" y="114299"/>
                  </a:lnTo>
                </a:path>
                <a:path w="452754" h="117475">
                  <a:moveTo>
                    <a:pt x="452436" y="0"/>
                  </a:moveTo>
                  <a:lnTo>
                    <a:pt x="452436" y="114299"/>
                  </a:lnTo>
                </a:path>
                <a:path w="452754" h="117475">
                  <a:moveTo>
                    <a:pt x="0" y="1587"/>
                  </a:moveTo>
                  <a:lnTo>
                    <a:pt x="0" y="11588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970712" y="1269999"/>
            <a:ext cx="111125" cy="157480"/>
            <a:chOff x="6970712" y="1269999"/>
            <a:chExt cx="111125" cy="157480"/>
          </a:xfrm>
        </p:grpSpPr>
        <p:sp>
          <p:nvSpPr>
            <p:cNvPr id="10" name="object 10"/>
            <p:cNvSpPr/>
            <p:nvPr/>
          </p:nvSpPr>
          <p:spPr>
            <a:xfrm>
              <a:off x="6975475" y="12747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5475" y="12747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77050" y="600075"/>
            <a:ext cx="1828800" cy="9810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36550" marR="95885" indent="595630" algn="r">
              <a:lnSpc>
                <a:spcPts val="1950"/>
              </a:lnSpc>
              <a:spcBef>
                <a:spcPts val="35"/>
              </a:spcBef>
            </a:pPr>
            <a:r>
              <a:rPr sz="1600" spc="-5" dirty="0">
                <a:latin typeface="Comic Sans MS"/>
                <a:cs typeface="Comic Sans MS"/>
              </a:rPr>
              <a:t>outgoing  message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queue</a:t>
            </a:r>
            <a:endParaRPr sz="1600">
              <a:latin typeface="Comic Sans MS"/>
              <a:cs typeface="Comic Sans MS"/>
            </a:endParaRPr>
          </a:p>
          <a:p>
            <a:pPr marR="127000" algn="r">
              <a:lnSpc>
                <a:spcPct val="100000"/>
              </a:lnSpc>
              <a:spcBef>
                <a:spcPts val="935"/>
              </a:spcBef>
            </a:pPr>
            <a:r>
              <a:rPr sz="1600" spc="-5" dirty="0">
                <a:latin typeface="Comic Sans MS"/>
                <a:cs typeface="Comic Sans MS"/>
              </a:rPr>
              <a:t>user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mailbox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44405" y="2474912"/>
            <a:ext cx="1961514" cy="1516380"/>
            <a:chOff x="5744405" y="2474912"/>
            <a:chExt cx="1961514" cy="1516380"/>
          </a:xfrm>
        </p:grpSpPr>
        <p:sp>
          <p:nvSpPr>
            <p:cNvPr id="14" name="object 14"/>
            <p:cNvSpPr/>
            <p:nvPr/>
          </p:nvSpPr>
          <p:spPr>
            <a:xfrm>
              <a:off x="5864758" y="2651338"/>
              <a:ext cx="843915" cy="593725"/>
            </a:xfrm>
            <a:custGeom>
              <a:avLst/>
              <a:gdLst/>
              <a:ahLst/>
              <a:cxnLst/>
              <a:rect l="l" t="t" r="r" b="b"/>
              <a:pathLst>
                <a:path w="843915" h="593725">
                  <a:moveTo>
                    <a:pt x="0" y="0"/>
                  </a:moveTo>
                  <a:lnTo>
                    <a:pt x="843482" y="59329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405" y="2562445"/>
              <a:ext cx="161794" cy="1417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6800" y="3191743"/>
              <a:ext cx="161794" cy="141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16750" y="24857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9131" y="26894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3" y="0"/>
                  </a:lnTo>
                  <a:lnTo>
                    <a:pt x="225213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6761" y="24796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7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6761" y="24796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72361" y="2494878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4346" y="3197246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7580" y="2783730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59" h="188594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7580" y="27837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8916" y="2908394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6575" y="29718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6575" y="29718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74045" y="2949383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3474" y="3197033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15150" y="2070100"/>
            <a:ext cx="1308100" cy="1881505"/>
            <a:chOff x="6915150" y="2070100"/>
            <a:chExt cx="1308100" cy="1881505"/>
          </a:xfrm>
        </p:grpSpPr>
        <p:sp>
          <p:nvSpPr>
            <p:cNvPr id="31" name="object 31"/>
            <p:cNvSpPr/>
            <p:nvPr/>
          </p:nvSpPr>
          <p:spPr>
            <a:xfrm>
              <a:off x="6924675" y="35337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4675" y="35337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1"/>
                  </a:moveTo>
                  <a:lnTo>
                    <a:pt x="250824" y="157161"/>
                  </a:lnTo>
                </a:path>
                <a:path w="714375" h="190500">
                  <a:moveTo>
                    <a:pt x="338136" y="46036"/>
                  </a:moveTo>
                  <a:lnTo>
                    <a:pt x="338136" y="160336"/>
                  </a:lnTo>
                </a:path>
                <a:path w="714375" h="190500">
                  <a:moveTo>
                    <a:pt x="428624" y="42861"/>
                  </a:moveTo>
                  <a:lnTo>
                    <a:pt x="428624" y="157161"/>
                  </a:lnTo>
                </a:path>
                <a:path w="714375" h="190500">
                  <a:moveTo>
                    <a:pt x="525461" y="42861"/>
                  </a:moveTo>
                  <a:lnTo>
                    <a:pt x="525461" y="157161"/>
                  </a:lnTo>
                </a:path>
                <a:path w="714375" h="190500">
                  <a:moveTo>
                    <a:pt x="614361" y="42861"/>
                  </a:moveTo>
                  <a:lnTo>
                    <a:pt x="614361" y="157161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7375" y="37988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37375" y="37988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73900" y="37988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3900" y="37988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10425" y="37973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10425" y="37973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4411" y="37941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64411" y="37941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16811" y="37941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16811" y="37941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0950" y="2070100"/>
              <a:ext cx="622299" cy="50006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647032" y="22383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9550" y="3079750"/>
            <a:ext cx="622299" cy="500061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875632" y="324802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0950" y="4127500"/>
            <a:ext cx="622299" cy="500061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647032" y="42957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76800" y="3884612"/>
            <a:ext cx="828675" cy="1516380"/>
            <a:chOff x="4876800" y="3884612"/>
            <a:chExt cx="828675" cy="1516380"/>
          </a:xfrm>
        </p:grpSpPr>
        <p:sp>
          <p:nvSpPr>
            <p:cNvPr id="50" name="object 50"/>
            <p:cNvSpPr/>
            <p:nvPr/>
          </p:nvSpPr>
          <p:spPr>
            <a:xfrm>
              <a:off x="5106975" y="38954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09356" y="40991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06986" y="38893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06986" y="38893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62587" y="3904579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20">
                  <a:moveTo>
                    <a:pt x="0" y="0"/>
                  </a:moveTo>
                  <a:lnTo>
                    <a:pt x="0" y="476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34570" y="4606946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37804" y="4193430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5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37804" y="41934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20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59141" y="4318094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86325" y="43815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86325" y="43815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073794" y="4359083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53224" y="4606733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63" name="object 6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9300" y="4994275"/>
            <a:ext cx="622299" cy="500061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4876800" y="1627187"/>
            <a:ext cx="828675" cy="3733800"/>
            <a:chOff x="4876800" y="1627187"/>
            <a:chExt cx="828675" cy="3733800"/>
          </a:xfrm>
        </p:grpSpPr>
        <p:sp>
          <p:nvSpPr>
            <p:cNvPr id="65" name="object 65"/>
            <p:cNvSpPr/>
            <p:nvPr/>
          </p:nvSpPr>
          <p:spPr>
            <a:xfrm>
              <a:off x="5106975" y="1638032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09356" y="1841749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06986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06986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62587" y="1647153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34570" y="2349521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37804" y="1936005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4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37804" y="1936005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59141" y="2060669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86325" y="2124074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86325" y="2124074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24425" y="49434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24425" y="49434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1"/>
                  </a:moveTo>
                  <a:lnTo>
                    <a:pt x="250824" y="157161"/>
                  </a:lnTo>
                </a:path>
                <a:path w="714375" h="190500">
                  <a:moveTo>
                    <a:pt x="338136" y="46036"/>
                  </a:moveTo>
                  <a:lnTo>
                    <a:pt x="338136" y="160336"/>
                  </a:lnTo>
                </a:path>
                <a:path w="714375" h="190500">
                  <a:moveTo>
                    <a:pt x="428624" y="42861"/>
                  </a:moveTo>
                  <a:lnTo>
                    <a:pt x="428624" y="157161"/>
                  </a:lnTo>
                </a:path>
                <a:path w="714375" h="190500">
                  <a:moveTo>
                    <a:pt x="525461" y="42861"/>
                  </a:moveTo>
                  <a:lnTo>
                    <a:pt x="525461" y="157161"/>
                  </a:lnTo>
                </a:path>
                <a:path w="714375" h="190500">
                  <a:moveTo>
                    <a:pt x="614361" y="42861"/>
                  </a:moveTo>
                  <a:lnTo>
                    <a:pt x="614361" y="157161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37125" y="52085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37125" y="52085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73650" y="52085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73650" y="52085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10175" y="52070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10175" y="52070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64161" y="52038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64161" y="52038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16561" y="52038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16561" y="52038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875382" y="5162550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89" name="object 8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100" y="5499100"/>
            <a:ext cx="622299" cy="500061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5037182" y="56673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73794" y="2101659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53224" y="2349309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914900" y="1374775"/>
            <a:ext cx="1327150" cy="1729105"/>
            <a:chOff x="4914900" y="1374775"/>
            <a:chExt cx="1327150" cy="1729105"/>
          </a:xfrm>
        </p:grpSpPr>
        <p:sp>
          <p:nvSpPr>
            <p:cNvPr id="94" name="object 94"/>
            <p:cNvSpPr/>
            <p:nvPr/>
          </p:nvSpPr>
          <p:spPr>
            <a:xfrm>
              <a:off x="4924425" y="2686049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24425" y="2686049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6" y="46037"/>
                  </a:moveTo>
                  <a:lnTo>
                    <a:pt x="338136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37125" y="29511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37125" y="29511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73650" y="29511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73650" y="29511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10175" y="29495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10175" y="29495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364161" y="29463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64161" y="29463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516561" y="29463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516561" y="29463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750" y="1374775"/>
              <a:ext cx="622299" cy="500061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5665832" y="1543050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920088" y="3180261"/>
            <a:ext cx="1913255" cy="1567815"/>
            <a:chOff x="4920088" y="3180261"/>
            <a:chExt cx="1913255" cy="1567815"/>
          </a:xfrm>
        </p:grpSpPr>
        <p:sp>
          <p:nvSpPr>
            <p:cNvPr id="109" name="object 109"/>
            <p:cNvSpPr/>
            <p:nvPr/>
          </p:nvSpPr>
          <p:spPr>
            <a:xfrm>
              <a:off x="5847830" y="3795775"/>
              <a:ext cx="877569" cy="847725"/>
            </a:xfrm>
            <a:custGeom>
              <a:avLst/>
              <a:gdLst/>
              <a:ahLst/>
              <a:cxnLst/>
              <a:rect l="l" t="t" r="r" b="b"/>
              <a:pathLst>
                <a:path w="877570" h="847725">
                  <a:moveTo>
                    <a:pt x="0" y="847598"/>
                  </a:moveTo>
                  <a:lnTo>
                    <a:pt x="877338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280" y="4595142"/>
              <a:ext cx="154630" cy="15261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088" y="3691387"/>
              <a:ext cx="154630" cy="15261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981574" y="3324225"/>
              <a:ext cx="0" cy="904875"/>
            </a:xfrm>
            <a:custGeom>
              <a:avLst/>
              <a:gdLst/>
              <a:ahLst/>
              <a:cxnLst/>
              <a:rect l="l" t="t" r="r" b="b"/>
              <a:pathLst>
                <a:path h="904875">
                  <a:moveTo>
                    <a:pt x="0" y="476249"/>
                  </a:moveTo>
                  <a:lnTo>
                    <a:pt x="0" y="904874"/>
                  </a:lnTo>
                </a:path>
                <a:path h="904875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0088" y="4214812"/>
              <a:ext cx="122971" cy="15825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0088" y="3180261"/>
              <a:ext cx="122971" cy="158251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905499" y="4038600"/>
              <a:ext cx="857250" cy="304800"/>
            </a:xfrm>
            <a:custGeom>
              <a:avLst/>
              <a:gdLst/>
              <a:ahLst/>
              <a:cxnLst/>
              <a:rect l="l" t="t" r="r" b="b"/>
              <a:pathLst>
                <a:path w="857250" h="304800">
                  <a:moveTo>
                    <a:pt x="85724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5901481" y="3983545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867400" y="278130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857249" y="304799"/>
                </a:moveTo>
                <a:lnTo>
                  <a:pt x="0" y="304799"/>
                </a:lnTo>
                <a:lnTo>
                  <a:pt x="0" y="0"/>
                </a:lnTo>
                <a:lnTo>
                  <a:pt x="857249" y="0"/>
                </a:lnTo>
                <a:lnTo>
                  <a:pt x="857249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863381" y="2726245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4539406" y="3440619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92886"/>
            <a:ext cx="607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</a:t>
            </a:r>
            <a:r>
              <a:rPr spc="-10" dirty="0"/>
              <a:t>Mail: mail</a:t>
            </a:r>
            <a:r>
              <a:rPr spc="-90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554581"/>
            <a:ext cx="3738879" cy="4039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Mail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Servers</a:t>
            </a:r>
            <a:endParaRPr sz="2400">
              <a:latin typeface="Comic Sans MS"/>
              <a:cs typeface="Comic Sans MS"/>
            </a:endParaRPr>
          </a:p>
          <a:p>
            <a:pPr marL="355600" marR="346710" indent="-339090">
              <a:lnSpc>
                <a:spcPts val="238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mailbox </a:t>
            </a:r>
            <a:r>
              <a:rPr sz="2000" spc="-5" dirty="0">
                <a:latin typeface="Comic Sans MS"/>
                <a:cs typeface="Comic Sans MS"/>
              </a:rPr>
              <a:t>contains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incoming  messages for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user</a:t>
            </a:r>
            <a:endParaRPr sz="2000">
              <a:latin typeface="Comic Sans MS"/>
              <a:cs typeface="Comic Sans MS"/>
            </a:endParaRPr>
          </a:p>
          <a:p>
            <a:pPr marL="355600" marR="234950" indent="-339090">
              <a:lnSpc>
                <a:spcPts val="2380"/>
              </a:lnSpc>
              <a:spcBef>
                <a:spcPts val="41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message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queue </a:t>
            </a:r>
            <a:r>
              <a:rPr sz="2000" spc="-5" dirty="0">
                <a:latin typeface="Comic Sans MS"/>
                <a:cs typeface="Comic Sans MS"/>
              </a:rPr>
              <a:t>of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outgoing  (to be sent) mail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messages</a:t>
            </a:r>
            <a:endParaRPr sz="2000">
              <a:latin typeface="Comic Sans MS"/>
              <a:cs typeface="Comic Sans MS"/>
            </a:endParaRPr>
          </a:p>
          <a:p>
            <a:pPr marL="355600" marR="5080" indent="-339090">
              <a:lnSpc>
                <a:spcPct val="995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SMTP protocol </a:t>
            </a:r>
            <a:r>
              <a:rPr sz="2000" spc="-5" dirty="0">
                <a:latin typeface="Comic Sans MS"/>
                <a:cs typeface="Comic Sans MS"/>
              </a:rPr>
              <a:t>between mail  servers to send email  messages</a:t>
            </a:r>
            <a:endParaRPr sz="2000">
              <a:latin typeface="Comic Sans MS"/>
              <a:cs typeface="Comic Sans MS"/>
            </a:endParaRPr>
          </a:p>
          <a:p>
            <a:pPr marL="755650" marR="739775" indent="-381000">
              <a:lnSpc>
                <a:spcPts val="238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client: sending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mail  server</a:t>
            </a:r>
            <a:endParaRPr sz="2000">
              <a:latin typeface="Comic Sans MS"/>
              <a:cs typeface="Comic Sans MS"/>
            </a:endParaRPr>
          </a:p>
          <a:p>
            <a:pPr marL="755650" marR="252095" indent="-381000">
              <a:lnSpc>
                <a:spcPts val="2380"/>
              </a:lnSpc>
              <a:spcBef>
                <a:spcPts val="41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“server”: receiving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mail  server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58730" y="2551112"/>
            <a:ext cx="1961514" cy="1516380"/>
            <a:chOff x="6058730" y="2551112"/>
            <a:chExt cx="1961514" cy="1516380"/>
          </a:xfrm>
        </p:grpSpPr>
        <p:sp>
          <p:nvSpPr>
            <p:cNvPr id="5" name="object 5"/>
            <p:cNvSpPr/>
            <p:nvPr/>
          </p:nvSpPr>
          <p:spPr>
            <a:xfrm>
              <a:off x="6179083" y="2727538"/>
              <a:ext cx="843915" cy="593725"/>
            </a:xfrm>
            <a:custGeom>
              <a:avLst/>
              <a:gdLst/>
              <a:ahLst/>
              <a:cxnLst/>
              <a:rect l="l" t="t" r="r" b="b"/>
              <a:pathLst>
                <a:path w="843915" h="593725">
                  <a:moveTo>
                    <a:pt x="0" y="0"/>
                  </a:moveTo>
                  <a:lnTo>
                    <a:pt x="843482" y="59329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8730" y="2638645"/>
              <a:ext cx="161794" cy="1417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1125" y="3267943"/>
              <a:ext cx="161794" cy="1417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31075" y="25619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3456" y="27656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3" y="0"/>
                  </a:lnTo>
                  <a:lnTo>
                    <a:pt x="225213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1086" y="25558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7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1086" y="25558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7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6686" y="2571078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8671" y="3273446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1905" y="2859930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59" h="188594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1905" y="28599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20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83241" y="2984594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00900" y="30480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0900" y="30480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8370" y="3025583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7799" y="3273233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9475" y="2146300"/>
            <a:ext cx="1308100" cy="1881505"/>
            <a:chOff x="7229475" y="2146300"/>
            <a:chExt cx="1308100" cy="1881505"/>
          </a:xfrm>
        </p:grpSpPr>
        <p:sp>
          <p:nvSpPr>
            <p:cNvPr id="22" name="object 22"/>
            <p:cNvSpPr/>
            <p:nvPr/>
          </p:nvSpPr>
          <p:spPr>
            <a:xfrm>
              <a:off x="7239000" y="36099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000" y="36099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1"/>
                  </a:moveTo>
                  <a:lnTo>
                    <a:pt x="250824" y="157161"/>
                  </a:lnTo>
                </a:path>
                <a:path w="714375" h="190500">
                  <a:moveTo>
                    <a:pt x="338136" y="46036"/>
                  </a:moveTo>
                  <a:lnTo>
                    <a:pt x="338136" y="160336"/>
                  </a:lnTo>
                </a:path>
                <a:path w="714375" h="190500">
                  <a:moveTo>
                    <a:pt x="428624" y="42861"/>
                  </a:moveTo>
                  <a:lnTo>
                    <a:pt x="428624" y="157161"/>
                  </a:lnTo>
                </a:path>
                <a:path w="714375" h="190500">
                  <a:moveTo>
                    <a:pt x="525461" y="42861"/>
                  </a:moveTo>
                  <a:lnTo>
                    <a:pt x="525461" y="157161"/>
                  </a:lnTo>
                </a:path>
                <a:path w="714375" h="190500">
                  <a:moveTo>
                    <a:pt x="614361" y="42861"/>
                  </a:moveTo>
                  <a:lnTo>
                    <a:pt x="614361" y="157161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1700" y="38750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1700" y="38750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88225" y="38750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88225" y="38750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4750" y="38735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4750" y="38735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78736" y="38703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78736" y="38703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31136" y="38703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31136" y="38703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5275" y="2146300"/>
              <a:ext cx="622299" cy="50006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961357" y="23145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3875" y="3155950"/>
            <a:ext cx="622299" cy="50006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189957" y="332422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5275" y="4203700"/>
            <a:ext cx="622299" cy="50006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961357" y="43719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91125" y="3960812"/>
            <a:ext cx="828675" cy="1516380"/>
            <a:chOff x="5191125" y="3960812"/>
            <a:chExt cx="828675" cy="1516380"/>
          </a:xfrm>
        </p:grpSpPr>
        <p:sp>
          <p:nvSpPr>
            <p:cNvPr id="41" name="object 41"/>
            <p:cNvSpPr/>
            <p:nvPr/>
          </p:nvSpPr>
          <p:spPr>
            <a:xfrm>
              <a:off x="5421300" y="3971658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3681" y="4175374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21311" y="39655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21311" y="396557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76912" y="3980779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20">
                  <a:moveTo>
                    <a:pt x="0" y="0"/>
                  </a:moveTo>
                  <a:lnTo>
                    <a:pt x="0" y="476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895" y="4683146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52129" y="4269630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5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52129" y="4269630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20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3466" y="4394294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00650" y="44577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00650" y="4457700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88120" y="4435283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67549" y="4682933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3625" y="5070475"/>
            <a:ext cx="622299" cy="500061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5191125" y="1703387"/>
            <a:ext cx="828675" cy="3733800"/>
            <a:chOff x="5191125" y="1703387"/>
            <a:chExt cx="828675" cy="3733800"/>
          </a:xfrm>
        </p:grpSpPr>
        <p:sp>
          <p:nvSpPr>
            <p:cNvPr id="56" name="object 56"/>
            <p:cNvSpPr/>
            <p:nvPr/>
          </p:nvSpPr>
          <p:spPr>
            <a:xfrm>
              <a:off x="5421300" y="1714233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23681" y="1917949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1311" y="17081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21311" y="17081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76912" y="1723353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48895" y="2425721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52129" y="2012205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4">
                  <a:moveTo>
                    <a:pt x="0" y="188069"/>
                  </a:moveTo>
                  <a:lnTo>
                    <a:pt x="149350" y="188069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52129" y="2012205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3466" y="2136869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00650" y="2200275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00650" y="2200275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38750" y="50196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38750" y="5019675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1"/>
                  </a:moveTo>
                  <a:lnTo>
                    <a:pt x="250824" y="157161"/>
                  </a:lnTo>
                </a:path>
                <a:path w="714375" h="190500">
                  <a:moveTo>
                    <a:pt x="338136" y="46036"/>
                  </a:moveTo>
                  <a:lnTo>
                    <a:pt x="338136" y="160336"/>
                  </a:lnTo>
                </a:path>
                <a:path w="714375" h="190500">
                  <a:moveTo>
                    <a:pt x="428624" y="42861"/>
                  </a:moveTo>
                  <a:lnTo>
                    <a:pt x="428624" y="157161"/>
                  </a:lnTo>
                </a:path>
                <a:path w="714375" h="190500">
                  <a:moveTo>
                    <a:pt x="525461" y="42861"/>
                  </a:moveTo>
                  <a:lnTo>
                    <a:pt x="525461" y="157161"/>
                  </a:lnTo>
                </a:path>
                <a:path w="714375" h="190500">
                  <a:moveTo>
                    <a:pt x="614361" y="42861"/>
                  </a:moveTo>
                  <a:lnTo>
                    <a:pt x="614361" y="157161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51450" y="52847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1450" y="52847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87975" y="52847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7"/>
                  </a:moveTo>
                  <a:lnTo>
                    <a:pt x="0" y="147637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87975" y="52847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7"/>
                  </a:lnTo>
                  <a:lnTo>
                    <a:pt x="0" y="1476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24500" y="52832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24500" y="52832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78486" y="52800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78486" y="52800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30886" y="52800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30886" y="528002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189707" y="5238750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80" name="object 8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5425" y="5575300"/>
            <a:ext cx="622299" cy="500061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5351507" y="57435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88120" y="2177859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67549" y="2425509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29225" y="1450975"/>
            <a:ext cx="1327150" cy="1729105"/>
            <a:chOff x="5229225" y="1450975"/>
            <a:chExt cx="1327150" cy="1729105"/>
          </a:xfrm>
        </p:grpSpPr>
        <p:sp>
          <p:nvSpPr>
            <p:cNvPr id="85" name="object 85"/>
            <p:cNvSpPr/>
            <p:nvPr/>
          </p:nvSpPr>
          <p:spPr>
            <a:xfrm>
              <a:off x="5238750" y="276225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8750" y="276225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6" y="46037"/>
                  </a:moveTo>
                  <a:lnTo>
                    <a:pt x="338136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51450" y="3027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51450" y="3027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87975" y="3027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87975" y="3027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24500" y="302577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24500" y="302577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78486" y="30226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78486" y="30226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30886" y="30226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30886" y="30226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4075" y="1450975"/>
              <a:ext cx="622299" cy="500061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5980157" y="1619250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234413" y="3256461"/>
            <a:ext cx="1913255" cy="1567815"/>
            <a:chOff x="5234413" y="3256461"/>
            <a:chExt cx="1913255" cy="1567815"/>
          </a:xfrm>
        </p:grpSpPr>
        <p:sp>
          <p:nvSpPr>
            <p:cNvPr id="100" name="object 100"/>
            <p:cNvSpPr/>
            <p:nvPr/>
          </p:nvSpPr>
          <p:spPr>
            <a:xfrm>
              <a:off x="6162155" y="3871975"/>
              <a:ext cx="877569" cy="847725"/>
            </a:xfrm>
            <a:custGeom>
              <a:avLst/>
              <a:gdLst/>
              <a:ahLst/>
              <a:cxnLst/>
              <a:rect l="l" t="t" r="r" b="b"/>
              <a:pathLst>
                <a:path w="877570" h="847725">
                  <a:moveTo>
                    <a:pt x="0" y="847598"/>
                  </a:moveTo>
                  <a:lnTo>
                    <a:pt x="877338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4605" y="4671342"/>
              <a:ext cx="154630" cy="15261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2413" y="3767587"/>
              <a:ext cx="154630" cy="15261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5295899" y="3400425"/>
              <a:ext cx="0" cy="904875"/>
            </a:xfrm>
            <a:custGeom>
              <a:avLst/>
              <a:gdLst/>
              <a:ahLst/>
              <a:cxnLst/>
              <a:rect l="l" t="t" r="r" b="b"/>
              <a:pathLst>
                <a:path h="904875">
                  <a:moveTo>
                    <a:pt x="0" y="476249"/>
                  </a:moveTo>
                  <a:lnTo>
                    <a:pt x="0" y="904874"/>
                  </a:lnTo>
                </a:path>
                <a:path h="904875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4413" y="4291012"/>
              <a:ext cx="122971" cy="15825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4413" y="3256461"/>
              <a:ext cx="122971" cy="15825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219824" y="4114800"/>
              <a:ext cx="857250" cy="304800"/>
            </a:xfrm>
            <a:custGeom>
              <a:avLst/>
              <a:gdLst/>
              <a:ahLst/>
              <a:cxnLst/>
              <a:rect l="l" t="t" r="r" b="b"/>
              <a:pathLst>
                <a:path w="857250" h="304800">
                  <a:moveTo>
                    <a:pt x="85724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215806" y="4059745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181725" y="285750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857249" y="304799"/>
                </a:moveTo>
                <a:lnTo>
                  <a:pt x="0" y="304799"/>
                </a:lnTo>
                <a:lnTo>
                  <a:pt x="0" y="0"/>
                </a:lnTo>
                <a:lnTo>
                  <a:pt x="857249" y="0"/>
                </a:lnTo>
                <a:lnTo>
                  <a:pt x="857249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177706" y="2802445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4853731" y="3516819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7005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Electronic </a:t>
            </a:r>
            <a:r>
              <a:rPr spc="-10" dirty="0"/>
              <a:t>Mail: </a:t>
            </a:r>
            <a:r>
              <a:rPr spc="-5" dirty="0"/>
              <a:t>SMTP </a:t>
            </a:r>
            <a:r>
              <a:rPr sz="3200" spc="-5" dirty="0"/>
              <a:t>[RFC</a:t>
            </a:r>
            <a:r>
              <a:rPr sz="3200" spc="-10" dirty="0"/>
              <a:t> </a:t>
            </a:r>
            <a:r>
              <a:rPr sz="3200" spc="-5" dirty="0"/>
              <a:t>2821]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6570345" cy="41859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885" marR="5080" indent="-337820">
              <a:lnSpc>
                <a:spcPts val="2630"/>
              </a:lnSpc>
              <a:spcBef>
                <a:spcPts val="3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uses TCP to reliably transfer email message  from client to server, port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25</a:t>
            </a:r>
            <a:endParaRPr sz="2400">
              <a:latin typeface="Comic Sans MS"/>
              <a:cs typeface="Comic Sans MS"/>
            </a:endParaRPr>
          </a:p>
          <a:p>
            <a:pPr marL="349885" marR="12700" indent="-337820">
              <a:lnSpc>
                <a:spcPts val="26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direct transfer: sending server to receiving  server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three phases of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handshaking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(greeting)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transfer of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messages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closure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command/response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interaction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195"/>
              </a:spcBef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commands: </a:t>
            </a:r>
            <a:r>
              <a:rPr sz="2400" spc="-5" dirty="0">
                <a:latin typeface="Comic Sans MS"/>
                <a:cs typeface="Comic Sans MS"/>
              </a:rPr>
              <a:t>ASCII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text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195"/>
              </a:spcBef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response: </a:t>
            </a:r>
            <a:r>
              <a:rPr sz="2400" spc="-5" dirty="0">
                <a:latin typeface="Comic Sans MS"/>
                <a:cs typeface="Comic Sans MS"/>
              </a:rPr>
              <a:t>status code and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phrase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Scenario: Alice </a:t>
            </a:r>
            <a:r>
              <a:rPr spc="-10" dirty="0"/>
              <a:t>sends message </a:t>
            </a:r>
            <a:r>
              <a:rPr spc="-5" dirty="0"/>
              <a:t>to</a:t>
            </a:r>
            <a:r>
              <a:rPr spc="-80" dirty="0"/>
              <a:t> </a:t>
            </a:r>
            <a:r>
              <a:rPr spc="-5" dirty="0"/>
              <a:t>Bob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175701"/>
            <a:ext cx="3625215" cy="286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88290" indent="-29591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95910" algn="l"/>
              </a:tabLst>
            </a:pPr>
            <a:r>
              <a:rPr sz="2000" spc="-5" dirty="0">
                <a:latin typeface="Comic Sans MS"/>
                <a:cs typeface="Comic Sans MS"/>
              </a:rPr>
              <a:t>Alice uses UA to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compose  message and “to”  </a:t>
            </a:r>
            <a:r>
              <a:rPr sz="2000" spc="-5" dirty="0">
                <a:latin typeface="Courier New"/>
                <a:cs typeface="Courier New"/>
                <a:hlinkClick r:id="rId2"/>
              </a:rPr>
              <a:t>bob@someschool.edu</a:t>
            </a:r>
            <a:endParaRPr sz="2000">
              <a:latin typeface="Courier New"/>
              <a:cs typeface="Courier New"/>
            </a:endParaRPr>
          </a:p>
          <a:p>
            <a:pPr marL="336550" marR="5080" indent="-336550">
              <a:lnSpc>
                <a:spcPct val="99500"/>
              </a:lnSpc>
              <a:spcBef>
                <a:spcPts val="409"/>
              </a:spcBef>
              <a:buAutoNum type="arabicParenR"/>
              <a:tabLst>
                <a:tab pos="336550" algn="l"/>
              </a:tabLst>
            </a:pPr>
            <a:r>
              <a:rPr sz="2000" spc="-5" dirty="0">
                <a:latin typeface="Comic Sans MS"/>
                <a:cs typeface="Comic Sans MS"/>
              </a:rPr>
              <a:t>Alice’s UA sends message  to her mail server;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  placed in message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  <a:p>
            <a:pPr marL="336550" marR="183515" indent="-336550" algn="just">
              <a:lnSpc>
                <a:spcPct val="99500"/>
              </a:lnSpc>
              <a:spcBef>
                <a:spcPts val="409"/>
              </a:spcBef>
              <a:buAutoNum type="arabicParenR"/>
              <a:tabLst>
                <a:tab pos="336550" algn="l"/>
              </a:tabLst>
            </a:pPr>
            <a:r>
              <a:rPr sz="2000" spc="-5" dirty="0">
                <a:latin typeface="Comic Sans MS"/>
                <a:cs typeface="Comic Sans MS"/>
              </a:rPr>
              <a:t>Client side of SMTP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opens  TCP connection with Bob’s  mail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525" y="1150302"/>
            <a:ext cx="363029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262890" indent="-336550">
              <a:lnSpc>
                <a:spcPct val="100000"/>
              </a:lnSpc>
              <a:spcBef>
                <a:spcPts val="100"/>
              </a:spcBef>
              <a:buAutoNum type="arabicParenR" startAt="4"/>
              <a:tabLst>
                <a:tab pos="336550" algn="l"/>
              </a:tabLst>
            </a:pPr>
            <a:r>
              <a:rPr sz="2000" spc="-5" dirty="0">
                <a:latin typeface="Comic Sans MS"/>
                <a:cs typeface="Comic Sans MS"/>
              </a:rPr>
              <a:t>SMTP client sends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Alice’s  message over the TCP  connection</a:t>
            </a:r>
            <a:endParaRPr sz="2000">
              <a:latin typeface="Comic Sans MS"/>
              <a:cs typeface="Comic Sans MS"/>
            </a:endParaRPr>
          </a:p>
          <a:p>
            <a:pPr marL="336550" marR="5080" indent="-336550">
              <a:lnSpc>
                <a:spcPts val="2380"/>
              </a:lnSpc>
              <a:spcBef>
                <a:spcPts val="495"/>
              </a:spcBef>
              <a:buAutoNum type="arabicParenR" startAt="4"/>
              <a:tabLst>
                <a:tab pos="336550" algn="l"/>
              </a:tabLst>
            </a:pPr>
            <a:r>
              <a:rPr sz="2000" spc="-5" dirty="0">
                <a:latin typeface="Comic Sans MS"/>
                <a:cs typeface="Comic Sans MS"/>
              </a:rPr>
              <a:t>Bob’s mail server places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  message in Bob’s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mailbox</a:t>
            </a:r>
            <a:endParaRPr sz="2000">
              <a:latin typeface="Comic Sans MS"/>
              <a:cs typeface="Comic Sans MS"/>
            </a:endParaRPr>
          </a:p>
          <a:p>
            <a:pPr marL="336550" marR="166370" indent="-336550">
              <a:lnSpc>
                <a:spcPts val="2380"/>
              </a:lnSpc>
              <a:spcBef>
                <a:spcPts val="415"/>
              </a:spcBef>
              <a:buAutoNum type="arabicParenR" startAt="4"/>
              <a:tabLst>
                <a:tab pos="336550" algn="l"/>
              </a:tabLst>
            </a:pPr>
            <a:r>
              <a:rPr sz="2000" spc="-5" dirty="0">
                <a:latin typeface="Comic Sans MS"/>
                <a:cs typeface="Comic Sans MS"/>
              </a:rPr>
              <a:t>Bob invokes his user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agent  to read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message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587" y="5062537"/>
            <a:ext cx="622299" cy="5000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7670" y="5230812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8761" y="4498974"/>
            <a:ext cx="828675" cy="1516380"/>
            <a:chOff x="2798761" y="4498974"/>
            <a:chExt cx="828675" cy="1516380"/>
          </a:xfrm>
        </p:grpSpPr>
        <p:sp>
          <p:nvSpPr>
            <p:cNvPr id="8" name="object 8"/>
            <p:cNvSpPr/>
            <p:nvPr/>
          </p:nvSpPr>
          <p:spPr>
            <a:xfrm>
              <a:off x="3028937" y="4509820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66"/>
                  </a:lnTo>
                  <a:lnTo>
                    <a:pt x="337642" y="927366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1318" y="4713536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8948" y="4503737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8948" y="4503737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4548" y="4518940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20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6532" y="5221308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9766" y="4807792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5">
                  <a:moveTo>
                    <a:pt x="0" y="188069"/>
                  </a:moveTo>
                  <a:lnTo>
                    <a:pt x="149351" y="188069"/>
                  </a:lnTo>
                  <a:lnTo>
                    <a:pt x="149351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9766" y="4807792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20">
                  <a:moveTo>
                    <a:pt x="0" y="0"/>
                  </a:moveTo>
                  <a:lnTo>
                    <a:pt x="149351" y="0"/>
                  </a:lnTo>
                  <a:lnTo>
                    <a:pt x="149351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1103" y="4932456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8286" y="4995862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08286" y="4995862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95756" y="4973446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36861" y="4444999"/>
            <a:ext cx="2981325" cy="1530350"/>
            <a:chOff x="2836861" y="4444999"/>
            <a:chExt cx="2981325" cy="1530350"/>
          </a:xfrm>
        </p:grpSpPr>
        <p:sp>
          <p:nvSpPr>
            <p:cNvPr id="21" name="object 21"/>
            <p:cNvSpPr/>
            <p:nvPr/>
          </p:nvSpPr>
          <p:spPr>
            <a:xfrm>
              <a:off x="2846386" y="5557837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46386" y="5557837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6" y="46037"/>
                  </a:moveTo>
                  <a:lnTo>
                    <a:pt x="338136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9086" y="582294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9086" y="582294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95611" y="582294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5611" y="582294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2136" y="5821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2136" y="58213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6123" y="5818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6123" y="5818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8523" y="5818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8523" y="5818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9687" y="4455845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486041"/>
                  </a:lnTo>
                  <a:lnTo>
                    <a:pt x="180174" y="486041"/>
                  </a:lnTo>
                  <a:lnTo>
                    <a:pt x="227584" y="486041"/>
                  </a:lnTo>
                  <a:lnTo>
                    <a:pt x="343750" y="4860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66"/>
                  </a:lnTo>
                  <a:lnTo>
                    <a:pt x="337642" y="927366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22068" y="4659561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19699" y="4449762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9699" y="4449762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75299" y="4464965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20">
                  <a:moveTo>
                    <a:pt x="0" y="0"/>
                  </a:moveTo>
                  <a:lnTo>
                    <a:pt x="0" y="4769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7283" y="5167333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50516" y="4753817"/>
              <a:ext cx="149860" cy="188595"/>
            </a:xfrm>
            <a:custGeom>
              <a:avLst/>
              <a:gdLst/>
              <a:ahLst/>
              <a:cxnLst/>
              <a:rect l="l" t="t" r="r" b="b"/>
              <a:pathLst>
                <a:path w="149860" h="188595">
                  <a:moveTo>
                    <a:pt x="0" y="188069"/>
                  </a:moveTo>
                  <a:lnTo>
                    <a:pt x="149351" y="188069"/>
                  </a:lnTo>
                  <a:lnTo>
                    <a:pt x="149351" y="0"/>
                  </a:lnTo>
                  <a:lnTo>
                    <a:pt x="0" y="0"/>
                  </a:lnTo>
                  <a:lnTo>
                    <a:pt x="0" y="1880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50516" y="4753817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20">
                  <a:moveTo>
                    <a:pt x="0" y="0"/>
                  </a:moveTo>
                  <a:lnTo>
                    <a:pt x="149351" y="0"/>
                  </a:lnTo>
                  <a:lnTo>
                    <a:pt x="149351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1853" y="4878481"/>
              <a:ext cx="114300" cy="63500"/>
            </a:xfrm>
            <a:custGeom>
              <a:avLst/>
              <a:gdLst/>
              <a:ahLst/>
              <a:cxnLst/>
              <a:rect l="l" t="t" r="r" b="b"/>
              <a:pathLst>
                <a:path w="114300" h="63500">
                  <a:moveTo>
                    <a:pt x="0" y="63405"/>
                  </a:moveTo>
                  <a:lnTo>
                    <a:pt x="113791" y="63405"/>
                  </a:lnTo>
                  <a:lnTo>
                    <a:pt x="113791" y="0"/>
                  </a:lnTo>
                  <a:lnTo>
                    <a:pt x="0" y="0"/>
                  </a:lnTo>
                  <a:lnTo>
                    <a:pt x="0" y="63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9036" y="4941887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809624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10096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9036" y="4941887"/>
              <a:ext cx="809625" cy="1009650"/>
            </a:xfrm>
            <a:custGeom>
              <a:avLst/>
              <a:gdLst/>
              <a:ahLst/>
              <a:cxnLst/>
              <a:rect l="l" t="t" r="r" b="b"/>
              <a:pathLst>
                <a:path w="809625" h="1009650">
                  <a:moveTo>
                    <a:pt x="0" y="0"/>
                  </a:moveTo>
                  <a:lnTo>
                    <a:pt x="809624" y="0"/>
                  </a:lnTo>
                  <a:lnTo>
                    <a:pt x="809624" y="1009649"/>
                  </a:lnTo>
                  <a:lnTo>
                    <a:pt x="0" y="1009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363" y="5121275"/>
            <a:ext cx="535836" cy="66755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3036" y="5026025"/>
            <a:ext cx="676274" cy="661788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186507" y="4919471"/>
            <a:ext cx="39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mail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65936" y="5167121"/>
            <a:ext cx="640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27612" y="4946650"/>
            <a:ext cx="2416175" cy="974725"/>
            <a:chOff x="5027612" y="4946650"/>
            <a:chExt cx="2416175" cy="974725"/>
          </a:xfrm>
        </p:grpSpPr>
        <p:sp>
          <p:nvSpPr>
            <p:cNvPr id="49" name="object 49"/>
            <p:cNvSpPr/>
            <p:nvPr/>
          </p:nvSpPr>
          <p:spPr>
            <a:xfrm>
              <a:off x="5037137" y="5503861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37137" y="5503861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6" y="46037"/>
                  </a:moveTo>
                  <a:lnTo>
                    <a:pt x="338136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49837" y="57689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49837" y="57689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86362" y="57689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6362" y="576897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22887" y="57673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22887" y="5767386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76873" y="5764211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76873" y="5764211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29273" y="5764211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29273" y="5764211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4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88" y="4946650"/>
              <a:ext cx="622299" cy="500061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867570" y="511492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35100" y="4864100"/>
            <a:ext cx="5393055" cy="999490"/>
            <a:chOff x="1435100" y="4864100"/>
            <a:chExt cx="5393055" cy="999490"/>
          </a:xfrm>
        </p:grpSpPr>
        <p:sp>
          <p:nvSpPr>
            <p:cNvPr id="64" name="object 64"/>
            <p:cNvSpPr/>
            <p:nvPr/>
          </p:nvSpPr>
          <p:spPr>
            <a:xfrm>
              <a:off x="1928812" y="5494337"/>
              <a:ext cx="817244" cy="133985"/>
            </a:xfrm>
            <a:custGeom>
              <a:avLst/>
              <a:gdLst/>
              <a:ahLst/>
              <a:cxnLst/>
              <a:rect l="l" t="t" r="r" b="b"/>
              <a:pathLst>
                <a:path w="817244" h="133985">
                  <a:moveTo>
                    <a:pt x="0" y="0"/>
                  </a:moveTo>
                  <a:lnTo>
                    <a:pt x="816975" y="133739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42398" y="5607375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0" y="41402"/>
                  </a:moveTo>
                  <a:lnTo>
                    <a:pt x="6777" y="0"/>
                  </a:lnTo>
                  <a:lnTo>
                    <a:pt x="60265" y="30012"/>
                  </a:lnTo>
                  <a:lnTo>
                    <a:pt x="0" y="4140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42398" y="5607375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0" y="41402"/>
                  </a:moveTo>
                  <a:lnTo>
                    <a:pt x="60265" y="30012"/>
                  </a:lnTo>
                  <a:lnTo>
                    <a:pt x="6777" y="0"/>
                  </a:lnTo>
                  <a:lnTo>
                    <a:pt x="0" y="41402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14736" y="5629275"/>
              <a:ext cx="1304290" cy="207645"/>
            </a:xfrm>
            <a:custGeom>
              <a:avLst/>
              <a:gdLst/>
              <a:ahLst/>
              <a:cxnLst/>
              <a:rect l="l" t="t" r="r" b="b"/>
              <a:pathLst>
                <a:path w="1304289" h="207645">
                  <a:moveTo>
                    <a:pt x="0" y="0"/>
                  </a:moveTo>
                  <a:lnTo>
                    <a:pt x="1304280" y="207123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15727" y="5815681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0" y="41434"/>
                  </a:moveTo>
                  <a:lnTo>
                    <a:pt x="6579" y="0"/>
                  </a:lnTo>
                  <a:lnTo>
                    <a:pt x="60210" y="29756"/>
                  </a:lnTo>
                  <a:lnTo>
                    <a:pt x="0" y="41434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15727" y="5815681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0" y="41434"/>
                  </a:moveTo>
                  <a:lnTo>
                    <a:pt x="60210" y="29756"/>
                  </a:lnTo>
                  <a:lnTo>
                    <a:pt x="6579" y="0"/>
                  </a:lnTo>
                  <a:lnTo>
                    <a:pt x="0" y="41434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1837" y="5437865"/>
              <a:ext cx="956944" cy="398145"/>
            </a:xfrm>
            <a:custGeom>
              <a:avLst/>
              <a:gdLst/>
              <a:ahLst/>
              <a:cxnLst/>
              <a:rect l="l" t="t" r="r" b="b"/>
              <a:pathLst>
                <a:path w="956945" h="398145">
                  <a:moveTo>
                    <a:pt x="0" y="397783"/>
                  </a:moveTo>
                  <a:lnTo>
                    <a:pt x="956751" y="0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60535" y="5415739"/>
              <a:ext cx="61594" cy="41910"/>
            </a:xfrm>
            <a:custGeom>
              <a:avLst/>
              <a:gdLst/>
              <a:ahLst/>
              <a:cxnLst/>
              <a:rect l="l" t="t" r="r" b="b"/>
              <a:pathLst>
                <a:path w="61595" h="41910">
                  <a:moveTo>
                    <a:pt x="16106" y="41495"/>
                  </a:moveTo>
                  <a:lnTo>
                    <a:pt x="0" y="2756"/>
                  </a:lnTo>
                  <a:lnTo>
                    <a:pt x="61270" y="0"/>
                  </a:lnTo>
                  <a:lnTo>
                    <a:pt x="16106" y="4149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60535" y="5415739"/>
              <a:ext cx="61594" cy="41910"/>
            </a:xfrm>
            <a:custGeom>
              <a:avLst/>
              <a:gdLst/>
              <a:ahLst/>
              <a:cxnLst/>
              <a:rect l="l" t="t" r="r" b="b"/>
              <a:pathLst>
                <a:path w="61595" h="41910">
                  <a:moveTo>
                    <a:pt x="16106" y="41495"/>
                  </a:moveTo>
                  <a:lnTo>
                    <a:pt x="61270" y="0"/>
                  </a:lnTo>
                  <a:lnTo>
                    <a:pt x="0" y="2756"/>
                  </a:lnTo>
                  <a:lnTo>
                    <a:pt x="16106" y="41495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41449" y="4870449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146049" y="244474"/>
                  </a:move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41450" y="4870450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0" y="122237"/>
                  </a:move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529071" y="4848034"/>
            <a:ext cx="117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62175" y="5432425"/>
            <a:ext cx="304800" cy="257175"/>
            <a:chOff x="2162175" y="5432425"/>
            <a:chExt cx="304800" cy="257175"/>
          </a:xfrm>
        </p:grpSpPr>
        <p:sp>
          <p:nvSpPr>
            <p:cNvPr id="77" name="object 77"/>
            <p:cNvSpPr/>
            <p:nvPr/>
          </p:nvSpPr>
          <p:spPr>
            <a:xfrm>
              <a:off x="2168524" y="5438774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146049" y="244474"/>
                  </a:move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68525" y="5438775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0" y="122237"/>
                  </a:move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239878" y="5416359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033711" y="5511800"/>
            <a:ext cx="304800" cy="257175"/>
            <a:chOff x="3033711" y="5511800"/>
            <a:chExt cx="304800" cy="257175"/>
          </a:xfrm>
        </p:grpSpPr>
        <p:sp>
          <p:nvSpPr>
            <p:cNvPr id="81" name="object 81"/>
            <p:cNvSpPr/>
            <p:nvPr/>
          </p:nvSpPr>
          <p:spPr>
            <a:xfrm>
              <a:off x="3040061" y="5518149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146049" y="244474"/>
                  </a:move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40061" y="5518150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0" y="122237"/>
                  </a:move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875185" y="5190298"/>
            <a:ext cx="640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854">
              <a:lnSpc>
                <a:spcPct val="112599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server  </a:t>
            </a:r>
            <a:r>
              <a:rPr sz="1600" dirty="0">
                <a:latin typeface="Comic Sans MS"/>
                <a:cs typeface="Comic Sans MS"/>
              </a:rPr>
              <a:t>3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144962" y="5597525"/>
            <a:ext cx="304800" cy="257175"/>
            <a:chOff x="4144962" y="5597525"/>
            <a:chExt cx="304800" cy="257175"/>
          </a:xfrm>
        </p:grpSpPr>
        <p:sp>
          <p:nvSpPr>
            <p:cNvPr id="85" name="object 85"/>
            <p:cNvSpPr/>
            <p:nvPr/>
          </p:nvSpPr>
          <p:spPr>
            <a:xfrm>
              <a:off x="4151312" y="5603874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146049" y="244474"/>
                  </a:move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51312" y="5603875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0" y="122237"/>
                  </a:move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222665" y="5581459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294312" y="5695950"/>
            <a:ext cx="304800" cy="257175"/>
            <a:chOff x="5294312" y="5695950"/>
            <a:chExt cx="304800" cy="257175"/>
          </a:xfrm>
        </p:grpSpPr>
        <p:sp>
          <p:nvSpPr>
            <p:cNvPr id="89" name="object 89"/>
            <p:cNvSpPr/>
            <p:nvPr/>
          </p:nvSpPr>
          <p:spPr>
            <a:xfrm>
              <a:off x="5300662" y="5702299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146049" y="244474"/>
                  </a:move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00662" y="5702300"/>
              <a:ext cx="292100" cy="244475"/>
            </a:xfrm>
            <a:custGeom>
              <a:avLst/>
              <a:gdLst/>
              <a:ahLst/>
              <a:cxnLst/>
              <a:rect l="l" t="t" r="r" b="b"/>
              <a:pathLst>
                <a:path w="292100" h="244475">
                  <a:moveTo>
                    <a:pt x="0" y="122237"/>
                  </a:moveTo>
                  <a:lnTo>
                    <a:pt x="7445" y="83601"/>
                  </a:lnTo>
                  <a:lnTo>
                    <a:pt x="28179" y="50045"/>
                  </a:lnTo>
                  <a:lnTo>
                    <a:pt x="59794" y="23584"/>
                  </a:lnTo>
                  <a:lnTo>
                    <a:pt x="99886" y="6231"/>
                  </a:lnTo>
                  <a:lnTo>
                    <a:pt x="146049" y="0"/>
                  </a:lnTo>
                  <a:lnTo>
                    <a:pt x="192213" y="6231"/>
                  </a:lnTo>
                  <a:lnTo>
                    <a:pt x="232305" y="23584"/>
                  </a:lnTo>
                  <a:lnTo>
                    <a:pt x="263920" y="50045"/>
                  </a:lnTo>
                  <a:lnTo>
                    <a:pt x="284654" y="83601"/>
                  </a:lnTo>
                  <a:lnTo>
                    <a:pt x="292099" y="122237"/>
                  </a:lnTo>
                  <a:lnTo>
                    <a:pt x="284654" y="160873"/>
                  </a:lnTo>
                  <a:lnTo>
                    <a:pt x="263920" y="194429"/>
                  </a:lnTo>
                  <a:lnTo>
                    <a:pt x="232305" y="220890"/>
                  </a:lnTo>
                  <a:lnTo>
                    <a:pt x="192213" y="238243"/>
                  </a:lnTo>
                  <a:lnTo>
                    <a:pt x="146049" y="244474"/>
                  </a:lnTo>
                  <a:lnTo>
                    <a:pt x="99886" y="238243"/>
                  </a:lnTo>
                  <a:lnTo>
                    <a:pt x="59794" y="220890"/>
                  </a:lnTo>
                  <a:lnTo>
                    <a:pt x="28179" y="194429"/>
                  </a:lnTo>
                  <a:lnTo>
                    <a:pt x="7445" y="160873"/>
                  </a:lnTo>
                  <a:lnTo>
                    <a:pt x="0" y="122237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372015" y="5679885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178550" y="5505450"/>
            <a:ext cx="292100" cy="244475"/>
          </a:xfrm>
          <a:custGeom>
            <a:avLst/>
            <a:gdLst/>
            <a:ahLst/>
            <a:cxnLst/>
            <a:rect l="l" t="t" r="r" b="b"/>
            <a:pathLst>
              <a:path w="292100" h="244475">
                <a:moveTo>
                  <a:pt x="0" y="122237"/>
                </a:moveTo>
                <a:lnTo>
                  <a:pt x="7445" y="83601"/>
                </a:lnTo>
                <a:lnTo>
                  <a:pt x="28179" y="50045"/>
                </a:lnTo>
                <a:lnTo>
                  <a:pt x="59794" y="23584"/>
                </a:lnTo>
                <a:lnTo>
                  <a:pt x="99886" y="6231"/>
                </a:lnTo>
                <a:lnTo>
                  <a:pt x="146049" y="0"/>
                </a:lnTo>
                <a:lnTo>
                  <a:pt x="192213" y="6231"/>
                </a:lnTo>
                <a:lnTo>
                  <a:pt x="232305" y="23584"/>
                </a:lnTo>
                <a:lnTo>
                  <a:pt x="263920" y="50045"/>
                </a:lnTo>
                <a:lnTo>
                  <a:pt x="284654" y="83601"/>
                </a:lnTo>
                <a:lnTo>
                  <a:pt x="292099" y="122237"/>
                </a:lnTo>
                <a:lnTo>
                  <a:pt x="284654" y="160873"/>
                </a:lnTo>
                <a:lnTo>
                  <a:pt x="263920" y="194429"/>
                </a:lnTo>
                <a:lnTo>
                  <a:pt x="232305" y="220890"/>
                </a:lnTo>
                <a:lnTo>
                  <a:pt x="192213" y="238243"/>
                </a:lnTo>
                <a:lnTo>
                  <a:pt x="146049" y="244474"/>
                </a:lnTo>
                <a:lnTo>
                  <a:pt x="99886" y="238243"/>
                </a:lnTo>
                <a:lnTo>
                  <a:pt x="59794" y="220890"/>
                </a:lnTo>
                <a:lnTo>
                  <a:pt x="28179" y="194429"/>
                </a:lnTo>
                <a:lnTo>
                  <a:pt x="7445" y="160873"/>
                </a:lnTo>
                <a:lnTo>
                  <a:pt x="0" y="122237"/>
                </a:lnTo>
                <a:close/>
              </a:path>
            </a:pathLst>
          </a:custGeom>
          <a:ln w="126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249903" y="5483034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78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6425" y="1327658"/>
            <a:ext cx="3287395" cy="43345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Our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goals:</a:t>
            </a:r>
            <a:endParaRPr sz="2400">
              <a:latin typeface="Comic Sans MS"/>
              <a:cs typeface="Comic Sans MS"/>
            </a:endParaRPr>
          </a:p>
          <a:p>
            <a:pPr marL="355600" marR="5080" indent="-337820">
              <a:lnSpc>
                <a:spcPct val="99500"/>
              </a:lnSpc>
              <a:spcBef>
                <a:spcPts val="464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conceptual,  implementation  aspects of network  application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protocols</a:t>
            </a:r>
            <a:endParaRPr sz="2400">
              <a:latin typeface="Comic Sans MS"/>
              <a:cs typeface="Comic Sans MS"/>
            </a:endParaRPr>
          </a:p>
          <a:p>
            <a:pPr marL="755650" marR="319405" indent="-400050">
              <a:lnSpc>
                <a:spcPct val="100499"/>
              </a:lnSpc>
              <a:spcBef>
                <a:spcPts val="43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transport-layer  service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models</a:t>
            </a:r>
            <a:endParaRPr sz="2400">
              <a:latin typeface="Comic Sans MS"/>
              <a:cs typeface="Comic Sans MS"/>
            </a:endParaRPr>
          </a:p>
          <a:p>
            <a:pPr marL="755650" marR="682625" indent="-400050">
              <a:lnSpc>
                <a:spcPct val="100499"/>
              </a:lnSpc>
              <a:spcBef>
                <a:spcPts val="43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client-server  paradigm</a:t>
            </a:r>
            <a:endParaRPr sz="2400">
              <a:latin typeface="Comic Sans MS"/>
              <a:cs typeface="Comic Sans MS"/>
            </a:endParaRPr>
          </a:p>
          <a:p>
            <a:pPr marL="755650" marR="683895" indent="-400050">
              <a:lnSpc>
                <a:spcPct val="100499"/>
              </a:lnSpc>
              <a:spcBef>
                <a:spcPts val="43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peer-to-peer  paradigm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7742" y="1454658"/>
            <a:ext cx="3412490" cy="4100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46355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learn about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protocols  by examining popular  application-level  protocols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HTTP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FTP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 </a:t>
            </a:r>
            <a:r>
              <a:rPr sz="2000" dirty="0">
                <a:latin typeface="Comic Sans MS"/>
                <a:cs typeface="Comic Sans MS"/>
              </a:rPr>
              <a:t>/ </a:t>
            </a:r>
            <a:r>
              <a:rPr sz="2000" spc="-5" dirty="0">
                <a:latin typeface="Comic Sans MS"/>
                <a:cs typeface="Comic Sans MS"/>
              </a:rPr>
              <a:t>POP3 </a:t>
            </a:r>
            <a:r>
              <a:rPr sz="2000" dirty="0">
                <a:latin typeface="Comic Sans MS"/>
                <a:cs typeface="Comic Sans MS"/>
              </a:rPr>
              <a:t>/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DNS</a:t>
            </a:r>
            <a:endParaRPr sz="20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42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programming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  applications</a:t>
            </a:r>
            <a:endParaRPr sz="2400">
              <a:latin typeface="Comic Sans MS"/>
              <a:cs typeface="Comic Sans MS"/>
            </a:endParaRPr>
          </a:p>
          <a:p>
            <a:pPr marL="749935" indent="-400685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400" spc="-5" dirty="0">
                <a:latin typeface="Comic Sans MS"/>
                <a:cs typeface="Comic Sans MS"/>
              </a:rPr>
              <a:t>socket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API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445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Mail message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615440"/>
            <a:ext cx="3300729" cy="416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2895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SMTP: protocol for  exchanging email</a:t>
            </a:r>
            <a:r>
              <a:rPr sz="2000" spc="-10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msgs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2380"/>
              </a:lnSpc>
              <a:spcBef>
                <a:spcPts val="495"/>
              </a:spcBef>
            </a:pPr>
            <a:r>
              <a:rPr sz="2000" spc="-5" dirty="0">
                <a:latin typeface="Comic Sans MS"/>
                <a:cs typeface="Comic Sans MS"/>
              </a:rPr>
              <a:t>RFC 822: standard for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text  message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format:</a:t>
            </a:r>
            <a:endParaRPr sz="20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header lines,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e.g.,</a:t>
            </a:r>
            <a:endParaRPr sz="2000">
              <a:latin typeface="Comic Sans MS"/>
              <a:cs typeface="Comic Sans MS"/>
            </a:endParaRPr>
          </a:p>
          <a:p>
            <a:pPr marL="755650" indent="-37147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1800" spc="-5" dirty="0">
                <a:latin typeface="Comic Sans MS"/>
                <a:cs typeface="Comic Sans MS"/>
              </a:rPr>
              <a:t>To:</a:t>
            </a:r>
            <a:endParaRPr sz="1800">
              <a:latin typeface="Comic Sans MS"/>
              <a:cs typeface="Comic Sans MS"/>
            </a:endParaRPr>
          </a:p>
          <a:p>
            <a:pPr marL="755650" indent="-37147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1800" spc="-5" dirty="0">
                <a:latin typeface="Comic Sans MS"/>
                <a:cs typeface="Comic Sans MS"/>
              </a:rPr>
              <a:t>From:</a:t>
            </a:r>
            <a:endParaRPr sz="1800">
              <a:latin typeface="Comic Sans MS"/>
              <a:cs typeface="Comic Sans MS"/>
            </a:endParaRPr>
          </a:p>
          <a:p>
            <a:pPr marL="755650" indent="-37147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1800" spc="-5" dirty="0">
                <a:latin typeface="Comic Sans MS"/>
                <a:cs typeface="Comic Sans MS"/>
              </a:rPr>
              <a:t>Subject:</a:t>
            </a:r>
            <a:endParaRPr sz="1800">
              <a:latin typeface="Comic Sans MS"/>
              <a:cs typeface="Comic Sans MS"/>
            </a:endParaRPr>
          </a:p>
          <a:p>
            <a:pPr marL="755650" marR="510540" indent="-285750">
              <a:lnSpc>
                <a:spcPct val="101400"/>
              </a:lnSpc>
              <a:spcBef>
                <a:spcPts val="360"/>
              </a:spcBef>
            </a:pPr>
            <a:r>
              <a:rPr sz="1800" i="1" spc="-5" dirty="0">
                <a:solidFill>
                  <a:srgbClr val="FF0000"/>
                </a:solidFill>
                <a:latin typeface="Comic Sans MS"/>
                <a:cs typeface="Comic Sans MS"/>
              </a:rPr>
              <a:t>different </a:t>
            </a:r>
            <a:r>
              <a:rPr sz="1800" i="1" spc="-5" dirty="0">
                <a:latin typeface="Comic Sans MS"/>
                <a:cs typeface="Comic Sans MS"/>
              </a:rPr>
              <a:t>from</a:t>
            </a:r>
            <a:r>
              <a:rPr sz="1800" i="1" spc="-80" dirty="0">
                <a:latin typeface="Comic Sans MS"/>
                <a:cs typeface="Comic Sans MS"/>
              </a:rPr>
              <a:t> </a:t>
            </a:r>
            <a:r>
              <a:rPr sz="1800" i="1" spc="-5" dirty="0">
                <a:latin typeface="Comic Sans MS"/>
                <a:cs typeface="Comic Sans MS"/>
              </a:rPr>
              <a:t>SMTP  commands</a:t>
            </a:r>
            <a:r>
              <a:rPr sz="1800" spc="-5" dirty="0">
                <a:latin typeface="Comic Sans MS"/>
                <a:cs typeface="Comic Sans MS"/>
              </a:rPr>
              <a:t>!</a:t>
            </a:r>
            <a:endParaRPr sz="1800">
              <a:latin typeface="Comic Sans MS"/>
              <a:cs typeface="Comic Sans MS"/>
            </a:endParaRPr>
          </a:p>
          <a:p>
            <a:pPr marL="1651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body</a:t>
            </a:r>
            <a:endParaRPr sz="2000">
              <a:latin typeface="Comic Sans MS"/>
              <a:cs typeface="Comic Sans MS"/>
            </a:endParaRPr>
          </a:p>
          <a:p>
            <a:pPr marL="755650" marR="193675" indent="-371475">
              <a:lnSpc>
                <a:spcPct val="101400"/>
              </a:lnSpc>
              <a:spcBef>
                <a:spcPts val="31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1800" spc="-5" dirty="0">
                <a:latin typeface="Comic Sans MS"/>
                <a:cs typeface="Comic Sans MS"/>
              </a:rPr>
              <a:t>the “message”,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ASCII  characters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only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rgbClr val="00CC99"/>
          </a:solidFill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115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header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rgbClr val="3333CC"/>
          </a:solidFill>
          <a:ln w="952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body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00375" y="1771650"/>
            <a:ext cx="5019675" cy="3444875"/>
            <a:chOff x="3000375" y="1771650"/>
            <a:chExt cx="5019675" cy="3444875"/>
          </a:xfrm>
        </p:grpSpPr>
        <p:sp>
          <p:nvSpPr>
            <p:cNvPr id="7" name="object 7"/>
            <p:cNvSpPr/>
            <p:nvPr/>
          </p:nvSpPr>
          <p:spPr>
            <a:xfrm>
              <a:off x="4775200" y="1778000"/>
              <a:ext cx="3238500" cy="3073400"/>
            </a:xfrm>
            <a:custGeom>
              <a:avLst/>
              <a:gdLst/>
              <a:ahLst/>
              <a:cxnLst/>
              <a:rect l="l" t="t" r="r" b="b"/>
              <a:pathLst>
                <a:path w="3238500" h="3073400">
                  <a:moveTo>
                    <a:pt x="0" y="0"/>
                  </a:moveTo>
                  <a:lnTo>
                    <a:pt x="3238499" y="0"/>
                  </a:lnTo>
                  <a:lnTo>
                    <a:pt x="3238499" y="3073399"/>
                  </a:lnTo>
                  <a:lnTo>
                    <a:pt x="0" y="30733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2300" y="2216015"/>
              <a:ext cx="1666239" cy="959485"/>
            </a:xfrm>
            <a:custGeom>
              <a:avLst/>
              <a:gdLst/>
              <a:ahLst/>
              <a:cxnLst/>
              <a:rect l="l" t="t" r="r" b="b"/>
              <a:pathLst>
                <a:path w="1666239" h="959485">
                  <a:moveTo>
                    <a:pt x="0" y="958984"/>
                  </a:moveTo>
                  <a:lnTo>
                    <a:pt x="1666235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3314" y="2163366"/>
              <a:ext cx="109672" cy="894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9900" y="3407678"/>
              <a:ext cx="1823720" cy="1799589"/>
            </a:xfrm>
            <a:custGeom>
              <a:avLst/>
              <a:gdLst/>
              <a:ahLst/>
              <a:cxnLst/>
              <a:rect l="l" t="t" r="r" b="b"/>
              <a:pathLst>
                <a:path w="1823720" h="1799589">
                  <a:moveTo>
                    <a:pt x="0" y="1799321"/>
                  </a:moveTo>
                  <a:lnTo>
                    <a:pt x="1823636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1912" y="3337434"/>
              <a:ext cx="102688" cy="10216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212431" y="2128201"/>
            <a:ext cx="645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blank  line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70024" y="2511709"/>
            <a:ext cx="947419" cy="82550"/>
            <a:chOff x="7270024" y="2511709"/>
            <a:chExt cx="947419" cy="82550"/>
          </a:xfrm>
        </p:grpSpPr>
        <p:sp>
          <p:nvSpPr>
            <p:cNvPr id="14" name="object 14"/>
            <p:cNvSpPr/>
            <p:nvPr/>
          </p:nvSpPr>
          <p:spPr>
            <a:xfrm>
              <a:off x="7366000" y="2552699"/>
              <a:ext cx="850900" cy="0"/>
            </a:xfrm>
            <a:custGeom>
              <a:avLst/>
              <a:gdLst/>
              <a:ahLst/>
              <a:cxnLst/>
              <a:rect l="l" t="t" r="r" b="b"/>
              <a:pathLst>
                <a:path w="850900">
                  <a:moveTo>
                    <a:pt x="8508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0024" y="2511709"/>
              <a:ext cx="105500" cy="8198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5066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Mail access</a:t>
            </a:r>
            <a:r>
              <a:rPr sz="4000" spc="-85" dirty="0"/>
              <a:t> </a:t>
            </a:r>
            <a:r>
              <a:rPr sz="4000" spc="-5" dirty="0"/>
              <a:t>protocols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314" y="3183890"/>
            <a:ext cx="6551295" cy="2851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SMTP: delivery/storage to receiver’s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Mail access protocol: retrieval from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75120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z="2000" spc="-5" dirty="0">
                <a:latin typeface="Comic Sans MS"/>
                <a:cs typeface="Comic Sans MS"/>
              </a:rPr>
              <a:t>POP: Post Office Protocol [RFC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1939]</a:t>
            </a:r>
            <a:endParaRPr sz="2000">
              <a:latin typeface="Comic Sans MS"/>
              <a:cs typeface="Comic Sans MS"/>
            </a:endParaRPr>
          </a:p>
          <a:p>
            <a:pPr marL="200025" marR="18415" lvl="1" indent="-200025" algn="r">
              <a:lnSpc>
                <a:spcPct val="100000"/>
              </a:lnSpc>
              <a:spcBef>
                <a:spcPts val="375"/>
              </a:spcBef>
              <a:buChar char="•"/>
              <a:tabLst>
                <a:tab pos="200025" algn="l"/>
              </a:tabLst>
            </a:pPr>
            <a:r>
              <a:rPr sz="2000" spc="-5" dirty="0">
                <a:latin typeface="Comic Sans MS"/>
                <a:cs typeface="Comic Sans MS"/>
              </a:rPr>
              <a:t>authorization (agent &lt;--&gt;server) and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download</a:t>
            </a:r>
            <a:endParaRPr sz="2000">
              <a:latin typeface="Comic Sans MS"/>
              <a:cs typeface="Comic Sans MS"/>
            </a:endParaRPr>
          </a:p>
          <a:p>
            <a:pPr marL="380365" marR="5080" indent="-380365" algn="r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380365" algn="l"/>
                <a:tab pos="751840" algn="l"/>
              </a:tabLst>
            </a:pPr>
            <a:r>
              <a:rPr sz="2000" spc="-5" dirty="0">
                <a:latin typeface="Comic Sans MS"/>
                <a:cs typeface="Comic Sans MS"/>
              </a:rPr>
              <a:t>IMAP: Internet Mail Access Protocol [RFC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1730]</a:t>
            </a:r>
            <a:endParaRPr sz="2000">
              <a:latin typeface="Comic Sans MS"/>
              <a:cs typeface="Comic Sans MS"/>
            </a:endParaRPr>
          </a:p>
          <a:p>
            <a:pPr marL="1151255" lvl="1" indent="-200660">
              <a:lnSpc>
                <a:spcPct val="100000"/>
              </a:lnSpc>
              <a:spcBef>
                <a:spcPts val="375"/>
              </a:spcBef>
              <a:buChar char="•"/>
              <a:tabLst>
                <a:tab pos="1151890" algn="l"/>
              </a:tabLst>
            </a:pPr>
            <a:r>
              <a:rPr sz="2000" spc="-5" dirty="0">
                <a:latin typeface="Comic Sans MS"/>
                <a:cs typeface="Comic Sans MS"/>
              </a:rPr>
              <a:t>more features (more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complex)</a:t>
            </a:r>
            <a:endParaRPr sz="2000">
              <a:latin typeface="Comic Sans MS"/>
              <a:cs typeface="Comic Sans MS"/>
            </a:endParaRPr>
          </a:p>
          <a:p>
            <a:pPr marL="1151255" lvl="1" indent="-200660">
              <a:lnSpc>
                <a:spcPct val="100000"/>
              </a:lnSpc>
              <a:spcBef>
                <a:spcPts val="375"/>
              </a:spcBef>
              <a:buChar char="•"/>
              <a:tabLst>
                <a:tab pos="1151890" algn="l"/>
              </a:tabLst>
            </a:pPr>
            <a:r>
              <a:rPr sz="2000" spc="-5" dirty="0">
                <a:latin typeface="Comic Sans MS"/>
                <a:cs typeface="Comic Sans MS"/>
              </a:rPr>
              <a:t>manipulation of stored msgs on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75120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z="2000" spc="-5" dirty="0">
                <a:latin typeface="Comic Sans MS"/>
                <a:cs typeface="Comic Sans MS"/>
              </a:rPr>
              <a:t>HTTP: gmail, Hotmail, Yahoo! Mail,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etc.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842" y="1793966"/>
            <a:ext cx="158773" cy="122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9925" y="1536700"/>
            <a:ext cx="622299" cy="5000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6007" y="1704975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76550" y="1627187"/>
            <a:ext cx="2486025" cy="954405"/>
            <a:chOff x="2876550" y="1627187"/>
            <a:chExt cx="2486025" cy="954405"/>
          </a:xfrm>
        </p:grpSpPr>
        <p:sp>
          <p:nvSpPr>
            <p:cNvPr id="8" name="object 8"/>
            <p:cNvSpPr/>
            <p:nvPr/>
          </p:nvSpPr>
          <p:spPr>
            <a:xfrm>
              <a:off x="5002200" y="1638032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362216"/>
                  </a:lnTo>
                  <a:lnTo>
                    <a:pt x="180174" y="362216"/>
                  </a:lnTo>
                  <a:lnTo>
                    <a:pt x="227584" y="362216"/>
                  </a:lnTo>
                  <a:lnTo>
                    <a:pt x="343750" y="362216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4581" y="1841749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2211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2211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7811" y="1647153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4">
                  <a:moveTo>
                    <a:pt x="0" y="0"/>
                  </a:moveTo>
                  <a:lnTo>
                    <a:pt x="0" y="3530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9795" y="2349521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33029" y="1936005"/>
              <a:ext cx="149860" cy="64769"/>
            </a:xfrm>
            <a:custGeom>
              <a:avLst/>
              <a:gdLst/>
              <a:ahLst/>
              <a:cxnLst/>
              <a:rect l="l" t="t" r="r" b="b"/>
              <a:pathLst>
                <a:path w="149860" h="64769">
                  <a:moveTo>
                    <a:pt x="0" y="64244"/>
                  </a:moveTo>
                  <a:lnTo>
                    <a:pt x="149350" y="64244"/>
                  </a:lnTo>
                  <a:lnTo>
                    <a:pt x="149350" y="0"/>
                  </a:lnTo>
                  <a:lnTo>
                    <a:pt x="0" y="0"/>
                  </a:lnTo>
                  <a:lnTo>
                    <a:pt x="0" y="64244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3029" y="1936005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19">
                  <a:moveTo>
                    <a:pt x="0" y="0"/>
                  </a:moveTo>
                  <a:lnTo>
                    <a:pt x="149350" y="0"/>
                  </a:lnTo>
                  <a:lnTo>
                    <a:pt x="149350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5299" y="1638032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43750" y="0"/>
                  </a:moveTo>
                  <a:lnTo>
                    <a:pt x="180174" y="0"/>
                  </a:lnTo>
                  <a:lnTo>
                    <a:pt x="180174" y="203720"/>
                  </a:lnTo>
                  <a:lnTo>
                    <a:pt x="2374" y="203720"/>
                  </a:lnTo>
                  <a:lnTo>
                    <a:pt x="2374" y="371741"/>
                  </a:lnTo>
                  <a:lnTo>
                    <a:pt x="180174" y="371741"/>
                  </a:lnTo>
                  <a:lnTo>
                    <a:pt x="227584" y="371741"/>
                  </a:lnTo>
                  <a:lnTo>
                    <a:pt x="343750" y="371741"/>
                  </a:lnTo>
                  <a:lnTo>
                    <a:pt x="343750" y="0"/>
                  </a:lnTo>
                  <a:close/>
                </a:path>
                <a:path w="355600" h="927735">
                  <a:moveTo>
                    <a:pt x="355600" y="711492"/>
                  </a:moveTo>
                  <a:lnTo>
                    <a:pt x="17970" y="711492"/>
                  </a:lnTo>
                  <a:lnTo>
                    <a:pt x="0" y="927379"/>
                  </a:lnTo>
                  <a:lnTo>
                    <a:pt x="337642" y="927379"/>
                  </a:lnTo>
                  <a:lnTo>
                    <a:pt x="355600" y="71149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7681" y="1841749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0"/>
                  </a:moveTo>
                  <a:lnTo>
                    <a:pt x="225212" y="0"/>
                  </a:lnTo>
                  <a:lnTo>
                    <a:pt x="225212" y="717571"/>
                  </a:lnTo>
                  <a:lnTo>
                    <a:pt x="0" y="7175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35311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37636" y="215878"/>
                  </a:moveTo>
                  <a:lnTo>
                    <a:pt x="0" y="215878"/>
                  </a:ln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5311" y="1631950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878"/>
                  </a:moveTo>
                  <a:lnTo>
                    <a:pt x="17963" y="0"/>
                  </a:lnTo>
                  <a:lnTo>
                    <a:pt x="355599" y="0"/>
                  </a:lnTo>
                  <a:lnTo>
                    <a:pt x="337636" y="215878"/>
                  </a:lnTo>
                  <a:lnTo>
                    <a:pt x="0" y="2158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0911" y="1647153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19">
                  <a:moveTo>
                    <a:pt x="0" y="0"/>
                  </a:moveTo>
                  <a:lnTo>
                    <a:pt x="0" y="36262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2895" y="2349521"/>
              <a:ext cx="128270" cy="210185"/>
            </a:xfrm>
            <a:custGeom>
              <a:avLst/>
              <a:gdLst/>
              <a:ahLst/>
              <a:cxnLst/>
              <a:rect l="l" t="t" r="r" b="b"/>
              <a:pathLst>
                <a:path w="128270" h="210185">
                  <a:moveTo>
                    <a:pt x="128015" y="0"/>
                  </a:moveTo>
                  <a:lnTo>
                    <a:pt x="0" y="2097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6129" y="1936005"/>
              <a:ext cx="149860" cy="74295"/>
            </a:xfrm>
            <a:custGeom>
              <a:avLst/>
              <a:gdLst/>
              <a:ahLst/>
              <a:cxnLst/>
              <a:rect l="l" t="t" r="r" b="b"/>
              <a:pathLst>
                <a:path w="149860" h="74294">
                  <a:moveTo>
                    <a:pt x="0" y="73769"/>
                  </a:moveTo>
                  <a:lnTo>
                    <a:pt x="149351" y="73769"/>
                  </a:lnTo>
                  <a:lnTo>
                    <a:pt x="149351" y="0"/>
                  </a:lnTo>
                  <a:lnTo>
                    <a:pt x="0" y="0"/>
                  </a:lnTo>
                  <a:lnTo>
                    <a:pt x="0" y="7376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66129" y="1936005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60" h="414019">
                  <a:moveTo>
                    <a:pt x="0" y="0"/>
                  </a:moveTo>
                  <a:lnTo>
                    <a:pt x="149351" y="0"/>
                  </a:lnTo>
                  <a:lnTo>
                    <a:pt x="149351" y="413515"/>
                  </a:lnTo>
                  <a:lnTo>
                    <a:pt x="0" y="4135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6075" y="2009774"/>
              <a:ext cx="809625" cy="561975"/>
            </a:xfrm>
            <a:custGeom>
              <a:avLst/>
              <a:gdLst/>
              <a:ahLst/>
              <a:cxnLst/>
              <a:rect l="l" t="t" r="r" b="b"/>
              <a:pathLst>
                <a:path w="809625" h="561975">
                  <a:moveTo>
                    <a:pt x="809624" y="561974"/>
                  </a:moveTo>
                  <a:lnTo>
                    <a:pt x="0" y="561974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56197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6075" y="2009774"/>
              <a:ext cx="809625" cy="561975"/>
            </a:xfrm>
            <a:custGeom>
              <a:avLst/>
              <a:gdLst/>
              <a:ahLst/>
              <a:cxnLst/>
              <a:rect l="l" t="t" r="r" b="b"/>
              <a:pathLst>
                <a:path w="809625" h="561975">
                  <a:moveTo>
                    <a:pt x="0" y="0"/>
                  </a:moveTo>
                  <a:lnTo>
                    <a:pt x="809624" y="0"/>
                  </a:lnTo>
                  <a:lnTo>
                    <a:pt x="809624" y="561974"/>
                  </a:lnTo>
                  <a:lnTo>
                    <a:pt x="0" y="5619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4175" y="2124074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4175" y="2124074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7" y="44449"/>
                  </a:moveTo>
                  <a:lnTo>
                    <a:pt x="77787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7" y="46037"/>
                  </a:moveTo>
                  <a:lnTo>
                    <a:pt x="338137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36875" y="2389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6875" y="2389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400" y="2389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3400" y="2389187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09925" y="23875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09925" y="2387599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63912" y="238442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63912" y="238442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16312" y="238442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16312" y="2384424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4250" y="1866899"/>
              <a:ext cx="1219200" cy="8890"/>
            </a:xfrm>
            <a:custGeom>
              <a:avLst/>
              <a:gdLst/>
              <a:ahLst/>
              <a:cxnLst/>
              <a:rect l="l" t="t" r="r" b="b"/>
              <a:pathLst>
                <a:path w="1219200" h="8889">
                  <a:moveTo>
                    <a:pt x="0" y="0"/>
                  </a:moveTo>
                  <a:lnTo>
                    <a:pt x="1219203" y="835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843" y="1813765"/>
              <a:ext cx="158571" cy="12296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672901" y="2625533"/>
            <a:ext cx="123698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2420" marR="5080" indent="-30035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sender’s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mail  server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25" y="1641475"/>
            <a:ext cx="622299" cy="50006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617708" y="1809750"/>
            <a:ext cx="605155" cy="523875"/>
          </a:xfrm>
          <a:prstGeom prst="rect">
            <a:avLst/>
          </a:prstGeom>
          <a:solidFill>
            <a:srgbClr val="CCCCFF"/>
          </a:solidFill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795"/>
              </a:lnSpc>
            </a:pPr>
            <a:r>
              <a:rPr sz="1600" dirty="0">
                <a:latin typeface="Comic Sans MS"/>
                <a:cs typeface="Comic Sans MS"/>
              </a:rPr>
              <a:t>user</a:t>
            </a:r>
            <a:endParaRPr sz="1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mic Sans MS"/>
                <a:cs typeface="Comic Sans MS"/>
              </a:rPr>
              <a:t>agent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53406" y="1402270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SMT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SMTP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86387" y="1795889"/>
            <a:ext cx="1635125" cy="123189"/>
            <a:chOff x="5386387" y="1795889"/>
            <a:chExt cx="1635125" cy="123189"/>
          </a:xfrm>
        </p:grpSpPr>
        <p:sp>
          <p:nvSpPr>
            <p:cNvPr id="45" name="object 45"/>
            <p:cNvSpPr/>
            <p:nvPr/>
          </p:nvSpPr>
          <p:spPr>
            <a:xfrm>
              <a:off x="5400675" y="1857374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374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2762" y="1795889"/>
              <a:ext cx="158250" cy="1229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689996" y="1487995"/>
            <a:ext cx="11982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0014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access  protocol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48538" y="2616008"/>
            <a:ext cx="13823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810" marR="5080" indent="-37274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receiver’s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mail  server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24400" y="1990725"/>
            <a:ext cx="828675" cy="581025"/>
            <a:chOff x="4724400" y="1990725"/>
            <a:chExt cx="828675" cy="581025"/>
          </a:xfrm>
        </p:grpSpPr>
        <p:sp>
          <p:nvSpPr>
            <p:cNvPr id="50" name="object 50"/>
            <p:cNvSpPr/>
            <p:nvPr/>
          </p:nvSpPr>
          <p:spPr>
            <a:xfrm>
              <a:off x="4733925" y="2000250"/>
              <a:ext cx="809625" cy="561975"/>
            </a:xfrm>
            <a:custGeom>
              <a:avLst/>
              <a:gdLst/>
              <a:ahLst/>
              <a:cxnLst/>
              <a:rect l="l" t="t" r="r" b="b"/>
              <a:pathLst>
                <a:path w="809625" h="561975">
                  <a:moveTo>
                    <a:pt x="809624" y="561974"/>
                  </a:moveTo>
                  <a:lnTo>
                    <a:pt x="0" y="561974"/>
                  </a:lnTo>
                  <a:lnTo>
                    <a:pt x="0" y="0"/>
                  </a:lnTo>
                  <a:lnTo>
                    <a:pt x="809624" y="0"/>
                  </a:lnTo>
                  <a:lnTo>
                    <a:pt x="809624" y="56197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33925" y="2000250"/>
              <a:ext cx="809625" cy="561975"/>
            </a:xfrm>
            <a:custGeom>
              <a:avLst/>
              <a:gdLst/>
              <a:ahLst/>
              <a:cxnLst/>
              <a:rect l="l" t="t" r="r" b="b"/>
              <a:pathLst>
                <a:path w="809625" h="561975">
                  <a:moveTo>
                    <a:pt x="0" y="0"/>
                  </a:moveTo>
                  <a:lnTo>
                    <a:pt x="809624" y="0"/>
                  </a:lnTo>
                  <a:lnTo>
                    <a:pt x="809624" y="561974"/>
                  </a:lnTo>
                  <a:lnTo>
                    <a:pt x="0" y="5619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72025" y="211455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7143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14374" y="0"/>
                  </a:lnTo>
                  <a:lnTo>
                    <a:pt x="714374" y="19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025" y="2114550"/>
              <a:ext cx="714375" cy="190500"/>
            </a:xfrm>
            <a:custGeom>
              <a:avLst/>
              <a:gdLst/>
              <a:ahLst/>
              <a:cxnLst/>
              <a:rect l="l" t="t" r="r" b="b"/>
              <a:pathLst>
                <a:path w="714375" h="190500">
                  <a:moveTo>
                    <a:pt x="0" y="0"/>
                  </a:moveTo>
                  <a:lnTo>
                    <a:pt x="714374" y="0"/>
                  </a:lnTo>
                  <a:lnTo>
                    <a:pt x="714374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  <a:path w="714375" h="190500">
                  <a:moveTo>
                    <a:pt x="77786" y="44449"/>
                  </a:moveTo>
                  <a:lnTo>
                    <a:pt x="77786" y="158749"/>
                  </a:lnTo>
                </a:path>
                <a:path w="714375" h="190500">
                  <a:moveTo>
                    <a:pt x="250824" y="42862"/>
                  </a:moveTo>
                  <a:lnTo>
                    <a:pt x="250824" y="157162"/>
                  </a:lnTo>
                </a:path>
                <a:path w="714375" h="190500">
                  <a:moveTo>
                    <a:pt x="338136" y="46037"/>
                  </a:moveTo>
                  <a:lnTo>
                    <a:pt x="338136" y="160337"/>
                  </a:lnTo>
                </a:path>
                <a:path w="714375" h="190500">
                  <a:moveTo>
                    <a:pt x="428624" y="42862"/>
                  </a:moveTo>
                  <a:lnTo>
                    <a:pt x="428624" y="157162"/>
                  </a:lnTo>
                </a:path>
                <a:path w="714375" h="190500">
                  <a:moveTo>
                    <a:pt x="525461" y="42862"/>
                  </a:moveTo>
                  <a:lnTo>
                    <a:pt x="525461" y="157162"/>
                  </a:lnTo>
                </a:path>
                <a:path w="714375" h="190500">
                  <a:moveTo>
                    <a:pt x="614361" y="42862"/>
                  </a:moveTo>
                  <a:lnTo>
                    <a:pt x="614361" y="157162"/>
                  </a:lnTo>
                </a:path>
                <a:path w="714375" h="190500">
                  <a:moveTo>
                    <a:pt x="161924" y="44449"/>
                  </a:moveTo>
                  <a:lnTo>
                    <a:pt x="161924" y="1587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84725" y="23796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84725" y="23796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21250" y="23796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21250" y="2379662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57775" y="237807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7775" y="2378075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11762" y="23749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11762" y="23749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64162" y="23749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101599" y="147636"/>
                  </a:moveTo>
                  <a:lnTo>
                    <a:pt x="0" y="147636"/>
                  </a:lnTo>
                  <a:lnTo>
                    <a:pt x="0" y="0"/>
                  </a:lnTo>
                  <a:lnTo>
                    <a:pt x="101599" y="0"/>
                  </a:lnTo>
                  <a:lnTo>
                    <a:pt x="101599" y="14763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64162" y="2374900"/>
              <a:ext cx="101600" cy="147955"/>
            </a:xfrm>
            <a:custGeom>
              <a:avLst/>
              <a:gdLst/>
              <a:ahLst/>
              <a:cxnLst/>
              <a:rect l="l" t="t" r="r" b="b"/>
              <a:pathLst>
                <a:path w="101600" h="147955">
                  <a:moveTo>
                    <a:pt x="0" y="0"/>
                  </a:moveTo>
                  <a:lnTo>
                    <a:pt x="101599" y="0"/>
                  </a:lnTo>
                  <a:lnTo>
                    <a:pt x="101599" y="147636"/>
                  </a:lnTo>
                  <a:lnTo>
                    <a:pt x="0" y="14763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425" y="1633537"/>
            <a:ext cx="535836" cy="667558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91461" y="1571625"/>
            <a:ext cx="676274" cy="661788"/>
          </a:xfrm>
          <a:prstGeom prst="rect">
            <a:avLst/>
          </a:prstGeom>
        </p:spPr>
      </p:pic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2.5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590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DNS: Domain </a:t>
            </a:r>
            <a:r>
              <a:rPr spc="-10" dirty="0"/>
              <a:t>Name</a:t>
            </a:r>
            <a:r>
              <a:rPr spc="-10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5" y="1554581"/>
            <a:ext cx="3524250" cy="36410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People: </a:t>
            </a:r>
            <a:r>
              <a:rPr sz="2400" spc="-5" dirty="0">
                <a:latin typeface="Comic Sans MS"/>
                <a:cs typeface="Comic Sans MS"/>
              </a:rPr>
              <a:t>many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identifiers:</a:t>
            </a:r>
            <a:endParaRPr sz="2400">
              <a:latin typeface="Comic Sans MS"/>
              <a:cs typeface="Comic Sans MS"/>
            </a:endParaRPr>
          </a:p>
          <a:p>
            <a:pPr marL="755650" indent="-3810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SSN, name, passport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#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Internet hosts,</a:t>
            </a:r>
            <a:r>
              <a:rPr sz="24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routers:</a:t>
            </a:r>
            <a:endParaRPr sz="2400">
              <a:latin typeface="Comic Sans MS"/>
              <a:cs typeface="Comic Sans MS"/>
            </a:endParaRPr>
          </a:p>
          <a:p>
            <a:pPr marL="755650" marR="309880" indent="-381000">
              <a:lnSpc>
                <a:spcPct val="99500"/>
              </a:lnSpc>
              <a:spcBef>
                <a:spcPts val="44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IP address (32 bit)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-  </a:t>
            </a:r>
            <a:r>
              <a:rPr sz="2000" spc="-5" dirty="0">
                <a:latin typeface="Comic Sans MS"/>
                <a:cs typeface="Comic Sans MS"/>
              </a:rPr>
              <a:t>used for addressing  datagrams</a:t>
            </a:r>
            <a:endParaRPr sz="2000">
              <a:latin typeface="Comic Sans MS"/>
              <a:cs typeface="Comic Sans MS"/>
            </a:endParaRPr>
          </a:p>
          <a:p>
            <a:pPr marL="755650" marR="122555" indent="-381000">
              <a:lnSpc>
                <a:spcPts val="238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“name”, e.g.,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ww.yahoo.  com </a:t>
            </a:r>
            <a:r>
              <a:rPr sz="2000" dirty="0">
                <a:latin typeface="Comic Sans MS"/>
                <a:cs typeface="Comic Sans MS"/>
              </a:rPr>
              <a:t>- </a:t>
            </a:r>
            <a:r>
              <a:rPr sz="2000" spc="-5" dirty="0">
                <a:latin typeface="Comic Sans MS"/>
                <a:cs typeface="Comic Sans MS"/>
              </a:rPr>
              <a:t>used by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humans</a:t>
            </a:r>
            <a:endParaRPr sz="2000">
              <a:latin typeface="Comic Sans MS"/>
              <a:cs typeface="Comic Sans MS"/>
            </a:endParaRPr>
          </a:p>
          <a:p>
            <a:pPr marL="355600" marR="80645" indent="-342900">
              <a:lnSpc>
                <a:spcPct val="100499"/>
              </a:lnSpc>
              <a:spcBef>
                <a:spcPts val="37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Q: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map between IP  addresses and name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825" y="1554581"/>
            <a:ext cx="3966210" cy="42964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Domain Name</a:t>
            </a:r>
            <a:r>
              <a:rPr sz="24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System:</a:t>
            </a:r>
            <a:endParaRPr sz="2400">
              <a:latin typeface="Comic Sans MS"/>
              <a:cs typeface="Comic Sans MS"/>
            </a:endParaRPr>
          </a:p>
          <a:p>
            <a:pPr marL="355600" marR="283210" indent="-339090">
              <a:lnSpc>
                <a:spcPct val="995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distributed database  </a:t>
            </a:r>
            <a:r>
              <a:rPr sz="2000" spc="-5" dirty="0">
                <a:latin typeface="Comic Sans MS"/>
                <a:cs typeface="Comic Sans MS"/>
              </a:rPr>
              <a:t>implemented in hierarchy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  many </a:t>
            </a: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name</a:t>
            </a:r>
            <a:r>
              <a:rPr sz="2000" i="1" spc="-10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servers</a:t>
            </a:r>
            <a:endParaRPr sz="2000">
              <a:latin typeface="Comic Sans MS"/>
              <a:cs typeface="Comic Sans MS"/>
            </a:endParaRPr>
          </a:p>
          <a:p>
            <a:pPr marL="355600" marR="5080" indent="-339090">
              <a:lnSpc>
                <a:spcPct val="99700"/>
              </a:lnSpc>
              <a:spcBef>
                <a:spcPts val="40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application-layer protocol  </a:t>
            </a:r>
            <a:r>
              <a:rPr sz="2000" spc="-5" dirty="0">
                <a:latin typeface="Comic Sans MS"/>
                <a:cs typeface="Comic Sans MS"/>
              </a:rPr>
              <a:t>host, routers, name servers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  communicate to </a:t>
            </a:r>
            <a:r>
              <a:rPr sz="2000" i="1" spc="-5" dirty="0">
                <a:solidFill>
                  <a:srgbClr val="FF3300"/>
                </a:solidFill>
                <a:latin typeface="Comic Sans MS"/>
                <a:cs typeface="Comic Sans MS"/>
              </a:rPr>
              <a:t>resolve </a:t>
            </a:r>
            <a:r>
              <a:rPr sz="2000" spc="-5" dirty="0">
                <a:latin typeface="Comic Sans MS"/>
                <a:cs typeface="Comic Sans MS"/>
              </a:rPr>
              <a:t>names  (address/name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translation)</a:t>
            </a:r>
            <a:endParaRPr sz="2000">
              <a:latin typeface="Comic Sans MS"/>
              <a:cs typeface="Comic Sans MS"/>
            </a:endParaRPr>
          </a:p>
          <a:p>
            <a:pPr marL="755650" marR="196850" indent="-381000">
              <a:lnSpc>
                <a:spcPct val="99500"/>
              </a:lnSpc>
              <a:spcBef>
                <a:spcPts val="41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note: core Internet  function, implemented as  application-layer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protocol</a:t>
            </a:r>
            <a:endParaRPr sz="2000">
              <a:latin typeface="Comic Sans MS"/>
              <a:cs typeface="Comic Sans MS"/>
            </a:endParaRPr>
          </a:p>
          <a:p>
            <a:pPr marL="755650" marR="400685" indent="-381000">
              <a:lnSpc>
                <a:spcPts val="238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complexity at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network’s  “edge”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10363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8337" y="1383220"/>
            <a:ext cx="3669665" cy="33762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Why not centralize</a:t>
            </a:r>
            <a:r>
              <a:rPr sz="24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DNS?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single point of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failure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traffic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volume</a:t>
            </a:r>
            <a:endParaRPr sz="2400">
              <a:latin typeface="Comic Sans MS"/>
              <a:cs typeface="Comic Sans MS"/>
            </a:endParaRPr>
          </a:p>
          <a:p>
            <a:pPr marL="355600" marR="597535" indent="-337820">
              <a:lnSpc>
                <a:spcPct val="1004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distant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centralized  database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maintenance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doesn’t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i="1" spc="-5" dirty="0">
                <a:latin typeface="Comic Sans MS"/>
                <a:cs typeface="Comic Sans MS"/>
              </a:rPr>
              <a:t>scale!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50" y="1456245"/>
            <a:ext cx="3642995" cy="38379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DNS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services</a:t>
            </a:r>
            <a:endParaRPr sz="2400">
              <a:latin typeface="Comic Sans MS"/>
              <a:cs typeface="Comic Sans MS"/>
            </a:endParaRPr>
          </a:p>
          <a:p>
            <a:pPr marL="355600" marR="525145" indent="-337820">
              <a:lnSpc>
                <a:spcPct val="100499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hostname to IP  address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translation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aliasing</a:t>
            </a:r>
            <a:endParaRPr sz="2400">
              <a:latin typeface="Comic Sans MS"/>
              <a:cs typeface="Comic Sans MS"/>
            </a:endParaRPr>
          </a:p>
          <a:p>
            <a:pPr marL="755650" indent="-3810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Canonical, alias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names</a:t>
            </a:r>
            <a:endParaRPr sz="20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4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mail server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aliasing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load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distribution</a:t>
            </a:r>
            <a:endParaRPr sz="2400">
              <a:latin typeface="Comic Sans MS"/>
              <a:cs typeface="Comic Sans MS"/>
            </a:endParaRPr>
          </a:p>
          <a:p>
            <a:pPr marL="755650" marR="5080" indent="-381000">
              <a:lnSpc>
                <a:spcPct val="99500"/>
              </a:lnSpc>
              <a:spcBef>
                <a:spcPts val="44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replicated Web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servers:  set of IP addresses for  one canonical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name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1691" y="1110043"/>
            <a:ext cx="190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456" y="2178664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DNS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3254" y="2111875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org DNS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9894" y="2111875"/>
            <a:ext cx="2609215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edu DNS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1300480" algn="l"/>
              </a:tabLst>
            </a:pPr>
            <a:r>
              <a:rPr sz="1800" spc="-5" dirty="0">
                <a:latin typeface="Arial"/>
                <a:cs typeface="Arial"/>
              </a:rPr>
              <a:t>poly.edu	umass.edu  DNS </a:t>
            </a:r>
            <a:r>
              <a:rPr sz="1800" spc="-10" dirty="0">
                <a:latin typeface="Arial"/>
                <a:cs typeface="Arial"/>
              </a:rPr>
              <a:t>serversDNS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8986" y="1494520"/>
            <a:ext cx="2075814" cy="601345"/>
          </a:xfrm>
          <a:custGeom>
            <a:avLst/>
            <a:gdLst/>
            <a:ahLst/>
            <a:cxnLst/>
            <a:rect l="l" t="t" r="r" b="b"/>
            <a:pathLst>
              <a:path w="2075814" h="601344">
                <a:moveTo>
                  <a:pt x="2075300" y="0"/>
                </a:moveTo>
                <a:lnTo>
                  <a:pt x="0" y="601099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0536" y="1427731"/>
            <a:ext cx="0" cy="668020"/>
          </a:xfrm>
          <a:custGeom>
            <a:avLst/>
            <a:gdLst/>
            <a:ahLst/>
            <a:cxnLst/>
            <a:rect l="l" t="t" r="r" b="b"/>
            <a:pathLst>
              <a:path h="668019">
                <a:moveTo>
                  <a:pt x="0" y="0"/>
                </a:moveTo>
                <a:lnTo>
                  <a:pt x="0" y="66788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8346" y="1494520"/>
            <a:ext cx="2146935" cy="601345"/>
          </a:xfrm>
          <a:custGeom>
            <a:avLst/>
            <a:gdLst/>
            <a:ahLst/>
            <a:cxnLst/>
            <a:rect l="l" t="t" r="r" b="b"/>
            <a:pathLst>
              <a:path w="2146934" h="601344">
                <a:moveTo>
                  <a:pt x="0" y="0"/>
                </a:moveTo>
                <a:lnTo>
                  <a:pt x="2146862" y="6010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2712" y="2429563"/>
            <a:ext cx="501015" cy="334010"/>
          </a:xfrm>
          <a:custGeom>
            <a:avLst/>
            <a:gdLst/>
            <a:ahLst/>
            <a:cxnLst/>
            <a:rect l="l" t="t" r="r" b="b"/>
            <a:pathLst>
              <a:path w="501015" h="334010">
                <a:moveTo>
                  <a:pt x="500934" y="0"/>
                </a:moveTo>
                <a:lnTo>
                  <a:pt x="0" y="33394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3019" y="2429563"/>
            <a:ext cx="429895" cy="334010"/>
          </a:xfrm>
          <a:custGeom>
            <a:avLst/>
            <a:gdLst/>
            <a:ahLst/>
            <a:cxnLst/>
            <a:rect l="l" t="t" r="r" b="b"/>
            <a:pathLst>
              <a:path w="429895" h="334010">
                <a:moveTo>
                  <a:pt x="0" y="0"/>
                </a:moveTo>
                <a:lnTo>
                  <a:pt x="429372" y="33394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175" y="2879947"/>
            <a:ext cx="13208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yahoo.com  </a:t>
            </a:r>
            <a:r>
              <a:rPr sz="1800" spc="-5" dirty="0">
                <a:latin typeface="Arial"/>
                <a:cs typeface="Arial"/>
              </a:rPr>
              <a:t>DNS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887" y="2913341"/>
            <a:ext cx="13341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amazon.com  DNS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0241" y="2496353"/>
            <a:ext cx="286385" cy="401320"/>
          </a:xfrm>
          <a:custGeom>
            <a:avLst/>
            <a:gdLst/>
            <a:ahLst/>
            <a:cxnLst/>
            <a:rect l="l" t="t" r="r" b="b"/>
            <a:pathLst>
              <a:path w="286384" h="401319">
                <a:moveTo>
                  <a:pt x="286248" y="0"/>
                </a:moveTo>
                <a:lnTo>
                  <a:pt x="0" y="4007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0548" y="2496353"/>
            <a:ext cx="358140" cy="401320"/>
          </a:xfrm>
          <a:custGeom>
            <a:avLst/>
            <a:gdLst/>
            <a:ahLst/>
            <a:cxnLst/>
            <a:rect l="l" t="t" r="r" b="b"/>
            <a:pathLst>
              <a:path w="358139" h="401319">
                <a:moveTo>
                  <a:pt x="0" y="0"/>
                </a:moveTo>
                <a:lnTo>
                  <a:pt x="357810" y="4007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46156" y="2811766"/>
            <a:ext cx="13208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pbs.org  DNS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0536" y="2429563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7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1337" y="264286"/>
            <a:ext cx="751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Distributed, Hierarchical</a:t>
            </a:r>
            <a:r>
              <a:rPr spc="-9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8325" y="3661283"/>
            <a:ext cx="7776209" cy="24580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Client wants IP for www.amazon.com; </a:t>
            </a:r>
            <a:r>
              <a:rPr sz="24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1</a:t>
            </a:r>
            <a:r>
              <a:rPr sz="2400" u="heavy" spc="15" baseline="31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st</a:t>
            </a:r>
            <a:r>
              <a:rPr sz="1600" u="heavy" spc="2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approx:</a:t>
            </a:r>
            <a:endParaRPr sz="2400">
              <a:latin typeface="Comic Sans MS"/>
              <a:cs typeface="Comic Sans MS"/>
            </a:endParaRPr>
          </a:p>
          <a:p>
            <a:pPr marL="43180">
              <a:lnSpc>
                <a:spcPct val="100000"/>
              </a:lnSpc>
              <a:spcBef>
                <a:spcPts val="450"/>
              </a:spcBef>
              <a:tabLst>
                <a:tab pos="3803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client queries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root server to find com DNS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81000" marR="348615" indent="-337820">
              <a:lnSpc>
                <a:spcPct val="100499"/>
              </a:lnSpc>
              <a:spcBef>
                <a:spcPts val="480"/>
              </a:spcBef>
              <a:tabLst>
                <a:tab pos="3803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client queries com DNS server to get amazon.com  DNS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381000" marR="485140" indent="-337820">
              <a:lnSpc>
                <a:spcPct val="100499"/>
              </a:lnSpc>
              <a:spcBef>
                <a:spcPts val="434"/>
              </a:spcBef>
              <a:tabLst>
                <a:tab pos="380365" algn="l"/>
                <a:tab pos="695769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clien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querie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 amazon.co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 ge</a:t>
            </a:r>
            <a:r>
              <a:rPr sz="2400" dirty="0">
                <a:latin typeface="Comic Sans MS"/>
                <a:cs typeface="Comic Sans MS"/>
              </a:rPr>
              <a:t>t	</a:t>
            </a:r>
            <a:r>
              <a:rPr sz="2400" spc="-5" dirty="0">
                <a:latin typeface="Comic Sans MS"/>
                <a:cs typeface="Comic Sans MS"/>
              </a:rPr>
              <a:t>IP  address for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  <a:hlinkClick r:id="rId2"/>
              </a:rPr>
              <a:t>www.amazon.com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524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DNS: Root name</a:t>
            </a:r>
            <a:r>
              <a:rPr spc="-105" dirty="0"/>
              <a:t> </a:t>
            </a:r>
            <a:r>
              <a:rPr spc="-5"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2280" y="5038089"/>
            <a:ext cx="2212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406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13 root name  servers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worldwide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0443" y="3716337"/>
            <a:ext cx="4110354" cy="2717800"/>
            <a:chOff x="1920443" y="3716337"/>
            <a:chExt cx="4110354" cy="2717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443" y="4405550"/>
              <a:ext cx="4110237" cy="2028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79636" y="3725862"/>
              <a:ext cx="561340" cy="1155700"/>
            </a:xfrm>
            <a:custGeom>
              <a:avLst/>
              <a:gdLst/>
              <a:ahLst/>
              <a:cxnLst/>
              <a:rect l="l" t="t" r="r" b="b"/>
              <a:pathLst>
                <a:path w="561339" h="1155700">
                  <a:moveTo>
                    <a:pt x="0" y="0"/>
                  </a:moveTo>
                  <a:lnTo>
                    <a:pt x="0" y="606772"/>
                  </a:lnTo>
                  <a:lnTo>
                    <a:pt x="561189" y="115518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309" y="4849021"/>
              <a:ext cx="102871" cy="1019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5650" y="5665470"/>
            <a:ext cx="1732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 </a:t>
            </a:r>
            <a:r>
              <a:rPr sz="1000" spc="-5" dirty="0">
                <a:latin typeface="Arial"/>
                <a:cs typeface="Arial"/>
              </a:rPr>
              <a:t>USC-ISI </a:t>
            </a:r>
            <a:r>
              <a:rPr sz="1000" dirty="0">
                <a:latin typeface="Arial"/>
                <a:cs typeface="Arial"/>
              </a:rPr>
              <a:t>Marina </a:t>
            </a:r>
            <a:r>
              <a:rPr sz="1000" spc="-5" dirty="0">
                <a:latin typeface="Arial"/>
                <a:cs typeface="Arial"/>
              </a:rPr>
              <a:t>del Rey,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5" dirty="0">
                <a:latin typeface="Arial"/>
                <a:cs typeface="Arial"/>
              </a:rPr>
              <a:t>ICANN Los Angeles,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14462" y="4059237"/>
            <a:ext cx="2973705" cy="1609725"/>
            <a:chOff x="1414462" y="4059237"/>
            <a:chExt cx="2973705" cy="1609725"/>
          </a:xfrm>
        </p:grpSpPr>
        <p:sp>
          <p:nvSpPr>
            <p:cNvPr id="10" name="object 10"/>
            <p:cNvSpPr/>
            <p:nvPr/>
          </p:nvSpPr>
          <p:spPr>
            <a:xfrm>
              <a:off x="1527175" y="5179919"/>
              <a:ext cx="669290" cy="480059"/>
            </a:xfrm>
            <a:custGeom>
              <a:avLst/>
              <a:gdLst/>
              <a:ahLst/>
              <a:cxnLst/>
              <a:rect l="l" t="t" r="r" b="b"/>
              <a:pathLst>
                <a:path w="669289" h="480060">
                  <a:moveTo>
                    <a:pt x="0" y="479517"/>
                  </a:moveTo>
                  <a:lnTo>
                    <a:pt x="66909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8415" y="5120034"/>
              <a:ext cx="107647" cy="94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3987" y="4868862"/>
              <a:ext cx="706120" cy="159385"/>
            </a:xfrm>
            <a:custGeom>
              <a:avLst/>
              <a:gdLst/>
              <a:ahLst/>
              <a:cxnLst/>
              <a:rect l="l" t="t" r="r" b="b"/>
              <a:pathLst>
                <a:path w="706119" h="159385">
                  <a:moveTo>
                    <a:pt x="0" y="0"/>
                  </a:moveTo>
                  <a:lnTo>
                    <a:pt x="706055" y="15903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3603" y="4987674"/>
              <a:ext cx="110301" cy="804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96640" y="4068762"/>
              <a:ext cx="382270" cy="560070"/>
            </a:xfrm>
            <a:custGeom>
              <a:avLst/>
              <a:gdLst/>
              <a:ahLst/>
              <a:cxnLst/>
              <a:rect l="l" t="t" r="r" b="b"/>
              <a:pathLst>
                <a:path w="382270" h="560070">
                  <a:moveTo>
                    <a:pt x="381683" y="0"/>
                  </a:moveTo>
                  <a:lnTo>
                    <a:pt x="0" y="55962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404" y="4601129"/>
              <a:ext cx="93756" cy="108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8762" y="4344670"/>
            <a:ext cx="180911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NASA </a:t>
            </a:r>
            <a:r>
              <a:rPr sz="1000" dirty="0">
                <a:latin typeface="Arial"/>
                <a:cs typeface="Arial"/>
              </a:rPr>
              <a:t>Mt </a:t>
            </a:r>
            <a:r>
              <a:rPr sz="1000" spc="-5" dirty="0">
                <a:latin typeface="Arial"/>
                <a:cs typeface="Arial"/>
              </a:rPr>
              <a:t>View,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 </a:t>
            </a:r>
            <a:r>
              <a:rPr sz="1000" spc="-5" dirty="0">
                <a:latin typeface="Arial"/>
                <a:cs typeface="Arial"/>
              </a:rPr>
              <a:t>Internet Software C. Palo </a:t>
            </a:r>
            <a:r>
              <a:rPr sz="900" spc="-5" dirty="0">
                <a:latin typeface="Arial"/>
                <a:cs typeface="Arial"/>
              </a:rPr>
              <a:t>Alto,  CA </a:t>
            </a:r>
            <a:r>
              <a:rPr sz="900" dirty="0">
                <a:latin typeface="Arial"/>
                <a:cs typeface="Arial"/>
              </a:rPr>
              <a:t>(and </a:t>
            </a:r>
            <a:r>
              <a:rPr sz="900" spc="-5" dirty="0">
                <a:latin typeface="Arial"/>
                <a:cs typeface="Arial"/>
              </a:rPr>
              <a:t>36 other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locations)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7850" y="3695382"/>
            <a:ext cx="22688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k </a:t>
            </a:r>
            <a:r>
              <a:rPr sz="1000" spc="-5" dirty="0">
                <a:latin typeface="Arial"/>
                <a:cs typeface="Arial"/>
              </a:rPr>
              <a:t>RIPE London </a:t>
            </a:r>
            <a:r>
              <a:rPr sz="1000" dirty="0">
                <a:latin typeface="Arial"/>
                <a:cs typeface="Arial"/>
              </a:rPr>
              <a:t>(also </a:t>
            </a:r>
            <a:r>
              <a:rPr sz="1000" spc="-5" dirty="0">
                <a:latin typeface="Arial"/>
                <a:cs typeface="Arial"/>
              </a:rPr>
              <a:t>16 other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locations)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56931" y="3852862"/>
            <a:ext cx="620395" cy="942340"/>
            <a:chOff x="3756931" y="3852862"/>
            <a:chExt cx="620395" cy="942340"/>
          </a:xfrm>
        </p:grpSpPr>
        <p:sp>
          <p:nvSpPr>
            <p:cNvPr id="19" name="object 19"/>
            <p:cNvSpPr/>
            <p:nvPr/>
          </p:nvSpPr>
          <p:spPr>
            <a:xfrm>
              <a:off x="3813621" y="3862387"/>
              <a:ext cx="553720" cy="850900"/>
            </a:xfrm>
            <a:custGeom>
              <a:avLst/>
              <a:gdLst/>
              <a:ahLst/>
              <a:cxnLst/>
              <a:rect l="l" t="t" r="r" b="b"/>
              <a:pathLst>
                <a:path w="553720" h="850900">
                  <a:moveTo>
                    <a:pt x="553589" y="0"/>
                  </a:moveTo>
                  <a:lnTo>
                    <a:pt x="0" y="85036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6931" y="4686055"/>
              <a:ext cx="92585" cy="1086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07553" y="3984307"/>
            <a:ext cx="286512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173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i </a:t>
            </a:r>
            <a:r>
              <a:rPr sz="1000" spc="-5" dirty="0">
                <a:latin typeface="Arial"/>
                <a:cs typeface="Arial"/>
              </a:rPr>
              <a:t>Autonomica, Stockholm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(plus</a:t>
            </a:r>
            <a:endParaRPr sz="1000">
              <a:latin typeface="Arial"/>
              <a:cs typeface="Arial"/>
            </a:endParaRPr>
          </a:p>
          <a:p>
            <a:pPr marR="1137285" algn="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28 other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locations)</a:t>
            </a:r>
            <a:endParaRPr sz="1000">
              <a:latin typeface="Arial"/>
              <a:cs typeface="Arial"/>
            </a:endParaRPr>
          </a:p>
          <a:p>
            <a:pPr marL="1296035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"/>
                <a:cs typeface="Arial"/>
              </a:rPr>
              <a:t>m </a:t>
            </a:r>
            <a:r>
              <a:rPr sz="1000" spc="-5" dirty="0">
                <a:latin typeface="Arial"/>
                <a:cs typeface="Arial"/>
              </a:rPr>
              <a:t>WIDE Tokyo </a:t>
            </a:r>
            <a:r>
              <a:rPr sz="1000" dirty="0">
                <a:latin typeface="Arial"/>
                <a:cs typeface="Arial"/>
              </a:rPr>
              <a:t>(also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Seoul,  Paris,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SF)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84702" y="4589462"/>
            <a:ext cx="400685" cy="430530"/>
            <a:chOff x="5584702" y="4589462"/>
            <a:chExt cx="400685" cy="430530"/>
          </a:xfrm>
        </p:grpSpPr>
        <p:sp>
          <p:nvSpPr>
            <p:cNvPr id="23" name="object 23"/>
            <p:cNvSpPr/>
            <p:nvPr/>
          </p:nvSpPr>
          <p:spPr>
            <a:xfrm>
              <a:off x="5652980" y="4598987"/>
              <a:ext cx="322580" cy="347980"/>
            </a:xfrm>
            <a:custGeom>
              <a:avLst/>
              <a:gdLst/>
              <a:ahLst/>
              <a:cxnLst/>
              <a:rect l="l" t="t" r="r" b="b"/>
              <a:pathLst>
                <a:path w="322579" h="347979">
                  <a:moveTo>
                    <a:pt x="322369" y="0"/>
                  </a:moveTo>
                  <a:lnTo>
                    <a:pt x="0" y="34795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4702" y="4916031"/>
              <a:ext cx="100885" cy="10385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</a:rPr>
              <a:t>r	</a:t>
            </a:r>
            <a:r>
              <a:rPr spc="-5" dirty="0"/>
              <a:t>contacted by local name server that can not resolve</a:t>
            </a:r>
            <a:r>
              <a:rPr spc="-35" dirty="0"/>
              <a:t> </a:t>
            </a:r>
            <a:r>
              <a:rPr spc="-5" dirty="0"/>
              <a:t>name</a:t>
            </a:r>
            <a:endParaRPr sz="1700"/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</a:rPr>
              <a:t>r	</a:t>
            </a:r>
            <a:r>
              <a:rPr spc="-5" dirty="0"/>
              <a:t>root name</a:t>
            </a:r>
            <a:r>
              <a:rPr spc="-10" dirty="0"/>
              <a:t> </a:t>
            </a:r>
            <a:r>
              <a:rPr spc="-5" dirty="0"/>
              <a:t>server:</a:t>
            </a:r>
            <a:endParaRPr sz="1700"/>
          </a:p>
          <a:p>
            <a:pPr marL="75120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pc="-5" dirty="0"/>
              <a:t>contacts authoritative name server if name mapping not</a:t>
            </a:r>
            <a:r>
              <a:rPr spc="-70" dirty="0"/>
              <a:t> </a:t>
            </a:r>
            <a:r>
              <a:rPr spc="-5" dirty="0"/>
              <a:t>known</a:t>
            </a:r>
          </a:p>
          <a:p>
            <a:pPr marL="75120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pc="-5" dirty="0"/>
              <a:t>gets</a:t>
            </a:r>
            <a:r>
              <a:rPr spc="-10" dirty="0"/>
              <a:t> </a:t>
            </a:r>
            <a:r>
              <a:rPr spc="-5" dirty="0"/>
              <a:t>mapping</a:t>
            </a:r>
          </a:p>
          <a:p>
            <a:pPr marL="75120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pc="-5" dirty="0"/>
              <a:t>returns mapping to local name</a:t>
            </a:r>
            <a:r>
              <a:rPr spc="-25" dirty="0"/>
              <a:t> </a:t>
            </a:r>
            <a:r>
              <a:rPr spc="-5" dirty="0"/>
              <a:t>server</a:t>
            </a:r>
          </a:p>
          <a:p>
            <a:pPr marL="1666875">
              <a:lnSpc>
                <a:spcPct val="100000"/>
              </a:lnSpc>
              <a:spcBef>
                <a:spcPts val="2225"/>
              </a:spcBef>
            </a:pPr>
            <a:r>
              <a:rPr sz="100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Verisign, Dulles,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VA</a:t>
            </a:r>
            <a:endParaRPr sz="1000">
              <a:latin typeface="Arial"/>
              <a:cs typeface="Arial"/>
            </a:endParaRPr>
          </a:p>
          <a:p>
            <a:pPr marL="166687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c </a:t>
            </a:r>
            <a:r>
              <a:rPr sz="1000" spc="-5" dirty="0">
                <a:latin typeface="Arial"/>
                <a:cs typeface="Arial"/>
              </a:rPr>
              <a:t>Cogent, Herndon, VA </a:t>
            </a:r>
            <a:r>
              <a:rPr sz="1000" dirty="0">
                <a:latin typeface="Arial"/>
                <a:cs typeface="Arial"/>
              </a:rPr>
              <a:t>(also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216150" y="3682682"/>
            <a:ext cx="1809114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d U Maryland </a:t>
            </a:r>
            <a:r>
              <a:rPr sz="1000" spc="-5" dirty="0">
                <a:latin typeface="Arial"/>
                <a:cs typeface="Arial"/>
              </a:rPr>
              <a:t>College Park,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MD  g </a:t>
            </a:r>
            <a:r>
              <a:rPr sz="1000" spc="-5" dirty="0">
                <a:latin typeface="Arial"/>
                <a:cs typeface="Arial"/>
              </a:rPr>
              <a:t>US DoD Vienna,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h </a:t>
            </a:r>
            <a:r>
              <a:rPr sz="1000" spc="-5" dirty="0">
                <a:latin typeface="Arial"/>
                <a:cs typeface="Arial"/>
              </a:rPr>
              <a:t>ARL Aberdeen,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j </a:t>
            </a:r>
            <a:r>
              <a:rPr sz="900" spc="-5" dirty="0">
                <a:latin typeface="Arial"/>
                <a:cs typeface="Arial"/>
              </a:rPr>
              <a:t>Verisign, </a:t>
            </a:r>
            <a:r>
              <a:rPr sz="900" dirty="0">
                <a:latin typeface="Arial"/>
                <a:cs typeface="Arial"/>
              </a:rPr>
              <a:t>( </a:t>
            </a:r>
            <a:r>
              <a:rPr sz="900" spc="-5" dirty="0">
                <a:latin typeface="Arial"/>
                <a:cs typeface="Arial"/>
              </a:rPr>
              <a:t>21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locations)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512" y="4303712"/>
            <a:ext cx="833437" cy="638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36448" y="4897818"/>
            <a:ext cx="168465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requesting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host</a:t>
            </a:r>
            <a:endParaRPr sz="1800">
              <a:latin typeface="Comic Sans MS"/>
              <a:cs typeface="Comic Sans MS"/>
            </a:endParaRPr>
          </a:p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7633" y="5673534"/>
            <a:ext cx="1830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586" y="5103812"/>
            <a:ext cx="833436" cy="6381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32399" y="1236919"/>
            <a:ext cx="1912620" cy="1917700"/>
            <a:chOff x="5232399" y="1236919"/>
            <a:chExt cx="1912620" cy="1917700"/>
          </a:xfrm>
        </p:grpSpPr>
        <p:sp>
          <p:nvSpPr>
            <p:cNvPr id="7" name="object 7"/>
            <p:cNvSpPr/>
            <p:nvPr/>
          </p:nvSpPr>
          <p:spPr>
            <a:xfrm>
              <a:off x="5237150" y="2233142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87" y="500938"/>
                  </a:moveTo>
                  <a:lnTo>
                    <a:pt x="357568" y="500938"/>
                  </a:lnTo>
                  <a:lnTo>
                    <a:pt x="357568" y="0"/>
                  </a:lnTo>
                  <a:lnTo>
                    <a:pt x="187413" y="0"/>
                  </a:lnTo>
                  <a:lnTo>
                    <a:pt x="187413" y="143433"/>
                  </a:lnTo>
                  <a:lnTo>
                    <a:pt x="2476" y="143433"/>
                  </a:lnTo>
                  <a:lnTo>
                    <a:pt x="2476" y="623189"/>
                  </a:lnTo>
                  <a:lnTo>
                    <a:pt x="0" y="652945"/>
                  </a:lnTo>
                  <a:lnTo>
                    <a:pt x="357251" y="652945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9626" y="2376565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4" h="505460">
                  <a:moveTo>
                    <a:pt x="0" y="0"/>
                  </a:moveTo>
                  <a:lnTo>
                    <a:pt x="234261" y="0"/>
                  </a:lnTo>
                  <a:lnTo>
                    <a:pt x="234261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7162" y="2228850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5"/>
                  </a:moveTo>
                  <a:lnTo>
                    <a:pt x="0" y="151995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7162" y="2228850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5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lnTo>
                    <a:pt x="0" y="151995"/>
                  </a:lnTo>
                  <a:close/>
                </a:path>
                <a:path w="370204" h="653414">
                  <a:moveTo>
                    <a:pt x="369887" y="10704"/>
                  </a:moveTo>
                  <a:lnTo>
                    <a:pt x="369887" y="505228"/>
                  </a:lnTo>
                </a:path>
                <a:path w="370204" h="653414">
                  <a:moveTo>
                    <a:pt x="369887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9217" y="2442930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9217" y="2442930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1412" y="2530703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3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3" y="0"/>
                  </a:lnTo>
                  <a:lnTo>
                    <a:pt x="118363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0675" y="1345636"/>
              <a:ext cx="796925" cy="847090"/>
            </a:xfrm>
            <a:custGeom>
              <a:avLst/>
              <a:gdLst/>
              <a:ahLst/>
              <a:cxnLst/>
              <a:rect l="l" t="t" r="r" b="b"/>
              <a:pathLst>
                <a:path w="796925" h="847089">
                  <a:moveTo>
                    <a:pt x="0" y="846700"/>
                  </a:moveTo>
                  <a:lnTo>
                    <a:pt x="796894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8912" y="1236919"/>
              <a:ext cx="151819" cy="1553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57875" y="2554287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124777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3911" y="2492801"/>
              <a:ext cx="158251" cy="1229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29120" y="1449387"/>
              <a:ext cx="614680" cy="638810"/>
            </a:xfrm>
            <a:custGeom>
              <a:avLst/>
              <a:gdLst/>
              <a:ahLst/>
              <a:cxnLst/>
              <a:rect l="l" t="t" r="r" b="b"/>
              <a:pathLst>
                <a:path w="614679" h="638810">
                  <a:moveTo>
                    <a:pt x="614529" y="0"/>
                  </a:moveTo>
                  <a:lnTo>
                    <a:pt x="0" y="638472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906" y="2040841"/>
              <a:ext cx="152506" cy="1547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1020" y="2930524"/>
              <a:ext cx="0" cy="205104"/>
            </a:xfrm>
            <a:custGeom>
              <a:avLst/>
              <a:gdLst/>
              <a:ahLst/>
              <a:cxnLst/>
              <a:rect l="l" t="t" r="r" b="b"/>
              <a:pathLst>
                <a:path h="205105">
                  <a:moveTo>
                    <a:pt x="0" y="0"/>
                  </a:moveTo>
                  <a:lnTo>
                    <a:pt x="0" y="204787"/>
                  </a:lnTo>
                </a:path>
              </a:pathLst>
            </a:custGeom>
            <a:ln w="368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6288" y="2322451"/>
              <a:ext cx="158551" cy="12296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887752" y="497268"/>
            <a:ext cx="1815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root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6375" y="3611562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9124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224888" y="2943723"/>
            <a:ext cx="123189" cy="191770"/>
            <a:chOff x="5224888" y="2943723"/>
            <a:chExt cx="123189" cy="191770"/>
          </a:xfrm>
        </p:grpSpPr>
        <p:sp>
          <p:nvSpPr>
            <p:cNvPr id="25" name="object 25"/>
            <p:cNvSpPr/>
            <p:nvPr/>
          </p:nvSpPr>
          <p:spPr>
            <a:xfrm>
              <a:off x="5286374" y="3087687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62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4888" y="2943723"/>
              <a:ext cx="122971" cy="15825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423682" y="3611562"/>
            <a:ext cx="123189" cy="629920"/>
            <a:chOff x="5423682" y="3611562"/>
            <a:chExt cx="123189" cy="629920"/>
          </a:xfrm>
        </p:grpSpPr>
        <p:sp>
          <p:nvSpPr>
            <p:cNvPr id="28" name="object 28"/>
            <p:cNvSpPr/>
            <p:nvPr/>
          </p:nvSpPr>
          <p:spPr>
            <a:xfrm>
              <a:off x="5481020" y="3611562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066"/>
                  </a:lnTo>
                </a:path>
              </a:pathLst>
            </a:custGeom>
            <a:ln w="368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3682" y="4082714"/>
              <a:ext cx="122969" cy="15858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209938" y="307854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local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0892" y="3355783"/>
            <a:ext cx="1276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76757" y="37881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9682" y="14545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7832" y="16926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59437" y="2102230"/>
            <a:ext cx="136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170" algn="l"/>
                <a:tab pos="1355090" algn="l"/>
              </a:tabLst>
            </a:pP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4	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02319" y="25895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99219" y="36294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46824" y="804862"/>
            <a:ext cx="1208405" cy="2091689"/>
            <a:chOff x="6346824" y="804862"/>
            <a:chExt cx="1208405" cy="2091689"/>
          </a:xfrm>
        </p:grpSpPr>
        <p:sp>
          <p:nvSpPr>
            <p:cNvPr id="39" name="object 39"/>
            <p:cNvSpPr/>
            <p:nvPr/>
          </p:nvSpPr>
          <p:spPr>
            <a:xfrm>
              <a:off x="6351575" y="813917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5">
                  <a:moveTo>
                    <a:pt x="369887" y="500938"/>
                  </a:moveTo>
                  <a:lnTo>
                    <a:pt x="357568" y="500938"/>
                  </a:lnTo>
                  <a:lnTo>
                    <a:pt x="357568" y="0"/>
                  </a:lnTo>
                  <a:lnTo>
                    <a:pt x="187413" y="0"/>
                  </a:lnTo>
                  <a:lnTo>
                    <a:pt x="187413" y="143433"/>
                  </a:lnTo>
                  <a:lnTo>
                    <a:pt x="2476" y="143433"/>
                  </a:lnTo>
                  <a:lnTo>
                    <a:pt x="2476" y="623176"/>
                  </a:lnTo>
                  <a:lnTo>
                    <a:pt x="0" y="652932"/>
                  </a:lnTo>
                  <a:lnTo>
                    <a:pt x="357251" y="652932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54051" y="957340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5" h="505459">
                  <a:moveTo>
                    <a:pt x="0" y="0"/>
                  </a:moveTo>
                  <a:lnTo>
                    <a:pt x="234260" y="0"/>
                  </a:lnTo>
                  <a:lnTo>
                    <a:pt x="234260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51587" y="809624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6"/>
                  </a:moveTo>
                  <a:lnTo>
                    <a:pt x="0" y="151996"/>
                  </a:lnTo>
                  <a:lnTo>
                    <a:pt x="12647" y="0"/>
                  </a:lnTo>
                  <a:lnTo>
                    <a:pt x="369887" y="0"/>
                  </a:lnTo>
                  <a:lnTo>
                    <a:pt x="357239" y="15199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51587" y="809624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5">
                  <a:moveTo>
                    <a:pt x="0" y="151996"/>
                  </a:moveTo>
                  <a:lnTo>
                    <a:pt x="12647" y="0"/>
                  </a:lnTo>
                  <a:lnTo>
                    <a:pt x="369887" y="0"/>
                  </a:lnTo>
                  <a:lnTo>
                    <a:pt x="357239" y="151996"/>
                  </a:lnTo>
                  <a:lnTo>
                    <a:pt x="0" y="151996"/>
                  </a:lnTo>
                  <a:close/>
                </a:path>
                <a:path w="370204" h="653415">
                  <a:moveTo>
                    <a:pt x="369887" y="10704"/>
                  </a:moveTo>
                  <a:lnTo>
                    <a:pt x="369887" y="505228"/>
                  </a:lnTo>
                </a:path>
                <a:path w="370204" h="653415">
                  <a:moveTo>
                    <a:pt x="369887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83642" y="1023705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5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3642" y="1023705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5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5837" y="1111478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3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3" y="0"/>
                  </a:lnTo>
                  <a:lnTo>
                    <a:pt x="118363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80262" y="2242667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74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16"/>
                  </a:lnTo>
                  <a:lnTo>
                    <a:pt x="0" y="652945"/>
                  </a:lnTo>
                  <a:lnTo>
                    <a:pt x="357238" y="652945"/>
                  </a:lnTo>
                  <a:lnTo>
                    <a:pt x="369874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82726" y="2386090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5" h="505460">
                  <a:moveTo>
                    <a:pt x="0" y="0"/>
                  </a:moveTo>
                  <a:lnTo>
                    <a:pt x="234261" y="0"/>
                  </a:lnTo>
                  <a:lnTo>
                    <a:pt x="234261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80262" y="2238374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8" y="151995"/>
                  </a:moveTo>
                  <a:lnTo>
                    <a:pt x="0" y="151995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8" y="1519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80262" y="2238374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5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8" y="151995"/>
                  </a:lnTo>
                  <a:lnTo>
                    <a:pt x="0" y="151995"/>
                  </a:lnTo>
                  <a:close/>
                </a:path>
                <a:path w="370204" h="653414">
                  <a:moveTo>
                    <a:pt x="369886" y="10704"/>
                  </a:moveTo>
                  <a:lnTo>
                    <a:pt x="369886" y="505228"/>
                  </a:lnTo>
                </a:path>
                <a:path w="370204" h="653414">
                  <a:moveTo>
                    <a:pt x="369886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12318" y="2452454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12318" y="2452454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34512" y="2540228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3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3" y="0"/>
                  </a:lnTo>
                  <a:lnTo>
                    <a:pt x="118363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156450" y="3852862"/>
            <a:ext cx="379730" cy="662940"/>
            <a:chOff x="7156450" y="3852862"/>
            <a:chExt cx="379730" cy="662940"/>
          </a:xfrm>
        </p:grpSpPr>
        <p:sp>
          <p:nvSpPr>
            <p:cNvPr id="54" name="object 54"/>
            <p:cNvSpPr/>
            <p:nvPr/>
          </p:nvSpPr>
          <p:spPr>
            <a:xfrm>
              <a:off x="7161212" y="3861917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74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16"/>
                  </a:lnTo>
                  <a:lnTo>
                    <a:pt x="0" y="652945"/>
                  </a:lnTo>
                  <a:lnTo>
                    <a:pt x="357238" y="652945"/>
                  </a:lnTo>
                  <a:lnTo>
                    <a:pt x="369874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63676" y="4005340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5" h="505460">
                  <a:moveTo>
                    <a:pt x="0" y="0"/>
                  </a:moveTo>
                  <a:lnTo>
                    <a:pt x="234261" y="0"/>
                  </a:lnTo>
                  <a:lnTo>
                    <a:pt x="234261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212" y="3857625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8" y="151995"/>
                  </a:moveTo>
                  <a:lnTo>
                    <a:pt x="0" y="151995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8" y="1519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61212" y="3857625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5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8" y="151995"/>
                  </a:lnTo>
                  <a:lnTo>
                    <a:pt x="0" y="151995"/>
                  </a:lnTo>
                  <a:close/>
                </a:path>
                <a:path w="370204" h="653414">
                  <a:moveTo>
                    <a:pt x="369886" y="10704"/>
                  </a:moveTo>
                  <a:lnTo>
                    <a:pt x="369886" y="505228"/>
                  </a:lnTo>
                </a:path>
                <a:path w="370204" h="653414">
                  <a:moveTo>
                    <a:pt x="369886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3267" y="4071705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93267" y="4071705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5462" y="4159478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70">
                  <a:moveTo>
                    <a:pt x="118363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3" y="0"/>
                  </a:lnTo>
                  <a:lnTo>
                    <a:pt x="118363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323457" y="4446397"/>
            <a:ext cx="2453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authoritative DNS</a:t>
            </a:r>
            <a:r>
              <a:rPr sz="1600" spc="-8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59181" y="4694047"/>
            <a:ext cx="1784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72157" y="365956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29207" y="38072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595356" y="2701925"/>
            <a:ext cx="1503680" cy="1443355"/>
            <a:chOff x="5595356" y="2701925"/>
            <a:chExt cx="1503680" cy="1443355"/>
          </a:xfrm>
        </p:grpSpPr>
        <p:sp>
          <p:nvSpPr>
            <p:cNvPr id="66" name="object 66"/>
            <p:cNvSpPr/>
            <p:nvPr/>
          </p:nvSpPr>
          <p:spPr>
            <a:xfrm>
              <a:off x="5619750" y="2714625"/>
              <a:ext cx="1379855" cy="1214120"/>
            </a:xfrm>
            <a:custGeom>
              <a:avLst/>
              <a:gdLst/>
              <a:ahLst/>
              <a:cxnLst/>
              <a:rect l="l" t="t" r="r" b="b"/>
              <a:pathLst>
                <a:path w="1379854" h="1214120">
                  <a:moveTo>
                    <a:pt x="0" y="0"/>
                  </a:moveTo>
                  <a:lnTo>
                    <a:pt x="1379423" y="1213775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8758" y="3884203"/>
              <a:ext cx="139651" cy="13304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694958" y="2930634"/>
              <a:ext cx="1379220" cy="1202055"/>
            </a:xfrm>
            <a:custGeom>
              <a:avLst/>
              <a:gdLst/>
              <a:ahLst/>
              <a:cxnLst/>
              <a:rect l="l" t="t" r="r" b="b"/>
              <a:pathLst>
                <a:path w="1379220" h="1202054">
                  <a:moveTo>
                    <a:pt x="1378940" y="120162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5356" y="2842207"/>
              <a:ext cx="139864" cy="132757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6654024" y="1868868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TLD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6425" y="216661"/>
            <a:ext cx="400431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DNS name </a:t>
            </a:r>
            <a:r>
              <a:rPr u="none" spc="-5" dirty="0"/>
              <a:t> </a:t>
            </a:r>
            <a:r>
              <a:rPr spc="-5" dirty="0"/>
              <a:t>resolution</a:t>
            </a:r>
            <a:r>
              <a:rPr spc="-105" dirty="0"/>
              <a:t> </a:t>
            </a:r>
            <a:r>
              <a:rPr spc="-5" dirty="0"/>
              <a:t>example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09942" y="1738819"/>
            <a:ext cx="335851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Host at cis.poly.edu  wants IP address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  gaia.cs.umass.edu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5637" y="3048418"/>
            <a:ext cx="2766060" cy="23723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iterated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query:</a:t>
            </a:r>
            <a:endParaRPr sz="2400">
              <a:latin typeface="Comic Sans MS"/>
              <a:cs typeface="Comic Sans MS"/>
            </a:endParaRPr>
          </a:p>
          <a:p>
            <a:pPr marL="355600" marR="5080" indent="-339090">
              <a:lnSpc>
                <a:spcPct val="995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contacted server  replies with name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  server to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contact</a:t>
            </a:r>
            <a:endParaRPr sz="2000">
              <a:latin typeface="Comic Sans MS"/>
              <a:cs typeface="Comic Sans MS"/>
            </a:endParaRPr>
          </a:p>
          <a:p>
            <a:pPr marL="355600" marR="254000" indent="-339090" algn="just">
              <a:lnSpc>
                <a:spcPct val="99500"/>
              </a:lnSpc>
              <a:spcBef>
                <a:spcPts val="409"/>
              </a:spcBef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 </a:t>
            </a:r>
            <a:r>
              <a:rPr sz="2000" spc="-5" dirty="0">
                <a:latin typeface="Comic Sans MS"/>
                <a:cs typeface="Comic Sans MS"/>
              </a:rPr>
              <a:t>“I don’t know this  name, but ask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this  server”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5138" y="4613275"/>
            <a:ext cx="833436" cy="638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22074" y="5207380"/>
            <a:ext cx="168465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requesting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host</a:t>
            </a:r>
            <a:endParaRPr sz="1800">
              <a:latin typeface="Comic Sans MS"/>
              <a:cs typeface="Comic Sans MS"/>
            </a:endParaRPr>
          </a:p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3260" y="5983096"/>
            <a:ext cx="1830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9213" y="5413375"/>
            <a:ext cx="833436" cy="6381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73377" y="806830"/>
            <a:ext cx="1815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root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921125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9124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10513" y="3253286"/>
            <a:ext cx="123189" cy="191770"/>
            <a:chOff x="4510513" y="3253286"/>
            <a:chExt cx="123189" cy="191770"/>
          </a:xfrm>
        </p:grpSpPr>
        <p:sp>
          <p:nvSpPr>
            <p:cNvPr id="9" name="object 9"/>
            <p:cNvSpPr/>
            <p:nvPr/>
          </p:nvSpPr>
          <p:spPr>
            <a:xfrm>
              <a:off x="4571999" y="3397250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62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0513" y="3253286"/>
              <a:ext cx="122971" cy="1582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18025" y="1546482"/>
            <a:ext cx="1068705" cy="1917700"/>
            <a:chOff x="4518025" y="1546482"/>
            <a:chExt cx="1068705" cy="1917700"/>
          </a:xfrm>
        </p:grpSpPr>
        <p:sp>
          <p:nvSpPr>
            <p:cNvPr id="12" name="object 12"/>
            <p:cNvSpPr/>
            <p:nvPr/>
          </p:nvSpPr>
          <p:spPr>
            <a:xfrm>
              <a:off x="4522787" y="2542704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87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03"/>
                  </a:lnTo>
                  <a:lnTo>
                    <a:pt x="0" y="652932"/>
                  </a:lnTo>
                  <a:lnTo>
                    <a:pt x="357238" y="652932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5252" y="2686127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4" h="505460">
                  <a:moveTo>
                    <a:pt x="0" y="0"/>
                  </a:moveTo>
                  <a:lnTo>
                    <a:pt x="234260" y="0"/>
                  </a:lnTo>
                  <a:lnTo>
                    <a:pt x="234260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2787" y="2538412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5"/>
                  </a:moveTo>
                  <a:lnTo>
                    <a:pt x="0" y="151995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2787" y="2538412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5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lnTo>
                    <a:pt x="0" y="151995"/>
                  </a:lnTo>
                  <a:close/>
                </a:path>
                <a:path w="370204" h="653414">
                  <a:moveTo>
                    <a:pt x="369886" y="10704"/>
                  </a:moveTo>
                  <a:lnTo>
                    <a:pt x="369886" y="505228"/>
                  </a:lnTo>
                </a:path>
                <a:path w="370204" h="653414">
                  <a:moveTo>
                    <a:pt x="369886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4843" y="2752491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4843" y="2752491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7037" y="2840265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3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3" y="0"/>
                  </a:lnTo>
                  <a:lnTo>
                    <a:pt x="118363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86299" y="1655199"/>
              <a:ext cx="796925" cy="847090"/>
            </a:xfrm>
            <a:custGeom>
              <a:avLst/>
              <a:gdLst/>
              <a:ahLst/>
              <a:cxnLst/>
              <a:rect l="l" t="t" r="r" b="b"/>
              <a:pathLst>
                <a:path w="796925" h="847089">
                  <a:moveTo>
                    <a:pt x="0" y="846700"/>
                  </a:moveTo>
                  <a:lnTo>
                    <a:pt x="796894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4536" y="1546482"/>
              <a:ext cx="151819" cy="1553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66645" y="3240087"/>
              <a:ext cx="0" cy="205104"/>
            </a:xfrm>
            <a:custGeom>
              <a:avLst/>
              <a:gdLst/>
              <a:ahLst/>
              <a:cxnLst/>
              <a:rect l="l" t="t" r="r" b="b"/>
              <a:pathLst>
                <a:path h="205104">
                  <a:moveTo>
                    <a:pt x="0" y="0"/>
                  </a:moveTo>
                  <a:lnTo>
                    <a:pt x="0" y="204787"/>
                  </a:lnTo>
                </a:path>
              </a:pathLst>
            </a:custGeom>
            <a:ln w="368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09307" y="3921125"/>
            <a:ext cx="123189" cy="629920"/>
            <a:chOff x="4709307" y="3921125"/>
            <a:chExt cx="123189" cy="629920"/>
          </a:xfrm>
        </p:grpSpPr>
        <p:sp>
          <p:nvSpPr>
            <p:cNvPr id="23" name="object 23"/>
            <p:cNvSpPr/>
            <p:nvPr/>
          </p:nvSpPr>
          <p:spPr>
            <a:xfrm>
              <a:off x="4766645" y="3921125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066"/>
                  </a:lnTo>
                </a:path>
              </a:pathLst>
            </a:custGeom>
            <a:ln w="368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307" y="4392277"/>
              <a:ext cx="122969" cy="1585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495563" y="3388105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local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6517" y="3665347"/>
            <a:ext cx="1276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381" y="40977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5307" y="17640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30945" y="35500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3745" y="3626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68945" y="22546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32450" y="1114424"/>
            <a:ext cx="1208405" cy="3710940"/>
            <a:chOff x="5632450" y="1114424"/>
            <a:chExt cx="1208405" cy="3710940"/>
          </a:xfrm>
        </p:grpSpPr>
        <p:sp>
          <p:nvSpPr>
            <p:cNvPr id="33" name="object 33"/>
            <p:cNvSpPr/>
            <p:nvPr/>
          </p:nvSpPr>
          <p:spPr>
            <a:xfrm>
              <a:off x="5637212" y="1123479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87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03"/>
                  </a:lnTo>
                  <a:lnTo>
                    <a:pt x="0" y="652932"/>
                  </a:lnTo>
                  <a:lnTo>
                    <a:pt x="357238" y="652932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9678" y="1266902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4" h="505460">
                  <a:moveTo>
                    <a:pt x="0" y="0"/>
                  </a:moveTo>
                  <a:lnTo>
                    <a:pt x="234260" y="0"/>
                  </a:lnTo>
                  <a:lnTo>
                    <a:pt x="234260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7213" y="1119186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6"/>
                  </a:moveTo>
                  <a:lnTo>
                    <a:pt x="0" y="151996"/>
                  </a:lnTo>
                  <a:lnTo>
                    <a:pt x="12647" y="0"/>
                  </a:lnTo>
                  <a:lnTo>
                    <a:pt x="369887" y="0"/>
                  </a:lnTo>
                  <a:lnTo>
                    <a:pt x="357239" y="15199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7213" y="1119186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6"/>
                  </a:moveTo>
                  <a:lnTo>
                    <a:pt x="12647" y="0"/>
                  </a:lnTo>
                  <a:lnTo>
                    <a:pt x="369887" y="0"/>
                  </a:lnTo>
                  <a:lnTo>
                    <a:pt x="357239" y="151996"/>
                  </a:lnTo>
                  <a:lnTo>
                    <a:pt x="0" y="151996"/>
                  </a:lnTo>
                  <a:close/>
                </a:path>
                <a:path w="370204" h="653414">
                  <a:moveTo>
                    <a:pt x="369887" y="10704"/>
                  </a:moveTo>
                  <a:lnTo>
                    <a:pt x="369887" y="505228"/>
                  </a:lnTo>
                </a:path>
                <a:path w="370204" h="653414">
                  <a:moveTo>
                    <a:pt x="369887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9269" y="1333266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5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69269" y="1333266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5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1463" y="1421040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4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4" y="0"/>
                  </a:lnTo>
                  <a:lnTo>
                    <a:pt x="118364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5887" y="2552229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87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03"/>
                  </a:lnTo>
                  <a:lnTo>
                    <a:pt x="0" y="652932"/>
                  </a:lnTo>
                  <a:lnTo>
                    <a:pt x="357238" y="652932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8353" y="2695652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5" h="505460">
                  <a:moveTo>
                    <a:pt x="0" y="0"/>
                  </a:moveTo>
                  <a:lnTo>
                    <a:pt x="234260" y="0"/>
                  </a:lnTo>
                  <a:lnTo>
                    <a:pt x="234260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5888" y="2547937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5"/>
                  </a:moveTo>
                  <a:lnTo>
                    <a:pt x="0" y="151995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5888" y="2547937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5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9" y="151995"/>
                  </a:lnTo>
                  <a:lnTo>
                    <a:pt x="0" y="151995"/>
                  </a:lnTo>
                  <a:close/>
                </a:path>
                <a:path w="370204" h="653414">
                  <a:moveTo>
                    <a:pt x="369886" y="10704"/>
                  </a:moveTo>
                  <a:lnTo>
                    <a:pt x="369886" y="505228"/>
                  </a:lnTo>
                </a:path>
                <a:path w="370204" h="653414">
                  <a:moveTo>
                    <a:pt x="369886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97944" y="2762017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97944" y="2762017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20138" y="2849790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69">
                  <a:moveTo>
                    <a:pt x="118364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4" y="0"/>
                  </a:lnTo>
                  <a:lnTo>
                    <a:pt x="118364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46837" y="4171479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369887" y="500938"/>
                  </a:moveTo>
                  <a:lnTo>
                    <a:pt x="357555" y="500938"/>
                  </a:lnTo>
                  <a:lnTo>
                    <a:pt x="357555" y="0"/>
                  </a:lnTo>
                  <a:lnTo>
                    <a:pt x="187401" y="0"/>
                  </a:lnTo>
                  <a:lnTo>
                    <a:pt x="187401" y="143433"/>
                  </a:lnTo>
                  <a:lnTo>
                    <a:pt x="2463" y="143433"/>
                  </a:lnTo>
                  <a:lnTo>
                    <a:pt x="2463" y="623303"/>
                  </a:lnTo>
                  <a:lnTo>
                    <a:pt x="0" y="652932"/>
                  </a:lnTo>
                  <a:lnTo>
                    <a:pt x="357238" y="652932"/>
                  </a:lnTo>
                  <a:lnTo>
                    <a:pt x="369887" y="50093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49303" y="4314902"/>
              <a:ext cx="234315" cy="505459"/>
            </a:xfrm>
            <a:custGeom>
              <a:avLst/>
              <a:gdLst/>
              <a:ahLst/>
              <a:cxnLst/>
              <a:rect l="l" t="t" r="r" b="b"/>
              <a:pathLst>
                <a:path w="234315" h="505460">
                  <a:moveTo>
                    <a:pt x="0" y="0"/>
                  </a:moveTo>
                  <a:lnTo>
                    <a:pt x="234260" y="0"/>
                  </a:lnTo>
                  <a:lnTo>
                    <a:pt x="234260" y="505228"/>
                  </a:lnTo>
                  <a:lnTo>
                    <a:pt x="0" y="5052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46838" y="4167186"/>
              <a:ext cx="370205" cy="152400"/>
            </a:xfrm>
            <a:custGeom>
              <a:avLst/>
              <a:gdLst/>
              <a:ahLst/>
              <a:cxnLst/>
              <a:rect l="l" t="t" r="r" b="b"/>
              <a:pathLst>
                <a:path w="370204" h="152400">
                  <a:moveTo>
                    <a:pt x="357239" y="151996"/>
                  </a:moveTo>
                  <a:lnTo>
                    <a:pt x="0" y="151996"/>
                  </a:lnTo>
                  <a:lnTo>
                    <a:pt x="12647" y="0"/>
                  </a:lnTo>
                  <a:lnTo>
                    <a:pt x="369886" y="0"/>
                  </a:lnTo>
                  <a:lnTo>
                    <a:pt x="357239" y="15199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6838" y="4167186"/>
              <a:ext cx="370205" cy="653415"/>
            </a:xfrm>
            <a:custGeom>
              <a:avLst/>
              <a:gdLst/>
              <a:ahLst/>
              <a:cxnLst/>
              <a:rect l="l" t="t" r="r" b="b"/>
              <a:pathLst>
                <a:path w="370204" h="653414">
                  <a:moveTo>
                    <a:pt x="0" y="151996"/>
                  </a:moveTo>
                  <a:lnTo>
                    <a:pt x="12647" y="0"/>
                  </a:lnTo>
                  <a:lnTo>
                    <a:pt x="369886" y="0"/>
                  </a:lnTo>
                  <a:lnTo>
                    <a:pt x="357239" y="151996"/>
                  </a:lnTo>
                  <a:lnTo>
                    <a:pt x="0" y="151996"/>
                  </a:lnTo>
                  <a:close/>
                </a:path>
                <a:path w="370204" h="653414">
                  <a:moveTo>
                    <a:pt x="369886" y="10704"/>
                  </a:moveTo>
                  <a:lnTo>
                    <a:pt x="369886" y="505228"/>
                  </a:lnTo>
                </a:path>
                <a:path w="370204" h="653414">
                  <a:moveTo>
                    <a:pt x="369886" y="505228"/>
                  </a:moveTo>
                  <a:lnTo>
                    <a:pt x="236727" y="65294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78894" y="4381266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155351" y="291148"/>
                  </a:moveTo>
                  <a:lnTo>
                    <a:pt x="0" y="291148"/>
                  </a:lnTo>
                  <a:lnTo>
                    <a:pt x="0" y="0"/>
                  </a:lnTo>
                  <a:lnTo>
                    <a:pt x="155351" y="0"/>
                  </a:lnTo>
                  <a:lnTo>
                    <a:pt x="155351" y="29114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8894" y="4381266"/>
              <a:ext cx="155575" cy="291465"/>
            </a:xfrm>
            <a:custGeom>
              <a:avLst/>
              <a:gdLst/>
              <a:ahLst/>
              <a:cxnLst/>
              <a:rect l="l" t="t" r="r" b="b"/>
              <a:pathLst>
                <a:path w="155575" h="291464">
                  <a:moveTo>
                    <a:pt x="0" y="0"/>
                  </a:moveTo>
                  <a:lnTo>
                    <a:pt x="155351" y="0"/>
                  </a:lnTo>
                  <a:lnTo>
                    <a:pt x="155351" y="291148"/>
                  </a:lnTo>
                  <a:lnTo>
                    <a:pt x="0" y="291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01088" y="4469040"/>
              <a:ext cx="118745" cy="102870"/>
            </a:xfrm>
            <a:custGeom>
              <a:avLst/>
              <a:gdLst/>
              <a:ahLst/>
              <a:cxnLst/>
              <a:rect l="l" t="t" r="r" b="b"/>
              <a:pathLst>
                <a:path w="118745" h="102870">
                  <a:moveTo>
                    <a:pt x="118364" y="102758"/>
                  </a:moveTo>
                  <a:lnTo>
                    <a:pt x="0" y="102758"/>
                  </a:lnTo>
                  <a:lnTo>
                    <a:pt x="0" y="0"/>
                  </a:lnTo>
                  <a:lnTo>
                    <a:pt x="118364" y="0"/>
                  </a:lnTo>
                  <a:lnTo>
                    <a:pt x="118364" y="102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09083" y="4755959"/>
            <a:ext cx="2453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authoritative DNS</a:t>
            </a:r>
            <a:r>
              <a:rPr sz="1600" spc="-8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server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44807" y="5003609"/>
            <a:ext cx="1784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30745" y="23308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14832" y="411676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20199" y="1387475"/>
            <a:ext cx="893444" cy="2770505"/>
            <a:chOff x="5920199" y="1387475"/>
            <a:chExt cx="893444" cy="2770505"/>
          </a:xfrm>
        </p:grpSpPr>
        <p:sp>
          <p:nvSpPr>
            <p:cNvPr id="59" name="object 59"/>
            <p:cNvSpPr/>
            <p:nvPr/>
          </p:nvSpPr>
          <p:spPr>
            <a:xfrm>
              <a:off x="5989637" y="1400175"/>
              <a:ext cx="607695" cy="1012825"/>
            </a:xfrm>
            <a:custGeom>
              <a:avLst/>
              <a:gdLst/>
              <a:ahLst/>
              <a:cxnLst/>
              <a:rect l="l" t="t" r="r" b="b"/>
              <a:pathLst>
                <a:path w="607695" h="1012825">
                  <a:moveTo>
                    <a:pt x="0" y="0"/>
                  </a:moveTo>
                  <a:lnTo>
                    <a:pt x="607390" y="1012318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8353" y="2378208"/>
              <a:ext cx="120679" cy="14582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751638" y="3152775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0152" y="3957637"/>
              <a:ext cx="122971" cy="15825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599238" y="3400425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h="742950">
                  <a:moveTo>
                    <a:pt x="0" y="7429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752" y="3256461"/>
              <a:ext cx="122971" cy="15825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99826" y="1929269"/>
              <a:ext cx="447040" cy="766445"/>
            </a:xfrm>
            <a:custGeom>
              <a:avLst/>
              <a:gdLst/>
              <a:ahLst/>
              <a:cxnLst/>
              <a:rect l="l" t="t" r="r" b="b"/>
              <a:pathLst>
                <a:path w="447039" h="766444">
                  <a:moveTo>
                    <a:pt x="447011" y="76630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0199" y="1802970"/>
              <a:ext cx="134683" cy="164368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7235050" y="2635630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TLD DNS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6145" y="1797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936650" y="1766887"/>
            <a:ext cx="762635" cy="836294"/>
            <a:chOff x="4936650" y="1766887"/>
            <a:chExt cx="762635" cy="836294"/>
          </a:xfrm>
        </p:grpSpPr>
        <p:sp>
          <p:nvSpPr>
            <p:cNvPr id="70" name="object 70"/>
            <p:cNvSpPr/>
            <p:nvPr/>
          </p:nvSpPr>
          <p:spPr>
            <a:xfrm>
              <a:off x="5038167" y="1781175"/>
              <a:ext cx="647065" cy="711835"/>
            </a:xfrm>
            <a:custGeom>
              <a:avLst/>
              <a:gdLst/>
              <a:ahLst/>
              <a:cxnLst/>
              <a:rect l="l" t="t" r="r" b="b"/>
              <a:pathLst>
                <a:path w="647064" h="711835">
                  <a:moveTo>
                    <a:pt x="646670" y="0"/>
                  </a:moveTo>
                  <a:lnTo>
                    <a:pt x="0" y="71133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6650" y="2446475"/>
              <a:ext cx="150728" cy="156276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541337" y="1700719"/>
            <a:ext cx="2318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recursive</a:t>
            </a:r>
            <a:r>
              <a:rPr sz="24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query: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45601" y="2115501"/>
            <a:ext cx="2787015" cy="1597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 marR="5080" indent="-339090">
              <a:lnSpc>
                <a:spcPct val="99700"/>
              </a:lnSpc>
              <a:spcBef>
                <a:spcPts val="105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puts burden of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name  resolution on  contacted name  server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heavy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load?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606425" y="216661"/>
            <a:ext cx="400431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DNS name </a:t>
            </a:r>
            <a:r>
              <a:rPr u="none" spc="-5" dirty="0"/>
              <a:t> </a:t>
            </a:r>
            <a:r>
              <a:rPr spc="-5" dirty="0"/>
              <a:t>resolution</a:t>
            </a:r>
            <a:r>
              <a:rPr spc="-105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2.6 Socket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programming  with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2.8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4582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Some network</a:t>
            </a:r>
            <a:r>
              <a:rPr sz="4000" spc="-105" dirty="0"/>
              <a:t> </a:t>
            </a:r>
            <a:r>
              <a:rPr sz="4000" spc="-5" dirty="0"/>
              <a:t>apps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556258"/>
            <a:ext cx="3626485" cy="37439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e-mail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web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instant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messaging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remote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login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P2P file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sharing</a:t>
            </a:r>
            <a:endParaRPr sz="2400">
              <a:latin typeface="Comic Sans MS"/>
              <a:cs typeface="Comic Sans MS"/>
            </a:endParaRPr>
          </a:p>
          <a:p>
            <a:pPr marL="349885" marR="578485" indent="-337820">
              <a:lnSpc>
                <a:spcPct val="100499"/>
              </a:lnSpc>
              <a:spcBef>
                <a:spcPts val="48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multi-user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  games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434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streaming stored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video  clips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556258"/>
            <a:ext cx="2503170" cy="25101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0"/>
              </a:spcBef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   </a:t>
            </a:r>
            <a:r>
              <a:rPr sz="2400" spc="-5" dirty="0">
                <a:latin typeface="Comic Sans MS"/>
                <a:cs typeface="Comic Sans MS"/>
              </a:rPr>
              <a:t>voice over</a:t>
            </a:r>
            <a:r>
              <a:rPr sz="2400" spc="-2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 algn="just">
              <a:lnSpc>
                <a:spcPct val="100499"/>
              </a:lnSpc>
              <a:spcBef>
                <a:spcPts val="434"/>
              </a:spcBef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 </a:t>
            </a:r>
            <a:r>
              <a:rPr sz="2400" spc="-5" dirty="0">
                <a:latin typeface="Comic Sans MS"/>
                <a:cs typeface="Comic Sans MS"/>
              </a:rPr>
              <a:t>real-time video  conferencing</a:t>
            </a:r>
            <a:endParaRPr sz="2400">
              <a:latin typeface="Comic Sans MS"/>
              <a:cs typeface="Comic Sans MS"/>
            </a:endParaRPr>
          </a:p>
          <a:p>
            <a:pPr marL="12700" marR="2357755" algn="just">
              <a:lnSpc>
                <a:spcPts val="3379"/>
              </a:lnSpc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  r  r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338454"/>
            <a:ext cx="4867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Socket</a:t>
            </a:r>
            <a:r>
              <a:rPr sz="4000" spc="-95" dirty="0"/>
              <a:t> </a:t>
            </a:r>
            <a:r>
              <a:rPr sz="4000" spc="-5" dirty="0"/>
              <a:t>programming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7875" y="2249906"/>
            <a:ext cx="3709035" cy="37820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Socket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API</a:t>
            </a:r>
            <a:endParaRPr sz="2400">
              <a:latin typeface="Comic Sans MS"/>
              <a:cs typeface="Comic Sans MS"/>
            </a:endParaRPr>
          </a:p>
          <a:p>
            <a:pPr marL="355600" marR="5080" indent="-339090">
              <a:lnSpc>
                <a:spcPts val="2380"/>
              </a:lnSpc>
              <a:spcBef>
                <a:spcPts val="484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introduced in BSD4.1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UNIX,  1981</a:t>
            </a:r>
            <a:endParaRPr sz="2000">
              <a:latin typeface="Comic Sans MS"/>
              <a:cs typeface="Comic Sans MS"/>
            </a:endParaRPr>
          </a:p>
          <a:p>
            <a:pPr marL="355600" marR="497840" indent="-339090">
              <a:lnSpc>
                <a:spcPts val="2380"/>
              </a:lnSpc>
              <a:spcBef>
                <a:spcPts val="41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explicitly created,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used,  released by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apps</a:t>
            </a:r>
            <a:endParaRPr sz="2000">
              <a:latin typeface="Comic Sans MS"/>
              <a:cs typeface="Comic Sans MS"/>
            </a:endParaRPr>
          </a:p>
          <a:p>
            <a:pPr marL="16510" marR="635000" algn="r">
              <a:lnSpc>
                <a:spcPct val="107300"/>
              </a:lnSpc>
              <a:spcBef>
                <a:spcPts val="14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client/server paradigm  </a:t>
            </a: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two types of transport  service via socket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API:</a:t>
            </a:r>
            <a:endParaRPr sz="2000">
              <a:latin typeface="Comic Sans MS"/>
              <a:cs typeface="Comic Sans MS"/>
            </a:endParaRPr>
          </a:p>
          <a:p>
            <a:pPr marL="755650" indent="-381000">
              <a:lnSpc>
                <a:spcPct val="100000"/>
              </a:lnSpc>
              <a:spcBef>
                <a:spcPts val="40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unreliable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datagram</a:t>
            </a:r>
            <a:endParaRPr sz="2000">
              <a:latin typeface="Comic Sans MS"/>
              <a:cs typeface="Comic Sans MS"/>
            </a:endParaRPr>
          </a:p>
          <a:p>
            <a:pPr marL="755650" marR="356870" indent="-381000">
              <a:lnSpc>
                <a:spcPts val="2380"/>
              </a:lnSpc>
              <a:spcBef>
                <a:spcPts val="47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reliable, byte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stream-  oriented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8706" y="2887026"/>
            <a:ext cx="31140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marR="36449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i="1" spc="-5" dirty="0">
                <a:solidFill>
                  <a:srgbClr val="FF0000"/>
                </a:solidFill>
                <a:latin typeface="Comic Sans MS"/>
                <a:cs typeface="Comic Sans MS"/>
              </a:rPr>
              <a:t>host-local</a:t>
            </a:r>
            <a:r>
              <a:rPr sz="2000" spc="-5" dirty="0">
                <a:latin typeface="Comic Sans MS"/>
                <a:cs typeface="Comic Sans MS"/>
              </a:rPr>
              <a:t>,  </a:t>
            </a:r>
            <a:r>
              <a:rPr sz="2000" i="1" spc="-5" dirty="0">
                <a:solidFill>
                  <a:srgbClr val="FF0000"/>
                </a:solidFill>
                <a:latin typeface="Comic Sans MS"/>
                <a:cs typeface="Comic Sans MS"/>
              </a:rPr>
              <a:t>application-create</a:t>
            </a:r>
            <a:r>
              <a:rPr sz="2000" i="1" spc="15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,</a:t>
            </a:r>
            <a:endParaRPr sz="2000">
              <a:latin typeface="Comic Sans MS"/>
              <a:cs typeface="Comic Sans MS"/>
            </a:endParaRPr>
          </a:p>
          <a:p>
            <a:pPr marL="121920" marR="111760" algn="ctr">
              <a:lnSpc>
                <a:spcPct val="100000"/>
              </a:lnSpc>
            </a:pPr>
            <a:r>
              <a:rPr sz="2000" i="1" spc="-5" dirty="0">
                <a:solidFill>
                  <a:srgbClr val="FF0000"/>
                </a:solidFill>
                <a:latin typeface="Comic Sans MS"/>
                <a:cs typeface="Comic Sans MS"/>
              </a:rPr>
              <a:t>OS-controlled </a:t>
            </a:r>
            <a:r>
              <a:rPr sz="2000" spc="-5" dirty="0">
                <a:latin typeface="Comic Sans MS"/>
                <a:cs typeface="Comic Sans MS"/>
              </a:rPr>
              <a:t>interface  (a “door”) into which  application process can 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both send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endParaRPr sz="2000">
              <a:latin typeface="Comic Sans MS"/>
              <a:cs typeface="Comic Sans MS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receive </a:t>
            </a:r>
            <a:r>
              <a:rPr sz="2000" spc="-5" dirty="0">
                <a:latin typeface="Comic Sans MS"/>
                <a:cs typeface="Comic Sans MS"/>
              </a:rPr>
              <a:t>messages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to/from  another application  process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33987" y="2343150"/>
            <a:ext cx="3324225" cy="3700779"/>
            <a:chOff x="5233987" y="2343150"/>
            <a:chExt cx="3324225" cy="3700779"/>
          </a:xfrm>
        </p:grpSpPr>
        <p:sp>
          <p:nvSpPr>
            <p:cNvPr id="6" name="object 6"/>
            <p:cNvSpPr/>
            <p:nvPr/>
          </p:nvSpPr>
          <p:spPr>
            <a:xfrm>
              <a:off x="5248275" y="2543175"/>
              <a:ext cx="3295650" cy="3486150"/>
            </a:xfrm>
            <a:custGeom>
              <a:avLst/>
              <a:gdLst/>
              <a:ahLst/>
              <a:cxnLst/>
              <a:rect l="l" t="t" r="r" b="b"/>
              <a:pathLst>
                <a:path w="3295650" h="3486150">
                  <a:moveTo>
                    <a:pt x="0" y="0"/>
                  </a:moveTo>
                  <a:lnTo>
                    <a:pt x="3295649" y="0"/>
                  </a:lnTo>
                  <a:lnTo>
                    <a:pt x="3295649" y="3486149"/>
                  </a:lnTo>
                  <a:lnTo>
                    <a:pt x="0" y="348614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9725" y="2343150"/>
              <a:ext cx="1076325" cy="400050"/>
            </a:xfrm>
            <a:custGeom>
              <a:avLst/>
              <a:gdLst/>
              <a:ahLst/>
              <a:cxnLst/>
              <a:rect l="l" t="t" r="r" b="b"/>
              <a:pathLst>
                <a:path w="1076325" h="400050">
                  <a:moveTo>
                    <a:pt x="1076324" y="400049"/>
                  </a:moveTo>
                  <a:lnTo>
                    <a:pt x="0" y="400049"/>
                  </a:lnTo>
                  <a:lnTo>
                    <a:pt x="0" y="0"/>
                  </a:lnTo>
                  <a:lnTo>
                    <a:pt x="1076324" y="0"/>
                  </a:lnTo>
                  <a:lnTo>
                    <a:pt x="1076324" y="400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2427" y="2337308"/>
            <a:ext cx="96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socket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2150" y="1289558"/>
            <a:ext cx="75990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080" indent="-342900">
              <a:lnSpc>
                <a:spcPts val="2850"/>
              </a:lnSpc>
              <a:spcBef>
                <a:spcPts val="22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Goal: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learn how to build client/server application that  communicate using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sockets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660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Socket-programming using</a:t>
            </a:r>
            <a:r>
              <a:rPr spc="-95" dirty="0"/>
              <a:t> </a:t>
            </a:r>
            <a:r>
              <a:rPr spc="-5" dirty="0"/>
              <a:t>TCP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432433"/>
            <a:ext cx="7468234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080" indent="-342900">
              <a:lnSpc>
                <a:spcPts val="2850"/>
              </a:lnSpc>
              <a:spcBef>
                <a:spcPts val="22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Socket: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door between application process and end-  end-transport protocol (UCP or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TCP)</a:t>
            </a:r>
            <a:endParaRPr sz="2400">
              <a:latin typeface="Comic Sans MS"/>
              <a:cs typeface="Comic Sans MS"/>
            </a:endParaRPr>
          </a:p>
          <a:p>
            <a:pPr marL="355600" marR="548640" indent="-342900">
              <a:lnSpc>
                <a:spcPct val="100499"/>
              </a:lnSpc>
              <a:spcBef>
                <a:spcPts val="345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TCP service: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reliable transfer of </a:t>
            </a: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bytes </a:t>
            </a:r>
            <a:r>
              <a:rPr sz="2400" spc="-5" dirty="0">
                <a:latin typeface="Comic Sans MS"/>
                <a:cs typeface="Comic Sans MS"/>
              </a:rPr>
              <a:t>from</a:t>
            </a:r>
            <a:r>
              <a:rPr sz="2400" spc="-3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one  process to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another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3275" y="3513137"/>
            <a:ext cx="1123950" cy="892175"/>
            <a:chOff x="2073275" y="3513137"/>
            <a:chExt cx="1123950" cy="892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3275" y="3513137"/>
              <a:ext cx="1123949" cy="892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62174" y="3886199"/>
              <a:ext cx="1019175" cy="409575"/>
            </a:xfrm>
            <a:custGeom>
              <a:avLst/>
              <a:gdLst/>
              <a:ahLst/>
              <a:cxnLst/>
              <a:rect l="l" t="t" r="r" b="b"/>
              <a:pathLst>
                <a:path w="1019175" h="409575">
                  <a:moveTo>
                    <a:pt x="0" y="409574"/>
                  </a:moveTo>
                  <a:lnTo>
                    <a:pt x="1019174" y="409574"/>
                  </a:lnTo>
                  <a:lnTo>
                    <a:pt x="1019174" y="0"/>
                  </a:lnTo>
                  <a:lnTo>
                    <a:pt x="0" y="0"/>
                  </a:lnTo>
                  <a:lnTo>
                    <a:pt x="0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2175" y="3886200"/>
            <a:ext cx="1019175" cy="4572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omic Sans MS"/>
                <a:cs typeface="Comic Sans MS"/>
              </a:rPr>
              <a:t>process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860" y="4536662"/>
            <a:ext cx="9785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mic Sans MS"/>
                <a:cs typeface="Comic Sans MS"/>
              </a:rPr>
              <a:t>TCP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 buffers,  variables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7412" y="4295775"/>
            <a:ext cx="1047750" cy="1157605"/>
            <a:chOff x="2157412" y="4295775"/>
            <a:chExt cx="1047750" cy="1157605"/>
          </a:xfrm>
        </p:grpSpPr>
        <p:sp>
          <p:nvSpPr>
            <p:cNvPr id="10" name="object 10"/>
            <p:cNvSpPr/>
            <p:nvPr/>
          </p:nvSpPr>
          <p:spPr>
            <a:xfrm>
              <a:off x="2171700" y="4438650"/>
              <a:ext cx="1019175" cy="1000125"/>
            </a:xfrm>
            <a:custGeom>
              <a:avLst/>
              <a:gdLst/>
              <a:ahLst/>
              <a:cxnLst/>
              <a:rect l="l" t="t" r="r" b="b"/>
              <a:pathLst>
                <a:path w="1019175" h="1000125">
                  <a:moveTo>
                    <a:pt x="0" y="0"/>
                  </a:moveTo>
                  <a:lnTo>
                    <a:pt x="1019174" y="0"/>
                  </a:lnTo>
                  <a:lnTo>
                    <a:pt x="1019174" y="1000124"/>
                  </a:lnTo>
                  <a:lnTo>
                    <a:pt x="0" y="1000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5050" y="4295775"/>
              <a:ext cx="781050" cy="247650"/>
            </a:xfrm>
            <a:custGeom>
              <a:avLst/>
              <a:gdLst/>
              <a:ahLst/>
              <a:cxnLst/>
              <a:rect l="l" t="t" r="r" b="b"/>
              <a:pathLst>
                <a:path w="781050" h="247650">
                  <a:moveTo>
                    <a:pt x="781049" y="247649"/>
                  </a:moveTo>
                  <a:lnTo>
                    <a:pt x="0" y="247649"/>
                  </a:lnTo>
                  <a:lnTo>
                    <a:pt x="0" y="0"/>
                  </a:lnTo>
                  <a:lnTo>
                    <a:pt x="781049" y="0"/>
                  </a:lnTo>
                  <a:lnTo>
                    <a:pt x="781049" y="247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2113" y="4258849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socket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283" y="3701859"/>
            <a:ext cx="1300480" cy="16313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9400" marR="5080" indent="-23876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controlled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by  application  developer</a:t>
            </a:r>
            <a:endParaRPr sz="1600">
              <a:latin typeface="Comic Sans MS"/>
              <a:cs typeface="Comic Sans MS"/>
            </a:endParaRPr>
          </a:p>
          <a:p>
            <a:pPr marL="363855" marR="33655" indent="-351790" algn="r">
              <a:lnSpc>
                <a:spcPct val="101600"/>
              </a:lnSpc>
              <a:spcBef>
                <a:spcPts val="969"/>
              </a:spcBef>
            </a:pPr>
            <a:r>
              <a:rPr sz="1600" spc="-5" dirty="0">
                <a:latin typeface="Comic Sans MS"/>
                <a:cs typeface="Comic Sans MS"/>
              </a:rPr>
              <a:t>controlled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by  operating  system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1614" y="3923211"/>
            <a:ext cx="122971" cy="43080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872089" y="4504236"/>
            <a:ext cx="123189" cy="945515"/>
            <a:chOff x="1872089" y="4504236"/>
            <a:chExt cx="123189" cy="945515"/>
          </a:xfrm>
        </p:grpSpPr>
        <p:sp>
          <p:nvSpPr>
            <p:cNvPr id="16" name="object 16"/>
            <p:cNvSpPr/>
            <p:nvPr/>
          </p:nvSpPr>
          <p:spPr>
            <a:xfrm>
              <a:off x="1933574" y="4648200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65722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089" y="5291137"/>
              <a:ext cx="122971" cy="1582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2089" y="4504236"/>
              <a:ext cx="122971" cy="15825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36420" y="5623877"/>
            <a:ext cx="878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host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  server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30875" y="3408362"/>
            <a:ext cx="1123950" cy="892175"/>
            <a:chOff x="5730875" y="3408362"/>
            <a:chExt cx="1123950" cy="89217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0875" y="3408362"/>
              <a:ext cx="1123949" cy="8921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19774" y="3781425"/>
              <a:ext cx="1019175" cy="409575"/>
            </a:xfrm>
            <a:custGeom>
              <a:avLst/>
              <a:gdLst/>
              <a:ahLst/>
              <a:cxnLst/>
              <a:rect l="l" t="t" r="r" b="b"/>
              <a:pathLst>
                <a:path w="1019175" h="409575">
                  <a:moveTo>
                    <a:pt x="0" y="409574"/>
                  </a:moveTo>
                  <a:lnTo>
                    <a:pt x="1019174" y="409574"/>
                  </a:lnTo>
                  <a:lnTo>
                    <a:pt x="1019174" y="0"/>
                  </a:lnTo>
                  <a:lnTo>
                    <a:pt x="0" y="0"/>
                  </a:lnTo>
                  <a:lnTo>
                    <a:pt x="0" y="409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19775" y="3781425"/>
            <a:ext cx="1019175" cy="4572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omic Sans MS"/>
                <a:cs typeface="Comic Sans MS"/>
              </a:rPr>
              <a:t>process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2460" y="4431887"/>
            <a:ext cx="9785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mic Sans MS"/>
                <a:cs typeface="Comic Sans MS"/>
              </a:rPr>
              <a:t>TCP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 buffers,  variables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15012" y="4191000"/>
            <a:ext cx="1047750" cy="1157605"/>
            <a:chOff x="5815012" y="4191000"/>
            <a:chExt cx="1047750" cy="1157605"/>
          </a:xfrm>
        </p:grpSpPr>
        <p:sp>
          <p:nvSpPr>
            <p:cNvPr id="26" name="object 26"/>
            <p:cNvSpPr/>
            <p:nvPr/>
          </p:nvSpPr>
          <p:spPr>
            <a:xfrm>
              <a:off x="5829300" y="4333875"/>
              <a:ext cx="1019175" cy="1000125"/>
            </a:xfrm>
            <a:custGeom>
              <a:avLst/>
              <a:gdLst/>
              <a:ahLst/>
              <a:cxnLst/>
              <a:rect l="l" t="t" r="r" b="b"/>
              <a:pathLst>
                <a:path w="1019175" h="1000125">
                  <a:moveTo>
                    <a:pt x="0" y="0"/>
                  </a:moveTo>
                  <a:lnTo>
                    <a:pt x="1019174" y="0"/>
                  </a:lnTo>
                  <a:lnTo>
                    <a:pt x="1019174" y="1000124"/>
                  </a:lnTo>
                  <a:lnTo>
                    <a:pt x="0" y="1000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62650" y="4191000"/>
              <a:ext cx="781050" cy="247650"/>
            </a:xfrm>
            <a:custGeom>
              <a:avLst/>
              <a:gdLst/>
              <a:ahLst/>
              <a:cxnLst/>
              <a:rect l="l" t="t" r="r" b="b"/>
              <a:pathLst>
                <a:path w="781050" h="247650">
                  <a:moveTo>
                    <a:pt x="781049" y="247649"/>
                  </a:moveTo>
                  <a:lnTo>
                    <a:pt x="0" y="247649"/>
                  </a:lnTo>
                  <a:lnTo>
                    <a:pt x="0" y="0"/>
                  </a:lnTo>
                  <a:lnTo>
                    <a:pt x="781049" y="0"/>
                  </a:lnTo>
                  <a:lnTo>
                    <a:pt x="781049" y="247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99713" y="4154074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socket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1375" y="3539934"/>
            <a:ext cx="127444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952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Comic Sans MS"/>
                <a:cs typeface="Comic Sans MS"/>
              </a:rPr>
              <a:t>controlled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by  application  developer</a:t>
            </a:r>
            <a:endParaRPr sz="1600">
              <a:latin typeface="Comic Sans MS"/>
              <a:cs typeface="Comic Sans MS"/>
            </a:endParaRPr>
          </a:p>
          <a:p>
            <a:pPr marL="17145" marR="5080">
              <a:lnSpc>
                <a:spcPct val="101600"/>
              </a:lnSpc>
              <a:spcBef>
                <a:spcPts val="1345"/>
              </a:spcBef>
            </a:pPr>
            <a:r>
              <a:rPr sz="1600" spc="-5" dirty="0">
                <a:latin typeface="Comic Sans MS"/>
                <a:cs typeface="Comic Sans MS"/>
              </a:rPr>
              <a:t>controlled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by  operating  system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7963" y="3789861"/>
            <a:ext cx="122971" cy="430802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6958438" y="4370886"/>
            <a:ext cx="123189" cy="945515"/>
            <a:chOff x="6958438" y="4370886"/>
            <a:chExt cx="123189" cy="945515"/>
          </a:xfrm>
        </p:grpSpPr>
        <p:sp>
          <p:nvSpPr>
            <p:cNvPr id="32" name="object 32"/>
            <p:cNvSpPr/>
            <p:nvPr/>
          </p:nvSpPr>
          <p:spPr>
            <a:xfrm>
              <a:off x="7019924" y="4514850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65722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8438" y="5157787"/>
              <a:ext cx="122971" cy="1582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8438" y="4370886"/>
              <a:ext cx="122971" cy="15825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894020" y="5519102"/>
            <a:ext cx="878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host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  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20807" y="4238152"/>
            <a:ext cx="1749425" cy="1645920"/>
          </a:xfrm>
          <a:custGeom>
            <a:avLst/>
            <a:gdLst/>
            <a:ahLst/>
            <a:cxnLst/>
            <a:rect l="l" t="t" r="r" b="b"/>
            <a:pathLst>
              <a:path w="1749425" h="1645920">
                <a:moveTo>
                  <a:pt x="1321651" y="1645737"/>
                </a:moveTo>
                <a:lnTo>
                  <a:pt x="1278780" y="1643787"/>
                </a:lnTo>
                <a:lnTo>
                  <a:pt x="1233404" y="1636585"/>
                </a:lnTo>
                <a:lnTo>
                  <a:pt x="1185897" y="1624827"/>
                </a:lnTo>
                <a:lnTo>
                  <a:pt x="1136637" y="1609209"/>
                </a:lnTo>
                <a:lnTo>
                  <a:pt x="1085998" y="1590428"/>
                </a:lnTo>
                <a:lnTo>
                  <a:pt x="1034356" y="1569182"/>
                </a:lnTo>
                <a:lnTo>
                  <a:pt x="982089" y="1546165"/>
                </a:lnTo>
                <a:lnTo>
                  <a:pt x="929570" y="1522076"/>
                </a:lnTo>
                <a:lnTo>
                  <a:pt x="877177" y="1497611"/>
                </a:lnTo>
                <a:lnTo>
                  <a:pt x="835794" y="1476899"/>
                </a:lnTo>
                <a:lnTo>
                  <a:pt x="792292" y="1452779"/>
                </a:lnTo>
                <a:lnTo>
                  <a:pt x="747175" y="1425919"/>
                </a:lnTo>
                <a:lnTo>
                  <a:pt x="700944" y="1396984"/>
                </a:lnTo>
                <a:lnTo>
                  <a:pt x="654100" y="1366644"/>
                </a:lnTo>
                <a:lnTo>
                  <a:pt x="607147" y="1335563"/>
                </a:lnTo>
                <a:lnTo>
                  <a:pt x="560585" y="1304409"/>
                </a:lnTo>
                <a:lnTo>
                  <a:pt x="514916" y="1273850"/>
                </a:lnTo>
                <a:lnTo>
                  <a:pt x="470643" y="1244551"/>
                </a:lnTo>
                <a:lnTo>
                  <a:pt x="428267" y="1217181"/>
                </a:lnTo>
                <a:lnTo>
                  <a:pt x="388289" y="1192405"/>
                </a:lnTo>
                <a:lnTo>
                  <a:pt x="351213" y="1170891"/>
                </a:lnTo>
                <a:lnTo>
                  <a:pt x="261968" y="1133254"/>
                </a:lnTo>
                <a:lnTo>
                  <a:pt x="213044" y="1126554"/>
                </a:lnTo>
                <a:lnTo>
                  <a:pt x="170258" y="1127604"/>
                </a:lnTo>
                <a:lnTo>
                  <a:pt x="133096" y="1130803"/>
                </a:lnTo>
                <a:lnTo>
                  <a:pt x="101049" y="1130546"/>
                </a:lnTo>
                <a:lnTo>
                  <a:pt x="50250" y="1097257"/>
                </a:lnTo>
                <a:lnTo>
                  <a:pt x="24474" y="1021815"/>
                </a:lnTo>
                <a:lnTo>
                  <a:pt x="18756" y="973445"/>
                </a:lnTo>
                <a:lnTo>
                  <a:pt x="16317" y="920101"/>
                </a:lnTo>
                <a:lnTo>
                  <a:pt x="16031" y="863379"/>
                </a:lnTo>
                <a:lnTo>
                  <a:pt x="16774" y="804874"/>
                </a:lnTo>
                <a:lnTo>
                  <a:pt x="17418" y="746181"/>
                </a:lnTo>
                <a:lnTo>
                  <a:pt x="16839" y="688896"/>
                </a:lnTo>
                <a:lnTo>
                  <a:pt x="14742" y="641999"/>
                </a:lnTo>
                <a:lnTo>
                  <a:pt x="11426" y="591723"/>
                </a:lnTo>
                <a:lnTo>
                  <a:pt x="7592" y="539172"/>
                </a:lnTo>
                <a:lnTo>
                  <a:pt x="3942" y="485453"/>
                </a:lnTo>
                <a:lnTo>
                  <a:pt x="1177" y="431669"/>
                </a:lnTo>
                <a:lnTo>
                  <a:pt x="0" y="378927"/>
                </a:lnTo>
                <a:lnTo>
                  <a:pt x="1110" y="328330"/>
                </a:lnTo>
                <a:lnTo>
                  <a:pt x="5212" y="280984"/>
                </a:lnTo>
                <a:lnTo>
                  <a:pt x="13005" y="237994"/>
                </a:lnTo>
                <a:lnTo>
                  <a:pt x="25191" y="200465"/>
                </a:lnTo>
                <a:lnTo>
                  <a:pt x="44589" y="159296"/>
                </a:lnTo>
                <a:lnTo>
                  <a:pt x="66825" y="122084"/>
                </a:lnTo>
                <a:lnTo>
                  <a:pt x="92781" y="89156"/>
                </a:lnTo>
                <a:lnTo>
                  <a:pt x="123337" y="60842"/>
                </a:lnTo>
                <a:lnTo>
                  <a:pt x="159375" y="37470"/>
                </a:lnTo>
                <a:lnTo>
                  <a:pt x="201775" y="19368"/>
                </a:lnTo>
                <a:lnTo>
                  <a:pt x="251419" y="6865"/>
                </a:lnTo>
                <a:lnTo>
                  <a:pt x="309187" y="288"/>
                </a:lnTo>
                <a:lnTo>
                  <a:pt x="347000" y="0"/>
                </a:lnTo>
                <a:lnTo>
                  <a:pt x="389062" y="2880"/>
                </a:lnTo>
                <a:lnTo>
                  <a:pt x="434808" y="8544"/>
                </a:lnTo>
                <a:lnTo>
                  <a:pt x="483670" y="16606"/>
                </a:lnTo>
                <a:lnTo>
                  <a:pt x="535084" y="26682"/>
                </a:lnTo>
                <a:lnTo>
                  <a:pt x="588482" y="38386"/>
                </a:lnTo>
                <a:lnTo>
                  <a:pt x="643299" y="51334"/>
                </a:lnTo>
                <a:lnTo>
                  <a:pt x="698968" y="65139"/>
                </a:lnTo>
                <a:lnTo>
                  <a:pt x="754923" y="79417"/>
                </a:lnTo>
                <a:lnTo>
                  <a:pt x="810599" y="93782"/>
                </a:lnTo>
                <a:lnTo>
                  <a:pt x="865428" y="107850"/>
                </a:lnTo>
                <a:lnTo>
                  <a:pt x="918844" y="121235"/>
                </a:lnTo>
                <a:lnTo>
                  <a:pt x="970282" y="133552"/>
                </a:lnTo>
                <a:lnTo>
                  <a:pt x="1019175" y="144416"/>
                </a:lnTo>
                <a:lnTo>
                  <a:pt x="1071406" y="154555"/>
                </a:lnTo>
                <a:lnTo>
                  <a:pt x="1125496" y="163604"/>
                </a:lnTo>
                <a:lnTo>
                  <a:pt x="1180783" y="171848"/>
                </a:lnTo>
                <a:lnTo>
                  <a:pt x="1236607" y="179571"/>
                </a:lnTo>
                <a:lnTo>
                  <a:pt x="1292305" y="187057"/>
                </a:lnTo>
                <a:lnTo>
                  <a:pt x="1347216" y="194590"/>
                </a:lnTo>
                <a:lnTo>
                  <a:pt x="1400678" y="202455"/>
                </a:lnTo>
                <a:lnTo>
                  <a:pt x="1452031" y="210936"/>
                </a:lnTo>
                <a:lnTo>
                  <a:pt x="1500612" y="220317"/>
                </a:lnTo>
                <a:lnTo>
                  <a:pt x="1545759" y="230883"/>
                </a:lnTo>
                <a:lnTo>
                  <a:pt x="1586812" y="242917"/>
                </a:lnTo>
                <a:lnTo>
                  <a:pt x="1623109" y="256704"/>
                </a:lnTo>
                <a:lnTo>
                  <a:pt x="1692767" y="299631"/>
                </a:lnTo>
                <a:lnTo>
                  <a:pt x="1719636" y="326952"/>
                </a:lnTo>
                <a:lnTo>
                  <a:pt x="1745869" y="388631"/>
                </a:lnTo>
                <a:lnTo>
                  <a:pt x="1749344" y="426180"/>
                </a:lnTo>
                <a:lnTo>
                  <a:pt x="1749132" y="470328"/>
                </a:lnTo>
                <a:lnTo>
                  <a:pt x="1747289" y="522672"/>
                </a:lnTo>
                <a:lnTo>
                  <a:pt x="1745869" y="584805"/>
                </a:lnTo>
                <a:lnTo>
                  <a:pt x="1745147" y="623794"/>
                </a:lnTo>
                <a:lnTo>
                  <a:pt x="1743540" y="668142"/>
                </a:lnTo>
                <a:lnTo>
                  <a:pt x="1741058" y="717017"/>
                </a:lnTo>
                <a:lnTo>
                  <a:pt x="1737707" y="769586"/>
                </a:lnTo>
                <a:lnTo>
                  <a:pt x="1733495" y="825017"/>
                </a:lnTo>
                <a:lnTo>
                  <a:pt x="1728429" y="882475"/>
                </a:lnTo>
                <a:lnTo>
                  <a:pt x="1722516" y="941130"/>
                </a:lnTo>
                <a:lnTo>
                  <a:pt x="1715764" y="1000147"/>
                </a:lnTo>
                <a:lnTo>
                  <a:pt x="1708181" y="1058695"/>
                </a:lnTo>
                <a:lnTo>
                  <a:pt x="1699774" y="1115940"/>
                </a:lnTo>
                <a:lnTo>
                  <a:pt x="1690550" y="1171050"/>
                </a:lnTo>
                <a:lnTo>
                  <a:pt x="1680517" y="1223192"/>
                </a:lnTo>
                <a:lnTo>
                  <a:pt x="1669682" y="1271533"/>
                </a:lnTo>
                <a:lnTo>
                  <a:pt x="1658052" y="1315241"/>
                </a:lnTo>
                <a:lnTo>
                  <a:pt x="1645635" y="1353483"/>
                </a:lnTo>
                <a:lnTo>
                  <a:pt x="1623247" y="1408972"/>
                </a:lnTo>
                <a:lnTo>
                  <a:pt x="1598727" y="1458135"/>
                </a:lnTo>
                <a:lnTo>
                  <a:pt x="1572007" y="1501169"/>
                </a:lnTo>
                <a:lnTo>
                  <a:pt x="1543019" y="1538272"/>
                </a:lnTo>
                <a:lnTo>
                  <a:pt x="1511693" y="1569641"/>
                </a:lnTo>
                <a:lnTo>
                  <a:pt x="1477961" y="1595474"/>
                </a:lnTo>
                <a:lnTo>
                  <a:pt x="1441754" y="1615970"/>
                </a:lnTo>
                <a:lnTo>
                  <a:pt x="1403003" y="1631325"/>
                </a:lnTo>
                <a:lnTo>
                  <a:pt x="1361640" y="1641737"/>
                </a:lnTo>
                <a:lnTo>
                  <a:pt x="1321651" y="164573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15523" y="4861877"/>
            <a:ext cx="1002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internet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65623" y="4652803"/>
            <a:ext cx="2460625" cy="172085"/>
            <a:chOff x="3265623" y="4652803"/>
            <a:chExt cx="2460625" cy="172085"/>
          </a:xfrm>
        </p:grpSpPr>
        <p:sp>
          <p:nvSpPr>
            <p:cNvPr id="39" name="object 39"/>
            <p:cNvSpPr/>
            <p:nvPr/>
          </p:nvSpPr>
          <p:spPr>
            <a:xfrm>
              <a:off x="3457573" y="4734784"/>
              <a:ext cx="2076450" cy="8255"/>
            </a:xfrm>
            <a:custGeom>
              <a:avLst/>
              <a:gdLst/>
              <a:ahLst/>
              <a:cxnLst/>
              <a:rect l="l" t="t" r="r" b="b"/>
              <a:pathLst>
                <a:path w="2076450" h="8254">
                  <a:moveTo>
                    <a:pt x="2076452" y="0"/>
                  </a:moveTo>
                  <a:lnTo>
                    <a:pt x="0" y="7805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740" y="4652803"/>
              <a:ext cx="211236" cy="1639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5623" y="4660609"/>
              <a:ext cx="211236" cy="163960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640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 programming</a:t>
            </a:r>
            <a:r>
              <a:rPr u="none" spc="-5" dirty="0"/>
              <a:t> </a:t>
            </a:r>
            <a:r>
              <a:rPr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with</a:t>
            </a:r>
            <a:r>
              <a:rPr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TCP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316990"/>
            <a:ext cx="3576954" cy="5010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Client must contact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55600" marR="176530" indent="-339090">
              <a:lnSpc>
                <a:spcPts val="238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server process must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first  be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running</a:t>
            </a:r>
            <a:endParaRPr sz="2000">
              <a:latin typeface="Comic Sans MS"/>
              <a:cs typeface="Comic Sans MS"/>
            </a:endParaRPr>
          </a:p>
          <a:p>
            <a:pPr marL="355600" marR="182245" indent="-339090">
              <a:lnSpc>
                <a:spcPct val="995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server must have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created  socket (door) that  welcomes client’s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contact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Client contacts server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by:</a:t>
            </a:r>
            <a:endParaRPr sz="2000">
              <a:latin typeface="Comic Sans MS"/>
              <a:cs typeface="Comic Sans MS"/>
            </a:endParaRPr>
          </a:p>
          <a:p>
            <a:pPr marL="355600" marR="328930" indent="-339090">
              <a:lnSpc>
                <a:spcPts val="238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creating client-local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TCP  socket</a:t>
            </a:r>
            <a:endParaRPr sz="2000">
              <a:latin typeface="Comic Sans MS"/>
              <a:cs typeface="Comic Sans MS"/>
            </a:endParaRPr>
          </a:p>
          <a:p>
            <a:pPr marL="355600" marR="5080" indent="-339090">
              <a:lnSpc>
                <a:spcPts val="2380"/>
              </a:lnSpc>
              <a:spcBef>
                <a:spcPts val="41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specifying IP address,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port  number of server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process</a:t>
            </a:r>
            <a:endParaRPr sz="2000">
              <a:latin typeface="Comic Sans MS"/>
              <a:cs typeface="Comic Sans MS"/>
            </a:endParaRPr>
          </a:p>
          <a:p>
            <a:pPr marL="355600" marR="222250" indent="-339090">
              <a:lnSpc>
                <a:spcPct val="99700"/>
              </a:lnSpc>
              <a:spcBef>
                <a:spcPts val="33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When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client creates  socket</a:t>
            </a:r>
            <a:r>
              <a:rPr sz="2000" spc="-5" dirty="0">
                <a:latin typeface="Comic Sans MS"/>
                <a:cs typeface="Comic Sans MS"/>
              </a:rPr>
              <a:t>: client TCP  establishes connection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  server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TCP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52962" y="4657725"/>
            <a:ext cx="4162425" cy="1576705"/>
            <a:chOff x="4652962" y="4657725"/>
            <a:chExt cx="4162425" cy="1576705"/>
          </a:xfrm>
        </p:grpSpPr>
        <p:sp>
          <p:nvSpPr>
            <p:cNvPr id="5" name="object 5"/>
            <p:cNvSpPr/>
            <p:nvPr/>
          </p:nvSpPr>
          <p:spPr>
            <a:xfrm>
              <a:off x="4667250" y="4800600"/>
              <a:ext cx="4133850" cy="1419225"/>
            </a:xfrm>
            <a:custGeom>
              <a:avLst/>
              <a:gdLst/>
              <a:ahLst/>
              <a:cxnLst/>
              <a:rect l="l" t="t" r="r" b="b"/>
              <a:pathLst>
                <a:path w="4133850" h="1419225">
                  <a:moveTo>
                    <a:pt x="0" y="0"/>
                  </a:moveTo>
                  <a:lnTo>
                    <a:pt x="4133849" y="0"/>
                  </a:lnTo>
                  <a:lnTo>
                    <a:pt x="4133849" y="1419224"/>
                  </a:lnTo>
                  <a:lnTo>
                    <a:pt x="0" y="14192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72025" y="4657725"/>
              <a:ext cx="2514600" cy="257175"/>
            </a:xfrm>
            <a:custGeom>
              <a:avLst/>
              <a:gdLst/>
              <a:ahLst/>
              <a:cxnLst/>
              <a:rect l="l" t="t" r="r" b="b"/>
              <a:pathLst>
                <a:path w="2514600" h="257175">
                  <a:moveTo>
                    <a:pt x="25145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57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187960" indent="-33909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1700" dirty="0">
                <a:solidFill>
                  <a:srgbClr val="3333CC"/>
                </a:solidFill>
              </a:rPr>
              <a:t>r	</a:t>
            </a:r>
            <a:r>
              <a:rPr spc="-5" dirty="0"/>
              <a:t>When contacted by client,  </a:t>
            </a:r>
            <a:r>
              <a:rPr spc="-5" dirty="0">
                <a:solidFill>
                  <a:srgbClr val="FF0000"/>
                </a:solidFill>
              </a:rPr>
              <a:t>server TCP creates new  socket </a:t>
            </a:r>
            <a:r>
              <a:rPr spc="-5" dirty="0"/>
              <a:t>for server process</a:t>
            </a:r>
            <a:r>
              <a:rPr spc="-80" dirty="0"/>
              <a:t> </a:t>
            </a:r>
            <a:r>
              <a:rPr spc="-5" dirty="0"/>
              <a:t>to  communicate with</a:t>
            </a:r>
            <a:r>
              <a:rPr spc="-25" dirty="0"/>
              <a:t> </a:t>
            </a:r>
            <a:r>
              <a:rPr spc="-5" dirty="0"/>
              <a:t>client</a:t>
            </a:r>
            <a:endParaRPr sz="1700"/>
          </a:p>
          <a:p>
            <a:pPr marL="751205" marR="196850" indent="-381000">
              <a:lnSpc>
                <a:spcPts val="2370"/>
              </a:lnSpc>
              <a:spcBef>
                <a:spcPts val="50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pc="-5" dirty="0"/>
              <a:t>allows server to talk</a:t>
            </a:r>
            <a:r>
              <a:rPr spc="-85" dirty="0"/>
              <a:t> </a:t>
            </a:r>
            <a:r>
              <a:rPr spc="-5" dirty="0"/>
              <a:t>with  multiple</a:t>
            </a:r>
            <a:r>
              <a:rPr spc="-20" dirty="0"/>
              <a:t> </a:t>
            </a:r>
            <a:r>
              <a:rPr spc="-5" dirty="0"/>
              <a:t>clients</a:t>
            </a:r>
          </a:p>
          <a:p>
            <a:pPr marL="751205" marR="394335" indent="-381000">
              <a:lnSpc>
                <a:spcPct val="99500"/>
              </a:lnSpc>
              <a:spcBef>
                <a:spcPts val="34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1205" algn="l"/>
                <a:tab pos="751840" algn="l"/>
              </a:tabLst>
            </a:pPr>
            <a:r>
              <a:rPr spc="-5" dirty="0"/>
              <a:t>source port numbers  used to distinguish  clients </a:t>
            </a:r>
            <a:r>
              <a:rPr spc="-5" dirty="0">
                <a:solidFill>
                  <a:srgbClr val="3333CC"/>
                </a:solidFill>
              </a:rPr>
              <a:t>(more in Chap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3)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/>
          </a:p>
          <a:p>
            <a:pPr marL="24511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application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viewpoint</a:t>
            </a:r>
          </a:p>
          <a:p>
            <a:pPr marL="593725" marR="5080" indent="-277495">
              <a:lnSpc>
                <a:spcPct val="100000"/>
              </a:lnSpc>
              <a:spcBef>
                <a:spcPts val="750"/>
              </a:spcBef>
            </a:pPr>
            <a:r>
              <a:rPr i="1" spc="-5" dirty="0">
                <a:solidFill>
                  <a:srgbClr val="3333CC"/>
                </a:solidFill>
                <a:latin typeface="Comic Sans MS"/>
                <a:cs typeface="Comic Sans MS"/>
              </a:rPr>
              <a:t>TCP provides reliable, in-order  transfer of bytes (“pipe”)  between client and</a:t>
            </a:r>
            <a:r>
              <a:rPr i="1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i="1" spc="-5" dirty="0">
                <a:solidFill>
                  <a:srgbClr val="3333CC"/>
                </a:solidFill>
                <a:latin typeface="Comic Sans MS"/>
                <a:cs typeface="Comic Sans MS"/>
              </a:rPr>
              <a:t>server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528256"/>
            <a:ext cx="7104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Client/server </a:t>
            </a:r>
            <a:r>
              <a:rPr sz="3200" spc="-10" dirty="0"/>
              <a:t>socket </a:t>
            </a:r>
            <a:r>
              <a:rPr sz="3200" spc="-5" dirty="0"/>
              <a:t>interaction:</a:t>
            </a:r>
            <a:r>
              <a:rPr sz="3200" spc="-85" dirty="0"/>
              <a:t> </a:t>
            </a:r>
            <a:r>
              <a:rPr sz="3200" spc="-5" dirty="0"/>
              <a:t>TCP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85887" y="3247262"/>
            <a:ext cx="1583690" cy="6483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wait for incoming  </a:t>
            </a:r>
            <a:r>
              <a:rPr sz="1400" dirty="0">
                <a:latin typeface="Arial"/>
                <a:cs typeface="Arial"/>
              </a:rPr>
              <a:t>connection request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connectionSocket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475" y="3866387"/>
            <a:ext cx="1962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welcomeSocket.accept()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517" y="1337183"/>
            <a:ext cx="3243580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(running on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hostid</a:t>
            </a:r>
            <a:r>
              <a:rPr sz="1800" spc="-5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728345" marR="1043305">
              <a:lnSpc>
                <a:spcPct val="95500"/>
              </a:lnSpc>
              <a:spcBef>
                <a:spcPts val="1720"/>
              </a:spcBef>
            </a:pPr>
            <a:r>
              <a:rPr sz="1400" dirty="0">
                <a:latin typeface="Arial"/>
                <a:cs typeface="Arial"/>
              </a:rPr>
              <a:t>create socket,  </a:t>
            </a:r>
            <a:r>
              <a:rPr sz="1400" spc="-5" dirty="0">
                <a:latin typeface="Arial"/>
                <a:cs typeface="Arial"/>
              </a:rPr>
              <a:t>port=</a:t>
            </a:r>
            <a:r>
              <a:rPr sz="1400" b="1" spc="-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Arial"/>
                <a:cs typeface="Arial"/>
              </a:rPr>
              <a:t>, for  incoming </a:t>
            </a:r>
            <a:r>
              <a:rPr sz="1400" dirty="0">
                <a:latin typeface="Arial"/>
                <a:cs typeface="Arial"/>
              </a:rPr>
              <a:t>request: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welcomeSocket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007110">
              <a:lnSpc>
                <a:spcPts val="165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ServerSocket()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864" y="2971800"/>
            <a:ext cx="122971" cy="2963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67312" y="3179000"/>
            <a:ext cx="215011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create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socket,</a:t>
            </a:r>
            <a:endParaRPr sz="1400">
              <a:latin typeface="Arial"/>
              <a:cs typeface="Arial"/>
            </a:endParaRPr>
          </a:p>
          <a:p>
            <a:pPr marL="69850" marR="5080" indent="-57785">
              <a:lnSpc>
                <a:spcPts val="1440"/>
              </a:lnSpc>
              <a:spcBef>
                <a:spcPts val="229"/>
              </a:spcBef>
            </a:pPr>
            <a:r>
              <a:rPr sz="1400" dirty="0">
                <a:latin typeface="Arial"/>
                <a:cs typeface="Arial"/>
              </a:rPr>
              <a:t>connect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b="1" spc="-5" dirty="0">
                <a:latin typeface="Courier New"/>
                <a:cs typeface="Courier New"/>
              </a:rPr>
              <a:t>hostid</a:t>
            </a:r>
            <a:r>
              <a:rPr sz="1400" spc="-5" dirty="0">
                <a:latin typeface="Arial"/>
                <a:cs typeface="Arial"/>
              </a:rPr>
              <a:t>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port=</a:t>
            </a:r>
            <a:r>
              <a:rPr sz="1400" b="1" spc="-5" dirty="0">
                <a:latin typeface="Courier New"/>
                <a:cs typeface="Courier New"/>
              </a:rPr>
              <a:t>x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clientSocket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519430">
              <a:lnSpc>
                <a:spcPts val="1639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937" y="5809488"/>
            <a:ext cx="14293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close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connectionSocket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2062" y="3062714"/>
            <a:ext cx="847725" cy="3429000"/>
            <a:chOff x="1262062" y="3062714"/>
            <a:chExt cx="847725" cy="34290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389" y="5657850"/>
              <a:ext cx="122971" cy="2963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76350" y="3124199"/>
              <a:ext cx="781050" cy="3352800"/>
            </a:xfrm>
            <a:custGeom>
              <a:avLst/>
              <a:gdLst/>
              <a:ahLst/>
              <a:cxnLst/>
              <a:rect l="l" t="t" r="r" b="b"/>
              <a:pathLst>
                <a:path w="781050" h="3352800">
                  <a:moveTo>
                    <a:pt x="781049" y="3124199"/>
                  </a:moveTo>
                  <a:lnTo>
                    <a:pt x="781049" y="3352799"/>
                  </a:lnTo>
                  <a:lnTo>
                    <a:pt x="0" y="3352799"/>
                  </a:lnTo>
                  <a:lnTo>
                    <a:pt x="0" y="0"/>
                  </a:lnTo>
                  <a:lnTo>
                    <a:pt x="466724" y="0"/>
                  </a:lnTo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787" y="3062714"/>
              <a:ext cx="158251" cy="1229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14962" y="5390388"/>
            <a:ext cx="12204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read reply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clientSocket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3062" y="5971413"/>
            <a:ext cx="9842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close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clientSocket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6413" y="5857875"/>
            <a:ext cx="122971" cy="2963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36182" y="1356233"/>
            <a:ext cx="84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Client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60733" y="4691062"/>
            <a:ext cx="123189" cy="663575"/>
            <a:chOff x="5960733" y="4691062"/>
            <a:chExt cx="123189" cy="663575"/>
          </a:xfrm>
        </p:grpSpPr>
        <p:sp>
          <p:nvSpPr>
            <p:cNvPr id="18" name="object 18"/>
            <p:cNvSpPr/>
            <p:nvPr/>
          </p:nvSpPr>
          <p:spPr>
            <a:xfrm>
              <a:off x="6022214" y="4705350"/>
              <a:ext cx="7620" cy="505459"/>
            </a:xfrm>
            <a:custGeom>
              <a:avLst/>
              <a:gdLst/>
              <a:ahLst/>
              <a:cxnLst/>
              <a:rect l="l" t="t" r="r" b="b"/>
              <a:pathLst>
                <a:path w="7620" h="505460">
                  <a:moveTo>
                    <a:pt x="7110" y="0"/>
                  </a:moveTo>
                  <a:lnTo>
                    <a:pt x="0" y="504842"/>
                  </a:lnTo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0733" y="5195240"/>
              <a:ext cx="122962" cy="15890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67337" y="4275962"/>
            <a:ext cx="15278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send request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clientSocket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313" y="4010025"/>
            <a:ext cx="122971" cy="29636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60622" y="4414837"/>
            <a:ext cx="2397760" cy="447675"/>
            <a:chOff x="2960622" y="4414837"/>
            <a:chExt cx="2397760" cy="447675"/>
          </a:xfrm>
        </p:grpSpPr>
        <p:sp>
          <p:nvSpPr>
            <p:cNvPr id="23" name="object 23"/>
            <p:cNvSpPr/>
            <p:nvPr/>
          </p:nvSpPr>
          <p:spPr>
            <a:xfrm>
              <a:off x="3102835" y="4429125"/>
              <a:ext cx="2240915" cy="372110"/>
            </a:xfrm>
            <a:custGeom>
              <a:avLst/>
              <a:gdLst/>
              <a:ahLst/>
              <a:cxnLst/>
              <a:rect l="l" t="t" r="r" b="b"/>
              <a:pathLst>
                <a:path w="2240915" h="372110">
                  <a:moveTo>
                    <a:pt x="2240689" y="0"/>
                  </a:moveTo>
                  <a:lnTo>
                    <a:pt x="0" y="371972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0622" y="4740248"/>
              <a:ext cx="164229" cy="1216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376362" y="4456937"/>
            <a:ext cx="14293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read request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connectionSocket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3987" y="5104638"/>
            <a:ext cx="14293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write </a:t>
            </a:r>
            <a:r>
              <a:rPr sz="1400" dirty="0">
                <a:latin typeface="Arial"/>
                <a:cs typeface="Arial"/>
              </a:rPr>
              <a:t>reply </a:t>
            </a:r>
            <a:r>
              <a:rPr sz="1400" spc="-5" dirty="0">
                <a:latin typeface="Arial"/>
                <a:cs typeface="Arial"/>
              </a:rPr>
              <a:t>to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connectionSocket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67339" y="4105275"/>
            <a:ext cx="139065" cy="1020444"/>
            <a:chOff x="1967339" y="4105275"/>
            <a:chExt cx="139065" cy="1020444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7339" y="4105275"/>
              <a:ext cx="122971" cy="35351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3488" y="4891087"/>
              <a:ext cx="122901" cy="23448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947987" y="5233987"/>
            <a:ext cx="2425700" cy="341630"/>
            <a:chOff x="2947987" y="5233987"/>
            <a:chExt cx="2425700" cy="341630"/>
          </a:xfrm>
        </p:grpSpPr>
        <p:sp>
          <p:nvSpPr>
            <p:cNvPr id="31" name="object 31"/>
            <p:cNvSpPr/>
            <p:nvPr/>
          </p:nvSpPr>
          <p:spPr>
            <a:xfrm>
              <a:off x="2962275" y="5248275"/>
              <a:ext cx="2268220" cy="266065"/>
            </a:xfrm>
            <a:custGeom>
              <a:avLst/>
              <a:gdLst/>
              <a:ahLst/>
              <a:cxnLst/>
              <a:rect l="l" t="t" r="r" b="b"/>
              <a:pathLst>
                <a:path w="2268220" h="266064">
                  <a:moveTo>
                    <a:pt x="0" y="0"/>
                  </a:moveTo>
                  <a:lnTo>
                    <a:pt x="2268115" y="26579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0609" y="5452904"/>
              <a:ext cx="162862" cy="122329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0823" y="3299394"/>
            <a:ext cx="211001" cy="16396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76800" y="3299394"/>
            <a:ext cx="211001" cy="16396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074695" y="3064255"/>
            <a:ext cx="183388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1820545" algn="l"/>
              </a:tabLst>
            </a:pP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TCP	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connection</a:t>
            </a:r>
            <a:r>
              <a:rPr sz="1800" spc="-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setup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2.7 Socket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programming  with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92886"/>
            <a:ext cx="648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 programming</a:t>
            </a:r>
            <a:r>
              <a:rPr u="none" spc="-5" dirty="0"/>
              <a:t> </a:t>
            </a:r>
            <a:r>
              <a:rPr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with</a:t>
            </a:r>
            <a:r>
              <a:rPr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UDP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" indent="-342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UDP: no “connection”</a:t>
            </a:r>
            <a:r>
              <a:rPr spc="-90" dirty="0"/>
              <a:t> </a:t>
            </a:r>
            <a:r>
              <a:rPr spc="-5" dirty="0"/>
              <a:t>between  client and</a:t>
            </a:r>
            <a:r>
              <a:rPr spc="-20" dirty="0"/>
              <a:t> </a:t>
            </a:r>
            <a:r>
              <a:rPr spc="-5" dirty="0"/>
              <a:t>server</a:t>
            </a:r>
          </a:p>
          <a:p>
            <a:pPr marL="1651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</a:rPr>
              <a:t>r	</a:t>
            </a:r>
            <a:r>
              <a:rPr spc="-5" dirty="0">
                <a:solidFill>
                  <a:srgbClr val="000000"/>
                </a:solidFill>
              </a:rPr>
              <a:t>no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handshaking</a:t>
            </a:r>
            <a:endParaRPr sz="1700"/>
          </a:p>
          <a:p>
            <a:pPr marL="355600" marR="104139" indent="-339090">
              <a:lnSpc>
                <a:spcPct val="995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1700" dirty="0">
                <a:solidFill>
                  <a:srgbClr val="3333CC"/>
                </a:solidFill>
              </a:rPr>
              <a:t>r	</a:t>
            </a:r>
            <a:r>
              <a:rPr spc="-5" dirty="0">
                <a:solidFill>
                  <a:srgbClr val="000000"/>
                </a:solidFill>
              </a:rPr>
              <a:t>sender explicitly attaches  IP address and port of  destination to each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packet</a:t>
            </a:r>
            <a:endParaRPr sz="1700"/>
          </a:p>
          <a:p>
            <a:pPr marL="355600" marR="434340" indent="-339090" algn="just">
              <a:lnSpc>
                <a:spcPct val="99500"/>
              </a:lnSpc>
              <a:spcBef>
                <a:spcPts val="409"/>
              </a:spcBef>
            </a:pPr>
            <a:r>
              <a:rPr sz="1700" dirty="0">
                <a:solidFill>
                  <a:srgbClr val="3333CC"/>
                </a:solidFill>
              </a:rPr>
              <a:t>r </a:t>
            </a:r>
            <a:r>
              <a:rPr spc="-5" dirty="0">
                <a:solidFill>
                  <a:srgbClr val="000000"/>
                </a:solidFill>
              </a:rPr>
              <a:t>server must extract IP  address, port of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sender  from received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packet</a:t>
            </a:r>
            <a:endParaRPr sz="1700"/>
          </a:p>
          <a:p>
            <a:pPr marL="355600" marR="5080" indent="-342900">
              <a:lnSpc>
                <a:spcPct val="99500"/>
              </a:lnSpc>
              <a:spcBef>
                <a:spcPts val="1015"/>
              </a:spcBef>
            </a:pPr>
            <a:r>
              <a:rPr spc="-5" dirty="0"/>
              <a:t>UDP: transmitted data may</a:t>
            </a:r>
            <a:r>
              <a:rPr spc="-90" dirty="0"/>
              <a:t> </a:t>
            </a:r>
            <a:r>
              <a:rPr spc="-5" dirty="0"/>
              <a:t>be  received out of order, or  lost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43437" y="2752725"/>
            <a:ext cx="4162425" cy="1576705"/>
            <a:chOff x="4643437" y="2752725"/>
            <a:chExt cx="4162425" cy="1576705"/>
          </a:xfrm>
        </p:grpSpPr>
        <p:sp>
          <p:nvSpPr>
            <p:cNvPr id="5" name="object 5"/>
            <p:cNvSpPr/>
            <p:nvPr/>
          </p:nvSpPr>
          <p:spPr>
            <a:xfrm>
              <a:off x="4657725" y="2895600"/>
              <a:ext cx="4133850" cy="1419225"/>
            </a:xfrm>
            <a:custGeom>
              <a:avLst/>
              <a:gdLst/>
              <a:ahLst/>
              <a:cxnLst/>
              <a:rect l="l" t="t" r="r" b="b"/>
              <a:pathLst>
                <a:path w="4133850" h="1419225">
                  <a:moveTo>
                    <a:pt x="0" y="0"/>
                  </a:moveTo>
                  <a:lnTo>
                    <a:pt x="4133849" y="0"/>
                  </a:lnTo>
                  <a:lnTo>
                    <a:pt x="4133849" y="1419224"/>
                  </a:lnTo>
                  <a:lnTo>
                    <a:pt x="0" y="14192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500" y="2752725"/>
              <a:ext cx="2514600" cy="257175"/>
            </a:xfrm>
            <a:custGeom>
              <a:avLst/>
              <a:gdLst/>
              <a:ahLst/>
              <a:cxnLst/>
              <a:rect l="l" t="t" r="r" b="b"/>
              <a:pathLst>
                <a:path w="2514600" h="257175">
                  <a:moveTo>
                    <a:pt x="25145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2514599" y="0"/>
                  </a:lnTo>
                  <a:lnTo>
                    <a:pt x="2514599" y="257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33174" y="2560797"/>
            <a:ext cx="3958590" cy="15290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1215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application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viewpoint</a:t>
            </a:r>
            <a:endParaRPr sz="2000">
              <a:latin typeface="Comic Sans MS"/>
              <a:cs typeface="Comic Sans MS"/>
            </a:endParaRPr>
          </a:p>
          <a:p>
            <a:pPr marL="12700" marR="5080" indent="-31115" algn="ctr">
              <a:lnSpc>
                <a:spcPct val="100000"/>
              </a:lnSpc>
              <a:spcBef>
                <a:spcPts val="1120"/>
              </a:spcBef>
            </a:pPr>
            <a:r>
              <a:rPr sz="2000" i="1" spc="-5" dirty="0">
                <a:solidFill>
                  <a:srgbClr val="3333CC"/>
                </a:solidFill>
                <a:latin typeface="Comic Sans MS"/>
                <a:cs typeface="Comic Sans MS"/>
              </a:rPr>
              <a:t>UDP provides </a:t>
            </a:r>
            <a:r>
              <a:rPr sz="2000" i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unreliable</a:t>
            </a:r>
            <a:r>
              <a:rPr sz="2000" i="1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Comic Sans MS"/>
                <a:cs typeface="Comic Sans MS"/>
              </a:rPr>
              <a:t>transfer  of groups of bytes (“datagrams”)  between client and</a:t>
            </a:r>
            <a:r>
              <a:rPr sz="2000" i="1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spc="-5" dirty="0">
                <a:solidFill>
                  <a:srgbClr val="3333CC"/>
                </a:solidFill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437" y="169386"/>
            <a:ext cx="485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</a:t>
            </a:r>
            <a:r>
              <a:rPr sz="4000" spc="-100" dirty="0"/>
              <a:t> </a:t>
            </a:r>
            <a:r>
              <a:rPr sz="4000" spc="-5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0754" y="1610143"/>
            <a:ext cx="3910329" cy="29533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application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architectures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client-server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P2P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hybrid</a:t>
            </a:r>
            <a:endParaRPr sz="2000">
              <a:latin typeface="Comic Sans MS"/>
              <a:cs typeface="Comic Sans MS"/>
            </a:endParaRPr>
          </a:p>
          <a:p>
            <a:pPr marL="349885" marR="937894" indent="-337820">
              <a:lnSpc>
                <a:spcPct val="100499"/>
              </a:lnSpc>
              <a:spcBef>
                <a:spcPts val="4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application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service  requirements:</a:t>
            </a:r>
            <a:endParaRPr sz="2400">
              <a:latin typeface="Comic Sans MS"/>
              <a:cs typeface="Comic Sans MS"/>
            </a:endParaRPr>
          </a:p>
          <a:p>
            <a:pPr marL="749935" marR="494030" indent="-381000">
              <a:lnSpc>
                <a:spcPts val="2380"/>
              </a:lnSpc>
              <a:spcBef>
                <a:spcPts val="48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826135" algn="l"/>
                <a:tab pos="826769" algn="l"/>
              </a:tabLst>
            </a:pPr>
            <a:r>
              <a:rPr dirty="0"/>
              <a:t>	</a:t>
            </a:r>
            <a:r>
              <a:rPr sz="2000" spc="-5" dirty="0">
                <a:latin typeface="Comic Sans MS"/>
                <a:cs typeface="Comic Sans MS"/>
              </a:rPr>
              <a:t>reliability,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bandwidth,  delay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087" y="963676"/>
            <a:ext cx="6746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our study of network apps now</a:t>
            </a:r>
            <a:r>
              <a:rPr sz="28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complete!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6542" y="1537118"/>
            <a:ext cx="3203575" cy="22828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specific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protocols: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HTTP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FTP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POP,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DNS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socket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485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</a:t>
            </a:r>
            <a:r>
              <a:rPr sz="4000" spc="-100" dirty="0"/>
              <a:t> </a:t>
            </a:r>
            <a:r>
              <a:rPr sz="4000" spc="-5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3442" y="2175383"/>
            <a:ext cx="3402329" cy="3809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46355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typical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request/reply  message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exchange:</a:t>
            </a:r>
            <a:endParaRPr sz="2400">
              <a:latin typeface="Comic Sans MS"/>
              <a:cs typeface="Comic Sans MS"/>
            </a:endParaRPr>
          </a:p>
          <a:p>
            <a:pPr marL="749935" marR="5080" indent="-381000">
              <a:lnSpc>
                <a:spcPts val="2380"/>
              </a:lnSpc>
              <a:spcBef>
                <a:spcPts val="39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client requests info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  service</a:t>
            </a:r>
            <a:endParaRPr sz="2000">
              <a:latin typeface="Comic Sans MS"/>
              <a:cs typeface="Comic Sans MS"/>
            </a:endParaRPr>
          </a:p>
          <a:p>
            <a:pPr marL="749935" marR="155575" indent="-381000">
              <a:lnSpc>
                <a:spcPts val="2380"/>
              </a:lnSpc>
              <a:spcBef>
                <a:spcPts val="41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server responds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  data, status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code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message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formats:</a:t>
            </a:r>
            <a:endParaRPr sz="2400">
              <a:latin typeface="Comic Sans MS"/>
              <a:cs typeface="Comic Sans MS"/>
            </a:endParaRPr>
          </a:p>
          <a:p>
            <a:pPr marL="749935" marR="121920" indent="-381000">
              <a:lnSpc>
                <a:spcPts val="2380"/>
              </a:lnSpc>
              <a:spcBef>
                <a:spcPts val="52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headers: fields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giving  info about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749935" marR="793750" indent="-381000">
              <a:lnSpc>
                <a:spcPts val="2380"/>
              </a:lnSpc>
              <a:spcBef>
                <a:spcPts val="41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data: info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being  communicated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475" y="1401826"/>
            <a:ext cx="701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Most importantly: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learned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about </a:t>
            </a:r>
            <a:r>
              <a:rPr sz="2800" i="1" spc="-5" dirty="0">
                <a:solidFill>
                  <a:srgbClr val="FF0000"/>
                </a:solidFill>
                <a:latin typeface="Comic Sans MS"/>
                <a:cs typeface="Comic Sans MS"/>
              </a:rPr>
              <a:t>protocols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75" y="2143633"/>
            <a:ext cx="3693795" cy="41059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i="1" spc="-5" dirty="0">
                <a:solidFill>
                  <a:srgbClr val="FF3300"/>
                </a:solidFill>
                <a:latin typeface="Comic Sans MS"/>
                <a:cs typeface="Comic Sans MS"/>
              </a:rPr>
              <a:t>Important</a:t>
            </a:r>
            <a:r>
              <a:rPr sz="2400" i="1" spc="-15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Comic Sans MS"/>
                <a:cs typeface="Comic Sans MS"/>
              </a:rPr>
              <a:t>themes: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control vs. data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msgs</a:t>
            </a:r>
            <a:endParaRPr sz="2400">
              <a:latin typeface="Comic Sans MS"/>
              <a:cs typeface="Comic Sans MS"/>
            </a:endParaRPr>
          </a:p>
          <a:p>
            <a:pPr marL="755650" indent="-40005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in-band,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out-of-band</a:t>
            </a:r>
            <a:endParaRPr sz="2400">
              <a:latin typeface="Comic Sans MS"/>
              <a:cs typeface="Comic Sans MS"/>
            </a:endParaRPr>
          </a:p>
          <a:p>
            <a:pPr marL="355600" marR="1263650" indent="-337820">
              <a:lnSpc>
                <a:spcPct val="1004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centralized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vs.  decentralized</a:t>
            </a:r>
            <a:endParaRPr sz="2400">
              <a:latin typeface="Comic Sans MS"/>
              <a:cs typeface="Comic Sans MS"/>
            </a:endParaRPr>
          </a:p>
          <a:p>
            <a:pPr marL="17780">
              <a:lnSpc>
                <a:spcPct val="10000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stateless vs.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stateful</a:t>
            </a:r>
            <a:endParaRPr sz="2400">
              <a:latin typeface="Comic Sans MS"/>
              <a:cs typeface="Comic Sans MS"/>
            </a:endParaRPr>
          </a:p>
          <a:p>
            <a:pPr marL="355600" marR="321310" indent="-337820">
              <a:lnSpc>
                <a:spcPct val="1004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reliable vs.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unreliable  msg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transfer</a:t>
            </a:r>
            <a:endParaRPr sz="2400">
              <a:latin typeface="Comic Sans MS"/>
              <a:cs typeface="Comic Sans MS"/>
            </a:endParaRPr>
          </a:p>
          <a:p>
            <a:pPr marL="355600" marR="50800" indent="-337820">
              <a:lnSpc>
                <a:spcPct val="100499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“complexity at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  edge”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4907" y="846137"/>
            <a:ext cx="3394075" cy="4922520"/>
            <a:chOff x="5024907" y="846137"/>
            <a:chExt cx="3394075" cy="4922520"/>
          </a:xfrm>
        </p:grpSpPr>
        <p:sp>
          <p:nvSpPr>
            <p:cNvPr id="3" name="object 3"/>
            <p:cNvSpPr/>
            <p:nvPr/>
          </p:nvSpPr>
          <p:spPr>
            <a:xfrm>
              <a:off x="6746875" y="3454526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602475" y="23469"/>
                  </a:moveTo>
                  <a:lnTo>
                    <a:pt x="593915" y="23101"/>
                  </a:lnTo>
                  <a:lnTo>
                    <a:pt x="582079" y="23025"/>
                  </a:lnTo>
                  <a:lnTo>
                    <a:pt x="593712" y="23545"/>
                  </a:lnTo>
                  <a:lnTo>
                    <a:pt x="602475" y="23469"/>
                  </a:lnTo>
                  <a:close/>
                </a:path>
                <a:path w="1272540" h="640079">
                  <a:moveTo>
                    <a:pt x="1272222" y="69430"/>
                  </a:moveTo>
                  <a:lnTo>
                    <a:pt x="1267701" y="36385"/>
                  </a:lnTo>
                  <a:lnTo>
                    <a:pt x="1267498" y="34899"/>
                  </a:lnTo>
                  <a:lnTo>
                    <a:pt x="1247775" y="10985"/>
                  </a:lnTo>
                  <a:lnTo>
                    <a:pt x="1220089" y="1993"/>
                  </a:lnTo>
                  <a:lnTo>
                    <a:pt x="1181735" y="0"/>
                  </a:lnTo>
                  <a:lnTo>
                    <a:pt x="1135418" y="3263"/>
                  </a:lnTo>
                  <a:lnTo>
                    <a:pt x="1083856" y="9994"/>
                  </a:lnTo>
                  <a:lnTo>
                    <a:pt x="975855" y="26847"/>
                  </a:lnTo>
                  <a:lnTo>
                    <a:pt x="924852" y="33413"/>
                  </a:lnTo>
                  <a:lnTo>
                    <a:pt x="883158" y="36144"/>
                  </a:lnTo>
                  <a:lnTo>
                    <a:pt x="823480" y="36106"/>
                  </a:lnTo>
                  <a:lnTo>
                    <a:pt x="768108" y="34163"/>
                  </a:lnTo>
                  <a:lnTo>
                    <a:pt x="715556" y="31229"/>
                  </a:lnTo>
                  <a:lnTo>
                    <a:pt x="627748" y="25298"/>
                  </a:lnTo>
                  <a:lnTo>
                    <a:pt x="596900" y="23685"/>
                  </a:lnTo>
                  <a:lnTo>
                    <a:pt x="593712" y="23545"/>
                  </a:lnTo>
                  <a:lnTo>
                    <a:pt x="577850" y="23685"/>
                  </a:lnTo>
                  <a:lnTo>
                    <a:pt x="545566" y="22783"/>
                  </a:lnTo>
                  <a:lnTo>
                    <a:pt x="450824" y="17995"/>
                  </a:lnTo>
                  <a:lnTo>
                    <a:pt x="394881" y="15748"/>
                  </a:lnTo>
                  <a:lnTo>
                    <a:pt x="337604" y="14693"/>
                  </a:lnTo>
                  <a:lnTo>
                    <a:pt x="282270" y="15659"/>
                  </a:lnTo>
                  <a:lnTo>
                    <a:pt x="232143" y="19443"/>
                  </a:lnTo>
                  <a:lnTo>
                    <a:pt x="190500" y="26860"/>
                  </a:lnTo>
                  <a:lnTo>
                    <a:pt x="134416" y="46037"/>
                  </a:lnTo>
                  <a:lnTo>
                    <a:pt x="84353" y="72072"/>
                  </a:lnTo>
                  <a:lnTo>
                    <a:pt x="43281" y="103441"/>
                  </a:lnTo>
                  <a:lnTo>
                    <a:pt x="14173" y="138620"/>
                  </a:lnTo>
                  <a:lnTo>
                    <a:pt x="0" y="176085"/>
                  </a:lnTo>
                  <a:lnTo>
                    <a:pt x="1511" y="210807"/>
                  </a:lnTo>
                  <a:lnTo>
                    <a:pt x="14224" y="250063"/>
                  </a:lnTo>
                  <a:lnTo>
                    <a:pt x="36106" y="291782"/>
                  </a:lnTo>
                  <a:lnTo>
                    <a:pt x="65138" y="333895"/>
                  </a:lnTo>
                  <a:lnTo>
                    <a:pt x="99288" y="374345"/>
                  </a:lnTo>
                  <a:lnTo>
                    <a:pt x="136525" y="411035"/>
                  </a:lnTo>
                  <a:lnTo>
                    <a:pt x="171856" y="440207"/>
                  </a:lnTo>
                  <a:lnTo>
                    <a:pt x="211963" y="468845"/>
                  </a:lnTo>
                  <a:lnTo>
                    <a:pt x="255981" y="496430"/>
                  </a:lnTo>
                  <a:lnTo>
                    <a:pt x="303060" y="522439"/>
                  </a:lnTo>
                  <a:lnTo>
                    <a:pt x="352336" y="546328"/>
                  </a:lnTo>
                  <a:lnTo>
                    <a:pt x="402945" y="567575"/>
                  </a:lnTo>
                  <a:lnTo>
                    <a:pt x="454025" y="585660"/>
                  </a:lnTo>
                  <a:lnTo>
                    <a:pt x="500697" y="599376"/>
                  </a:lnTo>
                  <a:lnTo>
                    <a:pt x="550583" y="611682"/>
                  </a:lnTo>
                  <a:lnTo>
                    <a:pt x="602449" y="622249"/>
                  </a:lnTo>
                  <a:lnTo>
                    <a:pt x="655040" y="630707"/>
                  </a:lnTo>
                  <a:lnTo>
                    <a:pt x="707097" y="636714"/>
                  </a:lnTo>
                  <a:lnTo>
                    <a:pt x="757402" y="639914"/>
                  </a:lnTo>
                  <a:lnTo>
                    <a:pt x="804697" y="639953"/>
                  </a:lnTo>
                  <a:lnTo>
                    <a:pt x="847725" y="636460"/>
                  </a:lnTo>
                  <a:lnTo>
                    <a:pt x="899477" y="625906"/>
                  </a:lnTo>
                  <a:lnTo>
                    <a:pt x="946962" y="609180"/>
                  </a:lnTo>
                  <a:lnTo>
                    <a:pt x="990396" y="587248"/>
                  </a:lnTo>
                  <a:lnTo>
                    <a:pt x="1029982" y="561086"/>
                  </a:lnTo>
                  <a:lnTo>
                    <a:pt x="1065961" y="531660"/>
                  </a:lnTo>
                  <a:lnTo>
                    <a:pt x="1098550" y="499935"/>
                  </a:lnTo>
                  <a:lnTo>
                    <a:pt x="1127455" y="464146"/>
                  </a:lnTo>
                  <a:lnTo>
                    <a:pt x="1152525" y="423151"/>
                  </a:lnTo>
                  <a:lnTo>
                    <a:pt x="1174153" y="378891"/>
                  </a:lnTo>
                  <a:lnTo>
                    <a:pt x="1192733" y="333311"/>
                  </a:lnTo>
                  <a:lnTo>
                    <a:pt x="1208671" y="288353"/>
                  </a:lnTo>
                  <a:lnTo>
                    <a:pt x="1222375" y="245935"/>
                  </a:lnTo>
                  <a:lnTo>
                    <a:pt x="1237043" y="202857"/>
                  </a:lnTo>
                  <a:lnTo>
                    <a:pt x="1252943" y="156806"/>
                  </a:lnTo>
                  <a:lnTo>
                    <a:pt x="1266024" y="111201"/>
                  </a:lnTo>
                  <a:lnTo>
                    <a:pt x="1272222" y="694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62761" y="36258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8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8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9586" y="3617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3124" y="3617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9574" y="3549662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34"/>
                  </a:lnTo>
                  <a:lnTo>
                    <a:pt x="306235" y="16268"/>
                  </a:lnTo>
                  <a:lnTo>
                    <a:pt x="249224" y="4356"/>
                  </a:lnTo>
                  <a:lnTo>
                    <a:pt x="179387" y="0"/>
                  </a:lnTo>
                  <a:lnTo>
                    <a:pt x="109562" y="4356"/>
                  </a:lnTo>
                  <a:lnTo>
                    <a:pt x="52552" y="16268"/>
                  </a:lnTo>
                  <a:lnTo>
                    <a:pt x="14097" y="33934"/>
                  </a:lnTo>
                  <a:lnTo>
                    <a:pt x="0" y="55562"/>
                  </a:lnTo>
                  <a:lnTo>
                    <a:pt x="8267" y="68249"/>
                  </a:lnTo>
                  <a:lnTo>
                    <a:pt x="3175" y="68249"/>
                  </a:lnTo>
                  <a:lnTo>
                    <a:pt x="3175" y="126987"/>
                  </a:lnTo>
                  <a:lnTo>
                    <a:pt x="358775" y="126987"/>
                  </a:lnTo>
                  <a:lnTo>
                    <a:pt x="358775" y="68249"/>
                  </a:lnTo>
                  <a:lnTo>
                    <a:pt x="350494" y="68249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9586" y="354965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1024" y="3559174"/>
              <a:ext cx="193674" cy="936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18361" y="39052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8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8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8361" y="39052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8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8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5186" y="38973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8724" y="38973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5174" y="3829062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34"/>
                  </a:lnTo>
                  <a:lnTo>
                    <a:pt x="306235" y="16268"/>
                  </a:lnTo>
                  <a:lnTo>
                    <a:pt x="249224" y="4356"/>
                  </a:lnTo>
                  <a:lnTo>
                    <a:pt x="179387" y="0"/>
                  </a:lnTo>
                  <a:lnTo>
                    <a:pt x="109562" y="4356"/>
                  </a:lnTo>
                  <a:lnTo>
                    <a:pt x="52552" y="16268"/>
                  </a:lnTo>
                  <a:lnTo>
                    <a:pt x="14097" y="33934"/>
                  </a:lnTo>
                  <a:lnTo>
                    <a:pt x="0" y="55562"/>
                  </a:lnTo>
                  <a:lnTo>
                    <a:pt x="8267" y="68249"/>
                  </a:lnTo>
                  <a:lnTo>
                    <a:pt x="3175" y="68249"/>
                  </a:lnTo>
                  <a:lnTo>
                    <a:pt x="3175" y="126987"/>
                  </a:lnTo>
                  <a:lnTo>
                    <a:pt x="358775" y="126987"/>
                  </a:lnTo>
                  <a:lnTo>
                    <a:pt x="358775" y="68249"/>
                  </a:lnTo>
                  <a:lnTo>
                    <a:pt x="350494" y="68249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5186" y="382905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6624" y="3838574"/>
              <a:ext cx="193674" cy="936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97761" y="36385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8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8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7761" y="36385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8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8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4586" y="36306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8124" y="36306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7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94575" y="3562362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34"/>
                  </a:lnTo>
                  <a:lnTo>
                    <a:pt x="306235" y="16268"/>
                  </a:lnTo>
                  <a:lnTo>
                    <a:pt x="249224" y="4356"/>
                  </a:lnTo>
                  <a:lnTo>
                    <a:pt x="179387" y="0"/>
                  </a:lnTo>
                  <a:lnTo>
                    <a:pt x="109562" y="4356"/>
                  </a:lnTo>
                  <a:lnTo>
                    <a:pt x="52552" y="16268"/>
                  </a:lnTo>
                  <a:lnTo>
                    <a:pt x="14097" y="33934"/>
                  </a:lnTo>
                  <a:lnTo>
                    <a:pt x="0" y="55562"/>
                  </a:lnTo>
                  <a:lnTo>
                    <a:pt x="8267" y="68249"/>
                  </a:lnTo>
                  <a:lnTo>
                    <a:pt x="3175" y="68249"/>
                  </a:lnTo>
                  <a:lnTo>
                    <a:pt x="3175" y="126987"/>
                  </a:lnTo>
                  <a:lnTo>
                    <a:pt x="358775" y="126987"/>
                  </a:lnTo>
                  <a:lnTo>
                    <a:pt x="358775" y="68249"/>
                  </a:lnTo>
                  <a:lnTo>
                    <a:pt x="350494" y="68249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94586" y="356235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6024" y="3571874"/>
              <a:ext cx="193674" cy="936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05636" y="3636961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4"/>
                  </a:moveTo>
                  <a:lnTo>
                    <a:pt x="227011" y="341312"/>
                  </a:lnTo>
                </a:path>
                <a:path w="592454" h="777875">
                  <a:moveTo>
                    <a:pt x="123824" y="79374"/>
                  </a:moveTo>
                  <a:lnTo>
                    <a:pt x="287336" y="200024"/>
                  </a:lnTo>
                </a:path>
                <a:path w="592454" h="777875">
                  <a:moveTo>
                    <a:pt x="220663" y="0"/>
                  </a:moveTo>
                  <a:lnTo>
                    <a:pt x="500063" y="0"/>
                  </a:lnTo>
                </a:path>
                <a:path w="592454" h="777875">
                  <a:moveTo>
                    <a:pt x="457199" y="190499"/>
                  </a:moveTo>
                  <a:lnTo>
                    <a:pt x="592136" y="8572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03799" y="2947987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12" y="317855"/>
                  </a:moveTo>
                  <a:lnTo>
                    <a:pt x="729462" y="0"/>
                  </a:lnTo>
                  <a:lnTo>
                    <a:pt x="0" y="317855"/>
                  </a:lnTo>
                  <a:lnTo>
                    <a:pt x="233730" y="317855"/>
                  </a:lnTo>
                  <a:lnTo>
                    <a:pt x="233730" y="933450"/>
                  </a:lnTo>
                  <a:lnTo>
                    <a:pt x="1220724" y="933450"/>
                  </a:lnTo>
                  <a:lnTo>
                    <a:pt x="1220724" y="317855"/>
                  </a:lnTo>
                  <a:lnTo>
                    <a:pt x="1458912" y="31785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07074" y="3621086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0" y="43655"/>
                  </a:move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2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3899" y="36131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54737" y="36131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03900" y="3549662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87"/>
                  </a:moveTo>
                  <a:lnTo>
                    <a:pt x="332473" y="31508"/>
                  </a:lnTo>
                  <a:lnTo>
                    <a:pt x="295389" y="15100"/>
                  </a:lnTo>
                  <a:lnTo>
                    <a:pt x="240385" y="4051"/>
                  </a:lnTo>
                  <a:lnTo>
                    <a:pt x="173037" y="0"/>
                  </a:lnTo>
                  <a:lnTo>
                    <a:pt x="105676" y="4051"/>
                  </a:lnTo>
                  <a:lnTo>
                    <a:pt x="50673" y="15100"/>
                  </a:lnTo>
                  <a:lnTo>
                    <a:pt x="13589" y="31508"/>
                  </a:lnTo>
                  <a:lnTo>
                    <a:pt x="0" y="51587"/>
                  </a:lnTo>
                  <a:lnTo>
                    <a:pt x="8051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97" y="63500"/>
                  </a:lnTo>
                  <a:lnTo>
                    <a:pt x="346075" y="51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03899" y="35496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4">
                  <a:moveTo>
                    <a:pt x="0" y="51593"/>
                  </a:moveTo>
                  <a:lnTo>
                    <a:pt x="13598" y="31510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0"/>
                  </a:lnTo>
                  <a:lnTo>
                    <a:pt x="346074" y="51593"/>
                  </a:lnTo>
                  <a:lnTo>
                    <a:pt x="332476" y="71675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6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5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3749" y="3557587"/>
              <a:ext cx="185737" cy="888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61086" y="3643311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49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0502" y="4335931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1924713" y="1432456"/>
                  </a:moveTo>
                  <a:lnTo>
                    <a:pt x="1874188" y="1431630"/>
                  </a:lnTo>
                  <a:lnTo>
                    <a:pt x="1822934" y="1429867"/>
                  </a:lnTo>
                  <a:lnTo>
                    <a:pt x="1771195" y="1427229"/>
                  </a:lnTo>
                  <a:lnTo>
                    <a:pt x="1719212" y="1423778"/>
                  </a:lnTo>
                  <a:lnTo>
                    <a:pt x="1667230" y="1419578"/>
                  </a:lnTo>
                  <a:lnTo>
                    <a:pt x="1615490" y="1414691"/>
                  </a:lnTo>
                  <a:lnTo>
                    <a:pt x="1564237" y="1409178"/>
                  </a:lnTo>
                  <a:lnTo>
                    <a:pt x="1513712" y="1403104"/>
                  </a:lnTo>
                  <a:lnTo>
                    <a:pt x="1464160" y="1396529"/>
                  </a:lnTo>
                  <a:lnTo>
                    <a:pt x="1415018" y="1389113"/>
                  </a:lnTo>
                  <a:lnTo>
                    <a:pt x="1365623" y="1380548"/>
                  </a:lnTo>
                  <a:lnTo>
                    <a:pt x="1316062" y="1370948"/>
                  </a:lnTo>
                  <a:lnTo>
                    <a:pt x="1266421" y="1360429"/>
                  </a:lnTo>
                  <a:lnTo>
                    <a:pt x="1216787" y="1349104"/>
                  </a:lnTo>
                  <a:lnTo>
                    <a:pt x="1167246" y="1337088"/>
                  </a:lnTo>
                  <a:lnTo>
                    <a:pt x="1117886" y="1324497"/>
                  </a:lnTo>
                  <a:lnTo>
                    <a:pt x="1068793" y="1311443"/>
                  </a:lnTo>
                  <a:lnTo>
                    <a:pt x="1020055" y="1298042"/>
                  </a:lnTo>
                  <a:lnTo>
                    <a:pt x="971757" y="1284409"/>
                  </a:lnTo>
                  <a:lnTo>
                    <a:pt x="923987" y="1270658"/>
                  </a:lnTo>
                  <a:lnTo>
                    <a:pt x="876831" y="1256903"/>
                  </a:lnTo>
                  <a:lnTo>
                    <a:pt x="830376" y="1243260"/>
                  </a:lnTo>
                  <a:lnTo>
                    <a:pt x="784710" y="1229842"/>
                  </a:lnTo>
                  <a:lnTo>
                    <a:pt x="731410" y="1214017"/>
                  </a:lnTo>
                  <a:lnTo>
                    <a:pt x="677399" y="1197570"/>
                  </a:lnTo>
                  <a:lnTo>
                    <a:pt x="623157" y="1180605"/>
                  </a:lnTo>
                  <a:lnTo>
                    <a:pt x="569162" y="1163226"/>
                  </a:lnTo>
                  <a:lnTo>
                    <a:pt x="515896" y="1145538"/>
                  </a:lnTo>
                  <a:lnTo>
                    <a:pt x="463836" y="1127647"/>
                  </a:lnTo>
                  <a:lnTo>
                    <a:pt x="413463" y="1109656"/>
                  </a:lnTo>
                  <a:lnTo>
                    <a:pt x="365257" y="1091671"/>
                  </a:lnTo>
                  <a:lnTo>
                    <a:pt x="319696" y="1073796"/>
                  </a:lnTo>
                  <a:lnTo>
                    <a:pt x="277261" y="1056136"/>
                  </a:lnTo>
                  <a:lnTo>
                    <a:pt x="238430" y="1038795"/>
                  </a:lnTo>
                  <a:lnTo>
                    <a:pt x="203685" y="1021879"/>
                  </a:lnTo>
                  <a:lnTo>
                    <a:pt x="145439" y="989784"/>
                  </a:lnTo>
                  <a:lnTo>
                    <a:pt x="99674" y="959320"/>
                  </a:lnTo>
                  <a:lnTo>
                    <a:pt x="64580" y="929209"/>
                  </a:lnTo>
                  <a:lnTo>
                    <a:pt x="38349" y="898172"/>
                  </a:lnTo>
                  <a:lnTo>
                    <a:pt x="19174" y="864930"/>
                  </a:lnTo>
                  <a:lnTo>
                    <a:pt x="5247" y="828204"/>
                  </a:lnTo>
                  <a:lnTo>
                    <a:pt x="0" y="787120"/>
                  </a:lnTo>
                  <a:lnTo>
                    <a:pt x="4542" y="742421"/>
                  </a:lnTo>
                  <a:lnTo>
                    <a:pt x="15963" y="695251"/>
                  </a:lnTo>
                  <a:lnTo>
                    <a:pt x="31353" y="646759"/>
                  </a:lnTo>
                  <a:lnTo>
                    <a:pt x="47801" y="598090"/>
                  </a:lnTo>
                  <a:lnTo>
                    <a:pt x="62397" y="550392"/>
                  </a:lnTo>
                  <a:lnTo>
                    <a:pt x="70765" y="508474"/>
                  </a:lnTo>
                  <a:lnTo>
                    <a:pt x="76078" y="464056"/>
                  </a:lnTo>
                  <a:lnTo>
                    <a:pt x="81308" y="418722"/>
                  </a:lnTo>
                  <a:lnTo>
                    <a:pt x="89426" y="374055"/>
                  </a:lnTo>
                  <a:lnTo>
                    <a:pt x="103404" y="331636"/>
                  </a:lnTo>
                  <a:lnTo>
                    <a:pt x="126212" y="293050"/>
                  </a:lnTo>
                  <a:lnTo>
                    <a:pt x="160822" y="259880"/>
                  </a:lnTo>
                  <a:lnTo>
                    <a:pt x="194093" y="239823"/>
                  </a:lnTo>
                  <a:lnTo>
                    <a:pt x="234012" y="221538"/>
                  </a:lnTo>
                  <a:lnTo>
                    <a:pt x="279323" y="204987"/>
                  </a:lnTo>
                  <a:lnTo>
                    <a:pt x="328767" y="190131"/>
                  </a:lnTo>
                  <a:lnTo>
                    <a:pt x="381088" y="176933"/>
                  </a:lnTo>
                  <a:lnTo>
                    <a:pt x="435028" y="165353"/>
                  </a:lnTo>
                  <a:lnTo>
                    <a:pt x="489330" y="155355"/>
                  </a:lnTo>
                  <a:lnTo>
                    <a:pt x="542736" y="146900"/>
                  </a:lnTo>
                  <a:lnTo>
                    <a:pt x="593990" y="139950"/>
                  </a:lnTo>
                  <a:lnTo>
                    <a:pt x="641835" y="134467"/>
                  </a:lnTo>
                  <a:lnTo>
                    <a:pt x="692924" y="131841"/>
                  </a:lnTo>
                  <a:lnTo>
                    <a:pt x="744340" y="133683"/>
                  </a:lnTo>
                  <a:lnTo>
                    <a:pt x="795704" y="138700"/>
                  </a:lnTo>
                  <a:lnTo>
                    <a:pt x="846637" y="145599"/>
                  </a:lnTo>
                  <a:lnTo>
                    <a:pt x="896760" y="153086"/>
                  </a:lnTo>
                  <a:lnTo>
                    <a:pt x="945694" y="159867"/>
                  </a:lnTo>
                  <a:lnTo>
                    <a:pt x="993059" y="164649"/>
                  </a:lnTo>
                  <a:lnTo>
                    <a:pt x="1038478" y="166139"/>
                  </a:lnTo>
                  <a:lnTo>
                    <a:pt x="1081572" y="163042"/>
                  </a:lnTo>
                  <a:lnTo>
                    <a:pt x="1131303" y="151314"/>
                  </a:lnTo>
                  <a:lnTo>
                    <a:pt x="1174813" y="132782"/>
                  </a:lnTo>
                  <a:lnTo>
                    <a:pt x="1214825" y="109974"/>
                  </a:lnTo>
                  <a:lnTo>
                    <a:pt x="1254059" y="85417"/>
                  </a:lnTo>
                  <a:lnTo>
                    <a:pt x="1295237" y="61636"/>
                  </a:lnTo>
                  <a:lnTo>
                    <a:pt x="1341080" y="41161"/>
                  </a:lnTo>
                  <a:lnTo>
                    <a:pt x="1394310" y="26517"/>
                  </a:lnTo>
                  <a:lnTo>
                    <a:pt x="1436551" y="19343"/>
                  </a:lnTo>
                  <a:lnTo>
                    <a:pt x="1481927" y="13131"/>
                  </a:lnTo>
                  <a:lnTo>
                    <a:pt x="1529855" y="7986"/>
                  </a:lnTo>
                  <a:lnTo>
                    <a:pt x="1579755" y="4013"/>
                  </a:lnTo>
                  <a:lnTo>
                    <a:pt x="1631046" y="1316"/>
                  </a:lnTo>
                  <a:lnTo>
                    <a:pt x="1683146" y="0"/>
                  </a:lnTo>
                  <a:lnTo>
                    <a:pt x="1735474" y="169"/>
                  </a:lnTo>
                  <a:lnTo>
                    <a:pt x="1787451" y="1930"/>
                  </a:lnTo>
                  <a:lnTo>
                    <a:pt x="1838494" y="5386"/>
                  </a:lnTo>
                  <a:lnTo>
                    <a:pt x="1888022" y="10642"/>
                  </a:lnTo>
                  <a:lnTo>
                    <a:pt x="1936723" y="18067"/>
                  </a:lnTo>
                  <a:lnTo>
                    <a:pt x="1985596" y="27749"/>
                  </a:lnTo>
                  <a:lnTo>
                    <a:pt x="2034526" y="39374"/>
                  </a:lnTo>
                  <a:lnTo>
                    <a:pt x="2083399" y="52628"/>
                  </a:lnTo>
                  <a:lnTo>
                    <a:pt x="2132100" y="67197"/>
                  </a:lnTo>
                  <a:lnTo>
                    <a:pt x="2180515" y="82765"/>
                  </a:lnTo>
                  <a:lnTo>
                    <a:pt x="2228531" y="99020"/>
                  </a:lnTo>
                  <a:lnTo>
                    <a:pt x="2276032" y="115646"/>
                  </a:lnTo>
                  <a:lnTo>
                    <a:pt x="2322904" y="132329"/>
                  </a:lnTo>
                  <a:lnTo>
                    <a:pt x="2369034" y="148755"/>
                  </a:lnTo>
                  <a:lnTo>
                    <a:pt x="2415673" y="163431"/>
                  </a:lnTo>
                  <a:lnTo>
                    <a:pt x="2463636" y="175869"/>
                  </a:lnTo>
                  <a:lnTo>
                    <a:pt x="2512152" y="187259"/>
                  </a:lnTo>
                  <a:lnTo>
                    <a:pt x="2560448" y="198793"/>
                  </a:lnTo>
                  <a:lnTo>
                    <a:pt x="2607754" y="211659"/>
                  </a:lnTo>
                  <a:lnTo>
                    <a:pt x="2653298" y="227050"/>
                  </a:lnTo>
                  <a:lnTo>
                    <a:pt x="2696308" y="246156"/>
                  </a:lnTo>
                  <a:lnTo>
                    <a:pt x="2736013" y="270167"/>
                  </a:lnTo>
                  <a:lnTo>
                    <a:pt x="2771641" y="300274"/>
                  </a:lnTo>
                  <a:lnTo>
                    <a:pt x="2802421" y="337667"/>
                  </a:lnTo>
                  <a:lnTo>
                    <a:pt x="2823526" y="373155"/>
                  </a:lnTo>
                  <a:lnTo>
                    <a:pt x="2843491" y="415120"/>
                  </a:lnTo>
                  <a:lnTo>
                    <a:pt x="2862134" y="462431"/>
                  </a:lnTo>
                  <a:lnTo>
                    <a:pt x="2879272" y="513955"/>
                  </a:lnTo>
                  <a:lnTo>
                    <a:pt x="2894723" y="568563"/>
                  </a:lnTo>
                  <a:lnTo>
                    <a:pt x="2908306" y="625121"/>
                  </a:lnTo>
                  <a:lnTo>
                    <a:pt x="2919839" y="682498"/>
                  </a:lnTo>
                  <a:lnTo>
                    <a:pt x="2929138" y="739564"/>
                  </a:lnTo>
                  <a:lnTo>
                    <a:pt x="2936023" y="795186"/>
                  </a:lnTo>
                  <a:lnTo>
                    <a:pt x="2940311" y="848232"/>
                  </a:lnTo>
                  <a:lnTo>
                    <a:pt x="2941819" y="897572"/>
                  </a:lnTo>
                  <a:lnTo>
                    <a:pt x="2940367" y="942073"/>
                  </a:lnTo>
                  <a:lnTo>
                    <a:pt x="2935771" y="980604"/>
                  </a:lnTo>
                  <a:lnTo>
                    <a:pt x="2922932" y="1027539"/>
                  </a:lnTo>
                  <a:lnTo>
                    <a:pt x="2903024" y="1067510"/>
                  </a:lnTo>
                  <a:lnTo>
                    <a:pt x="2876975" y="1101666"/>
                  </a:lnTo>
                  <a:lnTo>
                    <a:pt x="2845713" y="1131158"/>
                  </a:lnTo>
                  <a:lnTo>
                    <a:pt x="2810165" y="1157135"/>
                  </a:lnTo>
                  <a:lnTo>
                    <a:pt x="2771259" y="1180747"/>
                  </a:lnTo>
                  <a:lnTo>
                    <a:pt x="2729923" y="1203144"/>
                  </a:lnTo>
                  <a:lnTo>
                    <a:pt x="2687085" y="1225476"/>
                  </a:lnTo>
                  <a:lnTo>
                    <a:pt x="2643671" y="1248892"/>
                  </a:lnTo>
                  <a:lnTo>
                    <a:pt x="2603752" y="1270752"/>
                  </a:lnTo>
                  <a:lnTo>
                    <a:pt x="2562061" y="1292326"/>
                  </a:lnTo>
                  <a:lnTo>
                    <a:pt x="2518541" y="1313328"/>
                  </a:lnTo>
                  <a:lnTo>
                    <a:pt x="2473136" y="1333474"/>
                  </a:lnTo>
                  <a:lnTo>
                    <a:pt x="2425787" y="1352476"/>
                  </a:lnTo>
                  <a:lnTo>
                    <a:pt x="2376438" y="1370050"/>
                  </a:lnTo>
                  <a:lnTo>
                    <a:pt x="2325031" y="1385909"/>
                  </a:lnTo>
                  <a:lnTo>
                    <a:pt x="2271511" y="1399768"/>
                  </a:lnTo>
                  <a:lnTo>
                    <a:pt x="2215818" y="1411341"/>
                  </a:lnTo>
                  <a:lnTo>
                    <a:pt x="2157896" y="1420342"/>
                  </a:lnTo>
                  <a:lnTo>
                    <a:pt x="2114661" y="1425139"/>
                  </a:lnTo>
                  <a:lnTo>
                    <a:pt x="2069483" y="1428687"/>
                  </a:lnTo>
                  <a:lnTo>
                    <a:pt x="2022603" y="1431047"/>
                  </a:lnTo>
                  <a:lnTo>
                    <a:pt x="1974265" y="1432283"/>
                  </a:lnTo>
                  <a:lnTo>
                    <a:pt x="1924713" y="143245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0812" y="4870449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4"/>
                  </a:moveTo>
                  <a:lnTo>
                    <a:pt x="139699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05458" y="538638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16" y="0"/>
                  </a:lnTo>
                </a:path>
              </a:pathLst>
            </a:custGeom>
            <a:ln w="1587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53361" y="5076825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22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94588" y="4833937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2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2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6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2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94588" y="4822824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2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6" y="43349"/>
                  </a:lnTo>
                  <a:lnTo>
                    <a:pt x="496886" y="76200"/>
                  </a:lnTo>
                  <a:lnTo>
                    <a:pt x="462966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2"/>
                  </a:lnTo>
                  <a:lnTo>
                    <a:pt x="248442" y="141287"/>
                  </a:lnTo>
                  <a:lnTo>
                    <a:pt x="182397" y="138962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1"/>
                  </a:lnTo>
                </a:path>
                <a:path w="497204" h="141604">
                  <a:moveTo>
                    <a:pt x="496886" y="0"/>
                  </a:moveTo>
                  <a:lnTo>
                    <a:pt x="496886" y="809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89825" y="472916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887" y="93662"/>
                  </a:moveTo>
                  <a:lnTo>
                    <a:pt x="489229" y="93662"/>
                  </a:lnTo>
                  <a:lnTo>
                    <a:pt x="496874" y="76200"/>
                  </a:lnTo>
                  <a:lnTo>
                    <a:pt x="488010" y="55943"/>
                  </a:lnTo>
                  <a:lnTo>
                    <a:pt x="424116" y="22326"/>
                  </a:lnTo>
                  <a:lnTo>
                    <a:pt x="373837" y="10414"/>
                  </a:lnTo>
                  <a:lnTo>
                    <a:pt x="314477" y="2730"/>
                  </a:lnTo>
                  <a:lnTo>
                    <a:pt x="248437" y="0"/>
                  </a:lnTo>
                  <a:lnTo>
                    <a:pt x="182384" y="2730"/>
                  </a:lnTo>
                  <a:lnTo>
                    <a:pt x="123037" y="10414"/>
                  </a:lnTo>
                  <a:lnTo>
                    <a:pt x="72758" y="22326"/>
                  </a:lnTo>
                  <a:lnTo>
                    <a:pt x="33909" y="37744"/>
                  </a:lnTo>
                  <a:lnTo>
                    <a:pt x="0" y="76200"/>
                  </a:lnTo>
                  <a:lnTo>
                    <a:pt x="7632" y="93662"/>
                  </a:lnTo>
                  <a:lnTo>
                    <a:pt x="4762" y="93662"/>
                  </a:lnTo>
                  <a:lnTo>
                    <a:pt x="4762" y="173037"/>
                  </a:lnTo>
                  <a:lnTo>
                    <a:pt x="496887" y="173037"/>
                  </a:lnTo>
                  <a:lnTo>
                    <a:pt x="496887" y="936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89824" y="4729162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2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2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6" y="37740"/>
                  </a:lnTo>
                  <a:lnTo>
                    <a:pt x="496886" y="76199"/>
                  </a:lnTo>
                  <a:lnTo>
                    <a:pt x="462966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2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4600" y="4746624"/>
              <a:ext cx="261937" cy="11906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678029" y="4557657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40" h="130810">
                  <a:moveTo>
                    <a:pt x="248734" y="130229"/>
                  </a:move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0" y="65114"/>
                  </a:lnTo>
                  <a:lnTo>
                    <a:pt x="8885" y="47804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88584" y="82424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78029" y="4546917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40" h="140970">
                  <a:moveTo>
                    <a:pt x="0" y="75854"/>
                  </a:moveTo>
                  <a:lnTo>
                    <a:pt x="8885" y="58544"/>
                  </a:lnTo>
                  <a:lnTo>
                    <a:pt x="33959" y="42990"/>
                  </a:lnTo>
                  <a:lnTo>
                    <a:pt x="72852" y="29812"/>
                  </a:lnTo>
                  <a:lnTo>
                    <a:pt x="123193" y="19630"/>
                  </a:lnTo>
                  <a:lnTo>
                    <a:pt x="182611" y="13066"/>
                  </a:lnTo>
                  <a:lnTo>
                    <a:pt x="248734" y="10740"/>
                  </a:lnTo>
                  <a:lnTo>
                    <a:pt x="314858" y="13066"/>
                  </a:lnTo>
                  <a:lnTo>
                    <a:pt x="374275" y="19630"/>
                  </a:lnTo>
                  <a:lnTo>
                    <a:pt x="424616" y="29812"/>
                  </a:lnTo>
                  <a:lnTo>
                    <a:pt x="463509" y="42990"/>
                  </a:lnTo>
                  <a:lnTo>
                    <a:pt x="497469" y="75854"/>
                  </a:lnTo>
                  <a:lnTo>
                    <a:pt x="463509" y="108719"/>
                  </a:lnTo>
                  <a:lnTo>
                    <a:pt x="424616" y="121898"/>
                  </a:lnTo>
                  <a:lnTo>
                    <a:pt x="374275" y="132079"/>
                  </a:lnTo>
                  <a:lnTo>
                    <a:pt x="314858" y="138643"/>
                  </a:lnTo>
                  <a:lnTo>
                    <a:pt x="248734" y="140969"/>
                  </a:lnTo>
                  <a:lnTo>
                    <a:pt x="182611" y="138643"/>
                  </a:lnTo>
                  <a:lnTo>
                    <a:pt x="123193" y="132079"/>
                  </a:lnTo>
                  <a:lnTo>
                    <a:pt x="72852" y="121898"/>
                  </a:lnTo>
                  <a:lnTo>
                    <a:pt x="33959" y="108719"/>
                  </a:lnTo>
                  <a:lnTo>
                    <a:pt x="8885" y="93165"/>
                  </a:lnTo>
                  <a:lnTo>
                    <a:pt x="0" y="75854"/>
                  </a:lnTo>
                  <a:close/>
                </a:path>
                <a:path w="497840" h="140970">
                  <a:moveTo>
                    <a:pt x="0" y="0"/>
                  </a:moveTo>
                  <a:lnTo>
                    <a:pt x="0" y="805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69150" y="4546917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73850" y="445293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59" y="75857"/>
                  </a:moveTo>
                  <a:lnTo>
                    <a:pt x="463499" y="37579"/>
                  </a:lnTo>
                  <a:lnTo>
                    <a:pt x="424611" y="22225"/>
                  </a:lnTo>
                  <a:lnTo>
                    <a:pt x="374269" y="10363"/>
                  </a:lnTo>
                  <a:lnTo>
                    <a:pt x="314845" y="2717"/>
                  </a:lnTo>
                  <a:lnTo>
                    <a:pt x="248729" y="0"/>
                  </a:lnTo>
                  <a:lnTo>
                    <a:pt x="182600" y="2717"/>
                  </a:lnTo>
                  <a:lnTo>
                    <a:pt x="123190" y="10363"/>
                  </a:lnTo>
                  <a:lnTo>
                    <a:pt x="72847" y="22225"/>
                  </a:lnTo>
                  <a:lnTo>
                    <a:pt x="33947" y="37579"/>
                  </a:lnTo>
                  <a:lnTo>
                    <a:pt x="0" y="75857"/>
                  </a:lnTo>
                  <a:lnTo>
                    <a:pt x="7975" y="93980"/>
                  </a:lnTo>
                  <a:lnTo>
                    <a:pt x="4178" y="93980"/>
                  </a:lnTo>
                  <a:lnTo>
                    <a:pt x="4178" y="173202"/>
                  </a:lnTo>
                  <a:lnTo>
                    <a:pt x="497459" y="173202"/>
                  </a:lnTo>
                  <a:lnTo>
                    <a:pt x="497459" y="93980"/>
                  </a:lnTo>
                  <a:lnTo>
                    <a:pt x="489470" y="93980"/>
                  </a:lnTo>
                  <a:lnTo>
                    <a:pt x="497459" y="7585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73849" y="4452937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55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1" y="2709"/>
                  </a:lnTo>
                  <a:lnTo>
                    <a:pt x="248734" y="0"/>
                  </a:lnTo>
                  <a:lnTo>
                    <a:pt x="314858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8" y="75855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8" y="149000"/>
                  </a:lnTo>
                  <a:lnTo>
                    <a:pt x="248734" y="151710"/>
                  </a:lnTo>
                  <a:lnTo>
                    <a:pt x="182611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93688" y="4486501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5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74727" y="4485158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4" h="90170">
                  <a:moveTo>
                    <a:pt x="0" y="3151"/>
                  </a:moveTo>
                  <a:lnTo>
                    <a:pt x="91610" y="89952"/>
                  </a:lnTo>
                </a:path>
                <a:path w="165734" h="90170">
                  <a:moveTo>
                    <a:pt x="88087" y="0"/>
                  </a:moveTo>
                  <a:lnTo>
                    <a:pt x="165603" y="0"/>
                  </a:lnTo>
                </a:path>
                <a:path w="165734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12866" y="4862457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40" h="130810">
                  <a:moveTo>
                    <a:pt x="248734" y="130229"/>
                  </a:move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0" y="65114"/>
                  </a:lnTo>
                  <a:lnTo>
                    <a:pt x="8885" y="47804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88584" y="82424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12866" y="4862457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40" h="130810">
                  <a:moveTo>
                    <a:pt x="0" y="65114"/>
                  </a:moveTo>
                  <a:lnTo>
                    <a:pt x="8885" y="47804"/>
                  </a:lnTo>
                  <a:lnTo>
                    <a:pt x="33959" y="32249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06516" y="4851717"/>
              <a:ext cx="12700" cy="79375"/>
            </a:xfrm>
            <a:custGeom>
              <a:avLst/>
              <a:gdLst/>
              <a:ahLst/>
              <a:cxnLst/>
              <a:rect l="l" t="t" r="r" b="b"/>
              <a:pathLst>
                <a:path w="12700" h="79375">
                  <a:moveTo>
                    <a:pt x="6349" y="0"/>
                  </a:moveTo>
                  <a:lnTo>
                    <a:pt x="6349" y="77469"/>
                  </a:lnTo>
                </a:path>
                <a:path w="12700" h="79375">
                  <a:moveTo>
                    <a:pt x="0" y="79011"/>
                  </a:moveTo>
                  <a:lnTo>
                    <a:pt x="12699" y="7901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3986" y="4851717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08674" y="475773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71" y="75857"/>
                  </a:moveTo>
                  <a:lnTo>
                    <a:pt x="463511" y="37579"/>
                  </a:lnTo>
                  <a:lnTo>
                    <a:pt x="424624" y="22225"/>
                  </a:lnTo>
                  <a:lnTo>
                    <a:pt x="374281" y="10363"/>
                  </a:lnTo>
                  <a:lnTo>
                    <a:pt x="314858" y="2717"/>
                  </a:lnTo>
                  <a:lnTo>
                    <a:pt x="248742" y="0"/>
                  </a:lnTo>
                  <a:lnTo>
                    <a:pt x="182613" y="2717"/>
                  </a:lnTo>
                  <a:lnTo>
                    <a:pt x="123202" y="10363"/>
                  </a:lnTo>
                  <a:lnTo>
                    <a:pt x="72859" y="22225"/>
                  </a:lnTo>
                  <a:lnTo>
                    <a:pt x="33959" y="37579"/>
                  </a:lnTo>
                  <a:lnTo>
                    <a:pt x="0" y="75857"/>
                  </a:lnTo>
                  <a:lnTo>
                    <a:pt x="7988" y="93980"/>
                  </a:lnTo>
                  <a:lnTo>
                    <a:pt x="4191" y="93980"/>
                  </a:lnTo>
                  <a:lnTo>
                    <a:pt x="4191" y="173202"/>
                  </a:lnTo>
                  <a:lnTo>
                    <a:pt x="497471" y="173202"/>
                  </a:lnTo>
                  <a:lnTo>
                    <a:pt x="497471" y="93980"/>
                  </a:lnTo>
                  <a:lnTo>
                    <a:pt x="489483" y="93980"/>
                  </a:lnTo>
                  <a:lnTo>
                    <a:pt x="497471" y="7585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08686" y="4757737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55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1" y="2709"/>
                  </a:lnTo>
                  <a:lnTo>
                    <a:pt x="248734" y="0"/>
                  </a:lnTo>
                  <a:lnTo>
                    <a:pt x="314858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8" y="75855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8" y="149000"/>
                  </a:lnTo>
                  <a:lnTo>
                    <a:pt x="248734" y="151710"/>
                  </a:lnTo>
                  <a:lnTo>
                    <a:pt x="182611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28525" y="4791301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4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09565" y="4789958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5" h="90170">
                  <a:moveTo>
                    <a:pt x="0" y="3151"/>
                  </a:moveTo>
                  <a:lnTo>
                    <a:pt x="91610" y="89952"/>
                  </a:lnTo>
                </a:path>
                <a:path w="165735" h="90170">
                  <a:moveTo>
                    <a:pt x="88087" y="0"/>
                  </a:moveTo>
                  <a:lnTo>
                    <a:pt x="165603" y="0"/>
                  </a:lnTo>
                </a:path>
                <a:path w="165735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94361" y="4625975"/>
              <a:ext cx="1790700" cy="469900"/>
            </a:xfrm>
            <a:custGeom>
              <a:avLst/>
              <a:gdLst/>
              <a:ahLst/>
              <a:cxnLst/>
              <a:rect l="l" t="t" r="r" b="b"/>
              <a:pathLst>
                <a:path w="1790700" h="469900">
                  <a:moveTo>
                    <a:pt x="1428749" y="38099"/>
                  </a:moveTo>
                  <a:lnTo>
                    <a:pt x="1787524" y="158749"/>
                  </a:lnTo>
                </a:path>
                <a:path w="1790700" h="469900">
                  <a:moveTo>
                    <a:pt x="776287" y="160336"/>
                  </a:moveTo>
                  <a:lnTo>
                    <a:pt x="1054099" y="50799"/>
                  </a:lnTo>
                </a:path>
                <a:path w="1790700" h="469900">
                  <a:moveTo>
                    <a:pt x="819149" y="253999"/>
                  </a:moveTo>
                  <a:lnTo>
                    <a:pt x="1790700" y="253999"/>
                  </a:lnTo>
                </a:path>
                <a:path w="1790700" h="469900">
                  <a:moveTo>
                    <a:pt x="368299" y="0"/>
                  </a:moveTo>
                  <a:lnTo>
                    <a:pt x="114299" y="469899"/>
                  </a:lnTo>
                </a:path>
                <a:path w="1790700" h="469900">
                  <a:moveTo>
                    <a:pt x="139699" y="50799"/>
                  </a:moveTo>
                  <a:lnTo>
                    <a:pt x="336549" y="50799"/>
                  </a:lnTo>
                </a:path>
                <a:path w="1790700" h="469900">
                  <a:moveTo>
                    <a:pt x="0" y="387349"/>
                  </a:moveTo>
                  <a:lnTo>
                    <a:pt x="153987" y="387349"/>
                  </a:lnTo>
                </a:path>
                <a:path w="1790700" h="469900">
                  <a:moveTo>
                    <a:pt x="252412" y="466724"/>
                  </a:moveTo>
                  <a:lnTo>
                    <a:pt x="742949" y="466724"/>
                  </a:lnTo>
                </a:path>
                <a:path w="1790700" h="469900">
                  <a:moveTo>
                    <a:pt x="546099" y="374649"/>
                  </a:moveTo>
                  <a:lnTo>
                    <a:pt x="492124" y="4603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9161" y="5089525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93" y="-4762"/>
                  </a:moveTo>
                  <a:lnTo>
                    <a:pt x="793" y="87312"/>
                  </a:lnTo>
                </a:path>
              </a:pathLst>
            </a:custGeom>
            <a:ln w="1111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26136" y="4891087"/>
              <a:ext cx="1054100" cy="335280"/>
            </a:xfrm>
            <a:custGeom>
              <a:avLst/>
              <a:gdLst/>
              <a:ahLst/>
              <a:cxnLst/>
              <a:rect l="l" t="t" r="r" b="b"/>
              <a:pathLst>
                <a:path w="1054100" h="335279">
                  <a:moveTo>
                    <a:pt x="469899" y="282574"/>
                  </a:moveTo>
                  <a:lnTo>
                    <a:pt x="469899" y="206374"/>
                  </a:lnTo>
                </a:path>
                <a:path w="1054100" h="335279">
                  <a:moveTo>
                    <a:pt x="550862" y="65087"/>
                  </a:moveTo>
                  <a:lnTo>
                    <a:pt x="1054099" y="334962"/>
                  </a:lnTo>
                </a:path>
                <a:path w="1054100" h="335279">
                  <a:moveTo>
                    <a:pt x="0" y="0"/>
                  </a:moveTo>
                  <a:lnTo>
                    <a:pt x="80962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0837" y="3095625"/>
              <a:ext cx="309061" cy="3133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695" y="3188970"/>
              <a:ext cx="282927" cy="26225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9461" y="3138487"/>
              <a:ext cx="328611" cy="2746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513625" y="5182399"/>
              <a:ext cx="198755" cy="363220"/>
            </a:xfrm>
            <a:custGeom>
              <a:avLst/>
              <a:gdLst/>
              <a:ahLst/>
              <a:cxnLst/>
              <a:rect l="l" t="t" r="r" b="b"/>
              <a:pathLst>
                <a:path w="198754" h="363220">
                  <a:moveTo>
                    <a:pt x="198437" y="278295"/>
                  </a:moveTo>
                  <a:lnTo>
                    <a:pt x="191833" y="278295"/>
                  </a:lnTo>
                  <a:lnTo>
                    <a:pt x="191833" y="0"/>
                  </a:lnTo>
                  <a:lnTo>
                    <a:pt x="100545" y="0"/>
                  </a:lnTo>
                  <a:lnTo>
                    <a:pt x="100545" y="79679"/>
                  </a:lnTo>
                  <a:lnTo>
                    <a:pt x="1333" y="79679"/>
                  </a:lnTo>
                  <a:lnTo>
                    <a:pt x="1333" y="346735"/>
                  </a:lnTo>
                  <a:lnTo>
                    <a:pt x="0" y="362737"/>
                  </a:lnTo>
                  <a:lnTo>
                    <a:pt x="191414" y="362737"/>
                  </a:lnTo>
                  <a:lnTo>
                    <a:pt x="198437" y="2782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14958" y="5262076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0"/>
                  </a:moveTo>
                  <a:lnTo>
                    <a:pt x="125676" y="0"/>
                  </a:lnTo>
                  <a:lnTo>
                    <a:pt x="125676" y="280682"/>
                  </a:lnTo>
                  <a:lnTo>
                    <a:pt x="0" y="2806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8874" y="5175249"/>
              <a:ext cx="207961" cy="939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712073" y="51859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7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6070" y="5294183"/>
              <a:ext cx="190764" cy="25333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3699" y="4876800"/>
              <a:ext cx="342899" cy="28574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8799" y="4559300"/>
              <a:ext cx="342899" cy="28574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5499" y="5130800"/>
              <a:ext cx="342899" cy="28574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5224" y="5133975"/>
              <a:ext cx="342900" cy="28574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53274" y="5259387"/>
              <a:ext cx="254347" cy="30078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3482" y="5348981"/>
              <a:ext cx="232840" cy="25171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02424" y="5310187"/>
              <a:ext cx="325328" cy="28399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53855" y="5394780"/>
              <a:ext cx="297819" cy="23766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924787" y="4935042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962" y="312178"/>
                  </a:moveTo>
                  <a:lnTo>
                    <a:pt x="201028" y="312178"/>
                  </a:lnTo>
                  <a:lnTo>
                    <a:pt x="201028" y="0"/>
                  </a:lnTo>
                  <a:lnTo>
                    <a:pt x="105371" y="0"/>
                  </a:lnTo>
                  <a:lnTo>
                    <a:pt x="105371" y="89382"/>
                  </a:lnTo>
                  <a:lnTo>
                    <a:pt x="1397" y="89382"/>
                  </a:lnTo>
                  <a:lnTo>
                    <a:pt x="1397" y="390118"/>
                  </a:lnTo>
                  <a:lnTo>
                    <a:pt x="0" y="406895"/>
                  </a:lnTo>
                  <a:lnTo>
                    <a:pt x="200088" y="406895"/>
                  </a:lnTo>
                  <a:lnTo>
                    <a:pt x="207962" y="3121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26184" y="5024416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09" y="0"/>
                  </a:lnTo>
                  <a:lnTo>
                    <a:pt x="131709" y="314852"/>
                  </a:lnTo>
                  <a:lnTo>
                    <a:pt x="0" y="3148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20036" y="4927599"/>
              <a:ext cx="217486" cy="10424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132760" y="5041900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0"/>
                  </a:moveTo>
                  <a:lnTo>
                    <a:pt x="0" y="205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8059" y="5061011"/>
              <a:ext cx="199463" cy="28301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015036" y="3413125"/>
              <a:ext cx="3175" cy="144780"/>
            </a:xfrm>
            <a:custGeom>
              <a:avLst/>
              <a:gdLst/>
              <a:ahLst/>
              <a:cxnLst/>
              <a:rect l="l" t="t" r="r" b="b"/>
              <a:pathLst>
                <a:path w="3175" h="144779">
                  <a:moveTo>
                    <a:pt x="3174" y="0"/>
                  </a:moveTo>
                  <a:lnTo>
                    <a:pt x="0" y="144461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70548" y="3638549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24907" y="1617191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286198" y="1057944"/>
                  </a:moveTo>
                  <a:lnTo>
                    <a:pt x="1237432" y="1053752"/>
                  </a:lnTo>
                  <a:lnTo>
                    <a:pt x="1185392" y="1038695"/>
                  </a:lnTo>
                  <a:lnTo>
                    <a:pt x="1147880" y="1019866"/>
                  </a:lnTo>
                  <a:lnTo>
                    <a:pt x="1107546" y="993893"/>
                  </a:lnTo>
                  <a:lnTo>
                    <a:pt x="1065536" y="963686"/>
                  </a:lnTo>
                  <a:lnTo>
                    <a:pt x="1022997" y="932156"/>
                  </a:lnTo>
                  <a:lnTo>
                    <a:pt x="981075" y="902214"/>
                  </a:lnTo>
                  <a:lnTo>
                    <a:pt x="940917" y="876770"/>
                  </a:lnTo>
                  <a:lnTo>
                    <a:pt x="899820" y="850481"/>
                  </a:lnTo>
                  <a:lnTo>
                    <a:pt x="864742" y="825716"/>
                  </a:lnTo>
                  <a:lnTo>
                    <a:pt x="827989" y="803618"/>
                  </a:lnTo>
                  <a:lnTo>
                    <a:pt x="781862" y="785330"/>
                  </a:lnTo>
                  <a:lnTo>
                    <a:pt x="718667" y="771995"/>
                  </a:lnTo>
                  <a:lnTo>
                    <a:pt x="677216" y="767966"/>
                  </a:lnTo>
                  <a:lnTo>
                    <a:pt x="628421" y="766052"/>
                  </a:lnTo>
                  <a:lnTo>
                    <a:pt x="574178" y="765795"/>
                  </a:lnTo>
                  <a:lnTo>
                    <a:pt x="516381" y="766738"/>
                  </a:lnTo>
                  <a:lnTo>
                    <a:pt x="456928" y="768424"/>
                  </a:lnTo>
                  <a:lnTo>
                    <a:pt x="397713" y="770395"/>
                  </a:lnTo>
                  <a:lnTo>
                    <a:pt x="340631" y="772195"/>
                  </a:lnTo>
                  <a:lnTo>
                    <a:pt x="287578" y="773367"/>
                  </a:lnTo>
                  <a:lnTo>
                    <a:pt x="240450" y="773453"/>
                  </a:lnTo>
                  <a:lnTo>
                    <a:pt x="201142" y="771995"/>
                  </a:lnTo>
                  <a:lnTo>
                    <a:pt x="127993" y="768349"/>
                  </a:lnTo>
                  <a:lnTo>
                    <a:pt x="77912" y="764256"/>
                  </a:lnTo>
                  <a:lnTo>
                    <a:pt x="20167" y="724370"/>
                  </a:lnTo>
                  <a:lnTo>
                    <a:pt x="6502" y="683908"/>
                  </a:lnTo>
                  <a:lnTo>
                    <a:pt x="0" y="629273"/>
                  </a:lnTo>
                  <a:lnTo>
                    <a:pt x="965" y="569151"/>
                  </a:lnTo>
                  <a:lnTo>
                    <a:pt x="9702" y="512230"/>
                  </a:lnTo>
                  <a:lnTo>
                    <a:pt x="26517" y="467196"/>
                  </a:lnTo>
                  <a:lnTo>
                    <a:pt x="56667" y="437071"/>
                  </a:lnTo>
                  <a:lnTo>
                    <a:pt x="100075" y="415938"/>
                  </a:lnTo>
                  <a:lnTo>
                    <a:pt x="149047" y="399073"/>
                  </a:lnTo>
                  <a:lnTo>
                    <a:pt x="195884" y="381750"/>
                  </a:lnTo>
                  <a:lnTo>
                    <a:pt x="232892" y="359246"/>
                  </a:lnTo>
                  <a:lnTo>
                    <a:pt x="258118" y="322163"/>
                  </a:lnTo>
                  <a:lnTo>
                    <a:pt x="270397" y="280466"/>
                  </a:lnTo>
                  <a:lnTo>
                    <a:pt x="285354" y="238472"/>
                  </a:lnTo>
                  <a:lnTo>
                    <a:pt x="318617" y="200496"/>
                  </a:lnTo>
                  <a:lnTo>
                    <a:pt x="354145" y="177778"/>
                  </a:lnTo>
                  <a:lnTo>
                    <a:pt x="396463" y="155811"/>
                  </a:lnTo>
                  <a:lnTo>
                    <a:pt x="444426" y="134813"/>
                  </a:lnTo>
                  <a:lnTo>
                    <a:pt x="496887" y="115006"/>
                  </a:lnTo>
                  <a:lnTo>
                    <a:pt x="552700" y="96610"/>
                  </a:lnTo>
                  <a:lnTo>
                    <a:pt x="610717" y="79846"/>
                  </a:lnTo>
                  <a:lnTo>
                    <a:pt x="657877" y="68386"/>
                  </a:lnTo>
                  <a:lnTo>
                    <a:pt x="709985" y="57819"/>
                  </a:lnTo>
                  <a:lnTo>
                    <a:pt x="765145" y="48145"/>
                  </a:lnTo>
                  <a:lnTo>
                    <a:pt x="821458" y="39365"/>
                  </a:lnTo>
                  <a:lnTo>
                    <a:pt x="877026" y="31477"/>
                  </a:lnTo>
                  <a:lnTo>
                    <a:pt x="929953" y="24482"/>
                  </a:lnTo>
                  <a:lnTo>
                    <a:pt x="978341" y="18380"/>
                  </a:lnTo>
                  <a:lnTo>
                    <a:pt x="1020292" y="13171"/>
                  </a:lnTo>
                  <a:lnTo>
                    <a:pt x="1084189" y="5605"/>
                  </a:lnTo>
                  <a:lnTo>
                    <a:pt x="1131417" y="1463"/>
                  </a:lnTo>
                  <a:lnTo>
                    <a:pt x="1173883" y="0"/>
                  </a:lnTo>
                  <a:lnTo>
                    <a:pt x="1223492" y="471"/>
                  </a:lnTo>
                  <a:lnTo>
                    <a:pt x="1272590" y="801"/>
                  </a:lnTo>
                  <a:lnTo>
                    <a:pt x="1325956" y="1207"/>
                  </a:lnTo>
                  <a:lnTo>
                    <a:pt x="1379854" y="3671"/>
                  </a:lnTo>
                  <a:lnTo>
                    <a:pt x="1430553" y="10174"/>
                  </a:lnTo>
                  <a:lnTo>
                    <a:pt x="1474317" y="22696"/>
                  </a:lnTo>
                  <a:lnTo>
                    <a:pt x="1520479" y="46136"/>
                  </a:lnTo>
                  <a:lnTo>
                    <a:pt x="1560241" y="76869"/>
                  </a:lnTo>
                  <a:lnTo>
                    <a:pt x="1591966" y="116234"/>
                  </a:lnTo>
                  <a:lnTo>
                    <a:pt x="1614017" y="165571"/>
                  </a:lnTo>
                  <a:lnTo>
                    <a:pt x="1621815" y="206390"/>
                  </a:lnTo>
                  <a:lnTo>
                    <a:pt x="1624012" y="254000"/>
                  </a:lnTo>
                  <a:lnTo>
                    <a:pt x="1622153" y="305667"/>
                  </a:lnTo>
                  <a:lnTo>
                    <a:pt x="1617780" y="358658"/>
                  </a:lnTo>
                  <a:lnTo>
                    <a:pt x="1612437" y="410237"/>
                  </a:lnTo>
                  <a:lnTo>
                    <a:pt x="1607667" y="457671"/>
                  </a:lnTo>
                  <a:lnTo>
                    <a:pt x="1602003" y="509309"/>
                  </a:lnTo>
                  <a:lnTo>
                    <a:pt x="1594738" y="558356"/>
                  </a:lnTo>
                  <a:lnTo>
                    <a:pt x="1586179" y="606032"/>
                  </a:lnTo>
                  <a:lnTo>
                    <a:pt x="1576628" y="653555"/>
                  </a:lnTo>
                  <a:lnTo>
                    <a:pt x="1566392" y="702145"/>
                  </a:lnTo>
                  <a:lnTo>
                    <a:pt x="1556130" y="754444"/>
                  </a:lnTo>
                  <a:lnTo>
                    <a:pt x="1545640" y="809638"/>
                  </a:lnTo>
                  <a:lnTo>
                    <a:pt x="1533931" y="863766"/>
                  </a:lnTo>
                  <a:lnTo>
                    <a:pt x="1520012" y="912864"/>
                  </a:lnTo>
                  <a:lnTo>
                    <a:pt x="1502892" y="952970"/>
                  </a:lnTo>
                  <a:lnTo>
                    <a:pt x="1476525" y="989458"/>
                  </a:lnTo>
                  <a:lnTo>
                    <a:pt x="1445544" y="1015081"/>
                  </a:lnTo>
                  <a:lnTo>
                    <a:pt x="1410693" y="1032668"/>
                  </a:lnTo>
                  <a:lnTo>
                    <a:pt x="1372717" y="1045045"/>
                  </a:lnTo>
                  <a:lnTo>
                    <a:pt x="1331392" y="1054099"/>
                  </a:lnTo>
                  <a:lnTo>
                    <a:pt x="1286198" y="10579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81745" y="1993292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2" y="0"/>
                  </a:moveTo>
                  <a:lnTo>
                    <a:pt x="0" y="311262"/>
                  </a:lnTo>
                </a:path>
                <a:path w="183514" h="343535">
                  <a:moveTo>
                    <a:pt x="91432" y="0"/>
                  </a:moveTo>
                  <a:lnTo>
                    <a:pt x="183254" y="309542"/>
                  </a:lnTo>
                </a:path>
                <a:path w="183514" h="343535">
                  <a:moveTo>
                    <a:pt x="0" y="309542"/>
                  </a:moveTo>
                  <a:lnTo>
                    <a:pt x="91432" y="343506"/>
                  </a:lnTo>
                </a:path>
                <a:path w="183514" h="343535">
                  <a:moveTo>
                    <a:pt x="183254" y="309542"/>
                  </a:moveTo>
                  <a:lnTo>
                    <a:pt x="91432" y="343506"/>
                  </a:lnTo>
                </a:path>
                <a:path w="183514" h="343535">
                  <a:moveTo>
                    <a:pt x="91432" y="6878"/>
                  </a:moveTo>
                  <a:lnTo>
                    <a:pt x="91432" y="34350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6983" y="2164367"/>
              <a:ext cx="192778" cy="14494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933881" y="2055201"/>
              <a:ext cx="74930" cy="80010"/>
            </a:xfrm>
            <a:custGeom>
              <a:avLst/>
              <a:gdLst/>
              <a:ahLst/>
              <a:cxnLst/>
              <a:rect l="l" t="t" r="r" b="b"/>
              <a:pathLst>
                <a:path w="74929" h="80010">
                  <a:moveTo>
                    <a:pt x="39296" y="79965"/>
                  </a:moveTo>
                  <a:lnTo>
                    <a:pt x="74313" y="67497"/>
                  </a:lnTo>
                </a:path>
                <a:path w="74929" h="80010">
                  <a:moveTo>
                    <a:pt x="39296" y="12467"/>
                  </a:moveTo>
                  <a:lnTo>
                    <a:pt x="61473" y="3009"/>
                  </a:lnTo>
                </a:path>
                <a:path w="74929" h="80010">
                  <a:moveTo>
                    <a:pt x="0" y="63198"/>
                  </a:moveTo>
                  <a:lnTo>
                    <a:pt x="42408" y="79965"/>
                  </a:lnTo>
                </a:path>
                <a:path w="74929" h="80010">
                  <a:moveTo>
                    <a:pt x="19064" y="0"/>
                  </a:moveTo>
                  <a:lnTo>
                    <a:pt x="43575" y="1676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6719" y="1798472"/>
              <a:ext cx="374083" cy="22538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113461" y="2471737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037" y="87311"/>
                  </a:move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13461" y="2471737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55"/>
                  </a:move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10286" y="24638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61124" y="24638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10274" y="2400312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87"/>
                  </a:moveTo>
                  <a:lnTo>
                    <a:pt x="332486" y="31508"/>
                  </a:lnTo>
                  <a:lnTo>
                    <a:pt x="295402" y="15100"/>
                  </a:lnTo>
                  <a:lnTo>
                    <a:pt x="240398" y="4051"/>
                  </a:lnTo>
                  <a:lnTo>
                    <a:pt x="173037" y="0"/>
                  </a:lnTo>
                  <a:lnTo>
                    <a:pt x="105689" y="4051"/>
                  </a:lnTo>
                  <a:lnTo>
                    <a:pt x="50685" y="15100"/>
                  </a:lnTo>
                  <a:lnTo>
                    <a:pt x="13601" y="31508"/>
                  </a:lnTo>
                  <a:lnTo>
                    <a:pt x="0" y="51587"/>
                  </a:lnTo>
                  <a:lnTo>
                    <a:pt x="8064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8010" y="63500"/>
                  </a:lnTo>
                  <a:lnTo>
                    <a:pt x="346075" y="51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10286" y="240030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93"/>
                  </a:moveTo>
                  <a:lnTo>
                    <a:pt x="13598" y="31511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1"/>
                  </a:lnTo>
                  <a:lnTo>
                    <a:pt x="346074" y="51593"/>
                  </a:lnTo>
                  <a:lnTo>
                    <a:pt x="332476" y="71676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6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6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0137" y="2408237"/>
              <a:ext cx="185737" cy="8889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962774" y="247650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31" y="88899"/>
                  </a:moveTo>
                  <a:lnTo>
                    <a:pt x="106168" y="85406"/>
                  </a:lnTo>
                  <a:lnTo>
                    <a:pt x="50913" y="75880"/>
                  </a:lnTo>
                  <a:lnTo>
                    <a:pt x="13660" y="61751"/>
                  </a:lnTo>
                  <a:lnTo>
                    <a:pt x="0" y="44449"/>
                  </a:lnTo>
                  <a:lnTo>
                    <a:pt x="13660" y="27148"/>
                  </a:lnTo>
                  <a:lnTo>
                    <a:pt x="50913" y="13019"/>
                  </a:lnTo>
                  <a:lnTo>
                    <a:pt x="106168" y="3493"/>
                  </a:lnTo>
                  <a:lnTo>
                    <a:pt x="173831" y="0"/>
                  </a:lnTo>
                  <a:lnTo>
                    <a:pt x="241493" y="3493"/>
                  </a:lnTo>
                  <a:lnTo>
                    <a:pt x="296747" y="13019"/>
                  </a:lnTo>
                  <a:lnTo>
                    <a:pt x="334001" y="27148"/>
                  </a:lnTo>
                  <a:lnTo>
                    <a:pt x="347661" y="44449"/>
                  </a:lnTo>
                  <a:lnTo>
                    <a:pt x="334001" y="61751"/>
                  </a:lnTo>
                  <a:lnTo>
                    <a:pt x="296747" y="75880"/>
                  </a:lnTo>
                  <a:lnTo>
                    <a:pt x="241493" y="85406"/>
                  </a:lnTo>
                  <a:lnTo>
                    <a:pt x="173831" y="888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62774" y="2468562"/>
              <a:ext cx="347980" cy="97155"/>
            </a:xfrm>
            <a:custGeom>
              <a:avLst/>
              <a:gdLst/>
              <a:ahLst/>
              <a:cxnLst/>
              <a:rect l="l" t="t" r="r" b="b"/>
              <a:pathLst>
                <a:path w="347979" h="97155">
                  <a:moveTo>
                    <a:pt x="0" y="52387"/>
                  </a:moveTo>
                  <a:lnTo>
                    <a:pt x="13660" y="35086"/>
                  </a:lnTo>
                  <a:lnTo>
                    <a:pt x="50913" y="20957"/>
                  </a:lnTo>
                  <a:lnTo>
                    <a:pt x="106168" y="11431"/>
                  </a:lnTo>
                  <a:lnTo>
                    <a:pt x="173831" y="7937"/>
                  </a:lnTo>
                  <a:lnTo>
                    <a:pt x="241493" y="11431"/>
                  </a:lnTo>
                  <a:lnTo>
                    <a:pt x="296747" y="20957"/>
                  </a:lnTo>
                  <a:lnTo>
                    <a:pt x="334001" y="35086"/>
                  </a:lnTo>
                  <a:lnTo>
                    <a:pt x="347661" y="52387"/>
                  </a:lnTo>
                  <a:lnTo>
                    <a:pt x="334001" y="69689"/>
                  </a:lnTo>
                  <a:lnTo>
                    <a:pt x="296747" y="83818"/>
                  </a:lnTo>
                  <a:lnTo>
                    <a:pt x="241493" y="93344"/>
                  </a:lnTo>
                  <a:lnTo>
                    <a:pt x="173831" y="96837"/>
                  </a:lnTo>
                  <a:lnTo>
                    <a:pt x="106168" y="93344"/>
                  </a:lnTo>
                  <a:lnTo>
                    <a:pt x="50913" y="83818"/>
                  </a:lnTo>
                  <a:lnTo>
                    <a:pt x="13660" y="69689"/>
                  </a:lnTo>
                  <a:lnTo>
                    <a:pt x="0" y="52387"/>
                  </a:lnTo>
                  <a:close/>
                </a:path>
                <a:path w="347979" h="97155">
                  <a:moveTo>
                    <a:pt x="0" y="0"/>
                  </a:moveTo>
                  <a:lnTo>
                    <a:pt x="0" y="55561"/>
                  </a:lnTo>
                </a:path>
                <a:path w="347979" h="97155">
                  <a:moveTo>
                    <a:pt x="347661" y="0"/>
                  </a:moveTo>
                  <a:lnTo>
                    <a:pt x="347661" y="555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600" y="2405062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649" y="51600"/>
                  </a:moveTo>
                  <a:lnTo>
                    <a:pt x="333997" y="31521"/>
                  </a:lnTo>
                  <a:lnTo>
                    <a:pt x="296735" y="15113"/>
                  </a:lnTo>
                  <a:lnTo>
                    <a:pt x="241490" y="4064"/>
                  </a:lnTo>
                  <a:lnTo>
                    <a:pt x="173824" y="0"/>
                  </a:lnTo>
                  <a:lnTo>
                    <a:pt x="106159" y="4064"/>
                  </a:lnTo>
                  <a:lnTo>
                    <a:pt x="50901" y="15113"/>
                  </a:lnTo>
                  <a:lnTo>
                    <a:pt x="13652" y="31521"/>
                  </a:lnTo>
                  <a:lnTo>
                    <a:pt x="0" y="51600"/>
                  </a:lnTo>
                  <a:lnTo>
                    <a:pt x="8089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7649" y="117475"/>
                  </a:lnTo>
                  <a:lnTo>
                    <a:pt x="347649" y="63500"/>
                  </a:lnTo>
                  <a:lnTo>
                    <a:pt x="339547" y="63500"/>
                  </a:lnTo>
                  <a:lnTo>
                    <a:pt x="347649" y="516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599" y="2405062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593"/>
                  </a:moveTo>
                  <a:lnTo>
                    <a:pt x="13660" y="31510"/>
                  </a:lnTo>
                  <a:lnTo>
                    <a:pt x="50913" y="15111"/>
                  </a:lnTo>
                  <a:lnTo>
                    <a:pt x="106168" y="4054"/>
                  </a:lnTo>
                  <a:lnTo>
                    <a:pt x="173831" y="0"/>
                  </a:lnTo>
                  <a:lnTo>
                    <a:pt x="241493" y="4054"/>
                  </a:lnTo>
                  <a:lnTo>
                    <a:pt x="296747" y="15111"/>
                  </a:lnTo>
                  <a:lnTo>
                    <a:pt x="334001" y="31510"/>
                  </a:lnTo>
                  <a:lnTo>
                    <a:pt x="347661" y="51593"/>
                  </a:lnTo>
                  <a:lnTo>
                    <a:pt x="334001" y="71675"/>
                  </a:lnTo>
                  <a:lnTo>
                    <a:pt x="296747" y="88075"/>
                  </a:lnTo>
                  <a:lnTo>
                    <a:pt x="241493" y="99132"/>
                  </a:lnTo>
                  <a:lnTo>
                    <a:pt x="173831" y="103186"/>
                  </a:lnTo>
                  <a:lnTo>
                    <a:pt x="106168" y="99132"/>
                  </a:lnTo>
                  <a:lnTo>
                    <a:pt x="50913" y="88075"/>
                  </a:lnTo>
                  <a:lnTo>
                    <a:pt x="13660" y="71675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29449" y="2412999"/>
              <a:ext cx="185737" cy="9048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022974" y="2319337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86" y="171449"/>
                  </a:moveTo>
                  <a:lnTo>
                    <a:pt x="942974" y="174624"/>
                  </a:lnTo>
                </a:path>
                <a:path w="942975" h="174625">
                  <a:moveTo>
                    <a:pt x="0" y="0"/>
                  </a:moveTo>
                  <a:lnTo>
                    <a:pt x="152399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86909" y="2119312"/>
              <a:ext cx="516988" cy="18097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111749" y="2145343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9" y="29749"/>
                  </a:moveTo>
                  <a:lnTo>
                    <a:pt x="33970" y="29749"/>
                  </a:lnTo>
                </a:path>
                <a:path w="153035" h="29844">
                  <a:moveTo>
                    <a:pt x="1528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91149" y="1831975"/>
              <a:ext cx="368299" cy="26669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54736" y="1651000"/>
              <a:ext cx="378564" cy="37632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14582" y="1763097"/>
              <a:ext cx="346553" cy="31493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437436" y="2378075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165099" y="85724"/>
                  </a:move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7436" y="2378075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0" y="42862"/>
                  </a:move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34261" y="237172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769224" y="237172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34250" y="2309812"/>
              <a:ext cx="330200" cy="114300"/>
            </a:xfrm>
            <a:custGeom>
              <a:avLst/>
              <a:gdLst/>
              <a:ahLst/>
              <a:cxnLst/>
              <a:rect l="l" t="t" r="r" b="b"/>
              <a:pathLst>
                <a:path w="330200" h="114300">
                  <a:moveTo>
                    <a:pt x="330200" y="50012"/>
                  </a:moveTo>
                  <a:lnTo>
                    <a:pt x="317233" y="30543"/>
                  </a:lnTo>
                  <a:lnTo>
                    <a:pt x="281851" y="14655"/>
                  </a:lnTo>
                  <a:lnTo>
                    <a:pt x="229374" y="3937"/>
                  </a:lnTo>
                  <a:lnTo>
                    <a:pt x="165100" y="0"/>
                  </a:lnTo>
                  <a:lnTo>
                    <a:pt x="100838" y="3937"/>
                  </a:lnTo>
                  <a:lnTo>
                    <a:pt x="48361" y="14655"/>
                  </a:lnTo>
                  <a:lnTo>
                    <a:pt x="12979" y="30543"/>
                  </a:lnTo>
                  <a:lnTo>
                    <a:pt x="0" y="50012"/>
                  </a:lnTo>
                  <a:lnTo>
                    <a:pt x="7937" y="61925"/>
                  </a:lnTo>
                  <a:lnTo>
                    <a:pt x="3175" y="61925"/>
                  </a:lnTo>
                  <a:lnTo>
                    <a:pt x="3175" y="114300"/>
                  </a:lnTo>
                  <a:lnTo>
                    <a:pt x="330200" y="114300"/>
                  </a:lnTo>
                  <a:lnTo>
                    <a:pt x="330200" y="61925"/>
                  </a:lnTo>
                  <a:lnTo>
                    <a:pt x="322262" y="61925"/>
                  </a:lnTo>
                  <a:lnTo>
                    <a:pt x="330200" y="500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34261" y="2309812"/>
              <a:ext cx="330200" cy="100330"/>
            </a:xfrm>
            <a:custGeom>
              <a:avLst/>
              <a:gdLst/>
              <a:ahLst/>
              <a:cxnLst/>
              <a:rect l="l" t="t" r="r" b="b"/>
              <a:pathLst>
                <a:path w="330200" h="100330">
                  <a:moveTo>
                    <a:pt x="0" y="50005"/>
                  </a:moveTo>
                  <a:lnTo>
                    <a:pt x="12974" y="30541"/>
                  </a:lnTo>
                  <a:lnTo>
                    <a:pt x="48356" y="14646"/>
                  </a:lnTo>
                  <a:lnTo>
                    <a:pt x="100835" y="3929"/>
                  </a:lnTo>
                  <a:lnTo>
                    <a:pt x="165099" y="0"/>
                  </a:lnTo>
                  <a:lnTo>
                    <a:pt x="229364" y="3929"/>
                  </a:lnTo>
                  <a:lnTo>
                    <a:pt x="281843" y="14646"/>
                  </a:lnTo>
                  <a:lnTo>
                    <a:pt x="317225" y="30541"/>
                  </a:lnTo>
                  <a:lnTo>
                    <a:pt x="330199" y="50005"/>
                  </a:lnTo>
                  <a:lnTo>
                    <a:pt x="317225" y="69470"/>
                  </a:lnTo>
                  <a:lnTo>
                    <a:pt x="281843" y="85365"/>
                  </a:lnTo>
                  <a:lnTo>
                    <a:pt x="229364" y="96082"/>
                  </a:lnTo>
                  <a:lnTo>
                    <a:pt x="165099" y="100011"/>
                  </a:lnTo>
                  <a:lnTo>
                    <a:pt x="100835" y="96082"/>
                  </a:lnTo>
                  <a:lnTo>
                    <a:pt x="48356" y="85365"/>
                  </a:lnTo>
                  <a:lnTo>
                    <a:pt x="12974" y="69470"/>
                  </a:lnTo>
                  <a:lnTo>
                    <a:pt x="0" y="5000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99349" y="2316162"/>
              <a:ext cx="177799" cy="87312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312024" y="2395537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1"/>
                  </a:moveTo>
                  <a:lnTo>
                    <a:pt x="123824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61186" y="27368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61186" y="27368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58011" y="2728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21549" y="2728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57999" y="2660662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34"/>
                  </a:lnTo>
                  <a:lnTo>
                    <a:pt x="306235" y="16268"/>
                  </a:lnTo>
                  <a:lnTo>
                    <a:pt x="249224" y="4356"/>
                  </a:lnTo>
                  <a:lnTo>
                    <a:pt x="179387" y="0"/>
                  </a:lnTo>
                  <a:lnTo>
                    <a:pt x="109562" y="4356"/>
                  </a:lnTo>
                  <a:lnTo>
                    <a:pt x="52552" y="16268"/>
                  </a:lnTo>
                  <a:lnTo>
                    <a:pt x="14097" y="33934"/>
                  </a:lnTo>
                  <a:lnTo>
                    <a:pt x="0" y="55562"/>
                  </a:lnTo>
                  <a:lnTo>
                    <a:pt x="8267" y="68249"/>
                  </a:lnTo>
                  <a:lnTo>
                    <a:pt x="3175" y="68249"/>
                  </a:lnTo>
                  <a:lnTo>
                    <a:pt x="3175" y="126987"/>
                  </a:lnTo>
                  <a:lnTo>
                    <a:pt x="358775" y="126987"/>
                  </a:lnTo>
                  <a:lnTo>
                    <a:pt x="358775" y="68249"/>
                  </a:lnTo>
                  <a:lnTo>
                    <a:pt x="350494" y="68249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58011" y="266065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29449" y="2670174"/>
              <a:ext cx="193674" cy="93661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138986" y="256857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23161" y="27368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23161" y="273685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19986" y="2728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883524" y="2728911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519975" y="2660662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34"/>
                  </a:lnTo>
                  <a:lnTo>
                    <a:pt x="306235" y="16268"/>
                  </a:lnTo>
                  <a:lnTo>
                    <a:pt x="249224" y="4356"/>
                  </a:lnTo>
                  <a:lnTo>
                    <a:pt x="179387" y="0"/>
                  </a:lnTo>
                  <a:lnTo>
                    <a:pt x="109562" y="4356"/>
                  </a:lnTo>
                  <a:lnTo>
                    <a:pt x="52552" y="16268"/>
                  </a:lnTo>
                  <a:lnTo>
                    <a:pt x="14097" y="33934"/>
                  </a:lnTo>
                  <a:lnTo>
                    <a:pt x="0" y="55562"/>
                  </a:lnTo>
                  <a:lnTo>
                    <a:pt x="8267" y="68249"/>
                  </a:lnTo>
                  <a:lnTo>
                    <a:pt x="3175" y="68249"/>
                  </a:lnTo>
                  <a:lnTo>
                    <a:pt x="3175" y="126987"/>
                  </a:lnTo>
                  <a:lnTo>
                    <a:pt x="358775" y="126987"/>
                  </a:lnTo>
                  <a:lnTo>
                    <a:pt x="358775" y="68249"/>
                  </a:lnTo>
                  <a:lnTo>
                    <a:pt x="350494" y="68249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19986" y="266065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91424" y="2670174"/>
              <a:ext cx="193674" cy="93661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7029449" y="2163762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80986" y="590549"/>
                  </a:moveTo>
                  <a:lnTo>
                    <a:pt x="544511" y="301624"/>
                  </a:lnTo>
                </a:path>
                <a:path w="1031875" h="1400175">
                  <a:moveTo>
                    <a:pt x="646111" y="300037"/>
                  </a:moveTo>
                  <a:lnTo>
                    <a:pt x="646111" y="496887"/>
                  </a:lnTo>
                </a:path>
                <a:path w="1031875" h="1400175">
                  <a:moveTo>
                    <a:pt x="300036" y="606424"/>
                  </a:moveTo>
                  <a:lnTo>
                    <a:pt x="488948" y="606424"/>
                  </a:lnTo>
                </a:path>
                <a:path w="1031875" h="1400175">
                  <a:moveTo>
                    <a:pt x="714374" y="168274"/>
                  </a:moveTo>
                  <a:lnTo>
                    <a:pt x="952499" y="0"/>
                  </a:lnTo>
                </a:path>
                <a:path w="1031875" h="1400175">
                  <a:moveTo>
                    <a:pt x="854074" y="596899"/>
                  </a:moveTo>
                  <a:lnTo>
                    <a:pt x="1031874" y="596899"/>
                  </a:lnTo>
                </a:path>
                <a:path w="1031875" h="1400175">
                  <a:moveTo>
                    <a:pt x="98424" y="673099"/>
                  </a:moveTo>
                  <a:lnTo>
                    <a:pt x="0" y="1377949"/>
                  </a:lnTo>
                </a:path>
                <a:path w="1031875" h="1400175">
                  <a:moveTo>
                    <a:pt x="701674" y="673099"/>
                  </a:moveTo>
                  <a:lnTo>
                    <a:pt x="590549" y="14001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77024" y="4559300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6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677024" y="4548187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6" y="43349"/>
                  </a:lnTo>
                  <a:lnTo>
                    <a:pt x="496886" y="76200"/>
                  </a:lnTo>
                  <a:lnTo>
                    <a:pt x="462966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3"/>
                  </a:lnTo>
                  <a:lnTo>
                    <a:pt x="248443" y="141287"/>
                  </a:lnTo>
                  <a:lnTo>
                    <a:pt x="182397" y="138963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2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67561" y="4548187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2"/>
                  </a:lnTo>
                  <a:lnTo>
                    <a:pt x="0" y="80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72249" y="4454537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00" y="93649"/>
                  </a:moveTo>
                  <a:lnTo>
                    <a:pt x="489242" y="93649"/>
                  </a:lnTo>
                  <a:lnTo>
                    <a:pt x="496887" y="76200"/>
                  </a:lnTo>
                  <a:lnTo>
                    <a:pt x="488022" y="55930"/>
                  </a:lnTo>
                  <a:lnTo>
                    <a:pt x="424129" y="22313"/>
                  </a:lnTo>
                  <a:lnTo>
                    <a:pt x="373837" y="10401"/>
                  </a:lnTo>
                  <a:lnTo>
                    <a:pt x="314490" y="2717"/>
                  </a:lnTo>
                  <a:lnTo>
                    <a:pt x="248450" y="0"/>
                  </a:lnTo>
                  <a:lnTo>
                    <a:pt x="182397" y="2717"/>
                  </a:lnTo>
                  <a:lnTo>
                    <a:pt x="123050" y="10401"/>
                  </a:lnTo>
                  <a:lnTo>
                    <a:pt x="72771" y="22313"/>
                  </a:lnTo>
                  <a:lnTo>
                    <a:pt x="33921" y="37731"/>
                  </a:lnTo>
                  <a:lnTo>
                    <a:pt x="0" y="76200"/>
                  </a:lnTo>
                  <a:lnTo>
                    <a:pt x="7645" y="93649"/>
                  </a:lnTo>
                  <a:lnTo>
                    <a:pt x="4775" y="93649"/>
                  </a:lnTo>
                  <a:lnTo>
                    <a:pt x="4775" y="173024"/>
                  </a:lnTo>
                  <a:lnTo>
                    <a:pt x="496900" y="173024"/>
                  </a:lnTo>
                  <a:lnTo>
                    <a:pt x="496900" y="93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72261" y="445452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3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6" y="37740"/>
                  </a:lnTo>
                  <a:lnTo>
                    <a:pt x="496886" y="76199"/>
                  </a:lnTo>
                  <a:lnTo>
                    <a:pt x="462966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77037" y="4471987"/>
              <a:ext cx="261937" cy="119061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6011862" y="4860925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7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11862" y="4849812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7" y="43349"/>
                  </a:lnTo>
                  <a:lnTo>
                    <a:pt x="496886" y="76200"/>
                  </a:lnTo>
                  <a:lnTo>
                    <a:pt x="462967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3"/>
                  </a:lnTo>
                  <a:lnTo>
                    <a:pt x="248443" y="141287"/>
                  </a:lnTo>
                  <a:lnTo>
                    <a:pt x="182397" y="138963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2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502399" y="4849812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2"/>
                  </a:lnTo>
                  <a:lnTo>
                    <a:pt x="0" y="80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07087" y="475616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00" y="93649"/>
                  </a:moveTo>
                  <a:lnTo>
                    <a:pt x="489242" y="93649"/>
                  </a:lnTo>
                  <a:lnTo>
                    <a:pt x="496887" y="76200"/>
                  </a:lnTo>
                  <a:lnTo>
                    <a:pt x="488022" y="55930"/>
                  </a:lnTo>
                  <a:lnTo>
                    <a:pt x="424129" y="22313"/>
                  </a:lnTo>
                  <a:lnTo>
                    <a:pt x="373849" y="10401"/>
                  </a:lnTo>
                  <a:lnTo>
                    <a:pt x="314490" y="2717"/>
                  </a:lnTo>
                  <a:lnTo>
                    <a:pt x="248450" y="0"/>
                  </a:lnTo>
                  <a:lnTo>
                    <a:pt x="182397" y="2717"/>
                  </a:lnTo>
                  <a:lnTo>
                    <a:pt x="123050" y="10401"/>
                  </a:lnTo>
                  <a:lnTo>
                    <a:pt x="72771" y="22313"/>
                  </a:lnTo>
                  <a:lnTo>
                    <a:pt x="33921" y="37731"/>
                  </a:lnTo>
                  <a:lnTo>
                    <a:pt x="0" y="76200"/>
                  </a:lnTo>
                  <a:lnTo>
                    <a:pt x="7645" y="93649"/>
                  </a:lnTo>
                  <a:lnTo>
                    <a:pt x="4775" y="93649"/>
                  </a:lnTo>
                  <a:lnTo>
                    <a:pt x="4775" y="173024"/>
                  </a:lnTo>
                  <a:lnTo>
                    <a:pt x="496900" y="173024"/>
                  </a:lnTo>
                  <a:lnTo>
                    <a:pt x="496900" y="93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07099" y="4756150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3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7" y="37740"/>
                  </a:lnTo>
                  <a:lnTo>
                    <a:pt x="496887" y="76199"/>
                  </a:lnTo>
                  <a:lnTo>
                    <a:pt x="462967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1875" y="4773612"/>
              <a:ext cx="261937" cy="11906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21498" y="5070474"/>
              <a:ext cx="192087" cy="276224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32599" y="4941886"/>
              <a:ext cx="295274" cy="40798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78461" y="3532187"/>
              <a:ext cx="192086" cy="276224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89562" y="3403599"/>
              <a:ext cx="295274" cy="407987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7616984" y="1550867"/>
              <a:ext cx="642620" cy="2249805"/>
            </a:xfrm>
            <a:custGeom>
              <a:avLst/>
              <a:gdLst/>
              <a:ahLst/>
              <a:cxnLst/>
              <a:rect l="l" t="t" r="r" b="b"/>
              <a:pathLst>
                <a:path w="642620" h="2249804">
                  <a:moveTo>
                    <a:pt x="0" y="0"/>
                  </a:moveTo>
                  <a:lnTo>
                    <a:pt x="642616" y="2249727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495962" y="1218362"/>
              <a:ext cx="242570" cy="367665"/>
            </a:xfrm>
            <a:custGeom>
              <a:avLst/>
              <a:gdLst/>
              <a:ahLst/>
              <a:cxnLst/>
              <a:rect l="l" t="t" r="r" b="b"/>
              <a:pathLst>
                <a:path w="242570" h="367665">
                  <a:moveTo>
                    <a:pt x="0" y="367073"/>
                  </a:moveTo>
                  <a:lnTo>
                    <a:pt x="26044" y="0"/>
                  </a:lnTo>
                  <a:lnTo>
                    <a:pt x="242042" y="297935"/>
                  </a:lnTo>
                  <a:lnTo>
                    <a:pt x="0" y="367073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495962" y="1218362"/>
              <a:ext cx="242570" cy="367665"/>
            </a:xfrm>
            <a:custGeom>
              <a:avLst/>
              <a:gdLst/>
              <a:ahLst/>
              <a:cxnLst/>
              <a:rect l="l" t="t" r="r" b="b"/>
              <a:pathLst>
                <a:path w="242570" h="367665">
                  <a:moveTo>
                    <a:pt x="242042" y="297935"/>
                  </a:moveTo>
                  <a:lnTo>
                    <a:pt x="26044" y="0"/>
                  </a:lnTo>
                  <a:lnTo>
                    <a:pt x="0" y="367073"/>
                  </a:lnTo>
                  <a:lnTo>
                    <a:pt x="242042" y="297935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38578" y="3766026"/>
              <a:ext cx="242570" cy="367665"/>
            </a:xfrm>
            <a:custGeom>
              <a:avLst/>
              <a:gdLst/>
              <a:ahLst/>
              <a:cxnLst/>
              <a:rect l="l" t="t" r="r" b="b"/>
              <a:pathLst>
                <a:path w="242570" h="367664">
                  <a:moveTo>
                    <a:pt x="215998" y="367072"/>
                  </a:moveTo>
                  <a:lnTo>
                    <a:pt x="0" y="69137"/>
                  </a:lnTo>
                  <a:lnTo>
                    <a:pt x="242042" y="0"/>
                  </a:lnTo>
                  <a:lnTo>
                    <a:pt x="215998" y="36707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138578" y="3766026"/>
              <a:ext cx="242570" cy="367665"/>
            </a:xfrm>
            <a:custGeom>
              <a:avLst/>
              <a:gdLst/>
              <a:ahLst/>
              <a:cxnLst/>
              <a:rect l="l" t="t" r="r" b="b"/>
              <a:pathLst>
                <a:path w="242570" h="367664">
                  <a:moveTo>
                    <a:pt x="0" y="69137"/>
                  </a:moveTo>
                  <a:lnTo>
                    <a:pt x="215998" y="367072"/>
                  </a:lnTo>
                  <a:lnTo>
                    <a:pt x="242042" y="0"/>
                  </a:lnTo>
                  <a:lnTo>
                    <a:pt x="0" y="69137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342963" y="4000227"/>
              <a:ext cx="151130" cy="80010"/>
            </a:xfrm>
            <a:custGeom>
              <a:avLst/>
              <a:gdLst/>
              <a:ahLst/>
              <a:cxnLst/>
              <a:rect l="l" t="t" r="r" b="b"/>
              <a:pathLst>
                <a:path w="151129" h="80010">
                  <a:moveTo>
                    <a:pt x="0" y="0"/>
                  </a:moveTo>
                  <a:lnTo>
                    <a:pt x="150845" y="79917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37396" y="3838338"/>
              <a:ext cx="364490" cy="273685"/>
            </a:xfrm>
            <a:custGeom>
              <a:avLst/>
              <a:gdLst/>
              <a:ahLst/>
              <a:cxnLst/>
              <a:rect l="l" t="t" r="r" b="b"/>
              <a:pathLst>
                <a:path w="364490" h="273685">
                  <a:moveTo>
                    <a:pt x="246644" y="273107"/>
                  </a:moveTo>
                  <a:lnTo>
                    <a:pt x="0" y="0"/>
                  </a:lnTo>
                  <a:lnTo>
                    <a:pt x="364490" y="50672"/>
                  </a:lnTo>
                  <a:lnTo>
                    <a:pt x="246644" y="2731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37396" y="3838338"/>
              <a:ext cx="364490" cy="273685"/>
            </a:xfrm>
            <a:custGeom>
              <a:avLst/>
              <a:gdLst/>
              <a:ahLst/>
              <a:cxnLst/>
              <a:rect l="l" t="t" r="r" b="b"/>
              <a:pathLst>
                <a:path w="364490" h="273685">
                  <a:moveTo>
                    <a:pt x="364490" y="50672"/>
                  </a:moveTo>
                  <a:lnTo>
                    <a:pt x="0" y="0"/>
                  </a:lnTo>
                  <a:lnTo>
                    <a:pt x="246644" y="273107"/>
                  </a:lnTo>
                  <a:lnTo>
                    <a:pt x="364490" y="50672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34885" y="3968928"/>
              <a:ext cx="364490" cy="273685"/>
            </a:xfrm>
            <a:custGeom>
              <a:avLst/>
              <a:gdLst/>
              <a:ahLst/>
              <a:cxnLst/>
              <a:rect l="l" t="t" r="r" b="b"/>
              <a:pathLst>
                <a:path w="364490" h="273685">
                  <a:moveTo>
                    <a:pt x="364490" y="273107"/>
                  </a:moveTo>
                  <a:lnTo>
                    <a:pt x="0" y="222434"/>
                  </a:lnTo>
                  <a:lnTo>
                    <a:pt x="117845" y="0"/>
                  </a:lnTo>
                  <a:lnTo>
                    <a:pt x="364490" y="2731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34885" y="3968928"/>
              <a:ext cx="364490" cy="273685"/>
            </a:xfrm>
            <a:custGeom>
              <a:avLst/>
              <a:gdLst/>
              <a:ahLst/>
              <a:cxnLst/>
              <a:rect l="l" t="t" r="r" b="b"/>
              <a:pathLst>
                <a:path w="364490" h="273685">
                  <a:moveTo>
                    <a:pt x="0" y="222434"/>
                  </a:moveTo>
                  <a:lnTo>
                    <a:pt x="364490" y="273107"/>
                  </a:lnTo>
                  <a:lnTo>
                    <a:pt x="117845" y="0"/>
                  </a:lnTo>
                  <a:lnTo>
                    <a:pt x="0" y="222434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784974" y="846137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1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690561" y="0"/>
                  </a:lnTo>
                  <a:lnTo>
                    <a:pt x="690561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>
            <a:spLocks noGrp="1"/>
          </p:cNvSpPr>
          <p:nvPr>
            <p:ph type="title"/>
          </p:nvPr>
        </p:nvSpPr>
        <p:spPr>
          <a:xfrm>
            <a:off x="377825" y="492886"/>
            <a:ext cx="491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Creating </a:t>
            </a:r>
            <a:r>
              <a:rPr dirty="0"/>
              <a:t>a </a:t>
            </a:r>
            <a:r>
              <a:rPr spc="-5" dirty="0"/>
              <a:t>network</a:t>
            </a:r>
            <a:r>
              <a:rPr spc="-114" dirty="0"/>
              <a:t> </a:t>
            </a:r>
            <a:r>
              <a:rPr spc="-5" dirty="0"/>
              <a:t>app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511175" y="1354556"/>
            <a:ext cx="4029075" cy="48298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write programs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that</a:t>
            </a:r>
            <a:endParaRPr sz="2400">
              <a:latin typeface="Comic Sans MS"/>
              <a:cs typeface="Comic Sans MS"/>
            </a:endParaRPr>
          </a:p>
          <a:p>
            <a:pPr marL="755650" marR="647065" indent="-381000">
              <a:lnSpc>
                <a:spcPts val="2380"/>
              </a:lnSpc>
              <a:spcBef>
                <a:spcPts val="48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run on (different)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i="1" spc="-5" dirty="0">
                <a:latin typeface="Comic Sans MS"/>
                <a:cs typeface="Comic Sans MS"/>
              </a:rPr>
              <a:t>end  systems</a:t>
            </a:r>
            <a:endParaRPr sz="2000">
              <a:latin typeface="Comic Sans MS"/>
              <a:cs typeface="Comic Sans MS"/>
            </a:endParaRPr>
          </a:p>
          <a:p>
            <a:pPr marL="755650" indent="-38100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communicate over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network</a:t>
            </a:r>
            <a:endParaRPr sz="2000">
              <a:latin typeface="Comic Sans MS"/>
              <a:cs typeface="Comic Sans MS"/>
            </a:endParaRPr>
          </a:p>
          <a:p>
            <a:pPr marL="755650" marR="5080" indent="-381000">
              <a:lnSpc>
                <a:spcPct val="99500"/>
              </a:lnSpc>
              <a:spcBef>
                <a:spcPts val="38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e.g., web server software  communicates with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browser  software</a:t>
            </a:r>
            <a:endParaRPr sz="2000">
              <a:latin typeface="Comic Sans MS"/>
              <a:cs typeface="Comic Sans MS"/>
            </a:endParaRPr>
          </a:p>
          <a:p>
            <a:pPr marL="355600" marR="67310" indent="-342900">
              <a:lnSpc>
                <a:spcPct val="100499"/>
              </a:lnSpc>
              <a:spcBef>
                <a:spcPts val="45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No need to write software  for network-core</a:t>
            </a:r>
            <a:r>
              <a:rPr sz="24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devices</a:t>
            </a:r>
            <a:endParaRPr sz="2400">
              <a:latin typeface="Comic Sans MS"/>
              <a:cs typeface="Comic Sans MS"/>
            </a:endParaRPr>
          </a:p>
          <a:p>
            <a:pPr marL="755650" marR="302895" indent="-381000">
              <a:lnSpc>
                <a:spcPts val="238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Network-core devices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  not run user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applications</a:t>
            </a:r>
            <a:endParaRPr sz="2000">
              <a:latin typeface="Comic Sans MS"/>
              <a:cs typeface="Comic Sans MS"/>
            </a:endParaRPr>
          </a:p>
          <a:p>
            <a:pPr marL="755650" marR="16510" indent="-381000">
              <a:lnSpc>
                <a:spcPct val="99500"/>
              </a:lnSpc>
              <a:spcBef>
                <a:spcPts val="3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applications on end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systems  allows for rapid app  development,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propagation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/>
        </p:nvGraphicFramePr>
        <p:xfrm>
          <a:off x="6784974" y="839787"/>
          <a:ext cx="690245" cy="77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/>
              </a:tblGrid>
              <a:tr h="204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application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140493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transport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8112"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network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8112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link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478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1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physical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0" name="object 160"/>
          <p:cNvGrpSpPr/>
          <p:nvPr/>
        </p:nvGrpSpPr>
        <p:grpSpPr>
          <a:xfrm>
            <a:off x="6465887" y="839787"/>
            <a:ext cx="2205355" cy="4208780"/>
            <a:chOff x="6465887" y="839787"/>
            <a:chExt cx="2205355" cy="4208780"/>
          </a:xfrm>
        </p:grpSpPr>
        <p:sp>
          <p:nvSpPr>
            <p:cNvPr id="161" name="object 161"/>
            <p:cNvSpPr/>
            <p:nvPr/>
          </p:nvSpPr>
          <p:spPr>
            <a:xfrm>
              <a:off x="6470650" y="844550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994637" y="4217987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4">
                  <a:moveTo>
                    <a:pt x="676275" y="0"/>
                  </a:moveTo>
                  <a:lnTo>
                    <a:pt x="0" y="0"/>
                  </a:lnTo>
                  <a:lnTo>
                    <a:pt x="0" y="23812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812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961310" y="424180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1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690561" y="0"/>
                  </a:lnTo>
                  <a:lnTo>
                    <a:pt x="690561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961310" y="4241800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1" y="0"/>
                  </a:lnTo>
                  <a:lnTo>
                    <a:pt x="690561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966074" y="4246562"/>
              <a:ext cx="676275" cy="200025"/>
            </a:xfrm>
            <a:custGeom>
              <a:avLst/>
              <a:gdLst/>
              <a:ahLst/>
              <a:cxnLst/>
              <a:rect l="l" t="t" r="r" b="b"/>
              <a:pathLst>
                <a:path w="676275" h="200025">
                  <a:moveTo>
                    <a:pt x="67627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76274" y="0"/>
                  </a:lnTo>
                  <a:lnTo>
                    <a:pt x="676274" y="2000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7975789" y="4243070"/>
            <a:ext cx="6546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application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005977" y="4395470"/>
            <a:ext cx="594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transport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051228" y="4547870"/>
            <a:ext cx="504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036910" y="4700270"/>
            <a:ext cx="5327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data</a:t>
            </a:r>
            <a:r>
              <a:rPr sz="1000" spc="-70" dirty="0">
                <a:latin typeface="Comic Sans MS"/>
                <a:cs typeface="Comic Sans MS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055909" y="4852670"/>
            <a:ext cx="494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physical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6208710" y="3678236"/>
            <a:ext cx="2459355" cy="1510030"/>
            <a:chOff x="6208710" y="3678236"/>
            <a:chExt cx="2459355" cy="1510030"/>
          </a:xfrm>
        </p:grpSpPr>
        <p:sp>
          <p:nvSpPr>
            <p:cNvPr id="172" name="object 172"/>
            <p:cNvSpPr/>
            <p:nvPr/>
          </p:nvSpPr>
          <p:spPr>
            <a:xfrm>
              <a:off x="7961310" y="4584700"/>
              <a:ext cx="700405" cy="281305"/>
            </a:xfrm>
            <a:custGeom>
              <a:avLst/>
              <a:gdLst/>
              <a:ahLst/>
              <a:cxnLst/>
              <a:rect l="l" t="t" r="r" b="b"/>
              <a:pathLst>
                <a:path w="700404" h="281304">
                  <a:moveTo>
                    <a:pt x="0" y="0"/>
                  </a:moveTo>
                  <a:lnTo>
                    <a:pt x="690561" y="4761"/>
                  </a:lnTo>
                </a:path>
                <a:path w="700404" h="281304">
                  <a:moveTo>
                    <a:pt x="9524" y="138111"/>
                  </a:moveTo>
                  <a:lnTo>
                    <a:pt x="700086" y="142874"/>
                  </a:lnTo>
                </a:path>
                <a:path w="700404" h="281304">
                  <a:moveTo>
                    <a:pt x="9524" y="276224"/>
                  </a:moveTo>
                  <a:lnTo>
                    <a:pt x="700086" y="28098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646986" y="4240211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48387" y="3678237"/>
              <a:ext cx="676275" cy="776605"/>
            </a:xfrm>
            <a:custGeom>
              <a:avLst/>
              <a:gdLst/>
              <a:ahLst/>
              <a:cxnLst/>
              <a:rect l="l" t="t" r="r" b="b"/>
              <a:pathLst>
                <a:path w="676275" h="776604">
                  <a:moveTo>
                    <a:pt x="676275" y="0"/>
                  </a:moveTo>
                  <a:lnTo>
                    <a:pt x="0" y="0"/>
                  </a:lnTo>
                  <a:lnTo>
                    <a:pt x="0" y="23812"/>
                  </a:lnTo>
                  <a:lnTo>
                    <a:pt x="0" y="776287"/>
                  </a:lnTo>
                  <a:lnTo>
                    <a:pt x="676275" y="776287"/>
                  </a:lnTo>
                  <a:lnTo>
                    <a:pt x="676275" y="23812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15060" y="3702049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561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690561" y="0"/>
                  </a:lnTo>
                  <a:lnTo>
                    <a:pt x="690561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15060" y="3702049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690561" y="0"/>
                  </a:lnTo>
                  <a:lnTo>
                    <a:pt x="690561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219823" y="3706811"/>
              <a:ext cx="676275" cy="200025"/>
            </a:xfrm>
            <a:custGeom>
              <a:avLst/>
              <a:gdLst/>
              <a:ahLst/>
              <a:cxnLst/>
              <a:rect l="l" t="t" r="r" b="b"/>
              <a:pathLst>
                <a:path w="676275" h="200025">
                  <a:moveTo>
                    <a:pt x="676275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76275" y="0"/>
                  </a:lnTo>
                  <a:lnTo>
                    <a:pt x="676275" y="2000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6229539" y="3703320"/>
            <a:ext cx="6546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application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259727" y="3855720"/>
            <a:ext cx="594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transport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304978" y="4008120"/>
            <a:ext cx="504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network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290659" y="4160520"/>
            <a:ext cx="5327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data</a:t>
            </a:r>
            <a:r>
              <a:rPr sz="1000" spc="-70" dirty="0">
                <a:latin typeface="Comic Sans MS"/>
                <a:cs typeface="Comic Sans MS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link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309659" y="4312920"/>
            <a:ext cx="494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mic Sans MS"/>
                <a:cs typeface="Comic Sans MS"/>
              </a:rPr>
              <a:t>physical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5895974" y="3695699"/>
            <a:ext cx="1025525" cy="952500"/>
            <a:chOff x="5895974" y="3695699"/>
            <a:chExt cx="1025525" cy="952500"/>
          </a:xfrm>
        </p:grpSpPr>
        <p:sp>
          <p:nvSpPr>
            <p:cNvPr id="184" name="object 184"/>
            <p:cNvSpPr/>
            <p:nvPr/>
          </p:nvSpPr>
          <p:spPr>
            <a:xfrm>
              <a:off x="6215061" y="4044949"/>
              <a:ext cx="700405" cy="281305"/>
            </a:xfrm>
            <a:custGeom>
              <a:avLst/>
              <a:gdLst/>
              <a:ahLst/>
              <a:cxnLst/>
              <a:rect l="l" t="t" r="r" b="b"/>
              <a:pathLst>
                <a:path w="700404" h="281304">
                  <a:moveTo>
                    <a:pt x="0" y="0"/>
                  </a:moveTo>
                  <a:lnTo>
                    <a:pt x="690561" y="4761"/>
                  </a:lnTo>
                </a:path>
                <a:path w="700404" h="281304">
                  <a:moveTo>
                    <a:pt x="9524" y="138111"/>
                  </a:moveTo>
                  <a:lnTo>
                    <a:pt x="700086" y="142873"/>
                  </a:lnTo>
                </a:path>
                <a:path w="700404" h="281304">
                  <a:moveTo>
                    <a:pt x="9524" y="276224"/>
                  </a:moveTo>
                  <a:lnTo>
                    <a:pt x="700086" y="28098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900737" y="3700461"/>
              <a:ext cx="304800" cy="942975"/>
            </a:xfrm>
            <a:custGeom>
              <a:avLst/>
              <a:gdLst/>
              <a:ahLst/>
              <a:cxnLst/>
              <a:rect l="l" t="t" r="r" b="b"/>
              <a:pathLst>
                <a:path w="304800" h="942975">
                  <a:moveTo>
                    <a:pt x="0" y="942974"/>
                  </a:moveTo>
                  <a:lnTo>
                    <a:pt x="304799" y="0"/>
                  </a:lnTo>
                  <a:lnTo>
                    <a:pt x="304799" y="817562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640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Chapter 2: Application</a:t>
            </a:r>
            <a:r>
              <a:rPr sz="4000" spc="-105" dirty="0"/>
              <a:t> </a:t>
            </a:r>
            <a:r>
              <a:rPr sz="4000" spc="-5" dirty="0"/>
              <a:t>layer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613408"/>
            <a:ext cx="3260725" cy="2814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508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2.1 Principles of  network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2.2 Web 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2.3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FTP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2.4 Electronic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Mail</a:t>
            </a:r>
            <a:endParaRPr sz="2400">
              <a:latin typeface="Comic Sans MS"/>
              <a:cs typeface="Comic Sans MS"/>
            </a:endParaRPr>
          </a:p>
          <a:p>
            <a:pPr marL="749935" indent="-3816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49935" algn="l"/>
                <a:tab pos="750570" algn="l"/>
              </a:tabLst>
            </a:pPr>
            <a:r>
              <a:rPr sz="2000" spc="-5" dirty="0">
                <a:latin typeface="Comic Sans MS"/>
                <a:cs typeface="Comic Sans MS"/>
              </a:rPr>
              <a:t>SMTP, POP3,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IMAP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42" y="1613408"/>
            <a:ext cx="380428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9885" marR="96520" indent="-337820">
              <a:lnSpc>
                <a:spcPts val="2850"/>
              </a:lnSpc>
              <a:spcBef>
                <a:spcPts val="22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2.6Socket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TCP</a:t>
            </a:r>
            <a:endParaRPr sz="2400">
              <a:latin typeface="Comic Sans MS"/>
              <a:cs typeface="Comic Sans MS"/>
            </a:endParaRPr>
          </a:p>
          <a:p>
            <a:pPr marL="349885" marR="5080" indent="-337820">
              <a:lnSpc>
                <a:spcPct val="100499"/>
              </a:lnSpc>
              <a:spcBef>
                <a:spcPts val="345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2.7 Socket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programming  with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052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Application</a:t>
            </a:r>
            <a:r>
              <a:rPr sz="4000" spc="-95" dirty="0"/>
              <a:t> </a:t>
            </a:r>
            <a:r>
              <a:rPr sz="4000" spc="-5" dirty="0"/>
              <a:t>architectures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395" y="1538350"/>
            <a:ext cx="5610860" cy="15201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49250" algn="l"/>
              </a:tabLst>
            </a:pPr>
            <a:r>
              <a:rPr sz="2350" spc="1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800" spc="-5" dirty="0">
                <a:latin typeface="Comic Sans MS"/>
                <a:cs typeface="Comic Sans MS"/>
              </a:rPr>
              <a:t>Client-server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49250" algn="l"/>
              </a:tabLst>
            </a:pPr>
            <a:r>
              <a:rPr sz="2350" spc="1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800" spc="-5" dirty="0">
                <a:latin typeface="Comic Sans MS"/>
                <a:cs typeface="Comic Sans MS"/>
              </a:rPr>
              <a:t>Peer-to-peer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(P2P)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49250" algn="l"/>
              </a:tabLst>
            </a:pPr>
            <a:r>
              <a:rPr sz="2350" spc="10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800" spc="-5" dirty="0">
                <a:latin typeface="Comic Sans MS"/>
                <a:cs typeface="Comic Sans MS"/>
              </a:rPr>
              <a:t>Hybrid of client-server and</a:t>
            </a:r>
            <a:r>
              <a:rPr sz="2800" spc="-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P2P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6292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Client-server</a:t>
            </a:r>
            <a:r>
              <a:rPr sz="4000" spc="-100" dirty="0"/>
              <a:t> </a:t>
            </a:r>
            <a:r>
              <a:rPr sz="4000" spc="-5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37100" y="1372108"/>
            <a:ext cx="3893185" cy="12998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server:</a:t>
            </a:r>
            <a:endParaRPr sz="2400">
              <a:latin typeface="Comic Sans MS"/>
              <a:cs typeface="Comic Sans MS"/>
            </a:endParaRPr>
          </a:p>
          <a:p>
            <a:pPr marL="755650" indent="-400050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always-on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host</a:t>
            </a:r>
            <a:endParaRPr sz="2400">
              <a:latin typeface="Comic Sans MS"/>
              <a:cs typeface="Comic Sans MS"/>
            </a:endParaRPr>
          </a:p>
          <a:p>
            <a:pPr marL="755650" indent="-40005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permanent IP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address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100" y="3072358"/>
            <a:ext cx="3710304" cy="27851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clients:</a:t>
            </a:r>
            <a:endParaRPr sz="2400">
              <a:latin typeface="Comic Sans MS"/>
              <a:cs typeface="Comic Sans MS"/>
            </a:endParaRPr>
          </a:p>
          <a:p>
            <a:pPr marL="755650" indent="-3810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communicate with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755650" marR="362585" indent="-381000">
              <a:lnSpc>
                <a:spcPts val="2380"/>
              </a:lnSpc>
              <a:spcBef>
                <a:spcPts val="475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may be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intermittently  connected</a:t>
            </a:r>
            <a:endParaRPr sz="2000">
              <a:latin typeface="Comic Sans MS"/>
              <a:cs typeface="Comic Sans MS"/>
            </a:endParaRPr>
          </a:p>
          <a:p>
            <a:pPr marL="755650" marR="510540" indent="-381000">
              <a:lnSpc>
                <a:spcPts val="2380"/>
              </a:lnSpc>
              <a:spcBef>
                <a:spcPts val="41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may have dynamic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IP  addresses</a:t>
            </a:r>
            <a:endParaRPr sz="2000">
              <a:latin typeface="Comic Sans MS"/>
              <a:cs typeface="Comic Sans MS"/>
            </a:endParaRPr>
          </a:p>
          <a:p>
            <a:pPr marL="755650" marR="71120" indent="-381000">
              <a:lnSpc>
                <a:spcPts val="2380"/>
              </a:lnSpc>
              <a:spcBef>
                <a:spcPts val="414"/>
              </a:spcBef>
              <a:buClr>
                <a:srgbClr val="3333CC"/>
              </a:buClr>
              <a:buSzPct val="75000"/>
              <a:buFont typeface="MS UI Gothic"/>
              <a:buChar char="❖"/>
              <a:tabLst>
                <a:tab pos="755015" algn="l"/>
                <a:tab pos="755650" algn="l"/>
              </a:tabLst>
            </a:pPr>
            <a:r>
              <a:rPr sz="2000" spc="-5" dirty="0">
                <a:latin typeface="Comic Sans MS"/>
                <a:cs typeface="Comic Sans MS"/>
              </a:rPr>
              <a:t>do not communicate  directly with each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other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9332" y="1726728"/>
            <a:ext cx="3277870" cy="4151629"/>
            <a:chOff x="1059332" y="1726728"/>
            <a:chExt cx="3277870" cy="4151629"/>
          </a:xfrm>
        </p:grpSpPr>
        <p:sp>
          <p:nvSpPr>
            <p:cNvPr id="6" name="object 6"/>
            <p:cNvSpPr/>
            <p:nvPr/>
          </p:nvSpPr>
          <p:spPr>
            <a:xfrm>
              <a:off x="2781300" y="3564064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39" h="640079">
                  <a:moveTo>
                    <a:pt x="602475" y="23469"/>
                  </a:moveTo>
                  <a:lnTo>
                    <a:pt x="593915" y="23101"/>
                  </a:lnTo>
                  <a:lnTo>
                    <a:pt x="582079" y="23025"/>
                  </a:lnTo>
                  <a:lnTo>
                    <a:pt x="593712" y="23545"/>
                  </a:lnTo>
                  <a:lnTo>
                    <a:pt x="602475" y="23469"/>
                  </a:lnTo>
                  <a:close/>
                </a:path>
                <a:path w="1272539" h="640079">
                  <a:moveTo>
                    <a:pt x="1272222" y="69430"/>
                  </a:moveTo>
                  <a:lnTo>
                    <a:pt x="1267701" y="36398"/>
                  </a:lnTo>
                  <a:lnTo>
                    <a:pt x="1267498" y="34899"/>
                  </a:lnTo>
                  <a:lnTo>
                    <a:pt x="1247775" y="10998"/>
                  </a:lnTo>
                  <a:lnTo>
                    <a:pt x="1220089" y="1993"/>
                  </a:lnTo>
                  <a:lnTo>
                    <a:pt x="1181735" y="0"/>
                  </a:lnTo>
                  <a:lnTo>
                    <a:pt x="1135418" y="3263"/>
                  </a:lnTo>
                  <a:lnTo>
                    <a:pt x="1083856" y="9994"/>
                  </a:lnTo>
                  <a:lnTo>
                    <a:pt x="975855" y="26847"/>
                  </a:lnTo>
                  <a:lnTo>
                    <a:pt x="924852" y="33413"/>
                  </a:lnTo>
                  <a:lnTo>
                    <a:pt x="883145" y="36156"/>
                  </a:lnTo>
                  <a:lnTo>
                    <a:pt x="823480" y="36118"/>
                  </a:lnTo>
                  <a:lnTo>
                    <a:pt x="768108" y="34163"/>
                  </a:lnTo>
                  <a:lnTo>
                    <a:pt x="715556" y="31229"/>
                  </a:lnTo>
                  <a:lnTo>
                    <a:pt x="627748" y="25298"/>
                  </a:lnTo>
                  <a:lnTo>
                    <a:pt x="596900" y="23698"/>
                  </a:lnTo>
                  <a:lnTo>
                    <a:pt x="593712" y="23545"/>
                  </a:lnTo>
                  <a:lnTo>
                    <a:pt x="577850" y="23698"/>
                  </a:lnTo>
                  <a:lnTo>
                    <a:pt x="545566" y="22783"/>
                  </a:lnTo>
                  <a:lnTo>
                    <a:pt x="450824" y="17995"/>
                  </a:lnTo>
                  <a:lnTo>
                    <a:pt x="394881" y="15760"/>
                  </a:lnTo>
                  <a:lnTo>
                    <a:pt x="337604" y="14693"/>
                  </a:lnTo>
                  <a:lnTo>
                    <a:pt x="282270" y="15659"/>
                  </a:lnTo>
                  <a:lnTo>
                    <a:pt x="232143" y="19443"/>
                  </a:lnTo>
                  <a:lnTo>
                    <a:pt x="190500" y="26873"/>
                  </a:lnTo>
                  <a:lnTo>
                    <a:pt x="134416" y="46050"/>
                  </a:lnTo>
                  <a:lnTo>
                    <a:pt x="84353" y="72085"/>
                  </a:lnTo>
                  <a:lnTo>
                    <a:pt x="43281" y="103454"/>
                  </a:lnTo>
                  <a:lnTo>
                    <a:pt x="14173" y="138633"/>
                  </a:lnTo>
                  <a:lnTo>
                    <a:pt x="0" y="176098"/>
                  </a:lnTo>
                  <a:lnTo>
                    <a:pt x="1511" y="210807"/>
                  </a:lnTo>
                  <a:lnTo>
                    <a:pt x="14224" y="250063"/>
                  </a:lnTo>
                  <a:lnTo>
                    <a:pt x="36106" y="291782"/>
                  </a:lnTo>
                  <a:lnTo>
                    <a:pt x="65138" y="333895"/>
                  </a:lnTo>
                  <a:lnTo>
                    <a:pt x="99288" y="374345"/>
                  </a:lnTo>
                  <a:lnTo>
                    <a:pt x="136525" y="411035"/>
                  </a:lnTo>
                  <a:lnTo>
                    <a:pt x="171856" y="440207"/>
                  </a:lnTo>
                  <a:lnTo>
                    <a:pt x="211963" y="468845"/>
                  </a:lnTo>
                  <a:lnTo>
                    <a:pt x="255981" y="496430"/>
                  </a:lnTo>
                  <a:lnTo>
                    <a:pt x="303060" y="522439"/>
                  </a:lnTo>
                  <a:lnTo>
                    <a:pt x="352336" y="546328"/>
                  </a:lnTo>
                  <a:lnTo>
                    <a:pt x="402945" y="567575"/>
                  </a:lnTo>
                  <a:lnTo>
                    <a:pt x="454025" y="585660"/>
                  </a:lnTo>
                  <a:lnTo>
                    <a:pt x="500697" y="599376"/>
                  </a:lnTo>
                  <a:lnTo>
                    <a:pt x="550583" y="611682"/>
                  </a:lnTo>
                  <a:lnTo>
                    <a:pt x="602449" y="622249"/>
                  </a:lnTo>
                  <a:lnTo>
                    <a:pt x="655040" y="630707"/>
                  </a:lnTo>
                  <a:lnTo>
                    <a:pt x="707097" y="636714"/>
                  </a:lnTo>
                  <a:lnTo>
                    <a:pt x="757402" y="639914"/>
                  </a:lnTo>
                  <a:lnTo>
                    <a:pt x="804697" y="639953"/>
                  </a:lnTo>
                  <a:lnTo>
                    <a:pt x="847725" y="636460"/>
                  </a:lnTo>
                  <a:lnTo>
                    <a:pt x="899477" y="625906"/>
                  </a:lnTo>
                  <a:lnTo>
                    <a:pt x="946962" y="609180"/>
                  </a:lnTo>
                  <a:lnTo>
                    <a:pt x="990396" y="587248"/>
                  </a:lnTo>
                  <a:lnTo>
                    <a:pt x="1029982" y="561086"/>
                  </a:lnTo>
                  <a:lnTo>
                    <a:pt x="1065961" y="531660"/>
                  </a:lnTo>
                  <a:lnTo>
                    <a:pt x="1098550" y="499935"/>
                  </a:lnTo>
                  <a:lnTo>
                    <a:pt x="1127455" y="464146"/>
                  </a:lnTo>
                  <a:lnTo>
                    <a:pt x="1152525" y="423151"/>
                  </a:lnTo>
                  <a:lnTo>
                    <a:pt x="1174153" y="378891"/>
                  </a:lnTo>
                  <a:lnTo>
                    <a:pt x="1192733" y="333311"/>
                  </a:lnTo>
                  <a:lnTo>
                    <a:pt x="1208671" y="288353"/>
                  </a:lnTo>
                  <a:lnTo>
                    <a:pt x="1222375" y="245948"/>
                  </a:lnTo>
                  <a:lnTo>
                    <a:pt x="1237043" y="202857"/>
                  </a:lnTo>
                  <a:lnTo>
                    <a:pt x="1252943" y="156806"/>
                  </a:lnTo>
                  <a:lnTo>
                    <a:pt x="1266024" y="111201"/>
                  </a:lnTo>
                  <a:lnTo>
                    <a:pt x="1272222" y="694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7187" y="37353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4012" y="37274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7549" y="37274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3999" y="365918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47"/>
                  </a:lnTo>
                  <a:lnTo>
                    <a:pt x="306235" y="16281"/>
                  </a:lnTo>
                  <a:lnTo>
                    <a:pt x="249224" y="4368"/>
                  </a:lnTo>
                  <a:lnTo>
                    <a:pt x="179387" y="0"/>
                  </a:lnTo>
                  <a:lnTo>
                    <a:pt x="109562" y="4368"/>
                  </a:lnTo>
                  <a:lnTo>
                    <a:pt x="52552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81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4012" y="365918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449" y="3668712"/>
              <a:ext cx="193674" cy="9366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2786" y="40147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2787" y="40147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9612" y="40068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3149" y="40068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9599" y="393858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47"/>
                  </a:lnTo>
                  <a:lnTo>
                    <a:pt x="306235" y="16281"/>
                  </a:lnTo>
                  <a:lnTo>
                    <a:pt x="249224" y="4368"/>
                  </a:lnTo>
                  <a:lnTo>
                    <a:pt x="179387" y="0"/>
                  </a:lnTo>
                  <a:lnTo>
                    <a:pt x="109562" y="4368"/>
                  </a:lnTo>
                  <a:lnTo>
                    <a:pt x="52552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81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9612" y="393858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1049" y="3948112"/>
              <a:ext cx="193674" cy="936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32186" y="37480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2187" y="37480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9012" y="37401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92549" y="37401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9000" y="367188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47"/>
                  </a:lnTo>
                  <a:lnTo>
                    <a:pt x="306235" y="16281"/>
                  </a:lnTo>
                  <a:lnTo>
                    <a:pt x="249224" y="4368"/>
                  </a:lnTo>
                  <a:lnTo>
                    <a:pt x="179387" y="0"/>
                  </a:lnTo>
                  <a:lnTo>
                    <a:pt x="109562" y="4368"/>
                  </a:lnTo>
                  <a:lnTo>
                    <a:pt x="52552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81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9012" y="367188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0449" y="3681412"/>
              <a:ext cx="193674" cy="9366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0062" y="374650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3"/>
                  </a:moveTo>
                  <a:lnTo>
                    <a:pt x="227011" y="341311"/>
                  </a:lnTo>
                </a:path>
                <a:path w="592454" h="777875">
                  <a:moveTo>
                    <a:pt x="123824" y="79374"/>
                  </a:moveTo>
                  <a:lnTo>
                    <a:pt x="287336" y="200024"/>
                  </a:lnTo>
                </a:path>
                <a:path w="592454" h="777875">
                  <a:moveTo>
                    <a:pt x="220662" y="0"/>
                  </a:moveTo>
                  <a:lnTo>
                    <a:pt x="500062" y="0"/>
                  </a:lnTo>
                </a:path>
                <a:path w="592454" h="777875">
                  <a:moveTo>
                    <a:pt x="457199" y="190499"/>
                  </a:moveTo>
                  <a:lnTo>
                    <a:pt x="592137" y="8572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8224" y="3057537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30" h="933450">
                  <a:moveTo>
                    <a:pt x="1458912" y="317842"/>
                  </a:moveTo>
                  <a:lnTo>
                    <a:pt x="729462" y="0"/>
                  </a:lnTo>
                  <a:lnTo>
                    <a:pt x="0" y="317842"/>
                  </a:lnTo>
                  <a:lnTo>
                    <a:pt x="233730" y="317842"/>
                  </a:lnTo>
                  <a:lnTo>
                    <a:pt x="233730" y="933450"/>
                  </a:lnTo>
                  <a:lnTo>
                    <a:pt x="1220724" y="933450"/>
                  </a:lnTo>
                  <a:lnTo>
                    <a:pt x="1220724" y="317842"/>
                  </a:lnTo>
                  <a:lnTo>
                    <a:pt x="1458912" y="31784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1500" y="37306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0" y="43655"/>
                  </a:moveTo>
                  <a:lnTo>
                    <a:pt x="13598" y="26662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2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38325" y="372268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89162" y="372268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8325" y="3659187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600"/>
                  </a:moveTo>
                  <a:lnTo>
                    <a:pt x="332473" y="31521"/>
                  </a:lnTo>
                  <a:lnTo>
                    <a:pt x="295389" y="15113"/>
                  </a:lnTo>
                  <a:lnTo>
                    <a:pt x="240385" y="4064"/>
                  </a:lnTo>
                  <a:lnTo>
                    <a:pt x="173037" y="0"/>
                  </a:lnTo>
                  <a:lnTo>
                    <a:pt x="105676" y="4064"/>
                  </a:lnTo>
                  <a:lnTo>
                    <a:pt x="50673" y="15113"/>
                  </a:lnTo>
                  <a:lnTo>
                    <a:pt x="13589" y="31521"/>
                  </a:lnTo>
                  <a:lnTo>
                    <a:pt x="0" y="51600"/>
                  </a:lnTo>
                  <a:lnTo>
                    <a:pt x="8051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8010" y="63500"/>
                  </a:lnTo>
                  <a:lnTo>
                    <a:pt x="346075" y="516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8325" y="3659186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4">
                  <a:moveTo>
                    <a:pt x="0" y="51593"/>
                  </a:moveTo>
                  <a:lnTo>
                    <a:pt x="13598" y="31511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1"/>
                  </a:lnTo>
                  <a:lnTo>
                    <a:pt x="346074" y="51593"/>
                  </a:lnTo>
                  <a:lnTo>
                    <a:pt x="332476" y="71676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7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6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8174" y="3667124"/>
              <a:ext cx="185737" cy="888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195512" y="375285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49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4927" y="4445469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1924712" y="1432456"/>
                  </a:moveTo>
                  <a:lnTo>
                    <a:pt x="1874188" y="1431630"/>
                  </a:lnTo>
                  <a:lnTo>
                    <a:pt x="1822934" y="1429867"/>
                  </a:lnTo>
                  <a:lnTo>
                    <a:pt x="1771195" y="1427228"/>
                  </a:lnTo>
                  <a:lnTo>
                    <a:pt x="1719212" y="1423778"/>
                  </a:lnTo>
                  <a:lnTo>
                    <a:pt x="1667230" y="1419578"/>
                  </a:lnTo>
                  <a:lnTo>
                    <a:pt x="1615490" y="1414690"/>
                  </a:lnTo>
                  <a:lnTo>
                    <a:pt x="1564237" y="1409178"/>
                  </a:lnTo>
                  <a:lnTo>
                    <a:pt x="1513712" y="1403104"/>
                  </a:lnTo>
                  <a:lnTo>
                    <a:pt x="1464159" y="1396529"/>
                  </a:lnTo>
                  <a:lnTo>
                    <a:pt x="1415018" y="1389113"/>
                  </a:lnTo>
                  <a:lnTo>
                    <a:pt x="1365623" y="1380548"/>
                  </a:lnTo>
                  <a:lnTo>
                    <a:pt x="1316062" y="1370948"/>
                  </a:lnTo>
                  <a:lnTo>
                    <a:pt x="1266421" y="1360429"/>
                  </a:lnTo>
                  <a:lnTo>
                    <a:pt x="1216786" y="1349104"/>
                  </a:lnTo>
                  <a:lnTo>
                    <a:pt x="1167246" y="1337088"/>
                  </a:lnTo>
                  <a:lnTo>
                    <a:pt x="1117886" y="1324496"/>
                  </a:lnTo>
                  <a:lnTo>
                    <a:pt x="1068793" y="1311443"/>
                  </a:lnTo>
                  <a:lnTo>
                    <a:pt x="1020054" y="1298042"/>
                  </a:lnTo>
                  <a:lnTo>
                    <a:pt x="971757" y="1284409"/>
                  </a:lnTo>
                  <a:lnTo>
                    <a:pt x="923986" y="1270658"/>
                  </a:lnTo>
                  <a:lnTo>
                    <a:pt x="876831" y="1256903"/>
                  </a:lnTo>
                  <a:lnTo>
                    <a:pt x="830376" y="1243260"/>
                  </a:lnTo>
                  <a:lnTo>
                    <a:pt x="784709" y="1229842"/>
                  </a:lnTo>
                  <a:lnTo>
                    <a:pt x="731410" y="1214017"/>
                  </a:lnTo>
                  <a:lnTo>
                    <a:pt x="677399" y="1197570"/>
                  </a:lnTo>
                  <a:lnTo>
                    <a:pt x="623156" y="1180604"/>
                  </a:lnTo>
                  <a:lnTo>
                    <a:pt x="569162" y="1163225"/>
                  </a:lnTo>
                  <a:lnTo>
                    <a:pt x="515896" y="1145538"/>
                  </a:lnTo>
                  <a:lnTo>
                    <a:pt x="463836" y="1127646"/>
                  </a:lnTo>
                  <a:lnTo>
                    <a:pt x="413463" y="1109656"/>
                  </a:lnTo>
                  <a:lnTo>
                    <a:pt x="365257" y="1091670"/>
                  </a:lnTo>
                  <a:lnTo>
                    <a:pt x="319696" y="1073795"/>
                  </a:lnTo>
                  <a:lnTo>
                    <a:pt x="277261" y="1056135"/>
                  </a:lnTo>
                  <a:lnTo>
                    <a:pt x="238430" y="1038795"/>
                  </a:lnTo>
                  <a:lnTo>
                    <a:pt x="203685" y="1021879"/>
                  </a:lnTo>
                  <a:lnTo>
                    <a:pt x="145439" y="989784"/>
                  </a:lnTo>
                  <a:lnTo>
                    <a:pt x="99674" y="959320"/>
                  </a:lnTo>
                  <a:lnTo>
                    <a:pt x="64580" y="929209"/>
                  </a:lnTo>
                  <a:lnTo>
                    <a:pt x="38349" y="898172"/>
                  </a:lnTo>
                  <a:lnTo>
                    <a:pt x="19174" y="864930"/>
                  </a:lnTo>
                  <a:lnTo>
                    <a:pt x="5247" y="828204"/>
                  </a:lnTo>
                  <a:lnTo>
                    <a:pt x="0" y="787120"/>
                  </a:lnTo>
                  <a:lnTo>
                    <a:pt x="4542" y="742420"/>
                  </a:lnTo>
                  <a:lnTo>
                    <a:pt x="15963" y="695251"/>
                  </a:lnTo>
                  <a:lnTo>
                    <a:pt x="31353" y="646759"/>
                  </a:lnTo>
                  <a:lnTo>
                    <a:pt x="47801" y="598090"/>
                  </a:lnTo>
                  <a:lnTo>
                    <a:pt x="62397" y="550392"/>
                  </a:lnTo>
                  <a:lnTo>
                    <a:pt x="70765" y="508473"/>
                  </a:lnTo>
                  <a:lnTo>
                    <a:pt x="76078" y="464056"/>
                  </a:lnTo>
                  <a:lnTo>
                    <a:pt x="81308" y="418722"/>
                  </a:lnTo>
                  <a:lnTo>
                    <a:pt x="89426" y="374055"/>
                  </a:lnTo>
                  <a:lnTo>
                    <a:pt x="103404" y="331636"/>
                  </a:lnTo>
                  <a:lnTo>
                    <a:pt x="126212" y="293050"/>
                  </a:lnTo>
                  <a:lnTo>
                    <a:pt x="160822" y="259880"/>
                  </a:lnTo>
                  <a:lnTo>
                    <a:pt x="194093" y="239823"/>
                  </a:lnTo>
                  <a:lnTo>
                    <a:pt x="234012" y="221538"/>
                  </a:lnTo>
                  <a:lnTo>
                    <a:pt x="279323" y="204987"/>
                  </a:lnTo>
                  <a:lnTo>
                    <a:pt x="328767" y="190131"/>
                  </a:lnTo>
                  <a:lnTo>
                    <a:pt x="381088" y="176933"/>
                  </a:lnTo>
                  <a:lnTo>
                    <a:pt x="435028" y="165353"/>
                  </a:lnTo>
                  <a:lnTo>
                    <a:pt x="489330" y="155355"/>
                  </a:lnTo>
                  <a:lnTo>
                    <a:pt x="542736" y="146900"/>
                  </a:lnTo>
                  <a:lnTo>
                    <a:pt x="593990" y="139950"/>
                  </a:lnTo>
                  <a:lnTo>
                    <a:pt x="641834" y="134467"/>
                  </a:lnTo>
                  <a:lnTo>
                    <a:pt x="692924" y="131841"/>
                  </a:lnTo>
                  <a:lnTo>
                    <a:pt x="744340" y="133683"/>
                  </a:lnTo>
                  <a:lnTo>
                    <a:pt x="795704" y="138700"/>
                  </a:lnTo>
                  <a:lnTo>
                    <a:pt x="846637" y="145599"/>
                  </a:lnTo>
                  <a:lnTo>
                    <a:pt x="896760" y="153086"/>
                  </a:lnTo>
                  <a:lnTo>
                    <a:pt x="945694" y="159867"/>
                  </a:lnTo>
                  <a:lnTo>
                    <a:pt x="993059" y="164649"/>
                  </a:lnTo>
                  <a:lnTo>
                    <a:pt x="1038478" y="166139"/>
                  </a:lnTo>
                  <a:lnTo>
                    <a:pt x="1081572" y="163042"/>
                  </a:lnTo>
                  <a:lnTo>
                    <a:pt x="1131303" y="151314"/>
                  </a:lnTo>
                  <a:lnTo>
                    <a:pt x="1174813" y="132782"/>
                  </a:lnTo>
                  <a:lnTo>
                    <a:pt x="1214825" y="109974"/>
                  </a:lnTo>
                  <a:lnTo>
                    <a:pt x="1254059" y="85417"/>
                  </a:lnTo>
                  <a:lnTo>
                    <a:pt x="1295236" y="61636"/>
                  </a:lnTo>
                  <a:lnTo>
                    <a:pt x="1341079" y="41161"/>
                  </a:lnTo>
                  <a:lnTo>
                    <a:pt x="1394309" y="26517"/>
                  </a:lnTo>
                  <a:lnTo>
                    <a:pt x="1436551" y="19343"/>
                  </a:lnTo>
                  <a:lnTo>
                    <a:pt x="1481927" y="13131"/>
                  </a:lnTo>
                  <a:lnTo>
                    <a:pt x="1529855" y="7986"/>
                  </a:lnTo>
                  <a:lnTo>
                    <a:pt x="1579755" y="4013"/>
                  </a:lnTo>
                  <a:lnTo>
                    <a:pt x="1631045" y="1316"/>
                  </a:lnTo>
                  <a:lnTo>
                    <a:pt x="1683145" y="0"/>
                  </a:lnTo>
                  <a:lnTo>
                    <a:pt x="1735474" y="169"/>
                  </a:lnTo>
                  <a:lnTo>
                    <a:pt x="1787450" y="1930"/>
                  </a:lnTo>
                  <a:lnTo>
                    <a:pt x="1838493" y="5386"/>
                  </a:lnTo>
                  <a:lnTo>
                    <a:pt x="1888022" y="10642"/>
                  </a:lnTo>
                  <a:lnTo>
                    <a:pt x="1936723" y="18067"/>
                  </a:lnTo>
                  <a:lnTo>
                    <a:pt x="1985596" y="27749"/>
                  </a:lnTo>
                  <a:lnTo>
                    <a:pt x="2034526" y="39374"/>
                  </a:lnTo>
                  <a:lnTo>
                    <a:pt x="2083398" y="52628"/>
                  </a:lnTo>
                  <a:lnTo>
                    <a:pt x="2132100" y="67197"/>
                  </a:lnTo>
                  <a:lnTo>
                    <a:pt x="2180515" y="82765"/>
                  </a:lnTo>
                  <a:lnTo>
                    <a:pt x="2228531" y="99020"/>
                  </a:lnTo>
                  <a:lnTo>
                    <a:pt x="2276032" y="115646"/>
                  </a:lnTo>
                  <a:lnTo>
                    <a:pt x="2322904" y="132329"/>
                  </a:lnTo>
                  <a:lnTo>
                    <a:pt x="2369034" y="148755"/>
                  </a:lnTo>
                  <a:lnTo>
                    <a:pt x="2415673" y="163431"/>
                  </a:lnTo>
                  <a:lnTo>
                    <a:pt x="2463636" y="175869"/>
                  </a:lnTo>
                  <a:lnTo>
                    <a:pt x="2512152" y="187259"/>
                  </a:lnTo>
                  <a:lnTo>
                    <a:pt x="2560448" y="198793"/>
                  </a:lnTo>
                  <a:lnTo>
                    <a:pt x="2607754" y="211659"/>
                  </a:lnTo>
                  <a:lnTo>
                    <a:pt x="2653298" y="227050"/>
                  </a:lnTo>
                  <a:lnTo>
                    <a:pt x="2696308" y="246156"/>
                  </a:lnTo>
                  <a:lnTo>
                    <a:pt x="2736013" y="270167"/>
                  </a:lnTo>
                  <a:lnTo>
                    <a:pt x="2771642" y="300274"/>
                  </a:lnTo>
                  <a:lnTo>
                    <a:pt x="2802422" y="337667"/>
                  </a:lnTo>
                  <a:lnTo>
                    <a:pt x="2823527" y="373155"/>
                  </a:lnTo>
                  <a:lnTo>
                    <a:pt x="2843491" y="415120"/>
                  </a:lnTo>
                  <a:lnTo>
                    <a:pt x="2862134" y="462431"/>
                  </a:lnTo>
                  <a:lnTo>
                    <a:pt x="2879272" y="513955"/>
                  </a:lnTo>
                  <a:lnTo>
                    <a:pt x="2894723" y="568563"/>
                  </a:lnTo>
                  <a:lnTo>
                    <a:pt x="2908306" y="625121"/>
                  </a:lnTo>
                  <a:lnTo>
                    <a:pt x="2919839" y="682498"/>
                  </a:lnTo>
                  <a:lnTo>
                    <a:pt x="2929138" y="739564"/>
                  </a:lnTo>
                  <a:lnTo>
                    <a:pt x="2936023" y="795185"/>
                  </a:lnTo>
                  <a:lnTo>
                    <a:pt x="2940311" y="848232"/>
                  </a:lnTo>
                  <a:lnTo>
                    <a:pt x="2941820" y="897571"/>
                  </a:lnTo>
                  <a:lnTo>
                    <a:pt x="2940367" y="942073"/>
                  </a:lnTo>
                  <a:lnTo>
                    <a:pt x="2935772" y="980604"/>
                  </a:lnTo>
                  <a:lnTo>
                    <a:pt x="2922932" y="1027539"/>
                  </a:lnTo>
                  <a:lnTo>
                    <a:pt x="2903024" y="1067509"/>
                  </a:lnTo>
                  <a:lnTo>
                    <a:pt x="2876975" y="1101666"/>
                  </a:lnTo>
                  <a:lnTo>
                    <a:pt x="2845713" y="1131157"/>
                  </a:lnTo>
                  <a:lnTo>
                    <a:pt x="2810165" y="1157135"/>
                  </a:lnTo>
                  <a:lnTo>
                    <a:pt x="2771260" y="1180747"/>
                  </a:lnTo>
                  <a:lnTo>
                    <a:pt x="2729924" y="1203144"/>
                  </a:lnTo>
                  <a:lnTo>
                    <a:pt x="2687085" y="1225475"/>
                  </a:lnTo>
                  <a:lnTo>
                    <a:pt x="2643672" y="1248892"/>
                  </a:lnTo>
                  <a:lnTo>
                    <a:pt x="2603752" y="1270751"/>
                  </a:lnTo>
                  <a:lnTo>
                    <a:pt x="2562061" y="1292326"/>
                  </a:lnTo>
                  <a:lnTo>
                    <a:pt x="2518542" y="1313328"/>
                  </a:lnTo>
                  <a:lnTo>
                    <a:pt x="2473136" y="1333474"/>
                  </a:lnTo>
                  <a:lnTo>
                    <a:pt x="2425787" y="1352476"/>
                  </a:lnTo>
                  <a:lnTo>
                    <a:pt x="2376438" y="1370050"/>
                  </a:lnTo>
                  <a:lnTo>
                    <a:pt x="2325032" y="1385909"/>
                  </a:lnTo>
                  <a:lnTo>
                    <a:pt x="2271511" y="1399768"/>
                  </a:lnTo>
                  <a:lnTo>
                    <a:pt x="2215818" y="1411340"/>
                  </a:lnTo>
                  <a:lnTo>
                    <a:pt x="2157897" y="1420342"/>
                  </a:lnTo>
                  <a:lnTo>
                    <a:pt x="2114661" y="1425139"/>
                  </a:lnTo>
                  <a:lnTo>
                    <a:pt x="2069483" y="1428686"/>
                  </a:lnTo>
                  <a:lnTo>
                    <a:pt x="2022603" y="1431047"/>
                  </a:lnTo>
                  <a:lnTo>
                    <a:pt x="1974265" y="1432283"/>
                  </a:lnTo>
                  <a:lnTo>
                    <a:pt x="1924712" y="143245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05237" y="4979987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4"/>
                  </a:moveTo>
                  <a:lnTo>
                    <a:pt x="139699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9883" y="5495924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15" y="0"/>
                  </a:lnTo>
                </a:path>
              </a:pathLst>
            </a:custGeom>
            <a:ln w="1587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87787" y="5186361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22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29013" y="4943474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7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29013" y="4932361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7" y="43349"/>
                  </a:lnTo>
                  <a:lnTo>
                    <a:pt x="496886" y="76200"/>
                  </a:lnTo>
                  <a:lnTo>
                    <a:pt x="462967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3"/>
                  </a:lnTo>
                  <a:lnTo>
                    <a:pt x="248443" y="141287"/>
                  </a:lnTo>
                  <a:lnTo>
                    <a:pt x="182397" y="138963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2"/>
                  </a:lnTo>
                </a:path>
                <a:path w="497204" h="141604">
                  <a:moveTo>
                    <a:pt x="496886" y="0"/>
                  </a:moveTo>
                  <a:lnTo>
                    <a:pt x="496886" y="80962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4237" y="483871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00" y="93649"/>
                  </a:moveTo>
                  <a:lnTo>
                    <a:pt x="489242" y="93649"/>
                  </a:lnTo>
                  <a:lnTo>
                    <a:pt x="496887" y="76200"/>
                  </a:lnTo>
                  <a:lnTo>
                    <a:pt x="488022" y="55930"/>
                  </a:lnTo>
                  <a:lnTo>
                    <a:pt x="424129" y="22313"/>
                  </a:lnTo>
                  <a:lnTo>
                    <a:pt x="373849" y="10401"/>
                  </a:lnTo>
                  <a:lnTo>
                    <a:pt x="314490" y="2717"/>
                  </a:lnTo>
                  <a:lnTo>
                    <a:pt x="248450" y="0"/>
                  </a:lnTo>
                  <a:lnTo>
                    <a:pt x="182397" y="2717"/>
                  </a:lnTo>
                  <a:lnTo>
                    <a:pt x="123050" y="10401"/>
                  </a:lnTo>
                  <a:lnTo>
                    <a:pt x="72771" y="22313"/>
                  </a:lnTo>
                  <a:lnTo>
                    <a:pt x="33921" y="37731"/>
                  </a:lnTo>
                  <a:lnTo>
                    <a:pt x="0" y="76200"/>
                  </a:lnTo>
                  <a:lnTo>
                    <a:pt x="7645" y="93649"/>
                  </a:lnTo>
                  <a:lnTo>
                    <a:pt x="4775" y="93649"/>
                  </a:lnTo>
                  <a:lnTo>
                    <a:pt x="4775" y="173024"/>
                  </a:lnTo>
                  <a:lnTo>
                    <a:pt x="496900" y="173024"/>
                  </a:lnTo>
                  <a:lnTo>
                    <a:pt x="496900" y="93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4249" y="4838700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3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7" y="37740"/>
                  </a:lnTo>
                  <a:lnTo>
                    <a:pt x="496887" y="76199"/>
                  </a:lnTo>
                  <a:lnTo>
                    <a:pt x="462967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025" y="4856162"/>
              <a:ext cx="261937" cy="1190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712454" y="466719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39" h="130810">
                  <a:moveTo>
                    <a:pt x="248734" y="130229"/>
                  </a:move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lnTo>
                    <a:pt x="8885" y="47804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88584" y="8242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12454" y="4656454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39" h="140970">
                  <a:moveTo>
                    <a:pt x="0" y="75854"/>
                  </a:moveTo>
                  <a:lnTo>
                    <a:pt x="8885" y="58545"/>
                  </a:lnTo>
                  <a:lnTo>
                    <a:pt x="33959" y="42990"/>
                  </a:lnTo>
                  <a:lnTo>
                    <a:pt x="72852" y="29812"/>
                  </a:lnTo>
                  <a:lnTo>
                    <a:pt x="123193" y="19630"/>
                  </a:lnTo>
                  <a:lnTo>
                    <a:pt x="182611" y="13066"/>
                  </a:lnTo>
                  <a:lnTo>
                    <a:pt x="248734" y="10740"/>
                  </a:lnTo>
                  <a:lnTo>
                    <a:pt x="314858" y="13066"/>
                  </a:lnTo>
                  <a:lnTo>
                    <a:pt x="374275" y="19630"/>
                  </a:lnTo>
                  <a:lnTo>
                    <a:pt x="424616" y="29812"/>
                  </a:lnTo>
                  <a:lnTo>
                    <a:pt x="463509" y="42990"/>
                  </a:lnTo>
                  <a:lnTo>
                    <a:pt x="497469" y="75854"/>
                  </a:lnTo>
                  <a:lnTo>
                    <a:pt x="463509" y="108719"/>
                  </a:lnTo>
                  <a:lnTo>
                    <a:pt x="424616" y="121898"/>
                  </a:lnTo>
                  <a:lnTo>
                    <a:pt x="374275" y="132079"/>
                  </a:lnTo>
                  <a:lnTo>
                    <a:pt x="314858" y="138644"/>
                  </a:lnTo>
                  <a:lnTo>
                    <a:pt x="248734" y="140969"/>
                  </a:lnTo>
                  <a:lnTo>
                    <a:pt x="182611" y="138644"/>
                  </a:lnTo>
                  <a:lnTo>
                    <a:pt x="123193" y="132079"/>
                  </a:lnTo>
                  <a:lnTo>
                    <a:pt x="72852" y="121898"/>
                  </a:lnTo>
                  <a:lnTo>
                    <a:pt x="33959" y="108719"/>
                  </a:lnTo>
                  <a:lnTo>
                    <a:pt x="8885" y="93165"/>
                  </a:lnTo>
                  <a:lnTo>
                    <a:pt x="0" y="75854"/>
                  </a:lnTo>
                  <a:close/>
                </a:path>
                <a:path w="497839" h="140970">
                  <a:moveTo>
                    <a:pt x="0" y="0"/>
                  </a:moveTo>
                  <a:lnTo>
                    <a:pt x="0" y="805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03574" y="4656455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8262" y="456248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39" h="173354">
                  <a:moveTo>
                    <a:pt x="497471" y="75844"/>
                  </a:moveTo>
                  <a:lnTo>
                    <a:pt x="463511" y="37566"/>
                  </a:lnTo>
                  <a:lnTo>
                    <a:pt x="424624" y="22212"/>
                  </a:lnTo>
                  <a:lnTo>
                    <a:pt x="374281" y="10350"/>
                  </a:lnTo>
                  <a:lnTo>
                    <a:pt x="314858" y="2705"/>
                  </a:lnTo>
                  <a:lnTo>
                    <a:pt x="248742" y="0"/>
                  </a:lnTo>
                  <a:lnTo>
                    <a:pt x="182613" y="2705"/>
                  </a:lnTo>
                  <a:lnTo>
                    <a:pt x="123202" y="10350"/>
                  </a:lnTo>
                  <a:lnTo>
                    <a:pt x="72859" y="22212"/>
                  </a:lnTo>
                  <a:lnTo>
                    <a:pt x="33959" y="37566"/>
                  </a:lnTo>
                  <a:lnTo>
                    <a:pt x="0" y="75844"/>
                  </a:lnTo>
                  <a:lnTo>
                    <a:pt x="7988" y="93980"/>
                  </a:lnTo>
                  <a:lnTo>
                    <a:pt x="4191" y="93980"/>
                  </a:lnTo>
                  <a:lnTo>
                    <a:pt x="4191" y="173189"/>
                  </a:lnTo>
                  <a:lnTo>
                    <a:pt x="497471" y="173189"/>
                  </a:lnTo>
                  <a:lnTo>
                    <a:pt x="497471" y="93980"/>
                  </a:lnTo>
                  <a:lnTo>
                    <a:pt x="489483" y="93980"/>
                  </a:lnTo>
                  <a:lnTo>
                    <a:pt x="497471" y="758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08274" y="456247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39" h="151764">
                  <a:moveTo>
                    <a:pt x="0" y="75854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1" y="2709"/>
                  </a:lnTo>
                  <a:lnTo>
                    <a:pt x="248734" y="0"/>
                  </a:lnTo>
                  <a:lnTo>
                    <a:pt x="314858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9" y="75854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8" y="149000"/>
                  </a:lnTo>
                  <a:lnTo>
                    <a:pt x="248734" y="151709"/>
                  </a:lnTo>
                  <a:lnTo>
                    <a:pt x="182611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28113" y="4596039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4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09153" y="4594696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5" h="90170">
                  <a:moveTo>
                    <a:pt x="0" y="3151"/>
                  </a:moveTo>
                  <a:lnTo>
                    <a:pt x="91610" y="89952"/>
                  </a:lnTo>
                </a:path>
                <a:path w="165735" h="90170">
                  <a:moveTo>
                    <a:pt x="88087" y="0"/>
                  </a:moveTo>
                  <a:lnTo>
                    <a:pt x="165603" y="0"/>
                  </a:lnTo>
                </a:path>
                <a:path w="165735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7291" y="497199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39" h="130810">
                  <a:moveTo>
                    <a:pt x="248734" y="130229"/>
                  </a:move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lnTo>
                    <a:pt x="8885" y="47804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88584" y="8242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7291" y="497199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39" h="130810">
                  <a:moveTo>
                    <a:pt x="0" y="65114"/>
                  </a:moveTo>
                  <a:lnTo>
                    <a:pt x="8885" y="47804"/>
                  </a:lnTo>
                  <a:lnTo>
                    <a:pt x="33959" y="32249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8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8" y="127903"/>
                  </a:lnTo>
                  <a:lnTo>
                    <a:pt x="248734" y="130229"/>
                  </a:ln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40941" y="4961254"/>
              <a:ext cx="12700" cy="79375"/>
            </a:xfrm>
            <a:custGeom>
              <a:avLst/>
              <a:gdLst/>
              <a:ahLst/>
              <a:cxnLst/>
              <a:rect l="l" t="t" r="r" b="b"/>
              <a:pathLst>
                <a:path w="12700" h="79375">
                  <a:moveTo>
                    <a:pt x="6349" y="0"/>
                  </a:moveTo>
                  <a:lnTo>
                    <a:pt x="6349" y="77469"/>
                  </a:lnTo>
                </a:path>
                <a:path w="12700" h="79375">
                  <a:moveTo>
                    <a:pt x="0" y="79011"/>
                  </a:moveTo>
                  <a:lnTo>
                    <a:pt x="12699" y="7901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38411" y="4961255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3099" y="486728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39" h="173354">
                  <a:moveTo>
                    <a:pt x="497471" y="75844"/>
                  </a:moveTo>
                  <a:lnTo>
                    <a:pt x="463511" y="37566"/>
                  </a:lnTo>
                  <a:lnTo>
                    <a:pt x="424624" y="22212"/>
                  </a:lnTo>
                  <a:lnTo>
                    <a:pt x="374281" y="10350"/>
                  </a:lnTo>
                  <a:lnTo>
                    <a:pt x="314858" y="2705"/>
                  </a:lnTo>
                  <a:lnTo>
                    <a:pt x="248742" y="0"/>
                  </a:lnTo>
                  <a:lnTo>
                    <a:pt x="182613" y="2705"/>
                  </a:lnTo>
                  <a:lnTo>
                    <a:pt x="123202" y="10350"/>
                  </a:lnTo>
                  <a:lnTo>
                    <a:pt x="72859" y="22212"/>
                  </a:lnTo>
                  <a:lnTo>
                    <a:pt x="33959" y="37566"/>
                  </a:lnTo>
                  <a:lnTo>
                    <a:pt x="0" y="75844"/>
                  </a:lnTo>
                  <a:lnTo>
                    <a:pt x="7988" y="93980"/>
                  </a:lnTo>
                  <a:lnTo>
                    <a:pt x="4191" y="93980"/>
                  </a:lnTo>
                  <a:lnTo>
                    <a:pt x="4191" y="173189"/>
                  </a:lnTo>
                  <a:lnTo>
                    <a:pt x="497471" y="173189"/>
                  </a:lnTo>
                  <a:lnTo>
                    <a:pt x="497471" y="93980"/>
                  </a:lnTo>
                  <a:lnTo>
                    <a:pt x="489483" y="93980"/>
                  </a:lnTo>
                  <a:lnTo>
                    <a:pt x="497471" y="758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43111" y="486727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39" h="151764">
                  <a:moveTo>
                    <a:pt x="0" y="75854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1" y="2709"/>
                  </a:lnTo>
                  <a:lnTo>
                    <a:pt x="248734" y="0"/>
                  </a:lnTo>
                  <a:lnTo>
                    <a:pt x="314858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9" y="75854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8" y="149000"/>
                  </a:lnTo>
                  <a:lnTo>
                    <a:pt x="248734" y="151709"/>
                  </a:lnTo>
                  <a:lnTo>
                    <a:pt x="182611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2950" y="4900839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4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43990" y="4899496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5" h="90170">
                  <a:moveTo>
                    <a:pt x="0" y="3151"/>
                  </a:moveTo>
                  <a:lnTo>
                    <a:pt x="91610" y="89952"/>
                  </a:lnTo>
                </a:path>
                <a:path w="165735" h="90170">
                  <a:moveTo>
                    <a:pt x="88086" y="0"/>
                  </a:moveTo>
                  <a:lnTo>
                    <a:pt x="165603" y="0"/>
                  </a:lnTo>
                </a:path>
                <a:path w="165735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8787" y="4735511"/>
              <a:ext cx="1790700" cy="469900"/>
            </a:xfrm>
            <a:custGeom>
              <a:avLst/>
              <a:gdLst/>
              <a:ahLst/>
              <a:cxnLst/>
              <a:rect l="l" t="t" r="r" b="b"/>
              <a:pathLst>
                <a:path w="1790700" h="469900">
                  <a:moveTo>
                    <a:pt x="1428749" y="38099"/>
                  </a:moveTo>
                  <a:lnTo>
                    <a:pt x="1787524" y="158749"/>
                  </a:lnTo>
                </a:path>
                <a:path w="1790700" h="469900">
                  <a:moveTo>
                    <a:pt x="776287" y="160336"/>
                  </a:moveTo>
                  <a:lnTo>
                    <a:pt x="1054099" y="50799"/>
                  </a:lnTo>
                </a:path>
                <a:path w="1790700" h="469900">
                  <a:moveTo>
                    <a:pt x="819149" y="253999"/>
                  </a:moveTo>
                  <a:lnTo>
                    <a:pt x="1790699" y="253999"/>
                  </a:lnTo>
                </a:path>
                <a:path w="1790700" h="469900">
                  <a:moveTo>
                    <a:pt x="368299" y="0"/>
                  </a:moveTo>
                  <a:lnTo>
                    <a:pt x="114299" y="469899"/>
                  </a:lnTo>
                </a:path>
                <a:path w="1790700" h="469900">
                  <a:moveTo>
                    <a:pt x="139699" y="50799"/>
                  </a:moveTo>
                  <a:lnTo>
                    <a:pt x="336549" y="50799"/>
                  </a:lnTo>
                </a:path>
                <a:path w="1790700" h="469900">
                  <a:moveTo>
                    <a:pt x="0" y="387349"/>
                  </a:moveTo>
                  <a:lnTo>
                    <a:pt x="153986" y="387349"/>
                  </a:lnTo>
                </a:path>
                <a:path w="1790700" h="469900">
                  <a:moveTo>
                    <a:pt x="252412" y="466724"/>
                  </a:moveTo>
                  <a:lnTo>
                    <a:pt x="742949" y="466724"/>
                  </a:lnTo>
                </a:path>
                <a:path w="1790700" h="469900">
                  <a:moveTo>
                    <a:pt x="546099" y="374649"/>
                  </a:moveTo>
                  <a:lnTo>
                    <a:pt x="492124" y="4603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33587" y="5199061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5" h="82550">
                  <a:moveTo>
                    <a:pt x="793" y="-4762"/>
                  </a:moveTo>
                  <a:lnTo>
                    <a:pt x="793" y="87312"/>
                  </a:lnTo>
                </a:path>
              </a:pathLst>
            </a:custGeom>
            <a:ln w="1111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0562" y="5000624"/>
              <a:ext cx="1054100" cy="335280"/>
            </a:xfrm>
            <a:custGeom>
              <a:avLst/>
              <a:gdLst/>
              <a:ahLst/>
              <a:cxnLst/>
              <a:rect l="l" t="t" r="r" b="b"/>
              <a:pathLst>
                <a:path w="1054100" h="335279">
                  <a:moveTo>
                    <a:pt x="469899" y="282574"/>
                  </a:moveTo>
                  <a:lnTo>
                    <a:pt x="469899" y="206374"/>
                  </a:lnTo>
                </a:path>
                <a:path w="1054100" h="335279">
                  <a:moveTo>
                    <a:pt x="550862" y="65086"/>
                  </a:moveTo>
                  <a:lnTo>
                    <a:pt x="1054099" y="334961"/>
                  </a:lnTo>
                </a:path>
                <a:path w="1054100" h="335279">
                  <a:moveTo>
                    <a:pt x="0" y="0"/>
                  </a:moveTo>
                  <a:lnTo>
                    <a:pt x="80961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5262" y="3205162"/>
              <a:ext cx="309061" cy="3133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121" y="3298507"/>
              <a:ext cx="282927" cy="26225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887" y="3248024"/>
              <a:ext cx="328611" cy="27463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548050" y="5291937"/>
              <a:ext cx="198755" cy="363220"/>
            </a:xfrm>
            <a:custGeom>
              <a:avLst/>
              <a:gdLst/>
              <a:ahLst/>
              <a:cxnLst/>
              <a:rect l="l" t="t" r="r" b="b"/>
              <a:pathLst>
                <a:path w="198754" h="363220">
                  <a:moveTo>
                    <a:pt x="198437" y="278295"/>
                  </a:moveTo>
                  <a:lnTo>
                    <a:pt x="191833" y="278295"/>
                  </a:lnTo>
                  <a:lnTo>
                    <a:pt x="191833" y="0"/>
                  </a:lnTo>
                  <a:lnTo>
                    <a:pt x="100545" y="0"/>
                  </a:lnTo>
                  <a:lnTo>
                    <a:pt x="100545" y="79679"/>
                  </a:lnTo>
                  <a:lnTo>
                    <a:pt x="1333" y="79679"/>
                  </a:lnTo>
                  <a:lnTo>
                    <a:pt x="1333" y="346735"/>
                  </a:lnTo>
                  <a:lnTo>
                    <a:pt x="0" y="362737"/>
                  </a:lnTo>
                  <a:lnTo>
                    <a:pt x="191414" y="362737"/>
                  </a:lnTo>
                  <a:lnTo>
                    <a:pt x="198437" y="2782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49383" y="5371613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0"/>
                  </a:moveTo>
                  <a:lnTo>
                    <a:pt x="125676" y="0"/>
                  </a:lnTo>
                  <a:lnTo>
                    <a:pt x="125676" y="280682"/>
                  </a:lnTo>
                  <a:lnTo>
                    <a:pt x="0" y="2806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3299" y="5284786"/>
              <a:ext cx="207961" cy="9396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746498" y="529549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7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0496" y="5403719"/>
              <a:ext cx="190764" cy="25333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125" y="4986336"/>
              <a:ext cx="342899" cy="28574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3225" y="4668837"/>
              <a:ext cx="342899" cy="28574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9925" y="5240336"/>
              <a:ext cx="342899" cy="28574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79650" y="5243511"/>
              <a:ext cx="342899" cy="28574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87699" y="5368924"/>
              <a:ext cx="254347" cy="3007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7908" y="5458518"/>
              <a:ext cx="232840" cy="25171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6849" y="5419724"/>
              <a:ext cx="325328" cy="28399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8280" y="5504318"/>
              <a:ext cx="297819" cy="23766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959212" y="5044579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962" y="312178"/>
                  </a:moveTo>
                  <a:lnTo>
                    <a:pt x="201041" y="312178"/>
                  </a:lnTo>
                  <a:lnTo>
                    <a:pt x="201041" y="0"/>
                  </a:lnTo>
                  <a:lnTo>
                    <a:pt x="105371" y="0"/>
                  </a:lnTo>
                  <a:lnTo>
                    <a:pt x="105371" y="89382"/>
                  </a:lnTo>
                  <a:lnTo>
                    <a:pt x="1397" y="89382"/>
                  </a:lnTo>
                  <a:lnTo>
                    <a:pt x="1397" y="390118"/>
                  </a:lnTo>
                  <a:lnTo>
                    <a:pt x="0" y="406895"/>
                  </a:lnTo>
                  <a:lnTo>
                    <a:pt x="200088" y="406895"/>
                  </a:lnTo>
                  <a:lnTo>
                    <a:pt x="207962" y="3121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60609" y="5133953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08" y="0"/>
                  </a:lnTo>
                  <a:lnTo>
                    <a:pt x="131708" y="314852"/>
                  </a:lnTo>
                  <a:lnTo>
                    <a:pt x="0" y="3148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4461" y="5037136"/>
              <a:ext cx="217486" cy="10424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167185" y="5048569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8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2484" y="5170548"/>
              <a:ext cx="199463" cy="28301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049462" y="3522661"/>
              <a:ext cx="3175" cy="144780"/>
            </a:xfrm>
            <a:custGeom>
              <a:avLst/>
              <a:gdLst/>
              <a:ahLst/>
              <a:cxnLst/>
              <a:rect l="l" t="t" r="r" b="b"/>
              <a:pathLst>
                <a:path w="3175" h="144779">
                  <a:moveTo>
                    <a:pt x="3174" y="0"/>
                  </a:moveTo>
                  <a:lnTo>
                    <a:pt x="0" y="144462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04973" y="3748087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59332" y="1726728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30" h="1058545">
                  <a:moveTo>
                    <a:pt x="1286198" y="1057943"/>
                  </a:moveTo>
                  <a:lnTo>
                    <a:pt x="1237432" y="1053751"/>
                  </a:lnTo>
                  <a:lnTo>
                    <a:pt x="1185392" y="1038695"/>
                  </a:lnTo>
                  <a:lnTo>
                    <a:pt x="1147880" y="1019866"/>
                  </a:lnTo>
                  <a:lnTo>
                    <a:pt x="1107546" y="993892"/>
                  </a:lnTo>
                  <a:lnTo>
                    <a:pt x="1065536" y="963686"/>
                  </a:lnTo>
                  <a:lnTo>
                    <a:pt x="1022997" y="932156"/>
                  </a:lnTo>
                  <a:lnTo>
                    <a:pt x="981075" y="902214"/>
                  </a:lnTo>
                  <a:lnTo>
                    <a:pt x="940917" y="876770"/>
                  </a:lnTo>
                  <a:lnTo>
                    <a:pt x="899820" y="850481"/>
                  </a:lnTo>
                  <a:lnTo>
                    <a:pt x="864742" y="825716"/>
                  </a:lnTo>
                  <a:lnTo>
                    <a:pt x="827989" y="803618"/>
                  </a:lnTo>
                  <a:lnTo>
                    <a:pt x="781862" y="785330"/>
                  </a:lnTo>
                  <a:lnTo>
                    <a:pt x="718667" y="771995"/>
                  </a:lnTo>
                  <a:lnTo>
                    <a:pt x="677216" y="767966"/>
                  </a:lnTo>
                  <a:lnTo>
                    <a:pt x="628421" y="766052"/>
                  </a:lnTo>
                  <a:lnTo>
                    <a:pt x="574178" y="765795"/>
                  </a:lnTo>
                  <a:lnTo>
                    <a:pt x="516381" y="766737"/>
                  </a:lnTo>
                  <a:lnTo>
                    <a:pt x="456928" y="768423"/>
                  </a:lnTo>
                  <a:lnTo>
                    <a:pt x="397713" y="770395"/>
                  </a:lnTo>
                  <a:lnTo>
                    <a:pt x="340631" y="772195"/>
                  </a:lnTo>
                  <a:lnTo>
                    <a:pt x="287578" y="773367"/>
                  </a:lnTo>
                  <a:lnTo>
                    <a:pt x="240450" y="773453"/>
                  </a:lnTo>
                  <a:lnTo>
                    <a:pt x="201142" y="771995"/>
                  </a:lnTo>
                  <a:lnTo>
                    <a:pt x="127993" y="768349"/>
                  </a:lnTo>
                  <a:lnTo>
                    <a:pt x="77912" y="764256"/>
                  </a:lnTo>
                  <a:lnTo>
                    <a:pt x="20167" y="724370"/>
                  </a:lnTo>
                  <a:lnTo>
                    <a:pt x="6502" y="683908"/>
                  </a:lnTo>
                  <a:lnTo>
                    <a:pt x="0" y="629273"/>
                  </a:lnTo>
                  <a:lnTo>
                    <a:pt x="965" y="569151"/>
                  </a:lnTo>
                  <a:lnTo>
                    <a:pt x="9702" y="512230"/>
                  </a:lnTo>
                  <a:lnTo>
                    <a:pt x="26517" y="467196"/>
                  </a:lnTo>
                  <a:lnTo>
                    <a:pt x="56667" y="437071"/>
                  </a:lnTo>
                  <a:lnTo>
                    <a:pt x="100075" y="415938"/>
                  </a:lnTo>
                  <a:lnTo>
                    <a:pt x="149047" y="399073"/>
                  </a:lnTo>
                  <a:lnTo>
                    <a:pt x="195884" y="381750"/>
                  </a:lnTo>
                  <a:lnTo>
                    <a:pt x="232892" y="359246"/>
                  </a:lnTo>
                  <a:lnTo>
                    <a:pt x="258118" y="322163"/>
                  </a:lnTo>
                  <a:lnTo>
                    <a:pt x="270397" y="280466"/>
                  </a:lnTo>
                  <a:lnTo>
                    <a:pt x="285354" y="238472"/>
                  </a:lnTo>
                  <a:lnTo>
                    <a:pt x="318617" y="200496"/>
                  </a:lnTo>
                  <a:lnTo>
                    <a:pt x="354145" y="177778"/>
                  </a:lnTo>
                  <a:lnTo>
                    <a:pt x="396463" y="155811"/>
                  </a:lnTo>
                  <a:lnTo>
                    <a:pt x="444426" y="134813"/>
                  </a:lnTo>
                  <a:lnTo>
                    <a:pt x="496887" y="115006"/>
                  </a:lnTo>
                  <a:lnTo>
                    <a:pt x="552700" y="96610"/>
                  </a:lnTo>
                  <a:lnTo>
                    <a:pt x="610717" y="79846"/>
                  </a:lnTo>
                  <a:lnTo>
                    <a:pt x="657877" y="68386"/>
                  </a:lnTo>
                  <a:lnTo>
                    <a:pt x="709985" y="57819"/>
                  </a:lnTo>
                  <a:lnTo>
                    <a:pt x="765145" y="48145"/>
                  </a:lnTo>
                  <a:lnTo>
                    <a:pt x="821458" y="39365"/>
                  </a:lnTo>
                  <a:lnTo>
                    <a:pt x="877026" y="31477"/>
                  </a:lnTo>
                  <a:lnTo>
                    <a:pt x="929953" y="24482"/>
                  </a:lnTo>
                  <a:lnTo>
                    <a:pt x="978341" y="18380"/>
                  </a:lnTo>
                  <a:lnTo>
                    <a:pt x="1020292" y="13171"/>
                  </a:lnTo>
                  <a:lnTo>
                    <a:pt x="1084189" y="5605"/>
                  </a:lnTo>
                  <a:lnTo>
                    <a:pt x="1131417" y="1463"/>
                  </a:lnTo>
                  <a:lnTo>
                    <a:pt x="1173883" y="0"/>
                  </a:lnTo>
                  <a:lnTo>
                    <a:pt x="1223492" y="471"/>
                  </a:lnTo>
                  <a:lnTo>
                    <a:pt x="1272590" y="801"/>
                  </a:lnTo>
                  <a:lnTo>
                    <a:pt x="1325956" y="1207"/>
                  </a:lnTo>
                  <a:lnTo>
                    <a:pt x="1379854" y="3671"/>
                  </a:lnTo>
                  <a:lnTo>
                    <a:pt x="1430553" y="10174"/>
                  </a:lnTo>
                  <a:lnTo>
                    <a:pt x="1474317" y="22696"/>
                  </a:lnTo>
                  <a:lnTo>
                    <a:pt x="1520479" y="46136"/>
                  </a:lnTo>
                  <a:lnTo>
                    <a:pt x="1560241" y="76869"/>
                  </a:lnTo>
                  <a:lnTo>
                    <a:pt x="1591966" y="116234"/>
                  </a:lnTo>
                  <a:lnTo>
                    <a:pt x="1614017" y="165571"/>
                  </a:lnTo>
                  <a:lnTo>
                    <a:pt x="1621815" y="206390"/>
                  </a:lnTo>
                  <a:lnTo>
                    <a:pt x="1624012" y="254000"/>
                  </a:lnTo>
                  <a:lnTo>
                    <a:pt x="1622153" y="305667"/>
                  </a:lnTo>
                  <a:lnTo>
                    <a:pt x="1617780" y="358658"/>
                  </a:lnTo>
                  <a:lnTo>
                    <a:pt x="1612437" y="410237"/>
                  </a:lnTo>
                  <a:lnTo>
                    <a:pt x="1607667" y="457671"/>
                  </a:lnTo>
                  <a:lnTo>
                    <a:pt x="1602003" y="509309"/>
                  </a:lnTo>
                  <a:lnTo>
                    <a:pt x="1594738" y="558356"/>
                  </a:lnTo>
                  <a:lnTo>
                    <a:pt x="1586179" y="606032"/>
                  </a:lnTo>
                  <a:lnTo>
                    <a:pt x="1576628" y="653555"/>
                  </a:lnTo>
                  <a:lnTo>
                    <a:pt x="1566392" y="702145"/>
                  </a:lnTo>
                  <a:lnTo>
                    <a:pt x="1556130" y="754444"/>
                  </a:lnTo>
                  <a:lnTo>
                    <a:pt x="1545640" y="809638"/>
                  </a:lnTo>
                  <a:lnTo>
                    <a:pt x="1533931" y="863765"/>
                  </a:lnTo>
                  <a:lnTo>
                    <a:pt x="1520012" y="912864"/>
                  </a:lnTo>
                  <a:lnTo>
                    <a:pt x="1502892" y="952970"/>
                  </a:lnTo>
                  <a:lnTo>
                    <a:pt x="1476525" y="989458"/>
                  </a:lnTo>
                  <a:lnTo>
                    <a:pt x="1445544" y="1015081"/>
                  </a:lnTo>
                  <a:lnTo>
                    <a:pt x="1410693" y="1032668"/>
                  </a:lnTo>
                  <a:lnTo>
                    <a:pt x="1372717" y="1045045"/>
                  </a:lnTo>
                  <a:lnTo>
                    <a:pt x="1331392" y="1054099"/>
                  </a:lnTo>
                  <a:lnTo>
                    <a:pt x="1286198" y="105794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16170" y="2102830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2" y="0"/>
                  </a:moveTo>
                  <a:lnTo>
                    <a:pt x="0" y="311262"/>
                  </a:lnTo>
                </a:path>
                <a:path w="183514" h="343535">
                  <a:moveTo>
                    <a:pt x="91432" y="0"/>
                  </a:moveTo>
                  <a:lnTo>
                    <a:pt x="183254" y="309543"/>
                  </a:lnTo>
                </a:path>
                <a:path w="183514" h="343535">
                  <a:moveTo>
                    <a:pt x="0" y="309543"/>
                  </a:moveTo>
                  <a:lnTo>
                    <a:pt x="91432" y="343506"/>
                  </a:lnTo>
                </a:path>
                <a:path w="183514" h="343535">
                  <a:moveTo>
                    <a:pt x="183254" y="309543"/>
                  </a:moveTo>
                  <a:lnTo>
                    <a:pt x="91432" y="343506"/>
                  </a:lnTo>
                </a:path>
                <a:path w="183514" h="343535">
                  <a:moveTo>
                    <a:pt x="91432" y="6878"/>
                  </a:moveTo>
                  <a:lnTo>
                    <a:pt x="91432" y="34350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11408" y="2273905"/>
              <a:ext cx="192779" cy="144949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968306" y="2164738"/>
              <a:ext cx="74930" cy="80010"/>
            </a:xfrm>
            <a:custGeom>
              <a:avLst/>
              <a:gdLst/>
              <a:ahLst/>
              <a:cxnLst/>
              <a:rect l="l" t="t" r="r" b="b"/>
              <a:pathLst>
                <a:path w="74930" h="80010">
                  <a:moveTo>
                    <a:pt x="39296" y="79965"/>
                  </a:moveTo>
                  <a:lnTo>
                    <a:pt x="74313" y="67497"/>
                  </a:lnTo>
                </a:path>
                <a:path w="74930" h="80010">
                  <a:moveTo>
                    <a:pt x="39296" y="12467"/>
                  </a:moveTo>
                  <a:lnTo>
                    <a:pt x="61473" y="3009"/>
                  </a:lnTo>
                </a:path>
                <a:path w="74930" h="80010">
                  <a:moveTo>
                    <a:pt x="0" y="63198"/>
                  </a:moveTo>
                  <a:lnTo>
                    <a:pt x="42408" y="79965"/>
                  </a:lnTo>
                </a:path>
                <a:path w="74930" h="80010">
                  <a:moveTo>
                    <a:pt x="19064" y="0"/>
                  </a:moveTo>
                  <a:lnTo>
                    <a:pt x="43576" y="1676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21145" y="1908010"/>
              <a:ext cx="374083" cy="22538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147887" y="2581274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037" y="87311"/>
                  </a:move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47887" y="2581274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55"/>
                  </a:move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44712" y="257333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95549" y="257333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44699" y="2509837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600"/>
                  </a:moveTo>
                  <a:lnTo>
                    <a:pt x="332486" y="31521"/>
                  </a:lnTo>
                  <a:lnTo>
                    <a:pt x="295402" y="15113"/>
                  </a:lnTo>
                  <a:lnTo>
                    <a:pt x="240398" y="4064"/>
                  </a:lnTo>
                  <a:lnTo>
                    <a:pt x="173037" y="0"/>
                  </a:lnTo>
                  <a:lnTo>
                    <a:pt x="105689" y="4064"/>
                  </a:lnTo>
                  <a:lnTo>
                    <a:pt x="50685" y="15113"/>
                  </a:lnTo>
                  <a:lnTo>
                    <a:pt x="13601" y="31521"/>
                  </a:lnTo>
                  <a:lnTo>
                    <a:pt x="0" y="51600"/>
                  </a:lnTo>
                  <a:lnTo>
                    <a:pt x="8051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8010" y="63500"/>
                  </a:lnTo>
                  <a:lnTo>
                    <a:pt x="346075" y="516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44712" y="2509836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93"/>
                  </a:moveTo>
                  <a:lnTo>
                    <a:pt x="13598" y="31510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0"/>
                  </a:lnTo>
                  <a:lnTo>
                    <a:pt x="346074" y="51593"/>
                  </a:lnTo>
                  <a:lnTo>
                    <a:pt x="332476" y="71675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6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5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14562" y="2517774"/>
              <a:ext cx="185737" cy="8889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997200" y="2586036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30" y="88899"/>
                  </a:moveTo>
                  <a:lnTo>
                    <a:pt x="106168" y="85406"/>
                  </a:lnTo>
                  <a:lnTo>
                    <a:pt x="50913" y="75880"/>
                  </a:lnTo>
                  <a:lnTo>
                    <a:pt x="13660" y="61751"/>
                  </a:lnTo>
                  <a:lnTo>
                    <a:pt x="0" y="44449"/>
                  </a:lnTo>
                  <a:lnTo>
                    <a:pt x="13660" y="27148"/>
                  </a:lnTo>
                  <a:lnTo>
                    <a:pt x="50913" y="13019"/>
                  </a:lnTo>
                  <a:lnTo>
                    <a:pt x="106168" y="3493"/>
                  </a:lnTo>
                  <a:lnTo>
                    <a:pt x="173830" y="0"/>
                  </a:lnTo>
                  <a:lnTo>
                    <a:pt x="241493" y="3493"/>
                  </a:lnTo>
                  <a:lnTo>
                    <a:pt x="296748" y="13019"/>
                  </a:lnTo>
                  <a:lnTo>
                    <a:pt x="334001" y="27148"/>
                  </a:lnTo>
                  <a:lnTo>
                    <a:pt x="347661" y="44449"/>
                  </a:lnTo>
                  <a:lnTo>
                    <a:pt x="334001" y="61751"/>
                  </a:lnTo>
                  <a:lnTo>
                    <a:pt x="296748" y="75880"/>
                  </a:lnTo>
                  <a:lnTo>
                    <a:pt x="241493" y="85406"/>
                  </a:lnTo>
                  <a:lnTo>
                    <a:pt x="173830" y="888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97200" y="2578099"/>
              <a:ext cx="347980" cy="97155"/>
            </a:xfrm>
            <a:custGeom>
              <a:avLst/>
              <a:gdLst/>
              <a:ahLst/>
              <a:cxnLst/>
              <a:rect l="l" t="t" r="r" b="b"/>
              <a:pathLst>
                <a:path w="347979" h="97155">
                  <a:moveTo>
                    <a:pt x="0" y="52386"/>
                  </a:moveTo>
                  <a:lnTo>
                    <a:pt x="13660" y="35085"/>
                  </a:lnTo>
                  <a:lnTo>
                    <a:pt x="50913" y="20956"/>
                  </a:lnTo>
                  <a:lnTo>
                    <a:pt x="106168" y="11430"/>
                  </a:lnTo>
                  <a:lnTo>
                    <a:pt x="173830" y="7936"/>
                  </a:lnTo>
                  <a:lnTo>
                    <a:pt x="241493" y="11430"/>
                  </a:lnTo>
                  <a:lnTo>
                    <a:pt x="296748" y="20956"/>
                  </a:lnTo>
                  <a:lnTo>
                    <a:pt x="334001" y="35085"/>
                  </a:lnTo>
                  <a:lnTo>
                    <a:pt x="347661" y="52386"/>
                  </a:lnTo>
                  <a:lnTo>
                    <a:pt x="334001" y="69688"/>
                  </a:lnTo>
                  <a:lnTo>
                    <a:pt x="296748" y="83817"/>
                  </a:lnTo>
                  <a:lnTo>
                    <a:pt x="241493" y="93343"/>
                  </a:lnTo>
                  <a:lnTo>
                    <a:pt x="173830" y="96836"/>
                  </a:lnTo>
                  <a:lnTo>
                    <a:pt x="106168" y="93343"/>
                  </a:lnTo>
                  <a:lnTo>
                    <a:pt x="50913" y="83817"/>
                  </a:lnTo>
                  <a:lnTo>
                    <a:pt x="13660" y="69688"/>
                  </a:lnTo>
                  <a:lnTo>
                    <a:pt x="0" y="52386"/>
                  </a:lnTo>
                  <a:close/>
                </a:path>
                <a:path w="347979" h="97155">
                  <a:moveTo>
                    <a:pt x="0" y="0"/>
                  </a:moveTo>
                  <a:lnTo>
                    <a:pt x="0" y="55561"/>
                  </a:lnTo>
                </a:path>
                <a:path w="347979" h="97155">
                  <a:moveTo>
                    <a:pt x="347661" y="0"/>
                  </a:moveTo>
                  <a:lnTo>
                    <a:pt x="347661" y="555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94025" y="2514612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649" y="51587"/>
                  </a:moveTo>
                  <a:lnTo>
                    <a:pt x="333997" y="31508"/>
                  </a:lnTo>
                  <a:lnTo>
                    <a:pt x="296735" y="15100"/>
                  </a:lnTo>
                  <a:lnTo>
                    <a:pt x="241490" y="4051"/>
                  </a:lnTo>
                  <a:lnTo>
                    <a:pt x="173824" y="0"/>
                  </a:lnTo>
                  <a:lnTo>
                    <a:pt x="106159" y="4051"/>
                  </a:lnTo>
                  <a:lnTo>
                    <a:pt x="50901" y="15100"/>
                  </a:lnTo>
                  <a:lnTo>
                    <a:pt x="13652" y="31508"/>
                  </a:lnTo>
                  <a:lnTo>
                    <a:pt x="0" y="51587"/>
                  </a:lnTo>
                  <a:lnTo>
                    <a:pt x="8089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7649" y="117475"/>
                  </a:lnTo>
                  <a:lnTo>
                    <a:pt x="347649" y="63500"/>
                  </a:lnTo>
                  <a:lnTo>
                    <a:pt x="339547" y="63500"/>
                  </a:lnTo>
                  <a:lnTo>
                    <a:pt x="347649" y="51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94025" y="251459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593"/>
                  </a:moveTo>
                  <a:lnTo>
                    <a:pt x="13660" y="31511"/>
                  </a:lnTo>
                  <a:lnTo>
                    <a:pt x="50913" y="15111"/>
                  </a:lnTo>
                  <a:lnTo>
                    <a:pt x="106168" y="4054"/>
                  </a:lnTo>
                  <a:lnTo>
                    <a:pt x="173830" y="0"/>
                  </a:lnTo>
                  <a:lnTo>
                    <a:pt x="241493" y="4054"/>
                  </a:lnTo>
                  <a:lnTo>
                    <a:pt x="296748" y="15111"/>
                  </a:lnTo>
                  <a:lnTo>
                    <a:pt x="334001" y="31511"/>
                  </a:lnTo>
                  <a:lnTo>
                    <a:pt x="347661" y="51593"/>
                  </a:lnTo>
                  <a:lnTo>
                    <a:pt x="334001" y="71676"/>
                  </a:lnTo>
                  <a:lnTo>
                    <a:pt x="296748" y="88075"/>
                  </a:lnTo>
                  <a:lnTo>
                    <a:pt x="241493" y="99132"/>
                  </a:lnTo>
                  <a:lnTo>
                    <a:pt x="173830" y="103186"/>
                  </a:lnTo>
                  <a:lnTo>
                    <a:pt x="106168" y="99132"/>
                  </a:lnTo>
                  <a:lnTo>
                    <a:pt x="50913" y="88075"/>
                  </a:lnTo>
                  <a:lnTo>
                    <a:pt x="13660" y="71676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63874" y="2522537"/>
              <a:ext cx="185737" cy="9048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057400" y="242887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86" y="171449"/>
                  </a:moveTo>
                  <a:lnTo>
                    <a:pt x="942973" y="174624"/>
                  </a:lnTo>
                </a:path>
                <a:path w="942975" h="174625">
                  <a:moveTo>
                    <a:pt x="0" y="0"/>
                  </a:moveTo>
                  <a:lnTo>
                    <a:pt x="152399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1335" y="2228848"/>
              <a:ext cx="516988" cy="18097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146174" y="2254879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4" h="29844">
                  <a:moveTo>
                    <a:pt x="127389" y="29749"/>
                  </a:moveTo>
                  <a:lnTo>
                    <a:pt x="33970" y="29749"/>
                  </a:lnTo>
                </a:path>
                <a:path w="153034" h="29844">
                  <a:moveTo>
                    <a:pt x="1528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5574" y="1941512"/>
              <a:ext cx="368299" cy="26669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89162" y="1760537"/>
              <a:ext cx="378564" cy="37632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49008" y="1872634"/>
              <a:ext cx="346552" cy="3149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471861" y="2487611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165099" y="85724"/>
                  </a:move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71862" y="2487611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0" y="42862"/>
                  </a:move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68687" y="2481261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03649" y="2481261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468675" y="2419362"/>
              <a:ext cx="330200" cy="114300"/>
            </a:xfrm>
            <a:custGeom>
              <a:avLst/>
              <a:gdLst/>
              <a:ahLst/>
              <a:cxnLst/>
              <a:rect l="l" t="t" r="r" b="b"/>
              <a:pathLst>
                <a:path w="330200" h="114300">
                  <a:moveTo>
                    <a:pt x="330200" y="49999"/>
                  </a:moveTo>
                  <a:lnTo>
                    <a:pt x="317233" y="30530"/>
                  </a:lnTo>
                  <a:lnTo>
                    <a:pt x="281851" y="14643"/>
                  </a:lnTo>
                  <a:lnTo>
                    <a:pt x="229374" y="3924"/>
                  </a:lnTo>
                  <a:lnTo>
                    <a:pt x="165100" y="0"/>
                  </a:lnTo>
                  <a:lnTo>
                    <a:pt x="100838" y="3924"/>
                  </a:lnTo>
                  <a:lnTo>
                    <a:pt x="48361" y="14643"/>
                  </a:lnTo>
                  <a:lnTo>
                    <a:pt x="12979" y="30530"/>
                  </a:lnTo>
                  <a:lnTo>
                    <a:pt x="0" y="49999"/>
                  </a:lnTo>
                  <a:lnTo>
                    <a:pt x="7924" y="61899"/>
                  </a:lnTo>
                  <a:lnTo>
                    <a:pt x="3175" y="61899"/>
                  </a:lnTo>
                  <a:lnTo>
                    <a:pt x="3175" y="114287"/>
                  </a:lnTo>
                  <a:lnTo>
                    <a:pt x="330200" y="114287"/>
                  </a:lnTo>
                  <a:lnTo>
                    <a:pt x="330200" y="61899"/>
                  </a:lnTo>
                  <a:lnTo>
                    <a:pt x="322262" y="61899"/>
                  </a:lnTo>
                  <a:lnTo>
                    <a:pt x="330200" y="499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68687" y="2419349"/>
              <a:ext cx="330200" cy="100330"/>
            </a:xfrm>
            <a:custGeom>
              <a:avLst/>
              <a:gdLst/>
              <a:ahLst/>
              <a:cxnLst/>
              <a:rect l="l" t="t" r="r" b="b"/>
              <a:pathLst>
                <a:path w="330200" h="100330">
                  <a:moveTo>
                    <a:pt x="0" y="50005"/>
                  </a:moveTo>
                  <a:lnTo>
                    <a:pt x="12974" y="30541"/>
                  </a:lnTo>
                  <a:lnTo>
                    <a:pt x="48356" y="14646"/>
                  </a:lnTo>
                  <a:lnTo>
                    <a:pt x="100835" y="3929"/>
                  </a:lnTo>
                  <a:lnTo>
                    <a:pt x="165099" y="0"/>
                  </a:lnTo>
                  <a:lnTo>
                    <a:pt x="229364" y="3929"/>
                  </a:lnTo>
                  <a:lnTo>
                    <a:pt x="281843" y="14646"/>
                  </a:lnTo>
                  <a:lnTo>
                    <a:pt x="317225" y="30541"/>
                  </a:lnTo>
                  <a:lnTo>
                    <a:pt x="330199" y="50005"/>
                  </a:lnTo>
                  <a:lnTo>
                    <a:pt x="317225" y="69470"/>
                  </a:lnTo>
                  <a:lnTo>
                    <a:pt x="281843" y="85365"/>
                  </a:lnTo>
                  <a:lnTo>
                    <a:pt x="229364" y="96082"/>
                  </a:lnTo>
                  <a:lnTo>
                    <a:pt x="165099" y="100011"/>
                  </a:lnTo>
                  <a:lnTo>
                    <a:pt x="100835" y="96082"/>
                  </a:lnTo>
                  <a:lnTo>
                    <a:pt x="48356" y="85365"/>
                  </a:lnTo>
                  <a:lnTo>
                    <a:pt x="12974" y="69470"/>
                  </a:lnTo>
                  <a:lnTo>
                    <a:pt x="0" y="5000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33774" y="2425699"/>
              <a:ext cx="177799" cy="87312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346450" y="2505074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1"/>
                  </a:moveTo>
                  <a:lnTo>
                    <a:pt x="123824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995611" y="28463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95612" y="28463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92437" y="283844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55974" y="283844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92424" y="277018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47"/>
                  </a:lnTo>
                  <a:lnTo>
                    <a:pt x="306235" y="16281"/>
                  </a:lnTo>
                  <a:lnTo>
                    <a:pt x="249224" y="4368"/>
                  </a:lnTo>
                  <a:lnTo>
                    <a:pt x="179387" y="0"/>
                  </a:lnTo>
                  <a:lnTo>
                    <a:pt x="109562" y="4368"/>
                  </a:lnTo>
                  <a:lnTo>
                    <a:pt x="52552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81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992437" y="277018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4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4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3874" y="2779712"/>
              <a:ext cx="193674" cy="9366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173412" y="267811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57586" y="28463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557587" y="284638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554412" y="283844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917949" y="283844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54400" y="277018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78" y="33947"/>
                  </a:lnTo>
                  <a:lnTo>
                    <a:pt x="306235" y="16281"/>
                  </a:lnTo>
                  <a:lnTo>
                    <a:pt x="249224" y="4368"/>
                  </a:lnTo>
                  <a:lnTo>
                    <a:pt x="179387" y="0"/>
                  </a:lnTo>
                  <a:lnTo>
                    <a:pt x="109562" y="4368"/>
                  </a:lnTo>
                  <a:lnTo>
                    <a:pt x="52552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81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554412" y="277018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4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4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25849" y="2779712"/>
              <a:ext cx="193674" cy="93662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063875" y="227329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93686" y="590549"/>
                  </a:moveTo>
                  <a:lnTo>
                    <a:pt x="557211" y="301624"/>
                  </a:lnTo>
                </a:path>
                <a:path w="1031875" h="1400175">
                  <a:moveTo>
                    <a:pt x="646111" y="300036"/>
                  </a:moveTo>
                  <a:lnTo>
                    <a:pt x="646111" y="496886"/>
                  </a:lnTo>
                </a:path>
                <a:path w="1031875" h="1400175">
                  <a:moveTo>
                    <a:pt x="300036" y="606424"/>
                  </a:moveTo>
                  <a:lnTo>
                    <a:pt x="488949" y="606424"/>
                  </a:lnTo>
                </a:path>
                <a:path w="1031875" h="1400175">
                  <a:moveTo>
                    <a:pt x="714374" y="168274"/>
                  </a:moveTo>
                  <a:lnTo>
                    <a:pt x="952499" y="0"/>
                  </a:lnTo>
                </a:path>
                <a:path w="1031875" h="1400175">
                  <a:moveTo>
                    <a:pt x="854074" y="596899"/>
                  </a:moveTo>
                  <a:lnTo>
                    <a:pt x="1031874" y="596899"/>
                  </a:lnTo>
                </a:path>
                <a:path w="1031875" h="1400175">
                  <a:moveTo>
                    <a:pt x="98424" y="673099"/>
                  </a:moveTo>
                  <a:lnTo>
                    <a:pt x="0" y="1377949"/>
                  </a:lnTo>
                </a:path>
                <a:path w="1031875" h="1400175">
                  <a:moveTo>
                    <a:pt x="701674" y="673099"/>
                  </a:moveTo>
                  <a:lnTo>
                    <a:pt x="590549" y="14001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711450" y="4668836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5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7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11450" y="4657724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5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7" y="43349"/>
                  </a:lnTo>
                  <a:lnTo>
                    <a:pt x="496886" y="76200"/>
                  </a:lnTo>
                  <a:lnTo>
                    <a:pt x="462967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2"/>
                  </a:lnTo>
                  <a:lnTo>
                    <a:pt x="248443" y="141287"/>
                  </a:lnTo>
                  <a:lnTo>
                    <a:pt x="182397" y="138962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5" h="141604">
                  <a:moveTo>
                    <a:pt x="0" y="0"/>
                  </a:moveTo>
                  <a:lnTo>
                    <a:pt x="0" y="809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01986" y="4657724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1"/>
                  </a:lnTo>
                  <a:lnTo>
                    <a:pt x="0" y="8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706674" y="456406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5" h="173354">
                  <a:moveTo>
                    <a:pt x="496900" y="93662"/>
                  </a:moveTo>
                  <a:lnTo>
                    <a:pt x="489242" y="93662"/>
                  </a:lnTo>
                  <a:lnTo>
                    <a:pt x="496887" y="76200"/>
                  </a:lnTo>
                  <a:lnTo>
                    <a:pt x="488022" y="55943"/>
                  </a:lnTo>
                  <a:lnTo>
                    <a:pt x="424129" y="22326"/>
                  </a:lnTo>
                  <a:lnTo>
                    <a:pt x="373837" y="10414"/>
                  </a:lnTo>
                  <a:lnTo>
                    <a:pt x="314490" y="2730"/>
                  </a:lnTo>
                  <a:lnTo>
                    <a:pt x="248450" y="0"/>
                  </a:lnTo>
                  <a:lnTo>
                    <a:pt x="182397" y="2730"/>
                  </a:lnTo>
                  <a:lnTo>
                    <a:pt x="123050" y="10414"/>
                  </a:lnTo>
                  <a:lnTo>
                    <a:pt x="72771" y="22326"/>
                  </a:lnTo>
                  <a:lnTo>
                    <a:pt x="33921" y="37744"/>
                  </a:lnTo>
                  <a:lnTo>
                    <a:pt x="0" y="76200"/>
                  </a:lnTo>
                  <a:lnTo>
                    <a:pt x="7645" y="93662"/>
                  </a:lnTo>
                  <a:lnTo>
                    <a:pt x="4775" y="93662"/>
                  </a:lnTo>
                  <a:lnTo>
                    <a:pt x="4775" y="173037"/>
                  </a:lnTo>
                  <a:lnTo>
                    <a:pt x="496900" y="173037"/>
                  </a:lnTo>
                  <a:lnTo>
                    <a:pt x="496900" y="936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706686" y="4564061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5" h="152400">
                  <a:moveTo>
                    <a:pt x="0" y="76199"/>
                  </a:moveTo>
                  <a:lnTo>
                    <a:pt x="8874" y="55942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7" y="37740"/>
                  </a:lnTo>
                  <a:lnTo>
                    <a:pt x="496886" y="76199"/>
                  </a:lnTo>
                  <a:lnTo>
                    <a:pt x="462967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1462" y="4581524"/>
              <a:ext cx="261937" cy="119061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046287" y="4970461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5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7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46287" y="4959349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5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7" y="43349"/>
                  </a:lnTo>
                  <a:lnTo>
                    <a:pt x="496886" y="76200"/>
                  </a:lnTo>
                  <a:lnTo>
                    <a:pt x="462967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2"/>
                  </a:lnTo>
                  <a:lnTo>
                    <a:pt x="248443" y="141287"/>
                  </a:lnTo>
                  <a:lnTo>
                    <a:pt x="182397" y="138962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5" h="141604">
                  <a:moveTo>
                    <a:pt x="0" y="0"/>
                  </a:moveTo>
                  <a:lnTo>
                    <a:pt x="0" y="809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536824" y="4959349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1"/>
                  </a:lnTo>
                  <a:lnTo>
                    <a:pt x="0" y="8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041512" y="4865687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5" h="173354">
                  <a:moveTo>
                    <a:pt x="496900" y="93662"/>
                  </a:moveTo>
                  <a:lnTo>
                    <a:pt x="489242" y="93662"/>
                  </a:lnTo>
                  <a:lnTo>
                    <a:pt x="496887" y="76200"/>
                  </a:lnTo>
                  <a:lnTo>
                    <a:pt x="488022" y="55943"/>
                  </a:lnTo>
                  <a:lnTo>
                    <a:pt x="424129" y="22326"/>
                  </a:lnTo>
                  <a:lnTo>
                    <a:pt x="373849" y="10414"/>
                  </a:lnTo>
                  <a:lnTo>
                    <a:pt x="314490" y="2730"/>
                  </a:lnTo>
                  <a:lnTo>
                    <a:pt x="248450" y="0"/>
                  </a:lnTo>
                  <a:lnTo>
                    <a:pt x="182397" y="2730"/>
                  </a:lnTo>
                  <a:lnTo>
                    <a:pt x="123050" y="10414"/>
                  </a:lnTo>
                  <a:lnTo>
                    <a:pt x="72771" y="22326"/>
                  </a:lnTo>
                  <a:lnTo>
                    <a:pt x="33921" y="37744"/>
                  </a:lnTo>
                  <a:lnTo>
                    <a:pt x="0" y="76200"/>
                  </a:lnTo>
                  <a:lnTo>
                    <a:pt x="7645" y="93662"/>
                  </a:lnTo>
                  <a:lnTo>
                    <a:pt x="4775" y="93662"/>
                  </a:lnTo>
                  <a:lnTo>
                    <a:pt x="4775" y="173037"/>
                  </a:lnTo>
                  <a:lnTo>
                    <a:pt x="496900" y="173037"/>
                  </a:lnTo>
                  <a:lnTo>
                    <a:pt x="496900" y="936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041524" y="4865686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5" h="152400">
                  <a:moveTo>
                    <a:pt x="0" y="76199"/>
                  </a:moveTo>
                  <a:lnTo>
                    <a:pt x="8874" y="55942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7" y="37740"/>
                  </a:lnTo>
                  <a:lnTo>
                    <a:pt x="496886" y="76199"/>
                  </a:lnTo>
                  <a:lnTo>
                    <a:pt x="462967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6300" y="4883149"/>
              <a:ext cx="261937" cy="11906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55923" y="5180011"/>
              <a:ext cx="192086" cy="276224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67024" y="5051424"/>
              <a:ext cx="295274" cy="407987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12886" y="3641724"/>
              <a:ext cx="192086" cy="27622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23987" y="3513136"/>
              <a:ext cx="295274" cy="407986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2761185" y="2566714"/>
              <a:ext cx="984885" cy="1978660"/>
            </a:xfrm>
            <a:custGeom>
              <a:avLst/>
              <a:gdLst/>
              <a:ahLst/>
              <a:cxnLst/>
              <a:rect l="l" t="t" r="r" b="b"/>
              <a:pathLst>
                <a:path w="984885" h="1978660">
                  <a:moveTo>
                    <a:pt x="0" y="0"/>
                  </a:moveTo>
                  <a:lnTo>
                    <a:pt x="984792" y="1978568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607100" y="2257138"/>
              <a:ext cx="267335" cy="365760"/>
            </a:xfrm>
            <a:custGeom>
              <a:avLst/>
              <a:gdLst/>
              <a:ahLst/>
              <a:cxnLst/>
              <a:rect l="l" t="t" r="r" b="b"/>
              <a:pathLst>
                <a:path w="267335" h="365760">
                  <a:moveTo>
                    <a:pt x="41408" y="365658"/>
                  </a:moveTo>
                  <a:lnTo>
                    <a:pt x="0" y="0"/>
                  </a:lnTo>
                  <a:lnTo>
                    <a:pt x="266761" y="253493"/>
                  </a:lnTo>
                  <a:lnTo>
                    <a:pt x="41408" y="36565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07100" y="2257138"/>
              <a:ext cx="267335" cy="365760"/>
            </a:xfrm>
            <a:custGeom>
              <a:avLst/>
              <a:gdLst/>
              <a:ahLst/>
              <a:cxnLst/>
              <a:rect l="l" t="t" r="r" b="b"/>
              <a:pathLst>
                <a:path w="267335" h="365760">
                  <a:moveTo>
                    <a:pt x="266761" y="253493"/>
                  </a:moveTo>
                  <a:lnTo>
                    <a:pt x="0" y="0"/>
                  </a:lnTo>
                  <a:lnTo>
                    <a:pt x="41408" y="365658"/>
                  </a:lnTo>
                  <a:lnTo>
                    <a:pt x="266761" y="253493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33301" y="4489201"/>
              <a:ext cx="267335" cy="365760"/>
            </a:xfrm>
            <a:custGeom>
              <a:avLst/>
              <a:gdLst/>
              <a:ahLst/>
              <a:cxnLst/>
              <a:rect l="l" t="t" r="r" b="b"/>
              <a:pathLst>
                <a:path w="267335" h="365760">
                  <a:moveTo>
                    <a:pt x="266761" y="365658"/>
                  </a:moveTo>
                  <a:lnTo>
                    <a:pt x="0" y="112164"/>
                  </a:lnTo>
                  <a:lnTo>
                    <a:pt x="225352" y="0"/>
                  </a:lnTo>
                  <a:lnTo>
                    <a:pt x="266761" y="36565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633301" y="4489201"/>
              <a:ext cx="267335" cy="365760"/>
            </a:xfrm>
            <a:custGeom>
              <a:avLst/>
              <a:gdLst/>
              <a:ahLst/>
              <a:cxnLst/>
              <a:rect l="l" t="t" r="r" b="b"/>
              <a:pathLst>
                <a:path w="267335" h="365760">
                  <a:moveTo>
                    <a:pt x="0" y="112164"/>
                  </a:moveTo>
                  <a:lnTo>
                    <a:pt x="266761" y="365658"/>
                  </a:lnTo>
                  <a:lnTo>
                    <a:pt x="225352" y="0"/>
                  </a:lnTo>
                  <a:lnTo>
                    <a:pt x="0" y="112164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941422" y="3850093"/>
              <a:ext cx="1605280" cy="1094740"/>
            </a:xfrm>
            <a:custGeom>
              <a:avLst/>
              <a:gdLst/>
              <a:ahLst/>
              <a:cxnLst/>
              <a:rect l="l" t="t" r="r" b="b"/>
              <a:pathLst>
                <a:path w="1605279" h="1094739">
                  <a:moveTo>
                    <a:pt x="0" y="0"/>
                  </a:moveTo>
                  <a:lnTo>
                    <a:pt x="1605142" y="1094562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55723" y="3655271"/>
              <a:ext cx="356870" cy="299085"/>
            </a:xfrm>
            <a:custGeom>
              <a:avLst/>
              <a:gdLst/>
              <a:ahLst/>
              <a:cxnLst/>
              <a:rect l="l" t="t" r="r" b="b"/>
              <a:pathLst>
                <a:path w="356869" h="299085">
                  <a:moveTo>
                    <a:pt x="214790" y="298807"/>
                  </a:moveTo>
                  <a:lnTo>
                    <a:pt x="0" y="0"/>
                  </a:lnTo>
                  <a:lnTo>
                    <a:pt x="356608" y="90834"/>
                  </a:lnTo>
                  <a:lnTo>
                    <a:pt x="214790" y="2988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55723" y="3655271"/>
              <a:ext cx="356870" cy="299085"/>
            </a:xfrm>
            <a:custGeom>
              <a:avLst/>
              <a:gdLst/>
              <a:ahLst/>
              <a:cxnLst/>
              <a:rect l="l" t="t" r="r" b="b"/>
              <a:pathLst>
                <a:path w="356869" h="299085">
                  <a:moveTo>
                    <a:pt x="356608" y="90834"/>
                  </a:moveTo>
                  <a:lnTo>
                    <a:pt x="0" y="0"/>
                  </a:lnTo>
                  <a:lnTo>
                    <a:pt x="214790" y="298807"/>
                  </a:lnTo>
                  <a:lnTo>
                    <a:pt x="356608" y="90834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75655" y="4840669"/>
              <a:ext cx="356870" cy="299085"/>
            </a:xfrm>
            <a:custGeom>
              <a:avLst/>
              <a:gdLst/>
              <a:ahLst/>
              <a:cxnLst/>
              <a:rect l="l" t="t" r="r" b="b"/>
              <a:pathLst>
                <a:path w="356870" h="299085">
                  <a:moveTo>
                    <a:pt x="356609" y="298807"/>
                  </a:moveTo>
                  <a:lnTo>
                    <a:pt x="0" y="207972"/>
                  </a:lnTo>
                  <a:lnTo>
                    <a:pt x="141818" y="0"/>
                  </a:lnTo>
                  <a:lnTo>
                    <a:pt x="356609" y="2988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75655" y="4840669"/>
              <a:ext cx="356870" cy="299085"/>
            </a:xfrm>
            <a:custGeom>
              <a:avLst/>
              <a:gdLst/>
              <a:ahLst/>
              <a:cxnLst/>
              <a:rect l="l" t="t" r="r" b="b"/>
              <a:pathLst>
                <a:path w="356870" h="299085">
                  <a:moveTo>
                    <a:pt x="0" y="207972"/>
                  </a:moveTo>
                  <a:lnTo>
                    <a:pt x="356609" y="298807"/>
                  </a:lnTo>
                  <a:lnTo>
                    <a:pt x="141818" y="0"/>
                  </a:lnTo>
                  <a:lnTo>
                    <a:pt x="0" y="207972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314947" y="5186898"/>
              <a:ext cx="713740" cy="145415"/>
            </a:xfrm>
            <a:custGeom>
              <a:avLst/>
              <a:gdLst/>
              <a:ahLst/>
              <a:cxnLst/>
              <a:rect l="l" t="t" r="r" b="b"/>
              <a:pathLst>
                <a:path w="713739" h="145414">
                  <a:moveTo>
                    <a:pt x="0" y="0"/>
                  </a:moveTo>
                  <a:lnTo>
                    <a:pt x="713629" y="144977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976067" y="5063555"/>
              <a:ext cx="364490" cy="247015"/>
            </a:xfrm>
            <a:custGeom>
              <a:avLst/>
              <a:gdLst/>
              <a:ahLst/>
              <a:cxnLst/>
              <a:rect l="l" t="t" r="r" b="b"/>
              <a:pathLst>
                <a:path w="364489" h="247014">
                  <a:moveTo>
                    <a:pt x="313822" y="246685"/>
                  </a:moveTo>
                  <a:lnTo>
                    <a:pt x="0" y="54496"/>
                  </a:lnTo>
                  <a:lnTo>
                    <a:pt x="363938" y="0"/>
                  </a:lnTo>
                  <a:lnTo>
                    <a:pt x="313822" y="24668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976067" y="5063555"/>
              <a:ext cx="364490" cy="247015"/>
            </a:xfrm>
            <a:custGeom>
              <a:avLst/>
              <a:gdLst/>
              <a:ahLst/>
              <a:cxnLst/>
              <a:rect l="l" t="t" r="r" b="b"/>
              <a:pathLst>
                <a:path w="364489" h="247014">
                  <a:moveTo>
                    <a:pt x="363938" y="0"/>
                  </a:moveTo>
                  <a:lnTo>
                    <a:pt x="0" y="54496"/>
                  </a:lnTo>
                  <a:lnTo>
                    <a:pt x="313822" y="246685"/>
                  </a:lnTo>
                  <a:lnTo>
                    <a:pt x="363938" y="0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03519" y="5208533"/>
              <a:ext cx="364490" cy="247015"/>
            </a:xfrm>
            <a:custGeom>
              <a:avLst/>
              <a:gdLst/>
              <a:ahLst/>
              <a:cxnLst/>
              <a:rect l="l" t="t" r="r" b="b"/>
              <a:pathLst>
                <a:path w="364489" h="247014">
                  <a:moveTo>
                    <a:pt x="0" y="246685"/>
                  </a:moveTo>
                  <a:lnTo>
                    <a:pt x="50115" y="0"/>
                  </a:lnTo>
                  <a:lnTo>
                    <a:pt x="363938" y="192188"/>
                  </a:lnTo>
                  <a:lnTo>
                    <a:pt x="0" y="24668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03519" y="5208533"/>
              <a:ext cx="364490" cy="247015"/>
            </a:xfrm>
            <a:custGeom>
              <a:avLst/>
              <a:gdLst/>
              <a:ahLst/>
              <a:cxnLst/>
              <a:rect l="l" t="t" r="r" b="b"/>
              <a:pathLst>
                <a:path w="364489" h="247014">
                  <a:moveTo>
                    <a:pt x="0" y="246685"/>
                  </a:moveTo>
                  <a:lnTo>
                    <a:pt x="363938" y="192188"/>
                  </a:lnTo>
                  <a:lnTo>
                    <a:pt x="50115" y="0"/>
                  </a:lnTo>
                  <a:lnTo>
                    <a:pt x="0" y="246685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682625" y="4082415"/>
            <a:ext cx="158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Comic Sans MS"/>
                <a:cs typeface="Comic Sans MS"/>
              </a:rPr>
              <a:t>client/server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5" name="object 1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5" y="462279"/>
            <a:ext cx="5215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Pure P2P</a:t>
            </a:r>
            <a:r>
              <a:rPr sz="4000" spc="-100" dirty="0"/>
              <a:t> </a:t>
            </a:r>
            <a:r>
              <a:rPr sz="4000" spc="-5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1542" y="1556258"/>
            <a:ext cx="3512820" cy="8712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i="1" spc="-5" dirty="0">
                <a:latin typeface="Comic Sans MS"/>
                <a:cs typeface="Comic Sans MS"/>
              </a:rPr>
              <a:t>no </a:t>
            </a:r>
            <a:r>
              <a:rPr sz="2400" spc="-5" dirty="0">
                <a:latin typeface="Comic Sans MS"/>
                <a:cs typeface="Comic Sans MS"/>
              </a:rPr>
              <a:t>always-on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49885" algn="l"/>
              </a:tabLst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arbitrary end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systems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325" y="2403983"/>
            <a:ext cx="304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directly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communicate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542" y="2826892"/>
            <a:ext cx="387413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marR="5080" indent="-337820" algn="just">
              <a:lnSpc>
                <a:spcPct val="99700"/>
              </a:lnSpc>
              <a:spcBef>
                <a:spcPts val="105"/>
              </a:spcBef>
            </a:pP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r </a:t>
            </a:r>
            <a:r>
              <a:rPr sz="2400" spc="-5" dirty="0">
                <a:latin typeface="Comic Sans MS"/>
                <a:cs typeface="Comic Sans MS"/>
              </a:rPr>
              <a:t>peers are intermittently  connected and change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IP  addresses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425" y="4836667"/>
            <a:ext cx="308927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Highly scalable but  difficult to</a:t>
            </a:r>
            <a:r>
              <a:rPr sz="24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manage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7919" y="1644178"/>
            <a:ext cx="3277870" cy="4151629"/>
            <a:chOff x="4997919" y="1644178"/>
            <a:chExt cx="3277870" cy="4151629"/>
          </a:xfrm>
        </p:grpSpPr>
        <p:sp>
          <p:nvSpPr>
            <p:cNvPr id="8" name="object 8"/>
            <p:cNvSpPr/>
            <p:nvPr/>
          </p:nvSpPr>
          <p:spPr>
            <a:xfrm>
              <a:off x="6719875" y="3481514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602488" y="23469"/>
                  </a:moveTo>
                  <a:lnTo>
                    <a:pt x="593928" y="23101"/>
                  </a:lnTo>
                  <a:lnTo>
                    <a:pt x="582091" y="23025"/>
                  </a:lnTo>
                  <a:lnTo>
                    <a:pt x="593725" y="23545"/>
                  </a:lnTo>
                  <a:lnTo>
                    <a:pt x="602488" y="23469"/>
                  </a:lnTo>
                  <a:close/>
                </a:path>
                <a:path w="1272540" h="640079">
                  <a:moveTo>
                    <a:pt x="1272235" y="69430"/>
                  </a:moveTo>
                  <a:lnTo>
                    <a:pt x="1267714" y="36398"/>
                  </a:lnTo>
                  <a:lnTo>
                    <a:pt x="1267510" y="34899"/>
                  </a:lnTo>
                  <a:lnTo>
                    <a:pt x="1247775" y="10998"/>
                  </a:lnTo>
                  <a:lnTo>
                    <a:pt x="1220101" y="1993"/>
                  </a:lnTo>
                  <a:lnTo>
                    <a:pt x="1181747" y="0"/>
                  </a:lnTo>
                  <a:lnTo>
                    <a:pt x="1135430" y="3263"/>
                  </a:lnTo>
                  <a:lnTo>
                    <a:pt x="1083868" y="9994"/>
                  </a:lnTo>
                  <a:lnTo>
                    <a:pt x="975868" y="26847"/>
                  </a:lnTo>
                  <a:lnTo>
                    <a:pt x="924864" y="33413"/>
                  </a:lnTo>
                  <a:lnTo>
                    <a:pt x="883145" y="36156"/>
                  </a:lnTo>
                  <a:lnTo>
                    <a:pt x="823493" y="36118"/>
                  </a:lnTo>
                  <a:lnTo>
                    <a:pt x="768121" y="34163"/>
                  </a:lnTo>
                  <a:lnTo>
                    <a:pt x="715568" y="31229"/>
                  </a:lnTo>
                  <a:lnTo>
                    <a:pt x="627761" y="25298"/>
                  </a:lnTo>
                  <a:lnTo>
                    <a:pt x="596900" y="23698"/>
                  </a:lnTo>
                  <a:lnTo>
                    <a:pt x="593725" y="23545"/>
                  </a:lnTo>
                  <a:lnTo>
                    <a:pt x="577850" y="23698"/>
                  </a:lnTo>
                  <a:lnTo>
                    <a:pt x="545579" y="22783"/>
                  </a:lnTo>
                  <a:lnTo>
                    <a:pt x="450824" y="17995"/>
                  </a:lnTo>
                  <a:lnTo>
                    <a:pt x="394893" y="15760"/>
                  </a:lnTo>
                  <a:lnTo>
                    <a:pt x="337616" y="14693"/>
                  </a:lnTo>
                  <a:lnTo>
                    <a:pt x="282282" y="15659"/>
                  </a:lnTo>
                  <a:lnTo>
                    <a:pt x="232156" y="19443"/>
                  </a:lnTo>
                  <a:lnTo>
                    <a:pt x="190500" y="26873"/>
                  </a:lnTo>
                  <a:lnTo>
                    <a:pt x="134416" y="46050"/>
                  </a:lnTo>
                  <a:lnTo>
                    <a:pt x="84353" y="72085"/>
                  </a:lnTo>
                  <a:lnTo>
                    <a:pt x="43281" y="103454"/>
                  </a:lnTo>
                  <a:lnTo>
                    <a:pt x="14173" y="138633"/>
                  </a:lnTo>
                  <a:lnTo>
                    <a:pt x="0" y="176098"/>
                  </a:lnTo>
                  <a:lnTo>
                    <a:pt x="1524" y="210807"/>
                  </a:lnTo>
                  <a:lnTo>
                    <a:pt x="14236" y="250063"/>
                  </a:lnTo>
                  <a:lnTo>
                    <a:pt x="36118" y="291782"/>
                  </a:lnTo>
                  <a:lnTo>
                    <a:pt x="65151" y="333895"/>
                  </a:lnTo>
                  <a:lnTo>
                    <a:pt x="99301" y="374345"/>
                  </a:lnTo>
                  <a:lnTo>
                    <a:pt x="136525" y="411035"/>
                  </a:lnTo>
                  <a:lnTo>
                    <a:pt x="171869" y="440207"/>
                  </a:lnTo>
                  <a:lnTo>
                    <a:pt x="211975" y="468845"/>
                  </a:lnTo>
                  <a:lnTo>
                    <a:pt x="255993" y="496430"/>
                  </a:lnTo>
                  <a:lnTo>
                    <a:pt x="303072" y="522439"/>
                  </a:lnTo>
                  <a:lnTo>
                    <a:pt x="352348" y="546328"/>
                  </a:lnTo>
                  <a:lnTo>
                    <a:pt x="402958" y="567575"/>
                  </a:lnTo>
                  <a:lnTo>
                    <a:pt x="454025" y="585660"/>
                  </a:lnTo>
                  <a:lnTo>
                    <a:pt x="500697" y="599376"/>
                  </a:lnTo>
                  <a:lnTo>
                    <a:pt x="550595" y="611682"/>
                  </a:lnTo>
                  <a:lnTo>
                    <a:pt x="602462" y="622249"/>
                  </a:lnTo>
                  <a:lnTo>
                    <a:pt x="655053" y="630707"/>
                  </a:lnTo>
                  <a:lnTo>
                    <a:pt x="707110" y="636714"/>
                  </a:lnTo>
                  <a:lnTo>
                    <a:pt x="757415" y="639914"/>
                  </a:lnTo>
                  <a:lnTo>
                    <a:pt x="804710" y="639953"/>
                  </a:lnTo>
                  <a:lnTo>
                    <a:pt x="847725" y="636460"/>
                  </a:lnTo>
                  <a:lnTo>
                    <a:pt x="899490" y="625906"/>
                  </a:lnTo>
                  <a:lnTo>
                    <a:pt x="946975" y="609180"/>
                  </a:lnTo>
                  <a:lnTo>
                    <a:pt x="990409" y="587248"/>
                  </a:lnTo>
                  <a:lnTo>
                    <a:pt x="1029995" y="561086"/>
                  </a:lnTo>
                  <a:lnTo>
                    <a:pt x="1065974" y="531660"/>
                  </a:lnTo>
                  <a:lnTo>
                    <a:pt x="1098550" y="499935"/>
                  </a:lnTo>
                  <a:lnTo>
                    <a:pt x="1127455" y="464146"/>
                  </a:lnTo>
                  <a:lnTo>
                    <a:pt x="1152525" y="423151"/>
                  </a:lnTo>
                  <a:lnTo>
                    <a:pt x="1174165" y="378891"/>
                  </a:lnTo>
                  <a:lnTo>
                    <a:pt x="1192745" y="333311"/>
                  </a:lnTo>
                  <a:lnTo>
                    <a:pt x="1208684" y="288353"/>
                  </a:lnTo>
                  <a:lnTo>
                    <a:pt x="1222375" y="245948"/>
                  </a:lnTo>
                  <a:lnTo>
                    <a:pt x="1237056" y="202857"/>
                  </a:lnTo>
                  <a:lnTo>
                    <a:pt x="1252956" y="156806"/>
                  </a:lnTo>
                  <a:lnTo>
                    <a:pt x="1266037" y="111201"/>
                  </a:lnTo>
                  <a:lnTo>
                    <a:pt x="1272235" y="694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5775" y="36528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2600" y="3644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6137" y="3644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2600" y="357663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65" y="33947"/>
                  </a:lnTo>
                  <a:lnTo>
                    <a:pt x="306222" y="16281"/>
                  </a:lnTo>
                  <a:lnTo>
                    <a:pt x="249212" y="4368"/>
                  </a:lnTo>
                  <a:lnTo>
                    <a:pt x="179387" y="0"/>
                  </a:lnTo>
                  <a:lnTo>
                    <a:pt x="109550" y="4368"/>
                  </a:lnTo>
                  <a:lnTo>
                    <a:pt x="52539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69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2600" y="357663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4037" y="3586162"/>
              <a:ext cx="193674" cy="936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91375" y="39322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1375" y="39322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8200" y="39243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1737" y="39243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88200" y="385603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65" y="33947"/>
                  </a:lnTo>
                  <a:lnTo>
                    <a:pt x="306222" y="16281"/>
                  </a:lnTo>
                  <a:lnTo>
                    <a:pt x="249212" y="4368"/>
                  </a:lnTo>
                  <a:lnTo>
                    <a:pt x="179387" y="0"/>
                  </a:lnTo>
                  <a:lnTo>
                    <a:pt x="109550" y="4368"/>
                  </a:lnTo>
                  <a:lnTo>
                    <a:pt x="52539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69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8200" y="385603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9637" y="3865562"/>
              <a:ext cx="193674" cy="936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70775" y="36655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70775" y="36655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1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1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7600" y="36576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1137" y="36576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933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65" y="33947"/>
                  </a:lnTo>
                  <a:lnTo>
                    <a:pt x="306222" y="16281"/>
                  </a:lnTo>
                  <a:lnTo>
                    <a:pt x="249212" y="4368"/>
                  </a:lnTo>
                  <a:lnTo>
                    <a:pt x="179387" y="0"/>
                  </a:lnTo>
                  <a:lnTo>
                    <a:pt x="109550" y="4368"/>
                  </a:lnTo>
                  <a:lnTo>
                    <a:pt x="52539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69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67600" y="358933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5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5"/>
                  </a:lnTo>
                  <a:lnTo>
                    <a:pt x="358774" y="55562"/>
                  </a:lnTo>
                  <a:lnTo>
                    <a:pt x="344677" y="77190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90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9037" y="3598862"/>
              <a:ext cx="193674" cy="936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978650" y="366395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3"/>
                  </a:moveTo>
                  <a:lnTo>
                    <a:pt x="227011" y="341311"/>
                  </a:lnTo>
                </a:path>
                <a:path w="592454" h="777875">
                  <a:moveTo>
                    <a:pt x="123824" y="79374"/>
                  </a:moveTo>
                  <a:lnTo>
                    <a:pt x="287336" y="200024"/>
                  </a:lnTo>
                </a:path>
                <a:path w="592454" h="777875">
                  <a:moveTo>
                    <a:pt x="220661" y="0"/>
                  </a:moveTo>
                  <a:lnTo>
                    <a:pt x="500061" y="0"/>
                  </a:lnTo>
                </a:path>
                <a:path w="592454" h="777875">
                  <a:moveTo>
                    <a:pt x="457199" y="190499"/>
                  </a:moveTo>
                  <a:lnTo>
                    <a:pt x="592136" y="8572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76825" y="2974987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12" y="317842"/>
                  </a:moveTo>
                  <a:lnTo>
                    <a:pt x="729449" y="0"/>
                  </a:lnTo>
                  <a:lnTo>
                    <a:pt x="0" y="317842"/>
                  </a:lnTo>
                  <a:lnTo>
                    <a:pt x="233718" y="317842"/>
                  </a:lnTo>
                  <a:lnTo>
                    <a:pt x="233718" y="933450"/>
                  </a:lnTo>
                  <a:lnTo>
                    <a:pt x="1220711" y="933450"/>
                  </a:lnTo>
                  <a:lnTo>
                    <a:pt x="1220711" y="317842"/>
                  </a:lnTo>
                  <a:lnTo>
                    <a:pt x="1458912" y="31784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80086" y="364807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0" y="43655"/>
                  </a:moveTo>
                  <a:lnTo>
                    <a:pt x="13598" y="26662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2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76911" y="364013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27749" y="364013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76900" y="3576637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600"/>
                  </a:moveTo>
                  <a:lnTo>
                    <a:pt x="332486" y="31521"/>
                  </a:lnTo>
                  <a:lnTo>
                    <a:pt x="295402" y="15113"/>
                  </a:lnTo>
                  <a:lnTo>
                    <a:pt x="240398" y="4064"/>
                  </a:lnTo>
                  <a:lnTo>
                    <a:pt x="173037" y="0"/>
                  </a:lnTo>
                  <a:lnTo>
                    <a:pt x="105689" y="4064"/>
                  </a:lnTo>
                  <a:lnTo>
                    <a:pt x="50685" y="15113"/>
                  </a:lnTo>
                  <a:lnTo>
                    <a:pt x="13601" y="31521"/>
                  </a:lnTo>
                  <a:lnTo>
                    <a:pt x="0" y="51600"/>
                  </a:lnTo>
                  <a:lnTo>
                    <a:pt x="8051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8010" y="63500"/>
                  </a:lnTo>
                  <a:lnTo>
                    <a:pt x="346075" y="516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76911" y="3576636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4">
                  <a:moveTo>
                    <a:pt x="0" y="51593"/>
                  </a:moveTo>
                  <a:lnTo>
                    <a:pt x="13598" y="31511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1"/>
                  </a:lnTo>
                  <a:lnTo>
                    <a:pt x="346074" y="51593"/>
                  </a:lnTo>
                  <a:lnTo>
                    <a:pt x="332476" y="71676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7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6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762" y="3584574"/>
              <a:ext cx="185737" cy="888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34099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49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3514" y="4362919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1924713" y="1432456"/>
                  </a:moveTo>
                  <a:lnTo>
                    <a:pt x="1874188" y="1431630"/>
                  </a:lnTo>
                  <a:lnTo>
                    <a:pt x="1822934" y="1429867"/>
                  </a:lnTo>
                  <a:lnTo>
                    <a:pt x="1771195" y="1427228"/>
                  </a:lnTo>
                  <a:lnTo>
                    <a:pt x="1719212" y="1423778"/>
                  </a:lnTo>
                  <a:lnTo>
                    <a:pt x="1667230" y="1419578"/>
                  </a:lnTo>
                  <a:lnTo>
                    <a:pt x="1615490" y="1414690"/>
                  </a:lnTo>
                  <a:lnTo>
                    <a:pt x="1564237" y="1409178"/>
                  </a:lnTo>
                  <a:lnTo>
                    <a:pt x="1513712" y="1403104"/>
                  </a:lnTo>
                  <a:lnTo>
                    <a:pt x="1464159" y="1396529"/>
                  </a:lnTo>
                  <a:lnTo>
                    <a:pt x="1415018" y="1389113"/>
                  </a:lnTo>
                  <a:lnTo>
                    <a:pt x="1365623" y="1380548"/>
                  </a:lnTo>
                  <a:lnTo>
                    <a:pt x="1316062" y="1370948"/>
                  </a:lnTo>
                  <a:lnTo>
                    <a:pt x="1266421" y="1360429"/>
                  </a:lnTo>
                  <a:lnTo>
                    <a:pt x="1216787" y="1349104"/>
                  </a:lnTo>
                  <a:lnTo>
                    <a:pt x="1167246" y="1337088"/>
                  </a:lnTo>
                  <a:lnTo>
                    <a:pt x="1117886" y="1324496"/>
                  </a:lnTo>
                  <a:lnTo>
                    <a:pt x="1068793" y="1311443"/>
                  </a:lnTo>
                  <a:lnTo>
                    <a:pt x="1020055" y="1298042"/>
                  </a:lnTo>
                  <a:lnTo>
                    <a:pt x="971757" y="1284409"/>
                  </a:lnTo>
                  <a:lnTo>
                    <a:pt x="923987" y="1270658"/>
                  </a:lnTo>
                  <a:lnTo>
                    <a:pt x="876831" y="1256903"/>
                  </a:lnTo>
                  <a:lnTo>
                    <a:pt x="830376" y="1243260"/>
                  </a:lnTo>
                  <a:lnTo>
                    <a:pt x="784710" y="1229842"/>
                  </a:lnTo>
                  <a:lnTo>
                    <a:pt x="731410" y="1214017"/>
                  </a:lnTo>
                  <a:lnTo>
                    <a:pt x="677399" y="1197570"/>
                  </a:lnTo>
                  <a:lnTo>
                    <a:pt x="623157" y="1180604"/>
                  </a:lnTo>
                  <a:lnTo>
                    <a:pt x="569162" y="1163225"/>
                  </a:lnTo>
                  <a:lnTo>
                    <a:pt x="515896" y="1145538"/>
                  </a:lnTo>
                  <a:lnTo>
                    <a:pt x="463836" y="1127646"/>
                  </a:lnTo>
                  <a:lnTo>
                    <a:pt x="413463" y="1109656"/>
                  </a:lnTo>
                  <a:lnTo>
                    <a:pt x="365257" y="1091670"/>
                  </a:lnTo>
                  <a:lnTo>
                    <a:pt x="319696" y="1073795"/>
                  </a:lnTo>
                  <a:lnTo>
                    <a:pt x="277261" y="1056135"/>
                  </a:lnTo>
                  <a:lnTo>
                    <a:pt x="238430" y="1038795"/>
                  </a:lnTo>
                  <a:lnTo>
                    <a:pt x="203685" y="1021879"/>
                  </a:lnTo>
                  <a:lnTo>
                    <a:pt x="145439" y="989784"/>
                  </a:lnTo>
                  <a:lnTo>
                    <a:pt x="99674" y="959320"/>
                  </a:lnTo>
                  <a:lnTo>
                    <a:pt x="64580" y="929209"/>
                  </a:lnTo>
                  <a:lnTo>
                    <a:pt x="38349" y="898172"/>
                  </a:lnTo>
                  <a:lnTo>
                    <a:pt x="19174" y="864930"/>
                  </a:lnTo>
                  <a:lnTo>
                    <a:pt x="5247" y="828204"/>
                  </a:lnTo>
                  <a:lnTo>
                    <a:pt x="0" y="787120"/>
                  </a:lnTo>
                  <a:lnTo>
                    <a:pt x="4542" y="742420"/>
                  </a:lnTo>
                  <a:lnTo>
                    <a:pt x="15963" y="695251"/>
                  </a:lnTo>
                  <a:lnTo>
                    <a:pt x="31353" y="646759"/>
                  </a:lnTo>
                  <a:lnTo>
                    <a:pt x="47801" y="598090"/>
                  </a:lnTo>
                  <a:lnTo>
                    <a:pt x="62397" y="550392"/>
                  </a:lnTo>
                  <a:lnTo>
                    <a:pt x="70765" y="508473"/>
                  </a:lnTo>
                  <a:lnTo>
                    <a:pt x="76078" y="464056"/>
                  </a:lnTo>
                  <a:lnTo>
                    <a:pt x="81308" y="418722"/>
                  </a:lnTo>
                  <a:lnTo>
                    <a:pt x="89426" y="374055"/>
                  </a:lnTo>
                  <a:lnTo>
                    <a:pt x="103404" y="331636"/>
                  </a:lnTo>
                  <a:lnTo>
                    <a:pt x="126212" y="293050"/>
                  </a:lnTo>
                  <a:lnTo>
                    <a:pt x="160822" y="259880"/>
                  </a:lnTo>
                  <a:lnTo>
                    <a:pt x="194093" y="239823"/>
                  </a:lnTo>
                  <a:lnTo>
                    <a:pt x="234012" y="221538"/>
                  </a:lnTo>
                  <a:lnTo>
                    <a:pt x="279323" y="204987"/>
                  </a:lnTo>
                  <a:lnTo>
                    <a:pt x="328767" y="190131"/>
                  </a:lnTo>
                  <a:lnTo>
                    <a:pt x="381088" y="176933"/>
                  </a:lnTo>
                  <a:lnTo>
                    <a:pt x="435028" y="165353"/>
                  </a:lnTo>
                  <a:lnTo>
                    <a:pt x="489330" y="155355"/>
                  </a:lnTo>
                  <a:lnTo>
                    <a:pt x="542736" y="146900"/>
                  </a:lnTo>
                  <a:lnTo>
                    <a:pt x="593990" y="139950"/>
                  </a:lnTo>
                  <a:lnTo>
                    <a:pt x="641835" y="134467"/>
                  </a:lnTo>
                  <a:lnTo>
                    <a:pt x="692924" y="131841"/>
                  </a:lnTo>
                  <a:lnTo>
                    <a:pt x="744340" y="133683"/>
                  </a:lnTo>
                  <a:lnTo>
                    <a:pt x="795704" y="138700"/>
                  </a:lnTo>
                  <a:lnTo>
                    <a:pt x="846637" y="145599"/>
                  </a:lnTo>
                  <a:lnTo>
                    <a:pt x="896760" y="153086"/>
                  </a:lnTo>
                  <a:lnTo>
                    <a:pt x="945694" y="159867"/>
                  </a:lnTo>
                  <a:lnTo>
                    <a:pt x="993060" y="164649"/>
                  </a:lnTo>
                  <a:lnTo>
                    <a:pt x="1038479" y="166139"/>
                  </a:lnTo>
                  <a:lnTo>
                    <a:pt x="1081572" y="163042"/>
                  </a:lnTo>
                  <a:lnTo>
                    <a:pt x="1131303" y="151314"/>
                  </a:lnTo>
                  <a:lnTo>
                    <a:pt x="1174813" y="132782"/>
                  </a:lnTo>
                  <a:lnTo>
                    <a:pt x="1214825" y="109974"/>
                  </a:lnTo>
                  <a:lnTo>
                    <a:pt x="1254059" y="85417"/>
                  </a:lnTo>
                  <a:lnTo>
                    <a:pt x="1295236" y="61636"/>
                  </a:lnTo>
                  <a:lnTo>
                    <a:pt x="1341079" y="41161"/>
                  </a:lnTo>
                  <a:lnTo>
                    <a:pt x="1394309" y="26517"/>
                  </a:lnTo>
                  <a:lnTo>
                    <a:pt x="1436551" y="19343"/>
                  </a:lnTo>
                  <a:lnTo>
                    <a:pt x="1481927" y="13131"/>
                  </a:lnTo>
                  <a:lnTo>
                    <a:pt x="1529855" y="7986"/>
                  </a:lnTo>
                  <a:lnTo>
                    <a:pt x="1579755" y="4013"/>
                  </a:lnTo>
                  <a:lnTo>
                    <a:pt x="1631045" y="1316"/>
                  </a:lnTo>
                  <a:lnTo>
                    <a:pt x="1683145" y="0"/>
                  </a:lnTo>
                  <a:lnTo>
                    <a:pt x="1735474" y="169"/>
                  </a:lnTo>
                  <a:lnTo>
                    <a:pt x="1787451" y="1930"/>
                  </a:lnTo>
                  <a:lnTo>
                    <a:pt x="1838493" y="5386"/>
                  </a:lnTo>
                  <a:lnTo>
                    <a:pt x="1888022" y="10642"/>
                  </a:lnTo>
                  <a:lnTo>
                    <a:pt x="1936723" y="18067"/>
                  </a:lnTo>
                  <a:lnTo>
                    <a:pt x="1985596" y="27749"/>
                  </a:lnTo>
                  <a:lnTo>
                    <a:pt x="2034526" y="39374"/>
                  </a:lnTo>
                  <a:lnTo>
                    <a:pt x="2083399" y="52628"/>
                  </a:lnTo>
                  <a:lnTo>
                    <a:pt x="2132100" y="67197"/>
                  </a:lnTo>
                  <a:lnTo>
                    <a:pt x="2180516" y="82765"/>
                  </a:lnTo>
                  <a:lnTo>
                    <a:pt x="2228531" y="99020"/>
                  </a:lnTo>
                  <a:lnTo>
                    <a:pt x="2276032" y="115646"/>
                  </a:lnTo>
                  <a:lnTo>
                    <a:pt x="2322905" y="132329"/>
                  </a:lnTo>
                  <a:lnTo>
                    <a:pt x="2369034" y="148755"/>
                  </a:lnTo>
                  <a:lnTo>
                    <a:pt x="2415673" y="163431"/>
                  </a:lnTo>
                  <a:lnTo>
                    <a:pt x="2463637" y="175869"/>
                  </a:lnTo>
                  <a:lnTo>
                    <a:pt x="2512152" y="187259"/>
                  </a:lnTo>
                  <a:lnTo>
                    <a:pt x="2560449" y="198793"/>
                  </a:lnTo>
                  <a:lnTo>
                    <a:pt x="2607755" y="211659"/>
                  </a:lnTo>
                  <a:lnTo>
                    <a:pt x="2653298" y="227050"/>
                  </a:lnTo>
                  <a:lnTo>
                    <a:pt x="2696309" y="246156"/>
                  </a:lnTo>
                  <a:lnTo>
                    <a:pt x="2736014" y="270167"/>
                  </a:lnTo>
                  <a:lnTo>
                    <a:pt x="2771642" y="300274"/>
                  </a:lnTo>
                  <a:lnTo>
                    <a:pt x="2802422" y="337667"/>
                  </a:lnTo>
                  <a:lnTo>
                    <a:pt x="2823527" y="373155"/>
                  </a:lnTo>
                  <a:lnTo>
                    <a:pt x="2843492" y="415120"/>
                  </a:lnTo>
                  <a:lnTo>
                    <a:pt x="2862134" y="462431"/>
                  </a:lnTo>
                  <a:lnTo>
                    <a:pt x="2879272" y="513955"/>
                  </a:lnTo>
                  <a:lnTo>
                    <a:pt x="2894724" y="568563"/>
                  </a:lnTo>
                  <a:lnTo>
                    <a:pt x="2908307" y="625121"/>
                  </a:lnTo>
                  <a:lnTo>
                    <a:pt x="2919839" y="682498"/>
                  </a:lnTo>
                  <a:lnTo>
                    <a:pt x="2929139" y="739564"/>
                  </a:lnTo>
                  <a:lnTo>
                    <a:pt x="2936023" y="795185"/>
                  </a:lnTo>
                  <a:lnTo>
                    <a:pt x="2940311" y="848232"/>
                  </a:lnTo>
                  <a:lnTo>
                    <a:pt x="2941820" y="897571"/>
                  </a:lnTo>
                  <a:lnTo>
                    <a:pt x="2940367" y="942073"/>
                  </a:lnTo>
                  <a:lnTo>
                    <a:pt x="2935772" y="980604"/>
                  </a:lnTo>
                  <a:lnTo>
                    <a:pt x="2922932" y="1027539"/>
                  </a:lnTo>
                  <a:lnTo>
                    <a:pt x="2903024" y="1067509"/>
                  </a:lnTo>
                  <a:lnTo>
                    <a:pt x="2876976" y="1101666"/>
                  </a:lnTo>
                  <a:lnTo>
                    <a:pt x="2845713" y="1131157"/>
                  </a:lnTo>
                  <a:lnTo>
                    <a:pt x="2810165" y="1157135"/>
                  </a:lnTo>
                  <a:lnTo>
                    <a:pt x="2771260" y="1180747"/>
                  </a:lnTo>
                  <a:lnTo>
                    <a:pt x="2729924" y="1203144"/>
                  </a:lnTo>
                  <a:lnTo>
                    <a:pt x="2687085" y="1225475"/>
                  </a:lnTo>
                  <a:lnTo>
                    <a:pt x="2643672" y="1248892"/>
                  </a:lnTo>
                  <a:lnTo>
                    <a:pt x="2603753" y="1270751"/>
                  </a:lnTo>
                  <a:lnTo>
                    <a:pt x="2562062" y="1292326"/>
                  </a:lnTo>
                  <a:lnTo>
                    <a:pt x="2518542" y="1313328"/>
                  </a:lnTo>
                  <a:lnTo>
                    <a:pt x="2473136" y="1333474"/>
                  </a:lnTo>
                  <a:lnTo>
                    <a:pt x="2425787" y="1352476"/>
                  </a:lnTo>
                  <a:lnTo>
                    <a:pt x="2376438" y="1370050"/>
                  </a:lnTo>
                  <a:lnTo>
                    <a:pt x="2325032" y="1385909"/>
                  </a:lnTo>
                  <a:lnTo>
                    <a:pt x="2271511" y="1399768"/>
                  </a:lnTo>
                  <a:lnTo>
                    <a:pt x="2215818" y="1411340"/>
                  </a:lnTo>
                  <a:lnTo>
                    <a:pt x="2157897" y="1420342"/>
                  </a:lnTo>
                  <a:lnTo>
                    <a:pt x="2114662" y="1425139"/>
                  </a:lnTo>
                  <a:lnTo>
                    <a:pt x="2069483" y="1428686"/>
                  </a:lnTo>
                  <a:lnTo>
                    <a:pt x="2022603" y="1431047"/>
                  </a:lnTo>
                  <a:lnTo>
                    <a:pt x="1974265" y="1432283"/>
                  </a:lnTo>
                  <a:lnTo>
                    <a:pt x="1924713" y="143245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43824" y="4897437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4"/>
                  </a:moveTo>
                  <a:lnTo>
                    <a:pt x="139699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78470" y="5413374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15" y="0"/>
                  </a:lnTo>
                </a:path>
              </a:pathLst>
            </a:custGeom>
            <a:ln w="1587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26375" y="5103811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21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67600" y="4860924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6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7600" y="4849811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6" y="43349"/>
                  </a:lnTo>
                  <a:lnTo>
                    <a:pt x="496886" y="76200"/>
                  </a:lnTo>
                  <a:lnTo>
                    <a:pt x="462966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3"/>
                  </a:lnTo>
                  <a:lnTo>
                    <a:pt x="248443" y="141287"/>
                  </a:lnTo>
                  <a:lnTo>
                    <a:pt x="182397" y="138963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2"/>
                  </a:lnTo>
                </a:path>
                <a:path w="497204" h="141604">
                  <a:moveTo>
                    <a:pt x="496886" y="0"/>
                  </a:moveTo>
                  <a:lnTo>
                    <a:pt x="496886" y="80962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2825" y="475616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00" y="93649"/>
                  </a:moveTo>
                  <a:lnTo>
                    <a:pt x="489242" y="93649"/>
                  </a:lnTo>
                  <a:lnTo>
                    <a:pt x="496887" y="76200"/>
                  </a:lnTo>
                  <a:lnTo>
                    <a:pt x="488022" y="55930"/>
                  </a:lnTo>
                  <a:lnTo>
                    <a:pt x="424129" y="22313"/>
                  </a:lnTo>
                  <a:lnTo>
                    <a:pt x="373837" y="10401"/>
                  </a:lnTo>
                  <a:lnTo>
                    <a:pt x="314490" y="2717"/>
                  </a:lnTo>
                  <a:lnTo>
                    <a:pt x="248450" y="0"/>
                  </a:lnTo>
                  <a:lnTo>
                    <a:pt x="182397" y="2717"/>
                  </a:lnTo>
                  <a:lnTo>
                    <a:pt x="123050" y="10401"/>
                  </a:lnTo>
                  <a:lnTo>
                    <a:pt x="72771" y="22313"/>
                  </a:lnTo>
                  <a:lnTo>
                    <a:pt x="33921" y="37731"/>
                  </a:lnTo>
                  <a:lnTo>
                    <a:pt x="0" y="76200"/>
                  </a:lnTo>
                  <a:lnTo>
                    <a:pt x="7645" y="93649"/>
                  </a:lnTo>
                  <a:lnTo>
                    <a:pt x="4775" y="93649"/>
                  </a:lnTo>
                  <a:lnTo>
                    <a:pt x="4775" y="173024"/>
                  </a:lnTo>
                  <a:lnTo>
                    <a:pt x="496900" y="173024"/>
                  </a:lnTo>
                  <a:lnTo>
                    <a:pt x="496900" y="93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2836" y="4756150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3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6" y="37740"/>
                  </a:lnTo>
                  <a:lnTo>
                    <a:pt x="496886" y="76199"/>
                  </a:lnTo>
                  <a:lnTo>
                    <a:pt x="462966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7612" y="4773612"/>
              <a:ext cx="261937" cy="11906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651042" y="458464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40" h="130810">
                  <a:moveTo>
                    <a:pt x="248733" y="130229"/>
                  </a:moveTo>
                  <a:lnTo>
                    <a:pt x="182610" y="127903"/>
                  </a:lnTo>
                  <a:lnTo>
                    <a:pt x="123192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4" y="82424"/>
                  </a:lnTo>
                  <a:lnTo>
                    <a:pt x="0" y="65114"/>
                  </a:lnTo>
                  <a:lnTo>
                    <a:pt x="8884" y="47804"/>
                  </a:lnTo>
                  <a:lnTo>
                    <a:pt x="72852" y="19071"/>
                  </a:lnTo>
                  <a:lnTo>
                    <a:pt x="123192" y="8890"/>
                  </a:lnTo>
                  <a:lnTo>
                    <a:pt x="182610" y="2325"/>
                  </a:lnTo>
                  <a:lnTo>
                    <a:pt x="248733" y="0"/>
                  </a:lnTo>
                  <a:lnTo>
                    <a:pt x="314857" y="2325"/>
                  </a:lnTo>
                  <a:lnTo>
                    <a:pt x="374274" y="8890"/>
                  </a:lnTo>
                  <a:lnTo>
                    <a:pt x="424615" y="19071"/>
                  </a:lnTo>
                  <a:lnTo>
                    <a:pt x="463508" y="32249"/>
                  </a:lnTo>
                  <a:lnTo>
                    <a:pt x="497468" y="65114"/>
                  </a:lnTo>
                  <a:lnTo>
                    <a:pt x="488583" y="82424"/>
                  </a:lnTo>
                  <a:lnTo>
                    <a:pt x="463508" y="97979"/>
                  </a:lnTo>
                  <a:lnTo>
                    <a:pt x="424615" y="111157"/>
                  </a:lnTo>
                  <a:lnTo>
                    <a:pt x="374274" y="121339"/>
                  </a:lnTo>
                  <a:lnTo>
                    <a:pt x="314857" y="127903"/>
                  </a:lnTo>
                  <a:lnTo>
                    <a:pt x="248733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51042" y="4573904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40" h="140970">
                  <a:moveTo>
                    <a:pt x="0" y="75854"/>
                  </a:moveTo>
                  <a:lnTo>
                    <a:pt x="8884" y="58545"/>
                  </a:lnTo>
                  <a:lnTo>
                    <a:pt x="33959" y="42990"/>
                  </a:lnTo>
                  <a:lnTo>
                    <a:pt x="72852" y="29812"/>
                  </a:lnTo>
                  <a:lnTo>
                    <a:pt x="123192" y="19630"/>
                  </a:lnTo>
                  <a:lnTo>
                    <a:pt x="182610" y="13066"/>
                  </a:lnTo>
                  <a:lnTo>
                    <a:pt x="248733" y="10740"/>
                  </a:lnTo>
                  <a:lnTo>
                    <a:pt x="314857" y="13066"/>
                  </a:lnTo>
                  <a:lnTo>
                    <a:pt x="374274" y="19630"/>
                  </a:lnTo>
                  <a:lnTo>
                    <a:pt x="424615" y="29812"/>
                  </a:lnTo>
                  <a:lnTo>
                    <a:pt x="463508" y="42990"/>
                  </a:lnTo>
                  <a:lnTo>
                    <a:pt x="497468" y="75854"/>
                  </a:lnTo>
                  <a:lnTo>
                    <a:pt x="463508" y="108719"/>
                  </a:lnTo>
                  <a:lnTo>
                    <a:pt x="424615" y="121898"/>
                  </a:lnTo>
                  <a:lnTo>
                    <a:pt x="374274" y="132079"/>
                  </a:lnTo>
                  <a:lnTo>
                    <a:pt x="314857" y="138644"/>
                  </a:lnTo>
                  <a:lnTo>
                    <a:pt x="248733" y="140969"/>
                  </a:lnTo>
                  <a:lnTo>
                    <a:pt x="182610" y="138644"/>
                  </a:lnTo>
                  <a:lnTo>
                    <a:pt x="123192" y="132079"/>
                  </a:lnTo>
                  <a:lnTo>
                    <a:pt x="72852" y="121898"/>
                  </a:lnTo>
                  <a:lnTo>
                    <a:pt x="33959" y="108719"/>
                  </a:lnTo>
                  <a:lnTo>
                    <a:pt x="8884" y="93165"/>
                  </a:lnTo>
                  <a:lnTo>
                    <a:pt x="0" y="75854"/>
                  </a:lnTo>
                  <a:close/>
                </a:path>
                <a:path w="497840" h="140970">
                  <a:moveTo>
                    <a:pt x="0" y="0"/>
                  </a:moveTo>
                  <a:lnTo>
                    <a:pt x="0" y="805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42161" y="4573905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46850" y="447993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71" y="75844"/>
                  </a:moveTo>
                  <a:lnTo>
                    <a:pt x="463511" y="37566"/>
                  </a:lnTo>
                  <a:lnTo>
                    <a:pt x="424624" y="22212"/>
                  </a:lnTo>
                  <a:lnTo>
                    <a:pt x="374281" y="10350"/>
                  </a:lnTo>
                  <a:lnTo>
                    <a:pt x="314858" y="2705"/>
                  </a:lnTo>
                  <a:lnTo>
                    <a:pt x="248742" y="0"/>
                  </a:lnTo>
                  <a:lnTo>
                    <a:pt x="182613" y="2705"/>
                  </a:lnTo>
                  <a:lnTo>
                    <a:pt x="123202" y="10350"/>
                  </a:lnTo>
                  <a:lnTo>
                    <a:pt x="72859" y="22212"/>
                  </a:lnTo>
                  <a:lnTo>
                    <a:pt x="33959" y="37566"/>
                  </a:lnTo>
                  <a:lnTo>
                    <a:pt x="0" y="75844"/>
                  </a:lnTo>
                  <a:lnTo>
                    <a:pt x="7988" y="93980"/>
                  </a:lnTo>
                  <a:lnTo>
                    <a:pt x="4191" y="93980"/>
                  </a:lnTo>
                  <a:lnTo>
                    <a:pt x="4191" y="173189"/>
                  </a:lnTo>
                  <a:lnTo>
                    <a:pt x="497471" y="173189"/>
                  </a:lnTo>
                  <a:lnTo>
                    <a:pt x="497471" y="93980"/>
                  </a:lnTo>
                  <a:lnTo>
                    <a:pt x="489483" y="93980"/>
                  </a:lnTo>
                  <a:lnTo>
                    <a:pt x="497471" y="758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46861" y="447992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54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0" y="2709"/>
                  </a:lnTo>
                  <a:lnTo>
                    <a:pt x="248734" y="0"/>
                  </a:lnTo>
                  <a:lnTo>
                    <a:pt x="314857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9" y="75854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7" y="149000"/>
                  </a:lnTo>
                  <a:lnTo>
                    <a:pt x="248734" y="151709"/>
                  </a:lnTo>
                  <a:lnTo>
                    <a:pt x="182610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66699" y="4513489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5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47740" y="4512146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4" h="90170">
                  <a:moveTo>
                    <a:pt x="0" y="3151"/>
                  </a:moveTo>
                  <a:lnTo>
                    <a:pt x="91610" y="89952"/>
                  </a:lnTo>
                </a:path>
                <a:path w="165734" h="90170">
                  <a:moveTo>
                    <a:pt x="88086" y="0"/>
                  </a:moveTo>
                  <a:lnTo>
                    <a:pt x="165603" y="0"/>
                  </a:lnTo>
                </a:path>
                <a:path w="165734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85879" y="488944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39" h="130810">
                  <a:moveTo>
                    <a:pt x="248734" y="130229"/>
                  </a:move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lnTo>
                    <a:pt x="8885" y="47804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7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88584" y="8242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7" y="127903"/>
                  </a:lnTo>
                  <a:lnTo>
                    <a:pt x="248734" y="13022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85879" y="4889445"/>
              <a:ext cx="497840" cy="130810"/>
            </a:xfrm>
            <a:custGeom>
              <a:avLst/>
              <a:gdLst/>
              <a:ahLst/>
              <a:cxnLst/>
              <a:rect l="l" t="t" r="r" b="b"/>
              <a:pathLst>
                <a:path w="497839" h="130810">
                  <a:moveTo>
                    <a:pt x="0" y="65114"/>
                  </a:moveTo>
                  <a:lnTo>
                    <a:pt x="8885" y="47804"/>
                  </a:lnTo>
                  <a:lnTo>
                    <a:pt x="33959" y="32249"/>
                  </a:lnTo>
                  <a:lnTo>
                    <a:pt x="72852" y="19071"/>
                  </a:lnTo>
                  <a:lnTo>
                    <a:pt x="123193" y="8890"/>
                  </a:lnTo>
                  <a:lnTo>
                    <a:pt x="182611" y="2325"/>
                  </a:lnTo>
                  <a:lnTo>
                    <a:pt x="248734" y="0"/>
                  </a:lnTo>
                  <a:lnTo>
                    <a:pt x="314857" y="2325"/>
                  </a:lnTo>
                  <a:lnTo>
                    <a:pt x="374275" y="8890"/>
                  </a:lnTo>
                  <a:lnTo>
                    <a:pt x="424616" y="19071"/>
                  </a:lnTo>
                  <a:lnTo>
                    <a:pt x="463509" y="32249"/>
                  </a:lnTo>
                  <a:lnTo>
                    <a:pt x="497469" y="65114"/>
                  </a:lnTo>
                  <a:lnTo>
                    <a:pt x="463509" y="97979"/>
                  </a:lnTo>
                  <a:lnTo>
                    <a:pt x="424616" y="111157"/>
                  </a:lnTo>
                  <a:lnTo>
                    <a:pt x="374275" y="121339"/>
                  </a:lnTo>
                  <a:lnTo>
                    <a:pt x="314857" y="127903"/>
                  </a:lnTo>
                  <a:lnTo>
                    <a:pt x="248734" y="130229"/>
                  </a:lnTo>
                  <a:lnTo>
                    <a:pt x="182611" y="127903"/>
                  </a:lnTo>
                  <a:lnTo>
                    <a:pt x="123193" y="121339"/>
                  </a:lnTo>
                  <a:lnTo>
                    <a:pt x="72852" y="111157"/>
                  </a:lnTo>
                  <a:lnTo>
                    <a:pt x="33959" y="97979"/>
                  </a:lnTo>
                  <a:lnTo>
                    <a:pt x="8885" y="82424"/>
                  </a:lnTo>
                  <a:lnTo>
                    <a:pt x="0" y="651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9529" y="4878704"/>
              <a:ext cx="12700" cy="79375"/>
            </a:xfrm>
            <a:custGeom>
              <a:avLst/>
              <a:gdLst/>
              <a:ahLst/>
              <a:cxnLst/>
              <a:rect l="l" t="t" r="r" b="b"/>
              <a:pathLst>
                <a:path w="12700" h="79375">
                  <a:moveTo>
                    <a:pt x="6349" y="0"/>
                  </a:moveTo>
                  <a:lnTo>
                    <a:pt x="6349" y="77469"/>
                  </a:lnTo>
                </a:path>
                <a:path w="12700" h="79375">
                  <a:moveTo>
                    <a:pt x="0" y="79011"/>
                  </a:moveTo>
                  <a:lnTo>
                    <a:pt x="12699" y="7901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77000" y="4878705"/>
              <a:ext cx="12700" cy="80645"/>
            </a:xfrm>
            <a:custGeom>
              <a:avLst/>
              <a:gdLst/>
              <a:ahLst/>
              <a:cxnLst/>
              <a:rect l="l" t="t" r="r" b="b"/>
              <a:pathLst>
                <a:path w="12700" h="80645">
                  <a:moveTo>
                    <a:pt x="0" y="0"/>
                  </a:moveTo>
                  <a:lnTo>
                    <a:pt x="12699" y="0"/>
                  </a:lnTo>
                  <a:lnTo>
                    <a:pt x="12699" y="80554"/>
                  </a:lnTo>
                  <a:lnTo>
                    <a:pt x="0" y="8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81700" y="4784737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39" h="173354">
                  <a:moveTo>
                    <a:pt x="497459" y="75844"/>
                  </a:moveTo>
                  <a:lnTo>
                    <a:pt x="463499" y="37566"/>
                  </a:lnTo>
                  <a:lnTo>
                    <a:pt x="424611" y="22212"/>
                  </a:lnTo>
                  <a:lnTo>
                    <a:pt x="374269" y="10350"/>
                  </a:lnTo>
                  <a:lnTo>
                    <a:pt x="314845" y="2705"/>
                  </a:lnTo>
                  <a:lnTo>
                    <a:pt x="248729" y="0"/>
                  </a:lnTo>
                  <a:lnTo>
                    <a:pt x="182600" y="2705"/>
                  </a:lnTo>
                  <a:lnTo>
                    <a:pt x="123190" y="10350"/>
                  </a:lnTo>
                  <a:lnTo>
                    <a:pt x="72847" y="22212"/>
                  </a:lnTo>
                  <a:lnTo>
                    <a:pt x="33947" y="37566"/>
                  </a:lnTo>
                  <a:lnTo>
                    <a:pt x="0" y="75844"/>
                  </a:lnTo>
                  <a:lnTo>
                    <a:pt x="7975" y="93980"/>
                  </a:lnTo>
                  <a:lnTo>
                    <a:pt x="4178" y="93980"/>
                  </a:lnTo>
                  <a:lnTo>
                    <a:pt x="4178" y="173189"/>
                  </a:lnTo>
                  <a:lnTo>
                    <a:pt x="497459" y="173189"/>
                  </a:lnTo>
                  <a:lnTo>
                    <a:pt x="497459" y="93980"/>
                  </a:lnTo>
                  <a:lnTo>
                    <a:pt x="489470" y="93980"/>
                  </a:lnTo>
                  <a:lnTo>
                    <a:pt x="497459" y="758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81699" y="478472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39" h="151764">
                  <a:moveTo>
                    <a:pt x="0" y="75854"/>
                  </a:moveTo>
                  <a:lnTo>
                    <a:pt x="8885" y="55689"/>
                  </a:lnTo>
                  <a:lnTo>
                    <a:pt x="33959" y="37569"/>
                  </a:lnTo>
                  <a:lnTo>
                    <a:pt x="72852" y="22217"/>
                  </a:lnTo>
                  <a:lnTo>
                    <a:pt x="123193" y="10356"/>
                  </a:lnTo>
                  <a:lnTo>
                    <a:pt x="182610" y="2709"/>
                  </a:lnTo>
                  <a:lnTo>
                    <a:pt x="248734" y="0"/>
                  </a:lnTo>
                  <a:lnTo>
                    <a:pt x="314857" y="2709"/>
                  </a:lnTo>
                  <a:lnTo>
                    <a:pt x="374275" y="10356"/>
                  </a:lnTo>
                  <a:lnTo>
                    <a:pt x="424616" y="22217"/>
                  </a:lnTo>
                  <a:lnTo>
                    <a:pt x="463509" y="37569"/>
                  </a:lnTo>
                  <a:lnTo>
                    <a:pt x="497469" y="75854"/>
                  </a:lnTo>
                  <a:lnTo>
                    <a:pt x="463509" y="114140"/>
                  </a:lnTo>
                  <a:lnTo>
                    <a:pt x="424616" y="129492"/>
                  </a:lnTo>
                  <a:lnTo>
                    <a:pt x="374275" y="141353"/>
                  </a:lnTo>
                  <a:lnTo>
                    <a:pt x="314857" y="149000"/>
                  </a:lnTo>
                  <a:lnTo>
                    <a:pt x="248734" y="151709"/>
                  </a:lnTo>
                  <a:lnTo>
                    <a:pt x="182610" y="149000"/>
                  </a:lnTo>
                  <a:lnTo>
                    <a:pt x="123193" y="141353"/>
                  </a:lnTo>
                  <a:lnTo>
                    <a:pt x="72852" y="129492"/>
                  </a:lnTo>
                  <a:lnTo>
                    <a:pt x="33959" y="114140"/>
                  </a:lnTo>
                  <a:lnTo>
                    <a:pt x="8885" y="96020"/>
                  </a:lnTo>
                  <a:lnTo>
                    <a:pt x="0" y="7585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01538" y="4818289"/>
              <a:ext cx="88265" cy="1905"/>
            </a:xfrm>
            <a:custGeom>
              <a:avLst/>
              <a:gdLst/>
              <a:ahLst/>
              <a:cxnLst/>
              <a:rect l="l" t="t" r="r" b="b"/>
              <a:pathLst>
                <a:path w="88264" h="1904">
                  <a:moveTo>
                    <a:pt x="-14287" y="904"/>
                  </a:moveTo>
                  <a:lnTo>
                    <a:pt x="102374" y="904"/>
                  </a:lnTo>
                </a:path>
              </a:pathLst>
            </a:custGeom>
            <a:ln w="3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82578" y="4816946"/>
              <a:ext cx="165735" cy="90170"/>
            </a:xfrm>
            <a:custGeom>
              <a:avLst/>
              <a:gdLst/>
              <a:ahLst/>
              <a:cxnLst/>
              <a:rect l="l" t="t" r="r" b="b"/>
              <a:pathLst>
                <a:path w="165735" h="90170">
                  <a:moveTo>
                    <a:pt x="0" y="3151"/>
                  </a:moveTo>
                  <a:lnTo>
                    <a:pt x="91610" y="89952"/>
                  </a:lnTo>
                </a:path>
                <a:path w="165735" h="90170">
                  <a:moveTo>
                    <a:pt x="88086" y="0"/>
                  </a:moveTo>
                  <a:lnTo>
                    <a:pt x="165603" y="0"/>
                  </a:lnTo>
                </a:path>
                <a:path w="165735" h="90170">
                  <a:moveTo>
                    <a:pt x="0" y="86801"/>
                  </a:moveTo>
                  <a:lnTo>
                    <a:pt x="9161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7374" y="4652961"/>
              <a:ext cx="1790700" cy="469900"/>
            </a:xfrm>
            <a:custGeom>
              <a:avLst/>
              <a:gdLst/>
              <a:ahLst/>
              <a:cxnLst/>
              <a:rect l="l" t="t" r="r" b="b"/>
              <a:pathLst>
                <a:path w="1790700" h="469900">
                  <a:moveTo>
                    <a:pt x="1428749" y="38099"/>
                  </a:moveTo>
                  <a:lnTo>
                    <a:pt x="1787524" y="158749"/>
                  </a:lnTo>
                </a:path>
                <a:path w="1790700" h="469900">
                  <a:moveTo>
                    <a:pt x="776286" y="160336"/>
                  </a:moveTo>
                  <a:lnTo>
                    <a:pt x="1054099" y="50799"/>
                  </a:lnTo>
                </a:path>
                <a:path w="1790700" h="469900">
                  <a:moveTo>
                    <a:pt x="819149" y="253999"/>
                  </a:moveTo>
                  <a:lnTo>
                    <a:pt x="1790699" y="253999"/>
                  </a:lnTo>
                </a:path>
                <a:path w="1790700" h="469900">
                  <a:moveTo>
                    <a:pt x="368299" y="0"/>
                  </a:moveTo>
                  <a:lnTo>
                    <a:pt x="114299" y="469899"/>
                  </a:lnTo>
                </a:path>
                <a:path w="1790700" h="469900">
                  <a:moveTo>
                    <a:pt x="139699" y="50799"/>
                  </a:moveTo>
                  <a:lnTo>
                    <a:pt x="336549" y="50799"/>
                  </a:lnTo>
                </a:path>
                <a:path w="1790700" h="469900">
                  <a:moveTo>
                    <a:pt x="0" y="387349"/>
                  </a:moveTo>
                  <a:lnTo>
                    <a:pt x="153986" y="387349"/>
                  </a:lnTo>
                </a:path>
                <a:path w="1790700" h="469900">
                  <a:moveTo>
                    <a:pt x="252411" y="466724"/>
                  </a:moveTo>
                  <a:lnTo>
                    <a:pt x="742949" y="466724"/>
                  </a:lnTo>
                </a:path>
                <a:path w="1790700" h="469900">
                  <a:moveTo>
                    <a:pt x="546099" y="374649"/>
                  </a:moveTo>
                  <a:lnTo>
                    <a:pt x="492124" y="4603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72174" y="5116511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93" y="-4762"/>
                  </a:moveTo>
                  <a:lnTo>
                    <a:pt x="793" y="87312"/>
                  </a:lnTo>
                </a:path>
              </a:pathLst>
            </a:custGeom>
            <a:ln w="1111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99149" y="4918074"/>
              <a:ext cx="1054100" cy="335280"/>
            </a:xfrm>
            <a:custGeom>
              <a:avLst/>
              <a:gdLst/>
              <a:ahLst/>
              <a:cxnLst/>
              <a:rect l="l" t="t" r="r" b="b"/>
              <a:pathLst>
                <a:path w="1054100" h="335279">
                  <a:moveTo>
                    <a:pt x="469899" y="282574"/>
                  </a:moveTo>
                  <a:lnTo>
                    <a:pt x="469899" y="206374"/>
                  </a:lnTo>
                </a:path>
                <a:path w="1054100" h="335279">
                  <a:moveTo>
                    <a:pt x="550861" y="65086"/>
                  </a:moveTo>
                  <a:lnTo>
                    <a:pt x="1054099" y="334961"/>
                  </a:lnTo>
                </a:path>
                <a:path w="1054100" h="335279">
                  <a:moveTo>
                    <a:pt x="0" y="0"/>
                  </a:moveTo>
                  <a:lnTo>
                    <a:pt x="80961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3849" y="3122612"/>
              <a:ext cx="309061" cy="3133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2708" y="3215957"/>
              <a:ext cx="282927" cy="26225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2474" y="3165474"/>
              <a:ext cx="328611" cy="27463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486637" y="5209387"/>
              <a:ext cx="198755" cy="363220"/>
            </a:xfrm>
            <a:custGeom>
              <a:avLst/>
              <a:gdLst/>
              <a:ahLst/>
              <a:cxnLst/>
              <a:rect l="l" t="t" r="r" b="b"/>
              <a:pathLst>
                <a:path w="198754" h="363220">
                  <a:moveTo>
                    <a:pt x="198437" y="278295"/>
                  </a:moveTo>
                  <a:lnTo>
                    <a:pt x="191833" y="278295"/>
                  </a:lnTo>
                  <a:lnTo>
                    <a:pt x="191833" y="0"/>
                  </a:lnTo>
                  <a:lnTo>
                    <a:pt x="100545" y="0"/>
                  </a:lnTo>
                  <a:lnTo>
                    <a:pt x="100545" y="79679"/>
                  </a:lnTo>
                  <a:lnTo>
                    <a:pt x="1333" y="79679"/>
                  </a:lnTo>
                  <a:lnTo>
                    <a:pt x="1333" y="346735"/>
                  </a:lnTo>
                  <a:lnTo>
                    <a:pt x="0" y="362737"/>
                  </a:lnTo>
                  <a:lnTo>
                    <a:pt x="191414" y="362737"/>
                  </a:lnTo>
                  <a:lnTo>
                    <a:pt x="198437" y="278295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87970" y="5289063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0"/>
                  </a:moveTo>
                  <a:lnTo>
                    <a:pt x="125676" y="0"/>
                  </a:lnTo>
                  <a:lnTo>
                    <a:pt x="125676" y="280682"/>
                  </a:lnTo>
                  <a:lnTo>
                    <a:pt x="0" y="2806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1886" y="5202236"/>
              <a:ext cx="207961" cy="9396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685085" y="521294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7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9083" y="5321169"/>
              <a:ext cx="190764" cy="25333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6712" y="4903786"/>
              <a:ext cx="342899" cy="28574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1812" y="4586287"/>
              <a:ext cx="342899" cy="28574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8512" y="5157786"/>
              <a:ext cx="342899" cy="28574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8237" y="5160961"/>
              <a:ext cx="342900" cy="28574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6286" y="5286374"/>
              <a:ext cx="254347" cy="3007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495" y="5375968"/>
              <a:ext cx="232840" cy="25171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5436" y="5337174"/>
              <a:ext cx="325328" cy="28399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6867" y="5421768"/>
              <a:ext cx="297819" cy="23766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897800" y="4962029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962" y="312178"/>
                  </a:moveTo>
                  <a:lnTo>
                    <a:pt x="201028" y="312178"/>
                  </a:lnTo>
                  <a:lnTo>
                    <a:pt x="201028" y="0"/>
                  </a:lnTo>
                  <a:lnTo>
                    <a:pt x="105371" y="0"/>
                  </a:lnTo>
                  <a:lnTo>
                    <a:pt x="105371" y="89382"/>
                  </a:lnTo>
                  <a:lnTo>
                    <a:pt x="1397" y="89382"/>
                  </a:lnTo>
                  <a:lnTo>
                    <a:pt x="1397" y="390118"/>
                  </a:lnTo>
                  <a:lnTo>
                    <a:pt x="0" y="406895"/>
                  </a:lnTo>
                  <a:lnTo>
                    <a:pt x="200088" y="406895"/>
                  </a:lnTo>
                  <a:lnTo>
                    <a:pt x="207962" y="312178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99196" y="5051403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0"/>
                  </a:moveTo>
                  <a:lnTo>
                    <a:pt x="131709" y="0"/>
                  </a:lnTo>
                  <a:lnTo>
                    <a:pt x="131709" y="314852"/>
                  </a:lnTo>
                  <a:lnTo>
                    <a:pt x="0" y="31485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93049" y="4954586"/>
              <a:ext cx="217486" cy="10424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105773" y="4966019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8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11071" y="5087998"/>
              <a:ext cx="199463" cy="28301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988049" y="3440111"/>
              <a:ext cx="3175" cy="144780"/>
            </a:xfrm>
            <a:custGeom>
              <a:avLst/>
              <a:gdLst/>
              <a:ahLst/>
              <a:cxnLst/>
              <a:rect l="l" t="t" r="r" b="b"/>
              <a:pathLst>
                <a:path w="3175" h="144779">
                  <a:moveTo>
                    <a:pt x="3174" y="0"/>
                  </a:moveTo>
                  <a:lnTo>
                    <a:pt x="0" y="144462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43560" y="3665537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1" y="0"/>
                  </a:lnTo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919" y="1644178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286198" y="1057943"/>
                  </a:moveTo>
                  <a:lnTo>
                    <a:pt x="1237432" y="1053751"/>
                  </a:lnTo>
                  <a:lnTo>
                    <a:pt x="1185392" y="1038695"/>
                  </a:lnTo>
                  <a:lnTo>
                    <a:pt x="1147880" y="1019866"/>
                  </a:lnTo>
                  <a:lnTo>
                    <a:pt x="1107546" y="993892"/>
                  </a:lnTo>
                  <a:lnTo>
                    <a:pt x="1065536" y="963686"/>
                  </a:lnTo>
                  <a:lnTo>
                    <a:pt x="1022997" y="932156"/>
                  </a:lnTo>
                  <a:lnTo>
                    <a:pt x="981075" y="902214"/>
                  </a:lnTo>
                  <a:lnTo>
                    <a:pt x="940917" y="876770"/>
                  </a:lnTo>
                  <a:lnTo>
                    <a:pt x="899820" y="850481"/>
                  </a:lnTo>
                  <a:lnTo>
                    <a:pt x="864742" y="825716"/>
                  </a:lnTo>
                  <a:lnTo>
                    <a:pt x="827989" y="803618"/>
                  </a:lnTo>
                  <a:lnTo>
                    <a:pt x="781862" y="785330"/>
                  </a:lnTo>
                  <a:lnTo>
                    <a:pt x="718667" y="771995"/>
                  </a:lnTo>
                  <a:lnTo>
                    <a:pt x="677216" y="767966"/>
                  </a:lnTo>
                  <a:lnTo>
                    <a:pt x="628421" y="766052"/>
                  </a:lnTo>
                  <a:lnTo>
                    <a:pt x="574178" y="765795"/>
                  </a:lnTo>
                  <a:lnTo>
                    <a:pt x="516381" y="766737"/>
                  </a:lnTo>
                  <a:lnTo>
                    <a:pt x="456928" y="768423"/>
                  </a:lnTo>
                  <a:lnTo>
                    <a:pt x="397713" y="770395"/>
                  </a:lnTo>
                  <a:lnTo>
                    <a:pt x="340631" y="772195"/>
                  </a:lnTo>
                  <a:lnTo>
                    <a:pt x="287578" y="773367"/>
                  </a:lnTo>
                  <a:lnTo>
                    <a:pt x="240450" y="773453"/>
                  </a:lnTo>
                  <a:lnTo>
                    <a:pt x="201142" y="771995"/>
                  </a:lnTo>
                  <a:lnTo>
                    <a:pt x="127993" y="768349"/>
                  </a:lnTo>
                  <a:lnTo>
                    <a:pt x="77912" y="764256"/>
                  </a:lnTo>
                  <a:lnTo>
                    <a:pt x="20167" y="724370"/>
                  </a:lnTo>
                  <a:lnTo>
                    <a:pt x="6502" y="683908"/>
                  </a:lnTo>
                  <a:lnTo>
                    <a:pt x="0" y="629273"/>
                  </a:lnTo>
                  <a:lnTo>
                    <a:pt x="965" y="569151"/>
                  </a:lnTo>
                  <a:lnTo>
                    <a:pt x="9702" y="512230"/>
                  </a:lnTo>
                  <a:lnTo>
                    <a:pt x="26517" y="467196"/>
                  </a:lnTo>
                  <a:lnTo>
                    <a:pt x="56667" y="437071"/>
                  </a:lnTo>
                  <a:lnTo>
                    <a:pt x="100075" y="415938"/>
                  </a:lnTo>
                  <a:lnTo>
                    <a:pt x="149047" y="399073"/>
                  </a:lnTo>
                  <a:lnTo>
                    <a:pt x="195884" y="381750"/>
                  </a:lnTo>
                  <a:lnTo>
                    <a:pt x="232892" y="359246"/>
                  </a:lnTo>
                  <a:lnTo>
                    <a:pt x="258118" y="322163"/>
                  </a:lnTo>
                  <a:lnTo>
                    <a:pt x="270397" y="280466"/>
                  </a:lnTo>
                  <a:lnTo>
                    <a:pt x="285354" y="238472"/>
                  </a:lnTo>
                  <a:lnTo>
                    <a:pt x="318617" y="200496"/>
                  </a:lnTo>
                  <a:lnTo>
                    <a:pt x="354145" y="177778"/>
                  </a:lnTo>
                  <a:lnTo>
                    <a:pt x="396463" y="155811"/>
                  </a:lnTo>
                  <a:lnTo>
                    <a:pt x="444426" y="134813"/>
                  </a:lnTo>
                  <a:lnTo>
                    <a:pt x="496887" y="115006"/>
                  </a:lnTo>
                  <a:lnTo>
                    <a:pt x="552700" y="96610"/>
                  </a:lnTo>
                  <a:lnTo>
                    <a:pt x="610717" y="79846"/>
                  </a:lnTo>
                  <a:lnTo>
                    <a:pt x="657877" y="68386"/>
                  </a:lnTo>
                  <a:lnTo>
                    <a:pt x="709985" y="57819"/>
                  </a:lnTo>
                  <a:lnTo>
                    <a:pt x="765145" y="48145"/>
                  </a:lnTo>
                  <a:lnTo>
                    <a:pt x="821458" y="39365"/>
                  </a:lnTo>
                  <a:lnTo>
                    <a:pt x="877026" y="31477"/>
                  </a:lnTo>
                  <a:lnTo>
                    <a:pt x="929953" y="24482"/>
                  </a:lnTo>
                  <a:lnTo>
                    <a:pt x="978341" y="18380"/>
                  </a:lnTo>
                  <a:lnTo>
                    <a:pt x="1020292" y="13171"/>
                  </a:lnTo>
                  <a:lnTo>
                    <a:pt x="1084189" y="5605"/>
                  </a:lnTo>
                  <a:lnTo>
                    <a:pt x="1131417" y="1463"/>
                  </a:lnTo>
                  <a:lnTo>
                    <a:pt x="1173883" y="0"/>
                  </a:lnTo>
                  <a:lnTo>
                    <a:pt x="1223492" y="471"/>
                  </a:lnTo>
                  <a:lnTo>
                    <a:pt x="1272590" y="801"/>
                  </a:lnTo>
                  <a:lnTo>
                    <a:pt x="1325956" y="1207"/>
                  </a:lnTo>
                  <a:lnTo>
                    <a:pt x="1379854" y="3671"/>
                  </a:lnTo>
                  <a:lnTo>
                    <a:pt x="1430553" y="10174"/>
                  </a:lnTo>
                  <a:lnTo>
                    <a:pt x="1474317" y="22696"/>
                  </a:lnTo>
                  <a:lnTo>
                    <a:pt x="1520479" y="46136"/>
                  </a:lnTo>
                  <a:lnTo>
                    <a:pt x="1560241" y="76869"/>
                  </a:lnTo>
                  <a:lnTo>
                    <a:pt x="1591966" y="116234"/>
                  </a:lnTo>
                  <a:lnTo>
                    <a:pt x="1614018" y="165571"/>
                  </a:lnTo>
                  <a:lnTo>
                    <a:pt x="1621815" y="206390"/>
                  </a:lnTo>
                  <a:lnTo>
                    <a:pt x="1624013" y="254000"/>
                  </a:lnTo>
                  <a:lnTo>
                    <a:pt x="1622154" y="305667"/>
                  </a:lnTo>
                  <a:lnTo>
                    <a:pt x="1617781" y="358658"/>
                  </a:lnTo>
                  <a:lnTo>
                    <a:pt x="1612437" y="410237"/>
                  </a:lnTo>
                  <a:lnTo>
                    <a:pt x="1607668" y="457671"/>
                  </a:lnTo>
                  <a:lnTo>
                    <a:pt x="1602003" y="509309"/>
                  </a:lnTo>
                  <a:lnTo>
                    <a:pt x="1594739" y="558356"/>
                  </a:lnTo>
                  <a:lnTo>
                    <a:pt x="1586179" y="606032"/>
                  </a:lnTo>
                  <a:lnTo>
                    <a:pt x="1576629" y="653555"/>
                  </a:lnTo>
                  <a:lnTo>
                    <a:pt x="1566393" y="702145"/>
                  </a:lnTo>
                  <a:lnTo>
                    <a:pt x="1556131" y="754444"/>
                  </a:lnTo>
                  <a:lnTo>
                    <a:pt x="1545640" y="809638"/>
                  </a:lnTo>
                  <a:lnTo>
                    <a:pt x="1533931" y="863765"/>
                  </a:lnTo>
                  <a:lnTo>
                    <a:pt x="1520012" y="912864"/>
                  </a:lnTo>
                  <a:lnTo>
                    <a:pt x="1502892" y="952970"/>
                  </a:lnTo>
                  <a:lnTo>
                    <a:pt x="1476525" y="989458"/>
                  </a:lnTo>
                  <a:lnTo>
                    <a:pt x="1445544" y="1015081"/>
                  </a:lnTo>
                  <a:lnTo>
                    <a:pt x="1410693" y="1032668"/>
                  </a:lnTo>
                  <a:lnTo>
                    <a:pt x="1372717" y="1045045"/>
                  </a:lnTo>
                  <a:lnTo>
                    <a:pt x="1331392" y="1054099"/>
                  </a:lnTo>
                  <a:lnTo>
                    <a:pt x="1286198" y="105794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54758" y="2020280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2" y="0"/>
                  </a:moveTo>
                  <a:lnTo>
                    <a:pt x="0" y="311262"/>
                  </a:lnTo>
                </a:path>
                <a:path w="183514" h="343535">
                  <a:moveTo>
                    <a:pt x="91432" y="0"/>
                  </a:moveTo>
                  <a:lnTo>
                    <a:pt x="183254" y="309543"/>
                  </a:lnTo>
                </a:path>
                <a:path w="183514" h="343535">
                  <a:moveTo>
                    <a:pt x="0" y="309543"/>
                  </a:moveTo>
                  <a:lnTo>
                    <a:pt x="91432" y="343506"/>
                  </a:lnTo>
                </a:path>
                <a:path w="183514" h="343535">
                  <a:moveTo>
                    <a:pt x="183254" y="309543"/>
                  </a:moveTo>
                  <a:lnTo>
                    <a:pt x="91432" y="343506"/>
                  </a:lnTo>
                </a:path>
                <a:path w="183514" h="343535">
                  <a:moveTo>
                    <a:pt x="91432" y="6878"/>
                  </a:moveTo>
                  <a:lnTo>
                    <a:pt x="91432" y="34350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49996" y="2191355"/>
              <a:ext cx="192778" cy="144949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906894" y="2082188"/>
              <a:ext cx="74930" cy="80010"/>
            </a:xfrm>
            <a:custGeom>
              <a:avLst/>
              <a:gdLst/>
              <a:ahLst/>
              <a:cxnLst/>
              <a:rect l="l" t="t" r="r" b="b"/>
              <a:pathLst>
                <a:path w="74929" h="80010">
                  <a:moveTo>
                    <a:pt x="39296" y="79965"/>
                  </a:moveTo>
                  <a:lnTo>
                    <a:pt x="74313" y="67497"/>
                  </a:lnTo>
                </a:path>
                <a:path w="74929" h="80010">
                  <a:moveTo>
                    <a:pt x="39296" y="12467"/>
                  </a:moveTo>
                  <a:lnTo>
                    <a:pt x="61473" y="3009"/>
                  </a:lnTo>
                </a:path>
                <a:path w="74929" h="80010">
                  <a:moveTo>
                    <a:pt x="0" y="63198"/>
                  </a:moveTo>
                  <a:lnTo>
                    <a:pt x="42408" y="79965"/>
                  </a:lnTo>
                </a:path>
                <a:path w="74929" h="80010">
                  <a:moveTo>
                    <a:pt x="19064" y="0"/>
                  </a:moveTo>
                  <a:lnTo>
                    <a:pt x="43575" y="1676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59733" y="1825460"/>
              <a:ext cx="374083" cy="22538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086474" y="2498724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037" y="87311"/>
                  </a:move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86474" y="2498724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55"/>
                  </a:moveTo>
                  <a:lnTo>
                    <a:pt x="13598" y="26663"/>
                  </a:lnTo>
                  <a:lnTo>
                    <a:pt x="50681" y="12786"/>
                  </a:lnTo>
                  <a:lnTo>
                    <a:pt x="105683" y="3430"/>
                  </a:lnTo>
                  <a:lnTo>
                    <a:pt x="173037" y="0"/>
                  </a:lnTo>
                  <a:lnTo>
                    <a:pt x="240391" y="3430"/>
                  </a:lnTo>
                  <a:lnTo>
                    <a:pt x="295393" y="12786"/>
                  </a:lnTo>
                  <a:lnTo>
                    <a:pt x="332476" y="26663"/>
                  </a:lnTo>
                  <a:lnTo>
                    <a:pt x="346074" y="43655"/>
                  </a:lnTo>
                  <a:lnTo>
                    <a:pt x="332476" y="60648"/>
                  </a:lnTo>
                  <a:lnTo>
                    <a:pt x="295393" y="74525"/>
                  </a:lnTo>
                  <a:lnTo>
                    <a:pt x="240391" y="83881"/>
                  </a:lnTo>
                  <a:lnTo>
                    <a:pt x="173037" y="87311"/>
                  </a:lnTo>
                  <a:lnTo>
                    <a:pt x="105683" y="83881"/>
                  </a:lnTo>
                  <a:lnTo>
                    <a:pt x="50681" y="74525"/>
                  </a:lnTo>
                  <a:lnTo>
                    <a:pt x="13598" y="60648"/>
                  </a:lnTo>
                  <a:lnTo>
                    <a:pt x="0" y="4365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83299" y="249078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34137" y="249078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4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083300" y="2427287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600"/>
                  </a:moveTo>
                  <a:lnTo>
                    <a:pt x="332473" y="31521"/>
                  </a:lnTo>
                  <a:lnTo>
                    <a:pt x="295389" y="15113"/>
                  </a:lnTo>
                  <a:lnTo>
                    <a:pt x="240385" y="4064"/>
                  </a:lnTo>
                  <a:lnTo>
                    <a:pt x="173037" y="0"/>
                  </a:lnTo>
                  <a:lnTo>
                    <a:pt x="105676" y="4064"/>
                  </a:lnTo>
                  <a:lnTo>
                    <a:pt x="50673" y="15113"/>
                  </a:lnTo>
                  <a:lnTo>
                    <a:pt x="13589" y="31521"/>
                  </a:lnTo>
                  <a:lnTo>
                    <a:pt x="0" y="51600"/>
                  </a:lnTo>
                  <a:lnTo>
                    <a:pt x="8051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8010" y="63500"/>
                  </a:lnTo>
                  <a:lnTo>
                    <a:pt x="346075" y="516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83299" y="2427286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93"/>
                  </a:moveTo>
                  <a:lnTo>
                    <a:pt x="13598" y="31510"/>
                  </a:lnTo>
                  <a:lnTo>
                    <a:pt x="50681" y="15111"/>
                  </a:lnTo>
                  <a:lnTo>
                    <a:pt x="105683" y="4054"/>
                  </a:lnTo>
                  <a:lnTo>
                    <a:pt x="173037" y="0"/>
                  </a:lnTo>
                  <a:lnTo>
                    <a:pt x="240391" y="4054"/>
                  </a:lnTo>
                  <a:lnTo>
                    <a:pt x="295393" y="15111"/>
                  </a:lnTo>
                  <a:lnTo>
                    <a:pt x="332476" y="31510"/>
                  </a:lnTo>
                  <a:lnTo>
                    <a:pt x="346074" y="51593"/>
                  </a:lnTo>
                  <a:lnTo>
                    <a:pt x="332476" y="71675"/>
                  </a:lnTo>
                  <a:lnTo>
                    <a:pt x="295393" y="88075"/>
                  </a:lnTo>
                  <a:lnTo>
                    <a:pt x="240391" y="99132"/>
                  </a:lnTo>
                  <a:lnTo>
                    <a:pt x="173037" y="103186"/>
                  </a:lnTo>
                  <a:lnTo>
                    <a:pt x="105683" y="99132"/>
                  </a:lnTo>
                  <a:lnTo>
                    <a:pt x="50681" y="88075"/>
                  </a:lnTo>
                  <a:lnTo>
                    <a:pt x="13598" y="71675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53149" y="2435224"/>
              <a:ext cx="185737" cy="8889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935786" y="2503486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31" y="88899"/>
                  </a:moveTo>
                  <a:lnTo>
                    <a:pt x="106168" y="85406"/>
                  </a:lnTo>
                  <a:lnTo>
                    <a:pt x="50913" y="75880"/>
                  </a:lnTo>
                  <a:lnTo>
                    <a:pt x="13660" y="61751"/>
                  </a:lnTo>
                  <a:lnTo>
                    <a:pt x="0" y="44449"/>
                  </a:lnTo>
                  <a:lnTo>
                    <a:pt x="13660" y="27148"/>
                  </a:lnTo>
                  <a:lnTo>
                    <a:pt x="50913" y="13019"/>
                  </a:lnTo>
                  <a:lnTo>
                    <a:pt x="106168" y="3493"/>
                  </a:lnTo>
                  <a:lnTo>
                    <a:pt x="173831" y="0"/>
                  </a:lnTo>
                  <a:lnTo>
                    <a:pt x="241493" y="3493"/>
                  </a:lnTo>
                  <a:lnTo>
                    <a:pt x="296747" y="13019"/>
                  </a:lnTo>
                  <a:lnTo>
                    <a:pt x="334001" y="27148"/>
                  </a:lnTo>
                  <a:lnTo>
                    <a:pt x="347661" y="44449"/>
                  </a:lnTo>
                  <a:lnTo>
                    <a:pt x="334001" y="61751"/>
                  </a:lnTo>
                  <a:lnTo>
                    <a:pt x="296747" y="75880"/>
                  </a:lnTo>
                  <a:lnTo>
                    <a:pt x="241493" y="85406"/>
                  </a:lnTo>
                  <a:lnTo>
                    <a:pt x="173831" y="888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35786" y="2495549"/>
              <a:ext cx="347980" cy="97155"/>
            </a:xfrm>
            <a:custGeom>
              <a:avLst/>
              <a:gdLst/>
              <a:ahLst/>
              <a:cxnLst/>
              <a:rect l="l" t="t" r="r" b="b"/>
              <a:pathLst>
                <a:path w="347979" h="97155">
                  <a:moveTo>
                    <a:pt x="0" y="52386"/>
                  </a:moveTo>
                  <a:lnTo>
                    <a:pt x="13660" y="35085"/>
                  </a:lnTo>
                  <a:lnTo>
                    <a:pt x="50913" y="20956"/>
                  </a:lnTo>
                  <a:lnTo>
                    <a:pt x="106168" y="11430"/>
                  </a:lnTo>
                  <a:lnTo>
                    <a:pt x="173831" y="7936"/>
                  </a:lnTo>
                  <a:lnTo>
                    <a:pt x="241493" y="11430"/>
                  </a:lnTo>
                  <a:lnTo>
                    <a:pt x="296747" y="20956"/>
                  </a:lnTo>
                  <a:lnTo>
                    <a:pt x="334001" y="35085"/>
                  </a:lnTo>
                  <a:lnTo>
                    <a:pt x="347661" y="52386"/>
                  </a:lnTo>
                  <a:lnTo>
                    <a:pt x="334001" y="69688"/>
                  </a:lnTo>
                  <a:lnTo>
                    <a:pt x="296747" y="83817"/>
                  </a:lnTo>
                  <a:lnTo>
                    <a:pt x="241493" y="93343"/>
                  </a:lnTo>
                  <a:lnTo>
                    <a:pt x="173831" y="96836"/>
                  </a:lnTo>
                  <a:lnTo>
                    <a:pt x="106168" y="93343"/>
                  </a:lnTo>
                  <a:lnTo>
                    <a:pt x="50913" y="83817"/>
                  </a:lnTo>
                  <a:lnTo>
                    <a:pt x="13660" y="69688"/>
                  </a:lnTo>
                  <a:lnTo>
                    <a:pt x="0" y="52386"/>
                  </a:lnTo>
                  <a:close/>
                </a:path>
                <a:path w="347979" h="97155">
                  <a:moveTo>
                    <a:pt x="0" y="0"/>
                  </a:moveTo>
                  <a:lnTo>
                    <a:pt x="0" y="55561"/>
                  </a:lnTo>
                </a:path>
                <a:path w="347979" h="97155">
                  <a:moveTo>
                    <a:pt x="347663" y="0"/>
                  </a:moveTo>
                  <a:lnTo>
                    <a:pt x="347663" y="555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32600" y="2432062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662" y="51587"/>
                  </a:moveTo>
                  <a:lnTo>
                    <a:pt x="334010" y="31508"/>
                  </a:lnTo>
                  <a:lnTo>
                    <a:pt x="296748" y="15100"/>
                  </a:lnTo>
                  <a:lnTo>
                    <a:pt x="241503" y="4051"/>
                  </a:lnTo>
                  <a:lnTo>
                    <a:pt x="173837" y="0"/>
                  </a:lnTo>
                  <a:lnTo>
                    <a:pt x="106172" y="4051"/>
                  </a:lnTo>
                  <a:lnTo>
                    <a:pt x="50914" y="15100"/>
                  </a:lnTo>
                  <a:lnTo>
                    <a:pt x="13665" y="31508"/>
                  </a:lnTo>
                  <a:lnTo>
                    <a:pt x="0" y="51587"/>
                  </a:lnTo>
                  <a:lnTo>
                    <a:pt x="8102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7662" y="117475"/>
                  </a:lnTo>
                  <a:lnTo>
                    <a:pt x="347662" y="63500"/>
                  </a:lnTo>
                  <a:lnTo>
                    <a:pt x="339559" y="63500"/>
                  </a:lnTo>
                  <a:lnTo>
                    <a:pt x="347662" y="51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2611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593"/>
                  </a:moveTo>
                  <a:lnTo>
                    <a:pt x="13660" y="31511"/>
                  </a:lnTo>
                  <a:lnTo>
                    <a:pt x="50913" y="15111"/>
                  </a:lnTo>
                  <a:lnTo>
                    <a:pt x="106168" y="4054"/>
                  </a:lnTo>
                  <a:lnTo>
                    <a:pt x="173831" y="0"/>
                  </a:lnTo>
                  <a:lnTo>
                    <a:pt x="241493" y="4054"/>
                  </a:lnTo>
                  <a:lnTo>
                    <a:pt x="296747" y="15111"/>
                  </a:lnTo>
                  <a:lnTo>
                    <a:pt x="334001" y="31511"/>
                  </a:lnTo>
                  <a:lnTo>
                    <a:pt x="347661" y="51593"/>
                  </a:lnTo>
                  <a:lnTo>
                    <a:pt x="334001" y="71676"/>
                  </a:lnTo>
                  <a:lnTo>
                    <a:pt x="296747" y="88075"/>
                  </a:lnTo>
                  <a:lnTo>
                    <a:pt x="241493" y="99132"/>
                  </a:lnTo>
                  <a:lnTo>
                    <a:pt x="173831" y="103186"/>
                  </a:lnTo>
                  <a:lnTo>
                    <a:pt x="106168" y="99132"/>
                  </a:lnTo>
                  <a:lnTo>
                    <a:pt x="50913" y="88075"/>
                  </a:lnTo>
                  <a:lnTo>
                    <a:pt x="13660" y="71676"/>
                  </a:lnTo>
                  <a:lnTo>
                    <a:pt x="0" y="51593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02462" y="2439987"/>
              <a:ext cx="185737" cy="90487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995986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87" y="171449"/>
                  </a:moveTo>
                  <a:lnTo>
                    <a:pt x="942974" y="174624"/>
                  </a:lnTo>
                </a:path>
                <a:path w="942975" h="174625">
                  <a:moveTo>
                    <a:pt x="0" y="0"/>
                  </a:moveTo>
                  <a:lnTo>
                    <a:pt x="152399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59922" y="2146298"/>
              <a:ext cx="516988" cy="180974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084761" y="2172329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9" y="29749"/>
                  </a:moveTo>
                  <a:lnTo>
                    <a:pt x="33970" y="29749"/>
                  </a:lnTo>
                </a:path>
                <a:path w="153035" h="29844">
                  <a:moveTo>
                    <a:pt x="1528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64161" y="1858962"/>
              <a:ext cx="368299" cy="26669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27749" y="1677987"/>
              <a:ext cx="378564" cy="37632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87595" y="1790084"/>
              <a:ext cx="346553" cy="314939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410450" y="2405061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165099" y="85724"/>
                  </a:move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10450" y="2405061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0" y="42862"/>
                  </a:moveTo>
                  <a:lnTo>
                    <a:pt x="12974" y="26178"/>
                  </a:lnTo>
                  <a:lnTo>
                    <a:pt x="48356" y="12554"/>
                  </a:lnTo>
                  <a:lnTo>
                    <a:pt x="100835" y="3368"/>
                  </a:lnTo>
                  <a:lnTo>
                    <a:pt x="165099" y="0"/>
                  </a:lnTo>
                  <a:lnTo>
                    <a:pt x="229364" y="3368"/>
                  </a:lnTo>
                  <a:lnTo>
                    <a:pt x="281843" y="12554"/>
                  </a:lnTo>
                  <a:lnTo>
                    <a:pt x="317225" y="26178"/>
                  </a:lnTo>
                  <a:lnTo>
                    <a:pt x="330199" y="42862"/>
                  </a:lnTo>
                  <a:lnTo>
                    <a:pt x="317225" y="59546"/>
                  </a:lnTo>
                  <a:lnTo>
                    <a:pt x="281843" y="73170"/>
                  </a:lnTo>
                  <a:lnTo>
                    <a:pt x="229364" y="82356"/>
                  </a:lnTo>
                  <a:lnTo>
                    <a:pt x="165099" y="85724"/>
                  </a:lnTo>
                  <a:lnTo>
                    <a:pt x="100835" y="82356"/>
                  </a:lnTo>
                  <a:lnTo>
                    <a:pt x="48356" y="73170"/>
                  </a:lnTo>
                  <a:lnTo>
                    <a:pt x="12974" y="59546"/>
                  </a:lnTo>
                  <a:lnTo>
                    <a:pt x="0" y="428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07275" y="2398711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2237" y="2398711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8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07275" y="2336812"/>
              <a:ext cx="330200" cy="114300"/>
            </a:xfrm>
            <a:custGeom>
              <a:avLst/>
              <a:gdLst/>
              <a:ahLst/>
              <a:cxnLst/>
              <a:rect l="l" t="t" r="r" b="b"/>
              <a:pathLst>
                <a:path w="330200" h="114300">
                  <a:moveTo>
                    <a:pt x="330200" y="49999"/>
                  </a:moveTo>
                  <a:lnTo>
                    <a:pt x="317220" y="30530"/>
                  </a:lnTo>
                  <a:lnTo>
                    <a:pt x="281838" y="14643"/>
                  </a:lnTo>
                  <a:lnTo>
                    <a:pt x="229362" y="3924"/>
                  </a:lnTo>
                  <a:lnTo>
                    <a:pt x="165100" y="0"/>
                  </a:lnTo>
                  <a:lnTo>
                    <a:pt x="100825" y="3924"/>
                  </a:lnTo>
                  <a:lnTo>
                    <a:pt x="48348" y="14643"/>
                  </a:lnTo>
                  <a:lnTo>
                    <a:pt x="12966" y="30530"/>
                  </a:lnTo>
                  <a:lnTo>
                    <a:pt x="0" y="49999"/>
                  </a:lnTo>
                  <a:lnTo>
                    <a:pt x="7924" y="61899"/>
                  </a:lnTo>
                  <a:lnTo>
                    <a:pt x="3175" y="61899"/>
                  </a:lnTo>
                  <a:lnTo>
                    <a:pt x="3175" y="114287"/>
                  </a:lnTo>
                  <a:lnTo>
                    <a:pt x="330200" y="114287"/>
                  </a:lnTo>
                  <a:lnTo>
                    <a:pt x="330200" y="61899"/>
                  </a:lnTo>
                  <a:lnTo>
                    <a:pt x="322262" y="61899"/>
                  </a:lnTo>
                  <a:lnTo>
                    <a:pt x="330200" y="499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407275" y="2336799"/>
              <a:ext cx="330200" cy="100330"/>
            </a:xfrm>
            <a:custGeom>
              <a:avLst/>
              <a:gdLst/>
              <a:ahLst/>
              <a:cxnLst/>
              <a:rect l="l" t="t" r="r" b="b"/>
              <a:pathLst>
                <a:path w="330200" h="100330">
                  <a:moveTo>
                    <a:pt x="0" y="50005"/>
                  </a:moveTo>
                  <a:lnTo>
                    <a:pt x="12974" y="30541"/>
                  </a:lnTo>
                  <a:lnTo>
                    <a:pt x="48356" y="14646"/>
                  </a:lnTo>
                  <a:lnTo>
                    <a:pt x="100835" y="3929"/>
                  </a:lnTo>
                  <a:lnTo>
                    <a:pt x="165099" y="0"/>
                  </a:lnTo>
                  <a:lnTo>
                    <a:pt x="229364" y="3929"/>
                  </a:lnTo>
                  <a:lnTo>
                    <a:pt x="281843" y="14646"/>
                  </a:lnTo>
                  <a:lnTo>
                    <a:pt x="317225" y="30541"/>
                  </a:lnTo>
                  <a:lnTo>
                    <a:pt x="330199" y="50005"/>
                  </a:lnTo>
                  <a:lnTo>
                    <a:pt x="317225" y="69470"/>
                  </a:lnTo>
                  <a:lnTo>
                    <a:pt x="281843" y="85365"/>
                  </a:lnTo>
                  <a:lnTo>
                    <a:pt x="229364" y="96082"/>
                  </a:lnTo>
                  <a:lnTo>
                    <a:pt x="165099" y="100011"/>
                  </a:lnTo>
                  <a:lnTo>
                    <a:pt x="100835" y="96082"/>
                  </a:lnTo>
                  <a:lnTo>
                    <a:pt x="48356" y="85365"/>
                  </a:lnTo>
                  <a:lnTo>
                    <a:pt x="12974" y="69470"/>
                  </a:lnTo>
                  <a:lnTo>
                    <a:pt x="0" y="50005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72362" y="2343149"/>
              <a:ext cx="177799" cy="8731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285036" y="2422524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11"/>
                  </a:moveTo>
                  <a:lnTo>
                    <a:pt x="123824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4200" y="27638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4200" y="27638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31025" y="275589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94562" y="275589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31025" y="268763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65" y="33947"/>
                  </a:lnTo>
                  <a:lnTo>
                    <a:pt x="306222" y="16281"/>
                  </a:lnTo>
                  <a:lnTo>
                    <a:pt x="249212" y="4368"/>
                  </a:lnTo>
                  <a:lnTo>
                    <a:pt x="179387" y="0"/>
                  </a:lnTo>
                  <a:lnTo>
                    <a:pt x="109550" y="4368"/>
                  </a:lnTo>
                  <a:lnTo>
                    <a:pt x="52539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69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31025" y="268763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4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4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02462" y="2697162"/>
              <a:ext cx="193674" cy="93662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7112000" y="259556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549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96175" y="27638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87" y="95249"/>
                  </a:move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96175" y="2763836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4"/>
                  </a:moveTo>
                  <a:lnTo>
                    <a:pt x="14097" y="29087"/>
                  </a:lnTo>
                  <a:lnTo>
                    <a:pt x="52541" y="13949"/>
                  </a:lnTo>
                  <a:lnTo>
                    <a:pt x="109561" y="3742"/>
                  </a:lnTo>
                  <a:lnTo>
                    <a:pt x="179387" y="0"/>
                  </a:lnTo>
                  <a:lnTo>
                    <a:pt x="249213" y="3742"/>
                  </a:lnTo>
                  <a:lnTo>
                    <a:pt x="306233" y="13949"/>
                  </a:lnTo>
                  <a:lnTo>
                    <a:pt x="344677" y="29087"/>
                  </a:lnTo>
                  <a:lnTo>
                    <a:pt x="358774" y="47624"/>
                  </a:lnTo>
                  <a:lnTo>
                    <a:pt x="344677" y="66162"/>
                  </a:lnTo>
                  <a:lnTo>
                    <a:pt x="306233" y="81300"/>
                  </a:lnTo>
                  <a:lnTo>
                    <a:pt x="249213" y="91507"/>
                  </a:lnTo>
                  <a:lnTo>
                    <a:pt x="179387" y="95249"/>
                  </a:lnTo>
                  <a:lnTo>
                    <a:pt x="109561" y="91507"/>
                  </a:lnTo>
                  <a:lnTo>
                    <a:pt x="52541" y="81300"/>
                  </a:lnTo>
                  <a:lnTo>
                    <a:pt x="14097" y="66162"/>
                  </a:lnTo>
                  <a:lnTo>
                    <a:pt x="0" y="47624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493000" y="275589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634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56537" y="2755899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736"/>
                  </a:lnTo>
                </a:path>
              </a:pathLst>
            </a:custGeom>
            <a:ln w="9524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93000" y="2687637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562"/>
                  </a:moveTo>
                  <a:lnTo>
                    <a:pt x="344665" y="33947"/>
                  </a:lnTo>
                  <a:lnTo>
                    <a:pt x="306222" y="16281"/>
                  </a:lnTo>
                  <a:lnTo>
                    <a:pt x="249212" y="4368"/>
                  </a:lnTo>
                  <a:lnTo>
                    <a:pt x="179387" y="0"/>
                  </a:lnTo>
                  <a:lnTo>
                    <a:pt x="109550" y="4368"/>
                  </a:lnTo>
                  <a:lnTo>
                    <a:pt x="52539" y="16281"/>
                  </a:lnTo>
                  <a:lnTo>
                    <a:pt x="14097" y="33947"/>
                  </a:lnTo>
                  <a:lnTo>
                    <a:pt x="0" y="55562"/>
                  </a:lnTo>
                  <a:lnTo>
                    <a:pt x="8280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469" y="68275"/>
                  </a:lnTo>
                  <a:lnTo>
                    <a:pt x="358775" y="55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93000" y="2687636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562"/>
                  </a:moveTo>
                  <a:lnTo>
                    <a:pt x="14097" y="33934"/>
                  </a:lnTo>
                  <a:lnTo>
                    <a:pt x="52541" y="16273"/>
                  </a:lnTo>
                  <a:lnTo>
                    <a:pt x="109561" y="4366"/>
                  </a:lnTo>
                  <a:lnTo>
                    <a:pt x="179387" y="0"/>
                  </a:lnTo>
                  <a:lnTo>
                    <a:pt x="249213" y="4366"/>
                  </a:lnTo>
                  <a:lnTo>
                    <a:pt x="306233" y="16273"/>
                  </a:lnTo>
                  <a:lnTo>
                    <a:pt x="344677" y="33934"/>
                  </a:lnTo>
                  <a:lnTo>
                    <a:pt x="358774" y="55562"/>
                  </a:lnTo>
                  <a:lnTo>
                    <a:pt x="344677" y="77189"/>
                  </a:lnTo>
                  <a:lnTo>
                    <a:pt x="306233" y="94851"/>
                  </a:lnTo>
                  <a:lnTo>
                    <a:pt x="249213" y="106758"/>
                  </a:lnTo>
                  <a:lnTo>
                    <a:pt x="179387" y="111124"/>
                  </a:lnTo>
                  <a:lnTo>
                    <a:pt x="109561" y="106758"/>
                  </a:lnTo>
                  <a:lnTo>
                    <a:pt x="52541" y="94851"/>
                  </a:lnTo>
                  <a:lnTo>
                    <a:pt x="14097" y="77189"/>
                  </a:lnTo>
                  <a:lnTo>
                    <a:pt x="0" y="55562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64437" y="2697162"/>
              <a:ext cx="193674" cy="93662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7002461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93688" y="590549"/>
                  </a:moveTo>
                  <a:lnTo>
                    <a:pt x="557213" y="301624"/>
                  </a:lnTo>
                </a:path>
                <a:path w="1031875" h="1400175">
                  <a:moveTo>
                    <a:pt x="646113" y="300036"/>
                  </a:moveTo>
                  <a:lnTo>
                    <a:pt x="646113" y="496886"/>
                  </a:lnTo>
                </a:path>
                <a:path w="1031875" h="1400175">
                  <a:moveTo>
                    <a:pt x="300038" y="606424"/>
                  </a:moveTo>
                  <a:lnTo>
                    <a:pt x="488949" y="606424"/>
                  </a:lnTo>
                </a:path>
                <a:path w="1031875" h="1400175">
                  <a:moveTo>
                    <a:pt x="714374" y="168274"/>
                  </a:moveTo>
                  <a:lnTo>
                    <a:pt x="952499" y="0"/>
                  </a:lnTo>
                </a:path>
                <a:path w="1031875" h="1400175">
                  <a:moveTo>
                    <a:pt x="854074" y="596899"/>
                  </a:moveTo>
                  <a:lnTo>
                    <a:pt x="1031874" y="596899"/>
                  </a:lnTo>
                </a:path>
                <a:path w="1031875" h="1400175">
                  <a:moveTo>
                    <a:pt x="98424" y="673099"/>
                  </a:moveTo>
                  <a:lnTo>
                    <a:pt x="0" y="1377949"/>
                  </a:lnTo>
                </a:path>
                <a:path w="1031875" h="1400175">
                  <a:moveTo>
                    <a:pt x="701674" y="673099"/>
                  </a:moveTo>
                  <a:lnTo>
                    <a:pt x="590549" y="1400174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50038" y="4586286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2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2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6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2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50038" y="4575174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2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6" y="43349"/>
                  </a:lnTo>
                  <a:lnTo>
                    <a:pt x="496886" y="76200"/>
                  </a:lnTo>
                  <a:lnTo>
                    <a:pt x="462966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2"/>
                  </a:lnTo>
                  <a:lnTo>
                    <a:pt x="248442" y="141287"/>
                  </a:lnTo>
                  <a:lnTo>
                    <a:pt x="182397" y="138962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40575" y="4575174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1"/>
                  </a:lnTo>
                  <a:lnTo>
                    <a:pt x="0" y="8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45275" y="4481512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887" y="93662"/>
                  </a:moveTo>
                  <a:lnTo>
                    <a:pt x="489229" y="93662"/>
                  </a:lnTo>
                  <a:lnTo>
                    <a:pt x="496874" y="76200"/>
                  </a:lnTo>
                  <a:lnTo>
                    <a:pt x="488010" y="55943"/>
                  </a:lnTo>
                  <a:lnTo>
                    <a:pt x="424116" y="22326"/>
                  </a:lnTo>
                  <a:lnTo>
                    <a:pt x="373837" y="10414"/>
                  </a:lnTo>
                  <a:lnTo>
                    <a:pt x="314477" y="2730"/>
                  </a:lnTo>
                  <a:lnTo>
                    <a:pt x="248437" y="0"/>
                  </a:lnTo>
                  <a:lnTo>
                    <a:pt x="182384" y="2730"/>
                  </a:lnTo>
                  <a:lnTo>
                    <a:pt x="123037" y="10414"/>
                  </a:lnTo>
                  <a:lnTo>
                    <a:pt x="72758" y="22326"/>
                  </a:lnTo>
                  <a:lnTo>
                    <a:pt x="33909" y="37744"/>
                  </a:lnTo>
                  <a:lnTo>
                    <a:pt x="0" y="76200"/>
                  </a:lnTo>
                  <a:lnTo>
                    <a:pt x="7632" y="93662"/>
                  </a:lnTo>
                  <a:lnTo>
                    <a:pt x="4762" y="93662"/>
                  </a:lnTo>
                  <a:lnTo>
                    <a:pt x="4762" y="173037"/>
                  </a:lnTo>
                  <a:lnTo>
                    <a:pt x="496887" y="173037"/>
                  </a:lnTo>
                  <a:lnTo>
                    <a:pt x="496887" y="936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645275" y="4481511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2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2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6" y="37740"/>
                  </a:lnTo>
                  <a:lnTo>
                    <a:pt x="496886" y="76199"/>
                  </a:lnTo>
                  <a:lnTo>
                    <a:pt x="462966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2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0050" y="4498974"/>
              <a:ext cx="261937" cy="119061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984874" y="4887911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43" y="130174"/>
                  </a:moveTo>
                  <a:lnTo>
                    <a:pt x="182397" y="127850"/>
                  </a:lnTo>
                  <a:lnTo>
                    <a:pt x="123049" y="121288"/>
                  </a:lnTo>
                  <a:lnTo>
                    <a:pt x="72767" y="111111"/>
                  </a:lnTo>
                  <a:lnTo>
                    <a:pt x="33919" y="97938"/>
                  </a:lnTo>
                  <a:lnTo>
                    <a:pt x="0" y="65087"/>
                  </a:lnTo>
                  <a:lnTo>
                    <a:pt x="8874" y="47784"/>
                  </a:lnTo>
                  <a:lnTo>
                    <a:pt x="72767" y="19063"/>
                  </a:lnTo>
                  <a:lnTo>
                    <a:pt x="123049" y="8886"/>
                  </a:lnTo>
                  <a:lnTo>
                    <a:pt x="182397" y="2324"/>
                  </a:lnTo>
                  <a:lnTo>
                    <a:pt x="248443" y="0"/>
                  </a:lnTo>
                  <a:lnTo>
                    <a:pt x="314489" y="2324"/>
                  </a:lnTo>
                  <a:lnTo>
                    <a:pt x="373837" y="8886"/>
                  </a:lnTo>
                  <a:lnTo>
                    <a:pt x="424119" y="19063"/>
                  </a:lnTo>
                  <a:lnTo>
                    <a:pt x="462967" y="32236"/>
                  </a:lnTo>
                  <a:lnTo>
                    <a:pt x="496886" y="65087"/>
                  </a:lnTo>
                  <a:lnTo>
                    <a:pt x="488012" y="82390"/>
                  </a:lnTo>
                  <a:lnTo>
                    <a:pt x="424119" y="111111"/>
                  </a:lnTo>
                  <a:lnTo>
                    <a:pt x="373837" y="121288"/>
                  </a:lnTo>
                  <a:lnTo>
                    <a:pt x="314489" y="127850"/>
                  </a:lnTo>
                  <a:lnTo>
                    <a:pt x="248443" y="130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84874" y="4876799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8874" y="58897"/>
                  </a:lnTo>
                  <a:lnTo>
                    <a:pt x="33919" y="43349"/>
                  </a:lnTo>
                  <a:lnTo>
                    <a:pt x="72767" y="30176"/>
                  </a:lnTo>
                  <a:lnTo>
                    <a:pt x="123049" y="19999"/>
                  </a:lnTo>
                  <a:lnTo>
                    <a:pt x="182397" y="13437"/>
                  </a:lnTo>
                  <a:lnTo>
                    <a:pt x="248443" y="11112"/>
                  </a:lnTo>
                  <a:lnTo>
                    <a:pt x="314489" y="13437"/>
                  </a:lnTo>
                  <a:lnTo>
                    <a:pt x="373837" y="19999"/>
                  </a:lnTo>
                  <a:lnTo>
                    <a:pt x="424119" y="30176"/>
                  </a:lnTo>
                  <a:lnTo>
                    <a:pt x="462967" y="43349"/>
                  </a:lnTo>
                  <a:lnTo>
                    <a:pt x="496886" y="76200"/>
                  </a:lnTo>
                  <a:lnTo>
                    <a:pt x="462967" y="109051"/>
                  </a:lnTo>
                  <a:lnTo>
                    <a:pt x="424119" y="122224"/>
                  </a:lnTo>
                  <a:lnTo>
                    <a:pt x="373837" y="132401"/>
                  </a:lnTo>
                  <a:lnTo>
                    <a:pt x="314489" y="138962"/>
                  </a:lnTo>
                  <a:lnTo>
                    <a:pt x="248443" y="141287"/>
                  </a:lnTo>
                  <a:lnTo>
                    <a:pt x="182397" y="138962"/>
                  </a:lnTo>
                  <a:lnTo>
                    <a:pt x="123049" y="132401"/>
                  </a:lnTo>
                  <a:lnTo>
                    <a:pt x="72767" y="122224"/>
                  </a:lnTo>
                  <a:lnTo>
                    <a:pt x="33919" y="109051"/>
                  </a:lnTo>
                  <a:lnTo>
                    <a:pt x="8874" y="93503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0961"/>
                  </a:lnTo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75411" y="4876799"/>
              <a:ext cx="12700" cy="81280"/>
            </a:xfrm>
            <a:custGeom>
              <a:avLst/>
              <a:gdLst/>
              <a:ahLst/>
              <a:cxnLst/>
              <a:rect l="l" t="t" r="r" b="b"/>
              <a:pathLst>
                <a:path w="12700" h="81279">
                  <a:moveTo>
                    <a:pt x="0" y="0"/>
                  </a:moveTo>
                  <a:lnTo>
                    <a:pt x="12699" y="0"/>
                  </a:lnTo>
                  <a:lnTo>
                    <a:pt x="12699" y="80961"/>
                  </a:lnTo>
                  <a:lnTo>
                    <a:pt x="0" y="8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80100" y="4783137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00" y="93662"/>
                  </a:moveTo>
                  <a:lnTo>
                    <a:pt x="489242" y="93662"/>
                  </a:lnTo>
                  <a:lnTo>
                    <a:pt x="496887" y="76200"/>
                  </a:lnTo>
                  <a:lnTo>
                    <a:pt x="488022" y="55943"/>
                  </a:lnTo>
                  <a:lnTo>
                    <a:pt x="424129" y="22326"/>
                  </a:lnTo>
                  <a:lnTo>
                    <a:pt x="373837" y="10414"/>
                  </a:lnTo>
                  <a:lnTo>
                    <a:pt x="314490" y="2730"/>
                  </a:lnTo>
                  <a:lnTo>
                    <a:pt x="248450" y="0"/>
                  </a:lnTo>
                  <a:lnTo>
                    <a:pt x="182397" y="2730"/>
                  </a:lnTo>
                  <a:lnTo>
                    <a:pt x="123050" y="10414"/>
                  </a:lnTo>
                  <a:lnTo>
                    <a:pt x="72771" y="22326"/>
                  </a:lnTo>
                  <a:lnTo>
                    <a:pt x="33921" y="37744"/>
                  </a:lnTo>
                  <a:lnTo>
                    <a:pt x="0" y="76200"/>
                  </a:lnTo>
                  <a:lnTo>
                    <a:pt x="7645" y="93662"/>
                  </a:lnTo>
                  <a:lnTo>
                    <a:pt x="4775" y="93662"/>
                  </a:lnTo>
                  <a:lnTo>
                    <a:pt x="4775" y="173037"/>
                  </a:lnTo>
                  <a:lnTo>
                    <a:pt x="496900" y="173037"/>
                  </a:lnTo>
                  <a:lnTo>
                    <a:pt x="496900" y="936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80111" y="4783136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199"/>
                  </a:moveTo>
                  <a:lnTo>
                    <a:pt x="8874" y="55942"/>
                  </a:lnTo>
                  <a:lnTo>
                    <a:pt x="33919" y="37740"/>
                  </a:lnTo>
                  <a:lnTo>
                    <a:pt x="72767" y="22318"/>
                  </a:lnTo>
                  <a:lnTo>
                    <a:pt x="123049" y="10403"/>
                  </a:lnTo>
                  <a:lnTo>
                    <a:pt x="182397" y="2721"/>
                  </a:lnTo>
                  <a:lnTo>
                    <a:pt x="248443" y="0"/>
                  </a:lnTo>
                  <a:lnTo>
                    <a:pt x="314489" y="2721"/>
                  </a:lnTo>
                  <a:lnTo>
                    <a:pt x="373837" y="10403"/>
                  </a:lnTo>
                  <a:lnTo>
                    <a:pt x="424119" y="22318"/>
                  </a:lnTo>
                  <a:lnTo>
                    <a:pt x="462967" y="37740"/>
                  </a:lnTo>
                  <a:lnTo>
                    <a:pt x="496886" y="76199"/>
                  </a:lnTo>
                  <a:lnTo>
                    <a:pt x="462967" y="114659"/>
                  </a:lnTo>
                  <a:lnTo>
                    <a:pt x="424119" y="130081"/>
                  </a:lnTo>
                  <a:lnTo>
                    <a:pt x="373837" y="141996"/>
                  </a:lnTo>
                  <a:lnTo>
                    <a:pt x="314489" y="149678"/>
                  </a:lnTo>
                  <a:lnTo>
                    <a:pt x="248443" y="152399"/>
                  </a:lnTo>
                  <a:lnTo>
                    <a:pt x="182397" y="149678"/>
                  </a:lnTo>
                  <a:lnTo>
                    <a:pt x="123049" y="141996"/>
                  </a:lnTo>
                  <a:lnTo>
                    <a:pt x="72767" y="130081"/>
                  </a:lnTo>
                  <a:lnTo>
                    <a:pt x="33919" y="114659"/>
                  </a:lnTo>
                  <a:lnTo>
                    <a:pt x="8874" y="96456"/>
                  </a:lnTo>
                  <a:lnTo>
                    <a:pt x="0" y="76199"/>
                  </a:lnTo>
                  <a:close/>
                </a:path>
              </a:pathLst>
            </a:custGeom>
            <a:ln w="126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4887" y="4800599"/>
              <a:ext cx="261937" cy="1190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94511" y="5097461"/>
              <a:ext cx="192086" cy="27622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05612" y="4968874"/>
              <a:ext cx="295274" cy="407987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51473" y="3559174"/>
              <a:ext cx="192086" cy="276224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62574" y="3430586"/>
              <a:ext cx="295274" cy="407986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6155847" y="2527808"/>
              <a:ext cx="52069" cy="184785"/>
            </a:xfrm>
            <a:custGeom>
              <a:avLst/>
              <a:gdLst/>
              <a:ahLst/>
              <a:cxnLst/>
              <a:rect l="l" t="t" r="r" b="b"/>
              <a:pathLst>
                <a:path w="52070" h="184785">
                  <a:moveTo>
                    <a:pt x="51754" y="0"/>
                  </a:moveTo>
                  <a:lnTo>
                    <a:pt x="0" y="184718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86406" y="2194828"/>
              <a:ext cx="242570" cy="367030"/>
            </a:xfrm>
            <a:custGeom>
              <a:avLst/>
              <a:gdLst/>
              <a:ahLst/>
              <a:cxnLst/>
              <a:rect l="l" t="t" r="r" b="b"/>
              <a:pathLst>
                <a:path w="242570" h="367030">
                  <a:moveTo>
                    <a:pt x="242390" y="366936"/>
                  </a:moveTo>
                  <a:lnTo>
                    <a:pt x="0" y="299024"/>
                  </a:lnTo>
                  <a:lnTo>
                    <a:pt x="214488" y="0"/>
                  </a:lnTo>
                  <a:lnTo>
                    <a:pt x="242390" y="36693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086406" y="2194828"/>
              <a:ext cx="242570" cy="367030"/>
            </a:xfrm>
            <a:custGeom>
              <a:avLst/>
              <a:gdLst/>
              <a:ahLst/>
              <a:cxnLst/>
              <a:rect l="l" t="t" r="r" b="b"/>
              <a:pathLst>
                <a:path w="242570" h="367030">
                  <a:moveTo>
                    <a:pt x="242390" y="366936"/>
                  </a:moveTo>
                  <a:lnTo>
                    <a:pt x="214488" y="0"/>
                  </a:lnTo>
                  <a:lnTo>
                    <a:pt x="0" y="299024"/>
                  </a:lnTo>
                  <a:lnTo>
                    <a:pt x="242390" y="366936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034652" y="2678570"/>
              <a:ext cx="242570" cy="367030"/>
            </a:xfrm>
            <a:custGeom>
              <a:avLst/>
              <a:gdLst/>
              <a:ahLst/>
              <a:cxnLst/>
              <a:rect l="l" t="t" r="r" b="b"/>
              <a:pathLst>
                <a:path w="242570" h="367030">
                  <a:moveTo>
                    <a:pt x="27901" y="366936"/>
                  </a:moveTo>
                  <a:lnTo>
                    <a:pt x="0" y="0"/>
                  </a:lnTo>
                  <a:lnTo>
                    <a:pt x="242390" y="67912"/>
                  </a:lnTo>
                  <a:lnTo>
                    <a:pt x="27901" y="36693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34652" y="2678570"/>
              <a:ext cx="242570" cy="367030"/>
            </a:xfrm>
            <a:custGeom>
              <a:avLst/>
              <a:gdLst/>
              <a:ahLst/>
              <a:cxnLst/>
              <a:rect l="l" t="t" r="r" b="b"/>
              <a:pathLst>
                <a:path w="242570" h="367030">
                  <a:moveTo>
                    <a:pt x="0" y="0"/>
                  </a:moveTo>
                  <a:lnTo>
                    <a:pt x="27901" y="366936"/>
                  </a:lnTo>
                  <a:lnTo>
                    <a:pt x="242390" y="67912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561581" y="2533634"/>
              <a:ext cx="16510" cy="1992630"/>
            </a:xfrm>
            <a:custGeom>
              <a:avLst/>
              <a:gdLst/>
              <a:ahLst/>
              <a:cxnLst/>
              <a:rect l="l" t="t" r="r" b="b"/>
              <a:pathLst>
                <a:path w="16510" h="1992629">
                  <a:moveTo>
                    <a:pt x="16321" y="0"/>
                  </a:moveTo>
                  <a:lnTo>
                    <a:pt x="0" y="1992342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52045" y="2187843"/>
              <a:ext cx="252095" cy="347345"/>
            </a:xfrm>
            <a:custGeom>
              <a:avLst/>
              <a:gdLst/>
              <a:ahLst/>
              <a:cxnLst/>
              <a:rect l="l" t="t" r="r" b="b"/>
              <a:pathLst>
                <a:path w="252095" h="347344">
                  <a:moveTo>
                    <a:pt x="251715" y="346822"/>
                  </a:moveTo>
                  <a:lnTo>
                    <a:pt x="0" y="344760"/>
                  </a:lnTo>
                  <a:lnTo>
                    <a:pt x="128690" y="0"/>
                  </a:lnTo>
                  <a:lnTo>
                    <a:pt x="251715" y="34682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52045" y="2187843"/>
              <a:ext cx="252095" cy="347345"/>
            </a:xfrm>
            <a:custGeom>
              <a:avLst/>
              <a:gdLst/>
              <a:ahLst/>
              <a:cxnLst/>
              <a:rect l="l" t="t" r="r" b="b"/>
              <a:pathLst>
                <a:path w="252095" h="347344">
                  <a:moveTo>
                    <a:pt x="251715" y="346822"/>
                  </a:moveTo>
                  <a:lnTo>
                    <a:pt x="128690" y="0"/>
                  </a:lnTo>
                  <a:lnTo>
                    <a:pt x="0" y="344760"/>
                  </a:lnTo>
                  <a:lnTo>
                    <a:pt x="251715" y="346822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35724" y="4524946"/>
              <a:ext cx="252095" cy="347345"/>
            </a:xfrm>
            <a:custGeom>
              <a:avLst/>
              <a:gdLst/>
              <a:ahLst/>
              <a:cxnLst/>
              <a:rect l="l" t="t" r="r" b="b"/>
              <a:pathLst>
                <a:path w="252095" h="347345">
                  <a:moveTo>
                    <a:pt x="123024" y="346822"/>
                  </a:moveTo>
                  <a:lnTo>
                    <a:pt x="0" y="0"/>
                  </a:lnTo>
                  <a:lnTo>
                    <a:pt x="251715" y="2061"/>
                  </a:lnTo>
                  <a:lnTo>
                    <a:pt x="123024" y="34682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35724" y="4524946"/>
              <a:ext cx="252095" cy="347345"/>
            </a:xfrm>
            <a:custGeom>
              <a:avLst/>
              <a:gdLst/>
              <a:ahLst/>
              <a:cxnLst/>
              <a:rect l="l" t="t" r="r" b="b"/>
              <a:pathLst>
                <a:path w="252095" h="347345">
                  <a:moveTo>
                    <a:pt x="0" y="0"/>
                  </a:moveTo>
                  <a:lnTo>
                    <a:pt x="123024" y="346822"/>
                  </a:lnTo>
                  <a:lnTo>
                    <a:pt x="251715" y="2061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329894" y="4901476"/>
              <a:ext cx="497840" cy="297180"/>
            </a:xfrm>
            <a:custGeom>
              <a:avLst/>
              <a:gdLst/>
              <a:ahLst/>
              <a:cxnLst/>
              <a:rect l="l" t="t" r="r" b="b"/>
              <a:pathLst>
                <a:path w="497840" h="297179">
                  <a:moveTo>
                    <a:pt x="0" y="0"/>
                  </a:moveTo>
                  <a:lnTo>
                    <a:pt x="497410" y="296722"/>
                  </a:lnTo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32917" y="4724319"/>
              <a:ext cx="361950" cy="285750"/>
            </a:xfrm>
            <a:custGeom>
              <a:avLst/>
              <a:gdLst/>
              <a:ahLst/>
              <a:cxnLst/>
              <a:rect l="l" t="t" r="r" b="b"/>
              <a:pathLst>
                <a:path w="361950" h="285750">
                  <a:moveTo>
                    <a:pt x="232496" y="285247"/>
                  </a:moveTo>
                  <a:lnTo>
                    <a:pt x="0" y="0"/>
                  </a:lnTo>
                  <a:lnTo>
                    <a:pt x="361456" y="69066"/>
                  </a:lnTo>
                  <a:lnTo>
                    <a:pt x="232496" y="28524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32917" y="4724319"/>
              <a:ext cx="361950" cy="285750"/>
            </a:xfrm>
            <a:custGeom>
              <a:avLst/>
              <a:gdLst/>
              <a:ahLst/>
              <a:cxnLst/>
              <a:rect l="l" t="t" r="r" b="b"/>
              <a:pathLst>
                <a:path w="361950" h="285750">
                  <a:moveTo>
                    <a:pt x="361456" y="69066"/>
                  </a:moveTo>
                  <a:lnTo>
                    <a:pt x="0" y="0"/>
                  </a:lnTo>
                  <a:lnTo>
                    <a:pt x="232496" y="285247"/>
                  </a:lnTo>
                  <a:lnTo>
                    <a:pt x="361456" y="69066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762825" y="5090108"/>
              <a:ext cx="361950" cy="285750"/>
            </a:xfrm>
            <a:custGeom>
              <a:avLst/>
              <a:gdLst/>
              <a:ahLst/>
              <a:cxnLst/>
              <a:rect l="l" t="t" r="r" b="b"/>
              <a:pathLst>
                <a:path w="361950" h="285750">
                  <a:moveTo>
                    <a:pt x="361456" y="285247"/>
                  </a:moveTo>
                  <a:lnTo>
                    <a:pt x="0" y="216181"/>
                  </a:lnTo>
                  <a:lnTo>
                    <a:pt x="128959" y="0"/>
                  </a:lnTo>
                  <a:lnTo>
                    <a:pt x="361456" y="28524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762825" y="5090108"/>
              <a:ext cx="361950" cy="285750"/>
            </a:xfrm>
            <a:custGeom>
              <a:avLst/>
              <a:gdLst/>
              <a:ahLst/>
              <a:cxnLst/>
              <a:rect l="l" t="t" r="r" b="b"/>
              <a:pathLst>
                <a:path w="361950" h="285750">
                  <a:moveTo>
                    <a:pt x="0" y="216181"/>
                  </a:moveTo>
                  <a:lnTo>
                    <a:pt x="361456" y="285247"/>
                  </a:lnTo>
                  <a:lnTo>
                    <a:pt x="128959" y="0"/>
                  </a:lnTo>
                  <a:lnTo>
                    <a:pt x="0" y="216181"/>
                  </a:lnTo>
                  <a:close/>
                </a:path>
              </a:pathLst>
            </a:custGeom>
            <a:ln w="761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4279900" y="2525076"/>
            <a:ext cx="1202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Comic Sans MS"/>
                <a:cs typeface="Comic Sans MS"/>
              </a:rPr>
              <a:t>peer-peer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2: </a:t>
            </a:r>
            <a:r>
              <a:rPr spc="-5" dirty="0"/>
              <a:t>Application</a:t>
            </a:r>
            <a:r>
              <a:rPr spc="-8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1528</Words>
  <Application>Microsoft Office PowerPoint</Application>
  <PresentationFormat>On-screen Show (4:3)</PresentationFormat>
  <Paragraphs>671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Sardar Patel College of Engineering</vt:lpstr>
      <vt:lpstr>Chapter 2: Application layer</vt:lpstr>
      <vt:lpstr>Chapter 2: Application Layer</vt:lpstr>
      <vt:lpstr>Some network apps</vt:lpstr>
      <vt:lpstr>Creating a network app</vt:lpstr>
      <vt:lpstr>Chapter 2: Application layer</vt:lpstr>
      <vt:lpstr>Application architectures</vt:lpstr>
      <vt:lpstr>Client-server architecture</vt:lpstr>
      <vt:lpstr>Pure P2P architecture</vt:lpstr>
      <vt:lpstr>Hybrid of client-server and P2P</vt:lpstr>
      <vt:lpstr>Chapter 2: Application layer</vt:lpstr>
      <vt:lpstr>Web and HTTP</vt:lpstr>
      <vt:lpstr>HTTP overview</vt:lpstr>
      <vt:lpstr>HTTP overview (continued)</vt:lpstr>
      <vt:lpstr>HTTP connections</vt:lpstr>
      <vt:lpstr>HTTP request message</vt:lpstr>
      <vt:lpstr>HTTP response message</vt:lpstr>
      <vt:lpstr>HTTP response status codes</vt:lpstr>
      <vt:lpstr>User-server state: cookies</vt:lpstr>
      <vt:lpstr>Cookies (continued)</vt:lpstr>
      <vt:lpstr>Chapter 2: Application layer</vt:lpstr>
      <vt:lpstr>FTP: the file transfer protocol</vt:lpstr>
      <vt:lpstr>FTP: separate control, data connections</vt:lpstr>
      <vt:lpstr>FTP commands, responses</vt:lpstr>
      <vt:lpstr>Chapter 2: Application layer</vt:lpstr>
      <vt:lpstr>Electronic Mail</vt:lpstr>
      <vt:lpstr>Electronic Mail: mail servers</vt:lpstr>
      <vt:lpstr>Electronic Mail: SMTP [RFC 2821]</vt:lpstr>
      <vt:lpstr>Scenario: Alice sends message to Bob</vt:lpstr>
      <vt:lpstr>Mail message format</vt:lpstr>
      <vt:lpstr>Mail access protocols</vt:lpstr>
      <vt:lpstr>Chapter 2: Application layer</vt:lpstr>
      <vt:lpstr>DNS: Domain Name System</vt:lpstr>
      <vt:lpstr>DNS</vt:lpstr>
      <vt:lpstr>Distributed, Hierarchical Database</vt:lpstr>
      <vt:lpstr>DNS: Root name servers</vt:lpstr>
      <vt:lpstr>DNS name  resolution example</vt:lpstr>
      <vt:lpstr>DNS name  resolution example</vt:lpstr>
      <vt:lpstr>Chapter 2: Application layer</vt:lpstr>
      <vt:lpstr>Socket programming</vt:lpstr>
      <vt:lpstr>Socket-programming using TCP</vt:lpstr>
      <vt:lpstr>Socket programming with TCP</vt:lpstr>
      <vt:lpstr>Client/server socket interaction: TCP</vt:lpstr>
      <vt:lpstr>Chapter 2: Application layer</vt:lpstr>
      <vt:lpstr>Socket programming with UDP</vt:lpstr>
      <vt:lpstr>Chapter 2: Summary</vt:lpstr>
      <vt:lpstr>Chapter 2: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Sardar Patel College of Engineering</dc:title>
  <cp:lastModifiedBy>Administrator</cp:lastModifiedBy>
  <cp:revision>2</cp:revision>
  <dcterms:created xsi:type="dcterms:W3CDTF">2020-06-18T06:56:53Z</dcterms:created>
  <dcterms:modified xsi:type="dcterms:W3CDTF">2020-06-19T04:56:13Z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