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69"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18"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79B1964-59DD-42DB-B61D-526F2F284838}" type="datetimeFigureOut">
              <a:rPr lang="en-IN" smtClean="0"/>
              <a:t>23-04-2016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D7AE8-FF7D-4393-ACEF-C63575860F1C}" type="slidenum">
              <a:rPr lang="en-IN" smtClean="0"/>
              <a:t>‹#›</a:t>
            </a:fld>
            <a:endParaRPr lang="en-IN"/>
          </a:p>
        </p:txBody>
      </p:sp>
    </p:spTree>
    <p:extLst>
      <p:ext uri="{BB962C8B-B14F-4D97-AF65-F5344CB8AC3E}">
        <p14:creationId xmlns:p14="http://schemas.microsoft.com/office/powerpoint/2010/main" val="3569911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79B1964-59DD-42DB-B61D-526F2F284838}" type="datetimeFigureOut">
              <a:rPr lang="en-IN" smtClean="0"/>
              <a:t>23-04-2016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D7AE8-FF7D-4393-ACEF-C63575860F1C}" type="slidenum">
              <a:rPr lang="en-IN" smtClean="0"/>
              <a:t>‹#›</a:t>
            </a:fld>
            <a:endParaRPr lang="en-IN"/>
          </a:p>
        </p:txBody>
      </p:sp>
    </p:spTree>
    <p:extLst>
      <p:ext uri="{BB962C8B-B14F-4D97-AF65-F5344CB8AC3E}">
        <p14:creationId xmlns:p14="http://schemas.microsoft.com/office/powerpoint/2010/main" val="2725990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79B1964-59DD-42DB-B61D-526F2F284838}" type="datetimeFigureOut">
              <a:rPr lang="en-IN" smtClean="0"/>
              <a:t>23-04-2016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D7AE8-FF7D-4393-ACEF-C63575860F1C}" type="slidenum">
              <a:rPr lang="en-IN" smtClean="0"/>
              <a:t>‹#›</a:t>
            </a:fld>
            <a:endParaRPr lang="en-IN"/>
          </a:p>
        </p:txBody>
      </p:sp>
    </p:spTree>
    <p:extLst>
      <p:ext uri="{BB962C8B-B14F-4D97-AF65-F5344CB8AC3E}">
        <p14:creationId xmlns:p14="http://schemas.microsoft.com/office/powerpoint/2010/main" val="1924863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79B1964-59DD-42DB-B61D-526F2F284838}" type="datetimeFigureOut">
              <a:rPr lang="en-IN" smtClean="0"/>
              <a:t>23-04-2016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D7AE8-FF7D-4393-ACEF-C63575860F1C}" type="slidenum">
              <a:rPr lang="en-IN" smtClean="0"/>
              <a:t>‹#›</a:t>
            </a:fld>
            <a:endParaRPr lang="en-IN"/>
          </a:p>
        </p:txBody>
      </p:sp>
    </p:spTree>
    <p:extLst>
      <p:ext uri="{BB962C8B-B14F-4D97-AF65-F5344CB8AC3E}">
        <p14:creationId xmlns:p14="http://schemas.microsoft.com/office/powerpoint/2010/main" val="1346816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9B1964-59DD-42DB-B61D-526F2F284838}" type="datetimeFigureOut">
              <a:rPr lang="en-IN" smtClean="0"/>
              <a:t>23-04-2016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D7AE8-FF7D-4393-ACEF-C63575860F1C}" type="slidenum">
              <a:rPr lang="en-IN" smtClean="0"/>
              <a:t>‹#›</a:t>
            </a:fld>
            <a:endParaRPr lang="en-IN"/>
          </a:p>
        </p:txBody>
      </p:sp>
    </p:spTree>
    <p:extLst>
      <p:ext uri="{BB962C8B-B14F-4D97-AF65-F5344CB8AC3E}">
        <p14:creationId xmlns:p14="http://schemas.microsoft.com/office/powerpoint/2010/main" val="1809701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79B1964-59DD-42DB-B61D-526F2F284838}" type="datetimeFigureOut">
              <a:rPr lang="en-IN" smtClean="0"/>
              <a:t>23-04-2016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BD7AE8-FF7D-4393-ACEF-C63575860F1C}" type="slidenum">
              <a:rPr lang="en-IN" smtClean="0"/>
              <a:t>‹#›</a:t>
            </a:fld>
            <a:endParaRPr lang="en-IN"/>
          </a:p>
        </p:txBody>
      </p:sp>
    </p:spTree>
    <p:extLst>
      <p:ext uri="{BB962C8B-B14F-4D97-AF65-F5344CB8AC3E}">
        <p14:creationId xmlns:p14="http://schemas.microsoft.com/office/powerpoint/2010/main" val="1641151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79B1964-59DD-42DB-B61D-526F2F284838}" type="datetimeFigureOut">
              <a:rPr lang="en-IN" smtClean="0"/>
              <a:t>23-04-2016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BD7AE8-FF7D-4393-ACEF-C63575860F1C}" type="slidenum">
              <a:rPr lang="en-IN" smtClean="0"/>
              <a:t>‹#›</a:t>
            </a:fld>
            <a:endParaRPr lang="en-IN"/>
          </a:p>
        </p:txBody>
      </p:sp>
    </p:spTree>
    <p:extLst>
      <p:ext uri="{BB962C8B-B14F-4D97-AF65-F5344CB8AC3E}">
        <p14:creationId xmlns:p14="http://schemas.microsoft.com/office/powerpoint/2010/main" val="787302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79B1964-59DD-42DB-B61D-526F2F284838}" type="datetimeFigureOut">
              <a:rPr lang="en-IN" smtClean="0"/>
              <a:t>23-04-2016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BD7AE8-FF7D-4393-ACEF-C63575860F1C}" type="slidenum">
              <a:rPr lang="en-IN" smtClean="0"/>
              <a:t>‹#›</a:t>
            </a:fld>
            <a:endParaRPr lang="en-IN"/>
          </a:p>
        </p:txBody>
      </p:sp>
    </p:spTree>
    <p:extLst>
      <p:ext uri="{BB962C8B-B14F-4D97-AF65-F5344CB8AC3E}">
        <p14:creationId xmlns:p14="http://schemas.microsoft.com/office/powerpoint/2010/main" val="3521111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9B1964-59DD-42DB-B61D-526F2F284838}" type="datetimeFigureOut">
              <a:rPr lang="en-IN" smtClean="0"/>
              <a:t>23-04-2016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BD7AE8-FF7D-4393-ACEF-C63575860F1C}" type="slidenum">
              <a:rPr lang="en-IN" smtClean="0"/>
              <a:t>‹#›</a:t>
            </a:fld>
            <a:endParaRPr lang="en-IN"/>
          </a:p>
        </p:txBody>
      </p:sp>
    </p:spTree>
    <p:extLst>
      <p:ext uri="{BB962C8B-B14F-4D97-AF65-F5344CB8AC3E}">
        <p14:creationId xmlns:p14="http://schemas.microsoft.com/office/powerpoint/2010/main" val="739577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9B1964-59DD-42DB-B61D-526F2F284838}" type="datetimeFigureOut">
              <a:rPr lang="en-IN" smtClean="0"/>
              <a:t>23-04-2016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BD7AE8-FF7D-4393-ACEF-C63575860F1C}" type="slidenum">
              <a:rPr lang="en-IN" smtClean="0"/>
              <a:t>‹#›</a:t>
            </a:fld>
            <a:endParaRPr lang="en-IN"/>
          </a:p>
        </p:txBody>
      </p:sp>
    </p:spTree>
    <p:extLst>
      <p:ext uri="{BB962C8B-B14F-4D97-AF65-F5344CB8AC3E}">
        <p14:creationId xmlns:p14="http://schemas.microsoft.com/office/powerpoint/2010/main" val="2132015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9B1964-59DD-42DB-B61D-526F2F284838}" type="datetimeFigureOut">
              <a:rPr lang="en-IN" smtClean="0"/>
              <a:t>23-04-2016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BD7AE8-FF7D-4393-ACEF-C63575860F1C}" type="slidenum">
              <a:rPr lang="en-IN" smtClean="0"/>
              <a:t>‹#›</a:t>
            </a:fld>
            <a:endParaRPr lang="en-IN"/>
          </a:p>
        </p:txBody>
      </p:sp>
    </p:spTree>
    <p:extLst>
      <p:ext uri="{BB962C8B-B14F-4D97-AF65-F5344CB8AC3E}">
        <p14:creationId xmlns:p14="http://schemas.microsoft.com/office/powerpoint/2010/main" val="162429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9B1964-59DD-42DB-B61D-526F2F284838}" type="datetimeFigureOut">
              <a:rPr lang="en-IN" smtClean="0"/>
              <a:t>23-04-2016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D7AE8-FF7D-4393-ACEF-C63575860F1C}" type="slidenum">
              <a:rPr lang="en-IN" smtClean="0"/>
              <a:t>‹#›</a:t>
            </a:fld>
            <a:endParaRPr lang="en-IN"/>
          </a:p>
        </p:txBody>
      </p:sp>
    </p:spTree>
    <p:extLst>
      <p:ext uri="{BB962C8B-B14F-4D97-AF65-F5344CB8AC3E}">
        <p14:creationId xmlns:p14="http://schemas.microsoft.com/office/powerpoint/2010/main" val="136041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65729" y="1978773"/>
            <a:ext cx="8045824" cy="1974662"/>
          </a:xfrm>
        </p:spPr>
        <p:txBody>
          <a:bodyPr/>
          <a:lstStyle/>
          <a:p>
            <a:r>
              <a:rPr lang="en-IN" b="1" dirty="0" smtClean="0">
                <a:latin typeface="Times New Roman" panose="02020603050405020304" pitchFamily="18" charset="0"/>
                <a:cs typeface="Times New Roman" panose="02020603050405020304" pitchFamily="18" charset="0"/>
              </a:rPr>
              <a:t>Chapter :-4  Network Layer</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9042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259" y="215153"/>
            <a:ext cx="11421035" cy="1754326"/>
          </a:xfrm>
          <a:prstGeom prst="rect">
            <a:avLst/>
          </a:prstGeom>
          <a:noFill/>
        </p:spPr>
        <p:txBody>
          <a:bodyPr wrap="square" rtlCol="0">
            <a:spAutoFit/>
          </a:bodyPr>
          <a:lstStyle/>
          <a:p>
            <a:pPr marL="285750" indent="-285750">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Routers:</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Routers are devices that connect two or more networks. They consists of a combination of hardware and software.</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The hardware can be in the form of a network server, a separate computer or a special device, as well as the physical interface to the various networks in the internetwork.</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Various types of networks can be interconnected through routers.</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The software in a router are the OS and the routing protocol. Management software can also be used.</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88259" y="2321859"/>
            <a:ext cx="1156447" cy="681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Device A	</a:t>
            </a:r>
            <a:endParaRPr lang="en-IN" dirty="0"/>
          </a:p>
        </p:txBody>
      </p:sp>
      <p:sp>
        <p:nvSpPr>
          <p:cNvPr id="4" name="Rectangle 3"/>
          <p:cNvSpPr/>
          <p:nvPr/>
        </p:nvSpPr>
        <p:spPr>
          <a:xfrm>
            <a:off x="10210796" y="2321859"/>
            <a:ext cx="1156447" cy="681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Device B</a:t>
            </a:r>
            <a:endParaRPr lang="en-IN" dirty="0"/>
          </a:p>
        </p:txBody>
      </p:sp>
      <p:sp>
        <p:nvSpPr>
          <p:cNvPr id="5" name="Oval 4"/>
          <p:cNvSpPr/>
          <p:nvPr/>
        </p:nvSpPr>
        <p:spPr>
          <a:xfrm>
            <a:off x="2102223" y="2411504"/>
            <a:ext cx="1846729" cy="5020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Network</a:t>
            </a:r>
            <a:endParaRPr lang="en-IN" dirty="0"/>
          </a:p>
        </p:txBody>
      </p:sp>
      <p:sp>
        <p:nvSpPr>
          <p:cNvPr id="6" name="Oval 5"/>
          <p:cNvSpPr/>
          <p:nvPr/>
        </p:nvSpPr>
        <p:spPr>
          <a:xfrm>
            <a:off x="7606550" y="2411504"/>
            <a:ext cx="1846729" cy="5020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Network</a:t>
            </a:r>
            <a:endParaRPr lang="en-IN" dirty="0"/>
          </a:p>
        </p:txBody>
      </p:sp>
      <p:sp>
        <p:nvSpPr>
          <p:cNvPr id="7" name="Rounded Rectangle 6"/>
          <p:cNvSpPr/>
          <p:nvPr/>
        </p:nvSpPr>
        <p:spPr>
          <a:xfrm>
            <a:off x="4706469" y="2321859"/>
            <a:ext cx="2115671" cy="779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Router</a:t>
            </a:r>
            <a:endParaRPr lang="en-IN" dirty="0"/>
          </a:p>
        </p:txBody>
      </p:sp>
      <p:cxnSp>
        <p:nvCxnSpPr>
          <p:cNvPr id="9" name="Straight Connector 8"/>
          <p:cNvCxnSpPr>
            <a:stCxn id="3" idx="3"/>
            <a:endCxn id="5" idx="2"/>
          </p:cNvCxnSpPr>
          <p:nvPr/>
        </p:nvCxnSpPr>
        <p:spPr>
          <a:xfrm flipV="1">
            <a:off x="1344706" y="2662516"/>
            <a:ext cx="757517" cy="2"/>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V="1">
            <a:off x="3948952" y="2662515"/>
            <a:ext cx="757517" cy="2"/>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flipV="1">
            <a:off x="6849033" y="2662513"/>
            <a:ext cx="757517" cy="2"/>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flipV="1">
            <a:off x="9455519" y="2662513"/>
            <a:ext cx="757517" cy="2"/>
          </a:xfrm>
          <a:prstGeom prst="line">
            <a:avLst/>
          </a:prstGeom>
        </p:spPr>
        <p:style>
          <a:lnRef idx="3">
            <a:schemeClr val="dk1"/>
          </a:lnRef>
          <a:fillRef idx="0">
            <a:schemeClr val="dk1"/>
          </a:fillRef>
          <a:effectRef idx="2">
            <a:schemeClr val="dk1"/>
          </a:effectRef>
          <a:fontRef idx="minor">
            <a:schemeClr val="tx1"/>
          </a:fontRef>
        </p:style>
      </p:cxnSp>
      <p:graphicFrame>
        <p:nvGraphicFramePr>
          <p:cNvPr id="15" name="Table 14"/>
          <p:cNvGraphicFramePr>
            <a:graphicFrameLocks noGrp="1"/>
          </p:cNvGraphicFramePr>
          <p:nvPr>
            <p:extLst>
              <p:ext uri="{D42A27DB-BD31-4B8C-83A1-F6EECF244321}">
                <p14:modId xmlns:p14="http://schemas.microsoft.com/office/powerpoint/2010/main" val="1901915605"/>
              </p:ext>
            </p:extLst>
          </p:nvPr>
        </p:nvGraphicFramePr>
        <p:xfrm>
          <a:off x="339165" y="3247713"/>
          <a:ext cx="854633" cy="2991723"/>
        </p:xfrm>
        <a:graphic>
          <a:graphicData uri="http://schemas.openxmlformats.org/drawingml/2006/table">
            <a:tbl>
              <a:tblPr firstRow="1" bandRow="1">
                <a:tableStyleId>{D7AC3CCA-C797-4891-BE02-D94E43425B78}</a:tableStyleId>
              </a:tblPr>
              <a:tblGrid>
                <a:gridCol w="854633"/>
              </a:tblGrid>
              <a:tr h="427389">
                <a:tc>
                  <a:txBody>
                    <a:bodyPr/>
                    <a:lstStyle/>
                    <a:p>
                      <a:pPr algn="ctr"/>
                      <a:r>
                        <a:rPr lang="en-IN" dirty="0" smtClean="0"/>
                        <a:t>7</a:t>
                      </a:r>
                      <a:endParaRPr lang="en-IN" dirty="0"/>
                    </a:p>
                  </a:txBody>
                  <a:tcPr/>
                </a:tc>
              </a:tr>
              <a:tr h="427389">
                <a:tc>
                  <a:txBody>
                    <a:bodyPr/>
                    <a:lstStyle/>
                    <a:p>
                      <a:pPr algn="ctr"/>
                      <a:r>
                        <a:rPr lang="en-IN" dirty="0" smtClean="0"/>
                        <a:t>6</a:t>
                      </a:r>
                      <a:endParaRPr lang="en-IN" dirty="0"/>
                    </a:p>
                  </a:txBody>
                  <a:tcPr/>
                </a:tc>
              </a:tr>
              <a:tr h="427389">
                <a:tc>
                  <a:txBody>
                    <a:bodyPr/>
                    <a:lstStyle/>
                    <a:p>
                      <a:pPr algn="ctr"/>
                      <a:r>
                        <a:rPr lang="en-IN" dirty="0" smtClean="0"/>
                        <a:t>5</a:t>
                      </a:r>
                      <a:endParaRPr lang="en-IN" dirty="0"/>
                    </a:p>
                  </a:txBody>
                  <a:tcPr/>
                </a:tc>
              </a:tr>
              <a:tr h="427389">
                <a:tc>
                  <a:txBody>
                    <a:bodyPr/>
                    <a:lstStyle/>
                    <a:p>
                      <a:pPr algn="ctr"/>
                      <a:r>
                        <a:rPr lang="en-IN" dirty="0" smtClean="0"/>
                        <a:t>4</a:t>
                      </a:r>
                      <a:endParaRPr lang="en-IN" dirty="0"/>
                    </a:p>
                  </a:txBody>
                  <a:tcPr/>
                </a:tc>
              </a:tr>
              <a:tr h="427389">
                <a:tc>
                  <a:txBody>
                    <a:bodyPr/>
                    <a:lstStyle/>
                    <a:p>
                      <a:pPr algn="ctr"/>
                      <a:r>
                        <a:rPr lang="en-IN" dirty="0" smtClean="0"/>
                        <a:t>3</a:t>
                      </a:r>
                      <a:endParaRPr lang="en-IN" dirty="0"/>
                    </a:p>
                  </a:txBody>
                  <a:tcPr/>
                </a:tc>
              </a:tr>
              <a:tr h="427389">
                <a:tc>
                  <a:txBody>
                    <a:bodyPr/>
                    <a:lstStyle/>
                    <a:p>
                      <a:pPr algn="ctr"/>
                      <a:r>
                        <a:rPr lang="en-IN" dirty="0" smtClean="0"/>
                        <a:t>2</a:t>
                      </a:r>
                      <a:endParaRPr lang="en-IN" dirty="0"/>
                    </a:p>
                  </a:txBody>
                  <a:tcPr/>
                </a:tc>
              </a:tr>
              <a:tr h="427389">
                <a:tc>
                  <a:txBody>
                    <a:bodyPr/>
                    <a:lstStyle/>
                    <a:p>
                      <a:pPr algn="ctr"/>
                      <a:r>
                        <a:rPr lang="en-IN" dirty="0" smtClean="0"/>
                        <a:t>1</a:t>
                      </a:r>
                      <a:endParaRPr lang="en-IN"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703446959"/>
              </p:ext>
            </p:extLst>
          </p:nvPr>
        </p:nvGraphicFramePr>
        <p:xfrm>
          <a:off x="10361702" y="3355556"/>
          <a:ext cx="854633" cy="2991723"/>
        </p:xfrm>
        <a:graphic>
          <a:graphicData uri="http://schemas.openxmlformats.org/drawingml/2006/table">
            <a:tbl>
              <a:tblPr firstRow="1" bandRow="1">
                <a:tableStyleId>{D7AC3CCA-C797-4891-BE02-D94E43425B78}</a:tableStyleId>
              </a:tblPr>
              <a:tblGrid>
                <a:gridCol w="854633"/>
              </a:tblGrid>
              <a:tr h="427389">
                <a:tc>
                  <a:txBody>
                    <a:bodyPr/>
                    <a:lstStyle/>
                    <a:p>
                      <a:pPr algn="ctr"/>
                      <a:r>
                        <a:rPr lang="en-IN" dirty="0" smtClean="0"/>
                        <a:t>7</a:t>
                      </a:r>
                      <a:endParaRPr lang="en-IN" dirty="0"/>
                    </a:p>
                  </a:txBody>
                  <a:tcPr/>
                </a:tc>
              </a:tr>
              <a:tr h="427389">
                <a:tc>
                  <a:txBody>
                    <a:bodyPr/>
                    <a:lstStyle/>
                    <a:p>
                      <a:pPr algn="ctr"/>
                      <a:r>
                        <a:rPr lang="en-IN" dirty="0" smtClean="0"/>
                        <a:t>6</a:t>
                      </a:r>
                      <a:endParaRPr lang="en-IN" dirty="0"/>
                    </a:p>
                  </a:txBody>
                  <a:tcPr/>
                </a:tc>
              </a:tr>
              <a:tr h="427389">
                <a:tc>
                  <a:txBody>
                    <a:bodyPr/>
                    <a:lstStyle/>
                    <a:p>
                      <a:pPr algn="ctr"/>
                      <a:r>
                        <a:rPr lang="en-IN" dirty="0" smtClean="0"/>
                        <a:t>5</a:t>
                      </a:r>
                      <a:endParaRPr lang="en-IN" dirty="0"/>
                    </a:p>
                  </a:txBody>
                  <a:tcPr/>
                </a:tc>
              </a:tr>
              <a:tr h="427389">
                <a:tc>
                  <a:txBody>
                    <a:bodyPr/>
                    <a:lstStyle/>
                    <a:p>
                      <a:pPr algn="ctr"/>
                      <a:r>
                        <a:rPr lang="en-IN" dirty="0" smtClean="0"/>
                        <a:t>4</a:t>
                      </a:r>
                      <a:endParaRPr lang="en-IN" dirty="0"/>
                    </a:p>
                  </a:txBody>
                  <a:tcPr/>
                </a:tc>
              </a:tr>
              <a:tr h="427389">
                <a:tc>
                  <a:txBody>
                    <a:bodyPr/>
                    <a:lstStyle/>
                    <a:p>
                      <a:pPr algn="ctr"/>
                      <a:r>
                        <a:rPr lang="en-IN" dirty="0" smtClean="0"/>
                        <a:t>3</a:t>
                      </a:r>
                      <a:endParaRPr lang="en-IN" dirty="0"/>
                    </a:p>
                  </a:txBody>
                  <a:tcPr/>
                </a:tc>
              </a:tr>
              <a:tr h="427389">
                <a:tc>
                  <a:txBody>
                    <a:bodyPr/>
                    <a:lstStyle/>
                    <a:p>
                      <a:pPr algn="ctr"/>
                      <a:r>
                        <a:rPr lang="en-IN" dirty="0" smtClean="0"/>
                        <a:t>2</a:t>
                      </a:r>
                      <a:endParaRPr lang="en-IN" dirty="0"/>
                    </a:p>
                  </a:txBody>
                  <a:tcPr/>
                </a:tc>
              </a:tr>
              <a:tr h="427389">
                <a:tc>
                  <a:txBody>
                    <a:bodyPr/>
                    <a:lstStyle/>
                    <a:p>
                      <a:pPr algn="ctr"/>
                      <a:r>
                        <a:rPr lang="en-IN" dirty="0" smtClean="0"/>
                        <a:t>1</a:t>
                      </a:r>
                      <a:endParaRPr lang="en-IN" dirty="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374762592"/>
              </p:ext>
            </p:extLst>
          </p:nvPr>
        </p:nvGraphicFramePr>
        <p:xfrm>
          <a:off x="5241365" y="4187314"/>
          <a:ext cx="1482165" cy="1112520"/>
        </p:xfrm>
        <a:graphic>
          <a:graphicData uri="http://schemas.openxmlformats.org/drawingml/2006/table">
            <a:tbl>
              <a:tblPr firstRow="1" bandRow="1">
                <a:tableStyleId>{D7AC3CCA-C797-4891-BE02-D94E43425B78}</a:tableStyleId>
              </a:tblPr>
              <a:tblGrid>
                <a:gridCol w="1482165"/>
              </a:tblGrid>
              <a:tr h="370840">
                <a:tc>
                  <a:txBody>
                    <a:bodyPr/>
                    <a:lstStyle/>
                    <a:p>
                      <a:pPr algn="ctr"/>
                      <a:r>
                        <a:rPr lang="en-IN" dirty="0" smtClean="0"/>
                        <a:t>3</a:t>
                      </a:r>
                      <a:endParaRPr lang="en-IN" dirty="0"/>
                    </a:p>
                  </a:txBody>
                  <a:tcPr/>
                </a:tc>
              </a:tr>
              <a:tr h="370840">
                <a:tc>
                  <a:txBody>
                    <a:bodyPr/>
                    <a:lstStyle/>
                    <a:p>
                      <a:pPr algn="ctr"/>
                      <a:r>
                        <a:rPr lang="en-IN" dirty="0" smtClean="0"/>
                        <a:t>2</a:t>
                      </a:r>
                      <a:endParaRPr lang="en-IN" dirty="0"/>
                    </a:p>
                  </a:txBody>
                  <a:tcPr/>
                </a:tc>
              </a:tr>
              <a:tr h="370840">
                <a:tc>
                  <a:txBody>
                    <a:bodyPr/>
                    <a:lstStyle/>
                    <a:p>
                      <a:pPr marL="0" indent="0" algn="ctr">
                        <a:buNone/>
                      </a:pPr>
                      <a:r>
                        <a:rPr lang="en-IN" dirty="0" smtClean="0"/>
                        <a:t>1</a:t>
                      </a:r>
                      <a:endParaRPr lang="en-IN" dirty="0"/>
                    </a:p>
                  </a:txBody>
                  <a:tcPr/>
                </a:tc>
              </a:tr>
            </a:tbl>
          </a:graphicData>
        </a:graphic>
      </p:graphicFrame>
      <p:cxnSp>
        <p:nvCxnSpPr>
          <p:cNvPr id="19" name="Straight Arrow Connector 18"/>
          <p:cNvCxnSpPr/>
          <p:nvPr/>
        </p:nvCxnSpPr>
        <p:spPr>
          <a:xfrm flipV="1">
            <a:off x="923365" y="3469342"/>
            <a:ext cx="1" cy="30146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923365" y="6483973"/>
            <a:ext cx="4482353" cy="0"/>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flipV="1">
            <a:off x="5378824" y="4294890"/>
            <a:ext cx="0" cy="2189084"/>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p:nvPr/>
        </p:nvCxnSpPr>
        <p:spPr>
          <a:xfrm>
            <a:off x="5378824" y="4294890"/>
            <a:ext cx="1183341" cy="0"/>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p:nvPr/>
        </p:nvCxnSpPr>
        <p:spPr>
          <a:xfrm flipV="1">
            <a:off x="6562165" y="4294890"/>
            <a:ext cx="0" cy="2189084"/>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p:cNvCxnSpPr/>
          <p:nvPr/>
        </p:nvCxnSpPr>
        <p:spPr>
          <a:xfrm>
            <a:off x="6562165" y="6483973"/>
            <a:ext cx="4482353" cy="0"/>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Arrow Connector 29"/>
          <p:cNvCxnSpPr/>
          <p:nvPr/>
        </p:nvCxnSpPr>
        <p:spPr>
          <a:xfrm flipV="1">
            <a:off x="11044518" y="3469342"/>
            <a:ext cx="1" cy="30146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52396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76" y="188259"/>
            <a:ext cx="11456895" cy="4801314"/>
          </a:xfrm>
          <a:prstGeom prst="rect">
            <a:avLst/>
          </a:prstGeom>
          <a:noFill/>
        </p:spPr>
        <p:txBody>
          <a:bodyPr wrap="square" rtlCol="0">
            <a:spAutoFit/>
          </a:bodyPr>
          <a:lstStyle/>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Routers use logical and physical addressing to connect two or more logically separated networks.</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The large network is organized into small network segments called as subnet and those subnets are interconnected via routers.</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Each of the subnet is given a logical address. This allows the networks to be separated but still access each other and exchange data.</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Data is grouped into packets, or blocks of data. Each packet has a physical device address as well as logical network address.</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The network address allows routers to calculate the optimal path to a workstation or computer.</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Route discovery is the process of finding the possible routes through the internetwork and then building routing tables to store that information. The two methods of route discovery are:</a:t>
            </a:r>
          </a:p>
          <a:p>
            <a:pPr marL="342900" indent="-342900">
              <a:buAutoNum type="arabicPeriod"/>
            </a:pPr>
            <a:r>
              <a:rPr lang="en-IN" b="1" dirty="0" smtClean="0">
                <a:latin typeface="Times New Roman" panose="02020603050405020304" pitchFamily="18" charset="0"/>
                <a:cs typeface="Times New Roman" panose="02020603050405020304" pitchFamily="18" charset="0"/>
              </a:rPr>
              <a:t>Distance vector routing.</a:t>
            </a:r>
          </a:p>
          <a:p>
            <a:pPr marL="342900" indent="-342900">
              <a:buAutoNum type="arabicPeriod"/>
            </a:pPr>
            <a:r>
              <a:rPr lang="en-IN" b="1" dirty="0" smtClean="0">
                <a:latin typeface="Times New Roman" panose="02020603050405020304" pitchFamily="18" charset="0"/>
                <a:cs typeface="Times New Roman" panose="02020603050405020304" pitchFamily="18" charset="0"/>
              </a:rPr>
              <a:t>Link state routing.</a:t>
            </a:r>
          </a:p>
          <a:p>
            <a:endParaRPr lang="en-IN"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In distance vector routing, each router advertises  its presence periodically to other routers on the network.</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Link state routers broadcast their complete routing tables only at start-up and at certain intervals.</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Dynamic route selection permits routers to constantly adjusting to changing network conditions.</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With static route selection, packet always follow a pre-determine path.</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719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224" y="188259"/>
            <a:ext cx="11797552" cy="6186309"/>
          </a:xfrm>
          <a:prstGeom prst="rect">
            <a:avLst/>
          </a:prstGeom>
          <a:noFill/>
        </p:spPr>
        <p:txBody>
          <a:bodyPr wrap="square" rtlCol="0">
            <a:spAutoFit/>
          </a:bodyPr>
          <a:lstStyle/>
          <a:p>
            <a:pPr marL="285750" indent="-285750">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Routing Tables: </a:t>
            </a:r>
            <a:r>
              <a:rPr lang="en-IN" dirty="0" smtClean="0">
                <a:latin typeface="Times New Roman" panose="02020603050405020304" pitchFamily="18" charset="0"/>
                <a:cs typeface="Times New Roman" panose="02020603050405020304" pitchFamily="18" charset="0"/>
              </a:rPr>
              <a:t>The routing table for a host or a router consists of an entry for each destination, or a combination of destinations to route the IP packets.</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Routing tables can be of two types:</a:t>
            </a:r>
          </a:p>
          <a:p>
            <a:pPr marL="342900" indent="-342900">
              <a:buFont typeface="+mj-lt"/>
              <a:buAutoNum type="arabicPeriod"/>
            </a:pPr>
            <a:r>
              <a:rPr lang="en-IN" b="1" dirty="0" smtClean="0">
                <a:latin typeface="Times New Roman" panose="02020603050405020304" pitchFamily="18" charset="0"/>
                <a:cs typeface="Times New Roman" panose="02020603050405020304" pitchFamily="18" charset="0"/>
              </a:rPr>
              <a:t>Static routing tables.</a:t>
            </a:r>
          </a:p>
          <a:p>
            <a:pPr marL="342900" indent="-342900">
              <a:buFont typeface="+mj-lt"/>
              <a:buAutoNum type="arabicPeriod"/>
            </a:pPr>
            <a:r>
              <a:rPr lang="en-IN" b="1" dirty="0" smtClean="0">
                <a:latin typeface="Times New Roman" panose="02020603050405020304" pitchFamily="18" charset="0"/>
                <a:cs typeface="Times New Roman" panose="02020603050405020304" pitchFamily="18" charset="0"/>
              </a:rPr>
              <a:t>Dynamic routing tables.</a:t>
            </a:r>
          </a:p>
          <a:p>
            <a:endParaRPr lang="en-IN" b="1" dirty="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1.Static Routing Tables: </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The information in the static routing tables is entered manual. The route of a packet to each destination is entered into the table by the administrator.</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This routing table can not  update itself automatically. It has to be changed manually as and when required.</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Hence static routing table is useful only for small networks.</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2. Dynamic Routing </a:t>
            </a:r>
            <a:r>
              <a:rPr lang="en-IN" b="1" dirty="0">
                <a:latin typeface="Times New Roman" panose="02020603050405020304" pitchFamily="18" charset="0"/>
                <a:cs typeface="Times New Roman" panose="02020603050405020304" pitchFamily="18" charset="0"/>
              </a:rPr>
              <a:t>T</a:t>
            </a:r>
            <a:r>
              <a:rPr lang="en-IN" b="1" dirty="0" smtClean="0">
                <a:latin typeface="Times New Roman" panose="02020603050405020304" pitchFamily="18" charset="0"/>
                <a:cs typeface="Times New Roman" panose="02020603050405020304" pitchFamily="18" charset="0"/>
              </a:rPr>
              <a:t>able:</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The dynamic routing tables can get automatically updated by using a dynamic routing protocol such as RIP, OSPF or BGB.</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3. Unicast Routing:</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In unicast routing there is a one to one relation between the source and the destination. That means only one source sends packets to only one direction.</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The type of source and destination addresses included in the IP datagram are unicast addresses assigned to the hosts.</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The concept of unicast routing when a router receive a packet, it forwards that packet through only one of its ports which corresponds to the optimum path.</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The router can discard the packet if it can not find the destination address.</a:t>
            </a:r>
          </a:p>
        </p:txBody>
      </p:sp>
    </p:spTree>
    <p:extLst>
      <p:ext uri="{BB962C8B-B14F-4D97-AF65-F5344CB8AC3E}">
        <p14:creationId xmlns:p14="http://schemas.microsoft.com/office/powerpoint/2010/main" val="2161559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76" y="349624"/>
            <a:ext cx="1622612" cy="690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Source A</a:t>
            </a:r>
            <a:endParaRPr lang="en-IN" dirty="0"/>
          </a:p>
        </p:txBody>
      </p:sp>
      <p:sp>
        <p:nvSpPr>
          <p:cNvPr id="3" name="Rectangle 2"/>
          <p:cNvSpPr/>
          <p:nvPr/>
        </p:nvSpPr>
        <p:spPr>
          <a:xfrm>
            <a:off x="10461812" y="3535529"/>
            <a:ext cx="1622612" cy="690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Source B</a:t>
            </a:r>
            <a:endParaRPr lang="en-IN" dirty="0"/>
          </a:p>
        </p:txBody>
      </p:sp>
      <p:cxnSp>
        <p:nvCxnSpPr>
          <p:cNvPr id="5" name="Straight Arrow Connector 4"/>
          <p:cNvCxnSpPr>
            <a:stCxn id="2" idx="3"/>
          </p:cNvCxnSpPr>
          <p:nvPr/>
        </p:nvCxnSpPr>
        <p:spPr>
          <a:xfrm flipV="1">
            <a:off x="1730188" y="694765"/>
            <a:ext cx="125505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 name="Oval 5"/>
          <p:cNvSpPr/>
          <p:nvPr/>
        </p:nvSpPr>
        <p:spPr>
          <a:xfrm>
            <a:off x="2985247" y="349624"/>
            <a:ext cx="815788" cy="7485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p:cNvCxnSpPr/>
          <p:nvPr/>
        </p:nvCxnSpPr>
        <p:spPr>
          <a:xfrm flipV="1">
            <a:off x="3231776" y="620806"/>
            <a:ext cx="367553" cy="206189"/>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3296771" y="620806"/>
            <a:ext cx="268941" cy="224117"/>
          </a:xfrm>
          <a:prstGeom prst="line">
            <a:avLst/>
          </a:prstGeom>
        </p:spPr>
        <p:style>
          <a:lnRef idx="3">
            <a:schemeClr val="dk1"/>
          </a:lnRef>
          <a:fillRef idx="0">
            <a:schemeClr val="dk1"/>
          </a:fillRef>
          <a:effectRef idx="2">
            <a:schemeClr val="dk1"/>
          </a:effectRef>
          <a:fontRef idx="minor">
            <a:schemeClr val="tx1"/>
          </a:fontRef>
        </p:style>
      </p:cxnSp>
      <p:sp>
        <p:nvSpPr>
          <p:cNvPr id="9" name="Oval 8"/>
          <p:cNvSpPr/>
          <p:nvPr/>
        </p:nvSpPr>
        <p:spPr>
          <a:xfrm>
            <a:off x="5524500" y="349624"/>
            <a:ext cx="815788" cy="7485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p:cNvCxnSpPr/>
          <p:nvPr/>
        </p:nvCxnSpPr>
        <p:spPr>
          <a:xfrm flipV="1">
            <a:off x="5771029" y="620806"/>
            <a:ext cx="367553" cy="206189"/>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a:off x="5836024" y="620806"/>
            <a:ext cx="268941" cy="224117"/>
          </a:xfrm>
          <a:prstGeom prst="line">
            <a:avLst/>
          </a:prstGeom>
        </p:spPr>
        <p:style>
          <a:lnRef idx="3">
            <a:schemeClr val="dk1"/>
          </a:lnRef>
          <a:fillRef idx="0">
            <a:schemeClr val="dk1"/>
          </a:fillRef>
          <a:effectRef idx="2">
            <a:schemeClr val="dk1"/>
          </a:effectRef>
          <a:fontRef idx="minor">
            <a:schemeClr val="tx1"/>
          </a:fontRef>
        </p:style>
      </p:cxnSp>
      <p:sp>
        <p:nvSpPr>
          <p:cNvPr id="12" name="Oval 11"/>
          <p:cNvSpPr/>
          <p:nvPr/>
        </p:nvSpPr>
        <p:spPr>
          <a:xfrm>
            <a:off x="8518711" y="349624"/>
            <a:ext cx="815788" cy="7485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Connector 12"/>
          <p:cNvCxnSpPr/>
          <p:nvPr/>
        </p:nvCxnSpPr>
        <p:spPr>
          <a:xfrm flipV="1">
            <a:off x="8765240" y="620806"/>
            <a:ext cx="367553" cy="206189"/>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8830235" y="620806"/>
            <a:ext cx="268941" cy="224117"/>
          </a:xfrm>
          <a:prstGeom prst="line">
            <a:avLst/>
          </a:prstGeom>
        </p:spPr>
        <p:style>
          <a:lnRef idx="3">
            <a:schemeClr val="dk1"/>
          </a:lnRef>
          <a:fillRef idx="0">
            <a:schemeClr val="dk1"/>
          </a:fillRef>
          <a:effectRef idx="2">
            <a:schemeClr val="dk1"/>
          </a:effectRef>
          <a:fontRef idx="minor">
            <a:schemeClr val="tx1"/>
          </a:fontRef>
        </p:style>
      </p:cxnSp>
      <p:sp>
        <p:nvSpPr>
          <p:cNvPr id="15" name="Oval 14"/>
          <p:cNvSpPr/>
          <p:nvPr/>
        </p:nvSpPr>
        <p:spPr>
          <a:xfrm>
            <a:off x="5634318" y="3701374"/>
            <a:ext cx="815788" cy="7485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15"/>
          <p:cNvCxnSpPr/>
          <p:nvPr/>
        </p:nvCxnSpPr>
        <p:spPr>
          <a:xfrm flipV="1">
            <a:off x="5781115" y="4019623"/>
            <a:ext cx="367553" cy="206189"/>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a:off x="5815852" y="4019623"/>
            <a:ext cx="268941" cy="224117"/>
          </a:xfrm>
          <a:prstGeom prst="line">
            <a:avLst/>
          </a:prstGeom>
        </p:spPr>
        <p:style>
          <a:lnRef idx="3">
            <a:schemeClr val="dk1"/>
          </a:lnRef>
          <a:fillRef idx="0">
            <a:schemeClr val="dk1"/>
          </a:fillRef>
          <a:effectRef idx="2">
            <a:schemeClr val="dk1"/>
          </a:effectRef>
          <a:fontRef idx="minor">
            <a:schemeClr val="tx1"/>
          </a:fontRef>
        </p:style>
      </p:cxnSp>
      <p:sp>
        <p:nvSpPr>
          <p:cNvPr id="18" name="Oval 17"/>
          <p:cNvSpPr/>
          <p:nvPr/>
        </p:nvSpPr>
        <p:spPr>
          <a:xfrm>
            <a:off x="8317005" y="3634140"/>
            <a:ext cx="815788" cy="7485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 name="Straight Connector 18"/>
          <p:cNvCxnSpPr/>
          <p:nvPr/>
        </p:nvCxnSpPr>
        <p:spPr>
          <a:xfrm flipV="1">
            <a:off x="8563534" y="3802228"/>
            <a:ext cx="367553" cy="206189"/>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8628529" y="3802228"/>
            <a:ext cx="268941" cy="224117"/>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Arrow Connector 20"/>
          <p:cNvCxnSpPr>
            <a:endCxn id="9" idx="2"/>
          </p:cNvCxnSpPr>
          <p:nvPr/>
        </p:nvCxnSpPr>
        <p:spPr>
          <a:xfrm>
            <a:off x="3801035" y="717177"/>
            <a:ext cx="1723465" cy="67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a:endCxn id="12" idx="2"/>
          </p:cNvCxnSpPr>
          <p:nvPr/>
        </p:nvCxnSpPr>
        <p:spPr>
          <a:xfrm>
            <a:off x="6351494" y="708211"/>
            <a:ext cx="2167217" cy="156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a:off x="9334499" y="685802"/>
            <a:ext cx="472889" cy="8963"/>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a:stCxn id="9" idx="4"/>
          </p:cNvCxnSpPr>
          <p:nvPr/>
        </p:nvCxnSpPr>
        <p:spPr>
          <a:xfrm>
            <a:off x="5932394" y="1098178"/>
            <a:ext cx="35858" cy="2874379"/>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p:cNvCxnSpPr>
            <a:stCxn id="15" idx="6"/>
          </p:cNvCxnSpPr>
          <p:nvPr/>
        </p:nvCxnSpPr>
        <p:spPr>
          <a:xfrm>
            <a:off x="6450106" y="4075651"/>
            <a:ext cx="1913965" cy="8964"/>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Arrow Connector 31"/>
          <p:cNvCxnSpPr/>
          <p:nvPr/>
        </p:nvCxnSpPr>
        <p:spPr>
          <a:xfrm flipV="1">
            <a:off x="9142876" y="4008417"/>
            <a:ext cx="1318936" cy="179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TextBox 38"/>
          <p:cNvSpPr txBox="1"/>
          <p:nvPr/>
        </p:nvSpPr>
        <p:spPr>
          <a:xfrm>
            <a:off x="897590" y="3511338"/>
            <a:ext cx="3325906"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Fig: Unicast Routing</a:t>
            </a:r>
            <a:endParaRPr lang="en-IN" b="1" dirty="0">
              <a:latin typeface="Times New Roman" panose="02020603050405020304" pitchFamily="18" charset="0"/>
              <a:cs typeface="Times New Roman" panose="02020603050405020304" pitchFamily="18" charset="0"/>
            </a:endParaRPr>
          </a:p>
        </p:txBody>
      </p:sp>
      <p:sp>
        <p:nvSpPr>
          <p:cNvPr id="44" name="Rectangle 43"/>
          <p:cNvSpPr/>
          <p:nvPr/>
        </p:nvSpPr>
        <p:spPr>
          <a:xfrm>
            <a:off x="1918447" y="349624"/>
            <a:ext cx="779929" cy="27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8" name="Straight Arrow Connector 47"/>
          <p:cNvCxnSpPr/>
          <p:nvPr/>
        </p:nvCxnSpPr>
        <p:spPr>
          <a:xfrm>
            <a:off x="2698376" y="349624"/>
            <a:ext cx="3854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271682" y="342900"/>
            <a:ext cx="779929" cy="27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0" name="Straight Arrow Connector 49"/>
          <p:cNvCxnSpPr/>
          <p:nvPr/>
        </p:nvCxnSpPr>
        <p:spPr>
          <a:xfrm>
            <a:off x="4468904" y="233083"/>
            <a:ext cx="3854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rot="5240923">
            <a:off x="5902102" y="1889907"/>
            <a:ext cx="779929" cy="27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2" name="Straight Arrow Connector 51"/>
          <p:cNvCxnSpPr/>
          <p:nvPr/>
        </p:nvCxnSpPr>
        <p:spPr>
          <a:xfrm>
            <a:off x="6566501" y="1892150"/>
            <a:ext cx="22414" cy="286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011955" y="4496994"/>
            <a:ext cx="30257" cy="832061"/>
          </a:xfrm>
          <a:prstGeom prst="line">
            <a:avLst/>
          </a:prstGeom>
        </p:spPr>
        <p:style>
          <a:lnRef idx="3">
            <a:schemeClr val="dk1"/>
          </a:lnRef>
          <a:fillRef idx="0">
            <a:schemeClr val="dk1"/>
          </a:fillRef>
          <a:effectRef idx="2">
            <a:schemeClr val="dk1"/>
          </a:effectRef>
          <a:fontRef idx="minor">
            <a:schemeClr val="tx1"/>
          </a:fontRef>
        </p:style>
      </p:cxnSp>
      <p:cxnSp>
        <p:nvCxnSpPr>
          <p:cNvPr id="58" name="Straight Connector 57"/>
          <p:cNvCxnSpPr/>
          <p:nvPr/>
        </p:nvCxnSpPr>
        <p:spPr>
          <a:xfrm flipV="1">
            <a:off x="5136777" y="4115994"/>
            <a:ext cx="498662" cy="15687"/>
          </a:xfrm>
          <a:prstGeom prst="line">
            <a:avLst/>
          </a:prstGeom>
        </p:spPr>
        <p:style>
          <a:lnRef idx="3">
            <a:schemeClr val="dk1"/>
          </a:lnRef>
          <a:fillRef idx="0">
            <a:schemeClr val="dk1"/>
          </a:fillRef>
          <a:effectRef idx="2">
            <a:schemeClr val="dk1"/>
          </a:effectRef>
          <a:fontRef idx="minor">
            <a:schemeClr val="tx1"/>
          </a:fontRef>
        </p:style>
      </p:cxnSp>
      <p:sp>
        <p:nvSpPr>
          <p:cNvPr id="62" name="Rectangle 61"/>
          <p:cNvSpPr/>
          <p:nvPr/>
        </p:nvSpPr>
        <p:spPr>
          <a:xfrm>
            <a:off x="6627159" y="4254944"/>
            <a:ext cx="779929" cy="27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3" name="Straight Arrow Connector 62"/>
          <p:cNvCxnSpPr/>
          <p:nvPr/>
        </p:nvCxnSpPr>
        <p:spPr>
          <a:xfrm>
            <a:off x="7407088" y="4382694"/>
            <a:ext cx="3854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9334499" y="4140648"/>
            <a:ext cx="779929" cy="27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5" name="Straight Arrow Connector 64"/>
          <p:cNvCxnSpPr/>
          <p:nvPr/>
        </p:nvCxnSpPr>
        <p:spPr>
          <a:xfrm>
            <a:off x="9802344" y="4526126"/>
            <a:ext cx="3854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632992" y="5462387"/>
            <a:ext cx="10406064" cy="923330"/>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Metric:</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A metric is defined as the cost assigned for passing through a network.</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The metric assigned to each network depends on the type of protocol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6826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3435" y="161365"/>
            <a:ext cx="11591365" cy="3416320"/>
          </a:xfrm>
          <a:prstGeom prst="rect">
            <a:avLst/>
          </a:prstGeom>
          <a:noFill/>
        </p:spPr>
        <p:txBody>
          <a:bodyPr wrap="square" rtlCol="0">
            <a:spAutoFit/>
          </a:bodyPr>
          <a:lstStyle/>
          <a:p>
            <a:pPr marL="285750" indent="-285750">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Interior and Exterior Routing:</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An internet is so large that for one routing protocol  it is impossible to handle the tasks  of updating the routing tables of all the routers.</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So an internet id divided into a number of autonomous system(AS). An AS is group of networks and routers.</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Interior Routing: </a:t>
            </a:r>
            <a:r>
              <a:rPr lang="en-IN" dirty="0" smtClean="0">
                <a:latin typeface="Times New Roman" panose="02020603050405020304" pitchFamily="18" charset="0"/>
                <a:cs typeface="Times New Roman" panose="02020603050405020304" pitchFamily="18" charset="0"/>
              </a:rPr>
              <a:t>The routing that takes place inside an AS is called interior routing</a:t>
            </a:r>
            <a:r>
              <a:rPr lang="en-IN" b="1"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Exterior Routing: </a:t>
            </a:r>
            <a:r>
              <a:rPr lang="en-IN" dirty="0" smtClean="0">
                <a:latin typeface="Times New Roman" panose="02020603050405020304" pitchFamily="18" charset="0"/>
                <a:cs typeface="Times New Roman" panose="02020603050405020304" pitchFamily="18" charset="0"/>
              </a:rPr>
              <a:t>The routing that takes place among various autonomous system is called exterior routing.</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Broadcasting Routing: </a:t>
            </a:r>
            <a:r>
              <a:rPr lang="en-IN" dirty="0" smtClean="0">
                <a:latin typeface="Times New Roman" panose="02020603050405020304" pitchFamily="18" charset="0"/>
                <a:cs typeface="Times New Roman" panose="02020603050405020304" pitchFamily="18" charset="0"/>
              </a:rPr>
              <a:t>In certain application, the host has to send packets to many or all other hosts.</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If the sender send a packet to all destination simultaneously then it is called as </a:t>
            </a:r>
            <a:r>
              <a:rPr lang="en-IN" b="1" dirty="0" smtClean="0">
                <a:latin typeface="Times New Roman" panose="02020603050405020304" pitchFamily="18" charset="0"/>
                <a:cs typeface="Times New Roman" panose="02020603050405020304" pitchFamily="18" charset="0"/>
              </a:rPr>
              <a:t>broadcasting.</a:t>
            </a: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
        <p:nvSpPr>
          <p:cNvPr id="3" name="Rectangle 2"/>
          <p:cNvSpPr/>
          <p:nvPr/>
        </p:nvSpPr>
        <p:spPr>
          <a:xfrm>
            <a:off x="3738282" y="3039035"/>
            <a:ext cx="2563906" cy="322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Broadcasting</a:t>
            </a:r>
            <a:endParaRPr lang="en-IN" dirty="0"/>
          </a:p>
        </p:txBody>
      </p:sp>
      <p:sp>
        <p:nvSpPr>
          <p:cNvPr id="4" name="Rectangle 3"/>
          <p:cNvSpPr/>
          <p:nvPr/>
        </p:nvSpPr>
        <p:spPr>
          <a:xfrm>
            <a:off x="1246093" y="3855207"/>
            <a:ext cx="2563906" cy="322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Simple Broadcasting</a:t>
            </a:r>
            <a:endParaRPr lang="en-IN" dirty="0"/>
          </a:p>
        </p:txBody>
      </p:sp>
      <p:sp>
        <p:nvSpPr>
          <p:cNvPr id="5" name="Rectangle 4"/>
          <p:cNvSpPr/>
          <p:nvPr/>
        </p:nvSpPr>
        <p:spPr>
          <a:xfrm>
            <a:off x="4177553" y="3855207"/>
            <a:ext cx="2563906" cy="322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Flooding</a:t>
            </a:r>
            <a:endParaRPr lang="en-IN" dirty="0"/>
          </a:p>
        </p:txBody>
      </p:sp>
      <p:sp>
        <p:nvSpPr>
          <p:cNvPr id="6" name="Rectangle 5"/>
          <p:cNvSpPr/>
          <p:nvPr/>
        </p:nvSpPr>
        <p:spPr>
          <a:xfrm>
            <a:off x="7109013" y="3873137"/>
            <a:ext cx="2563906" cy="322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Multidestination routing</a:t>
            </a:r>
            <a:endParaRPr lang="en-IN" dirty="0"/>
          </a:p>
        </p:txBody>
      </p:sp>
      <p:cxnSp>
        <p:nvCxnSpPr>
          <p:cNvPr id="8" name="Straight Connector 7"/>
          <p:cNvCxnSpPr/>
          <p:nvPr/>
        </p:nvCxnSpPr>
        <p:spPr>
          <a:xfrm>
            <a:off x="2711823" y="3555081"/>
            <a:ext cx="5168153"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a:off x="2711823" y="3559755"/>
            <a:ext cx="0" cy="2954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5459506" y="3577685"/>
            <a:ext cx="0" cy="2954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a:off x="7871011" y="3537920"/>
            <a:ext cx="0" cy="2954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143435" y="4518212"/>
            <a:ext cx="11797553" cy="2308324"/>
          </a:xfrm>
          <a:prstGeom prst="rect">
            <a:avLst/>
          </a:prstGeom>
          <a:noFill/>
        </p:spPr>
        <p:txBody>
          <a:bodyPr wrap="square" rtlCol="0">
            <a:spAutoFit/>
          </a:bodyPr>
          <a:lstStyle/>
          <a:p>
            <a:pPr marL="342900" indent="-342900">
              <a:buAutoNum type="arabicPeriod"/>
            </a:pPr>
            <a:r>
              <a:rPr lang="en-IN" b="1" dirty="0" smtClean="0">
                <a:latin typeface="Times New Roman" panose="02020603050405020304" pitchFamily="18" charset="0"/>
                <a:cs typeface="Times New Roman" panose="02020603050405020304" pitchFamily="18" charset="0"/>
              </a:rPr>
              <a:t>Simple Broadcasting</a:t>
            </a:r>
            <a:r>
              <a:rPr lang="en-IN" dirty="0" smtClean="0">
                <a:latin typeface="Times New Roman" panose="02020603050405020304" pitchFamily="18" charset="0"/>
                <a:cs typeface="Times New Roman" panose="02020603050405020304" pitchFamily="18" charset="0"/>
              </a:rPr>
              <a:t>: In this method the source will simply send a distinct packet to each destination.</a:t>
            </a:r>
          </a:p>
          <a:p>
            <a:r>
              <a:rPr lang="en-IN" dirty="0" smtClean="0">
                <a:latin typeface="Times New Roman" panose="02020603050405020304" pitchFamily="18" charset="0"/>
                <a:cs typeface="Times New Roman" panose="02020603050405020304" pitchFamily="18" charset="0"/>
              </a:rPr>
              <a:t>This method has two drawbacks:</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A lot of bandwidth is wasted.</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The source has to have a completed list of all destination.</a:t>
            </a:r>
          </a:p>
          <a:p>
            <a:endParaRPr lang="en-IN" dirty="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2. Flooding</a:t>
            </a:r>
            <a:r>
              <a:rPr lang="en-IN" dirty="0" smtClean="0">
                <a:latin typeface="Times New Roman" panose="02020603050405020304" pitchFamily="18" charset="0"/>
                <a:cs typeface="Times New Roman" panose="02020603050405020304" pitchFamily="18" charset="0"/>
              </a:rPr>
              <a:t>: Flooding is another method used for broadcasting. The problem with flooding is that it has a point to point routing algorithm.</a:t>
            </a:r>
          </a:p>
          <a:p>
            <a:r>
              <a:rPr lang="en-IN" dirty="0" smtClean="0">
                <a:latin typeface="Times New Roman" panose="02020603050405020304" pitchFamily="18" charset="0"/>
                <a:cs typeface="Times New Roman" panose="02020603050405020304" pitchFamily="18" charset="0"/>
              </a:rPr>
              <a:t>So it consumes a lot of bandwidth and generates too many packets.</a:t>
            </a:r>
          </a:p>
        </p:txBody>
      </p:sp>
    </p:spTree>
    <p:extLst>
      <p:ext uri="{BB962C8B-B14F-4D97-AF65-F5344CB8AC3E}">
        <p14:creationId xmlns:p14="http://schemas.microsoft.com/office/powerpoint/2010/main" val="3160015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682" y="179294"/>
            <a:ext cx="11752730" cy="5355312"/>
          </a:xfrm>
          <a:prstGeom prst="rect">
            <a:avLst/>
          </a:prstGeom>
          <a:noFill/>
        </p:spPr>
        <p:txBody>
          <a:bodyPr wrap="square" rtlCol="0">
            <a:spAutoFit/>
          </a:bodyPr>
          <a:lstStyle/>
          <a:p>
            <a:pPr marL="285750" indent="-285750">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Multidestination Routing:</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This is the third algorithm used for broadcasting.</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In this algorithm each packet will contain a list of destination or a bit map which indicates the desired destination.</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When each packet arrives at a router, the router first checks all destination. Then it decides the set of output lines that will required based on the destination address.</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The router than generates a new copy of the received packet for each output line to be used. It includes a list of only those destination that are to use the line in each packet going out on that line. This will save bandwidth to a great extent. Also generation if too many packets right from the sending end will also be avoided.</a:t>
            </a:r>
          </a:p>
          <a:p>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Multicast Routing:</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In multicasting a message from sender is to be sent to a group of destination but not all the destinations in a network.</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A process has to send a message to all other processes in the group. For a small group it is possible to send a point-to-point message.</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But this is expensive if the group is large. So we have to send messages to a well defined groups which are small compared to the network size.</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Sending message to such a group is called multicasting and the routing algorithm used for multicasting is multicast routing.</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Multicast routing is a special class of broadcast routing.</a:t>
            </a:r>
          </a:p>
          <a:p>
            <a:pPr marL="342900" indent="-342900">
              <a:buFont typeface="+mj-lt"/>
              <a:buAutoNum type="arabicPeriod"/>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9039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33082"/>
            <a:ext cx="11349318" cy="7017306"/>
          </a:xfrm>
          <a:prstGeom prst="rect">
            <a:avLst/>
          </a:prstGeom>
          <a:noFill/>
        </p:spPr>
        <p:txBody>
          <a:bodyPr wrap="square" rtlCol="0">
            <a:spAutoFit/>
          </a:bodyPr>
          <a:lstStyle/>
          <a:p>
            <a:pPr marL="285750" indent="-285750">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Routing Algorithm: </a:t>
            </a:r>
          </a:p>
          <a:p>
            <a:pPr marL="285750" indent="-285750">
              <a:buFont typeface="Wingdings" panose="05000000000000000000" pitchFamily="2" charset="2"/>
              <a:buChar char="§"/>
            </a:pPr>
            <a:r>
              <a:rPr lang="en-IN" dirty="0" smtClean="0">
                <a:latin typeface="Times New Roman" panose="02020603050405020304" pitchFamily="18" charset="0"/>
                <a:cs typeface="Times New Roman" panose="02020603050405020304" pitchFamily="18" charset="0"/>
              </a:rPr>
              <a:t>One of the important function of the network layer is to route the packet from the source machine to the destination machine.</a:t>
            </a:r>
          </a:p>
          <a:p>
            <a:pPr marL="285750" indent="-285750">
              <a:buFont typeface="Wingdings" panose="05000000000000000000" pitchFamily="2" charset="2"/>
              <a:buChar char="§"/>
            </a:pPr>
            <a:r>
              <a:rPr lang="en-IN" dirty="0" smtClean="0">
                <a:latin typeface="Times New Roman" panose="02020603050405020304" pitchFamily="18" charset="0"/>
                <a:cs typeface="Times New Roman" panose="02020603050405020304" pitchFamily="18" charset="0"/>
              </a:rPr>
              <a:t>Routing algorithms is a part of network layer software. It is responsible for deciding the output line(port) over which a given packet is to be sent.</a:t>
            </a:r>
          </a:p>
          <a:p>
            <a:pPr marL="285750" indent="-285750">
              <a:buFont typeface="Wingdings" panose="05000000000000000000" pitchFamily="2" charset="2"/>
              <a:buChar char="§"/>
            </a:pPr>
            <a:r>
              <a:rPr lang="en-IN" dirty="0" smtClean="0">
                <a:latin typeface="Times New Roman" panose="02020603050405020304" pitchFamily="18" charset="0"/>
                <a:cs typeface="Times New Roman" panose="02020603050405020304" pitchFamily="18" charset="0"/>
              </a:rPr>
              <a:t>Such a decision is dependent on whether the subnet is a virtual circuit or it is datagram switching.</a:t>
            </a:r>
          </a:p>
          <a:p>
            <a:pPr marL="285750" indent="-28575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b="1" dirty="0" smtClean="0">
                <a:latin typeface="Times New Roman" panose="02020603050405020304" pitchFamily="18" charset="0"/>
                <a:cs typeface="Times New Roman" panose="02020603050405020304" pitchFamily="18" charset="0"/>
              </a:rPr>
              <a:t>Desired Properties of a Routing Algorithm:</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Optimality.</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Fairness.</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Robustness.</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Stability.</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Correctness.</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Type of Routing Algorithm:</a:t>
            </a:r>
          </a:p>
          <a:p>
            <a:pPr marL="342900" indent="-342900">
              <a:buFont typeface="+mj-lt"/>
              <a:buAutoNum type="arabicPeriod"/>
            </a:pPr>
            <a:r>
              <a:rPr lang="en-IN" b="1" dirty="0" smtClean="0">
                <a:latin typeface="Times New Roman" panose="02020603050405020304" pitchFamily="18" charset="0"/>
                <a:cs typeface="Times New Roman" panose="02020603050405020304" pitchFamily="18" charset="0"/>
              </a:rPr>
              <a:t>Non-adaptive (Static) Algorithm.</a:t>
            </a:r>
          </a:p>
          <a:p>
            <a:pPr marL="342900" indent="-342900">
              <a:buFont typeface="+mj-lt"/>
              <a:buAutoNum type="arabicPeriod"/>
            </a:pPr>
            <a:r>
              <a:rPr lang="en-IN" b="1" dirty="0" smtClean="0">
                <a:latin typeface="Times New Roman" panose="02020603050405020304" pitchFamily="18" charset="0"/>
                <a:cs typeface="Times New Roman" panose="02020603050405020304" pitchFamily="18" charset="0"/>
              </a:rPr>
              <a:t>Adaptive(Dynamic) Algorithm.</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dirty="0" smtClean="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1.Non-Adaptive Algorithm</a:t>
            </a:r>
            <a:r>
              <a:rPr lang="en-IN" dirty="0" smtClean="0">
                <a:latin typeface="Times New Roman" panose="02020603050405020304" pitchFamily="18" charset="0"/>
                <a:cs typeface="Times New Roman" panose="02020603050405020304" pitchFamily="18" charset="0"/>
              </a:rPr>
              <a:t>: For this type of </a:t>
            </a:r>
            <a:r>
              <a:rPr lang="en-IN" dirty="0" err="1" smtClean="0">
                <a:latin typeface="Times New Roman" panose="02020603050405020304" pitchFamily="18" charset="0"/>
                <a:cs typeface="Times New Roman" panose="02020603050405020304" pitchFamily="18" charset="0"/>
              </a:rPr>
              <a:t>algo</a:t>
            </a:r>
            <a:r>
              <a:rPr lang="en-IN" dirty="0" smtClean="0">
                <a:latin typeface="Times New Roman" panose="02020603050405020304" pitchFamily="18" charset="0"/>
                <a:cs typeface="Times New Roman" panose="02020603050405020304" pitchFamily="18" charset="0"/>
              </a:rPr>
              <a:t>, the routing decision is not based on the measurement or estimation of current traffic and topology. However the choice of the route is done in advance, offline and it is downloaded to the routers. So the choice of routing cannot be changed in this event of congestion or link failure. This is called non adaptive Algorithm.</a:t>
            </a: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8730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61365"/>
            <a:ext cx="11770659" cy="4247317"/>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2. Adaptive Algorithm: </a:t>
            </a:r>
            <a:r>
              <a:rPr lang="en-IN" dirty="0" smtClean="0">
                <a:latin typeface="Times New Roman" panose="02020603050405020304" pitchFamily="18" charset="0"/>
                <a:cs typeface="Times New Roman" panose="02020603050405020304" pitchFamily="18" charset="0"/>
              </a:rPr>
              <a:t>For these </a:t>
            </a:r>
            <a:r>
              <a:rPr lang="en-IN" dirty="0" err="1" smtClean="0">
                <a:latin typeface="Times New Roman" panose="02020603050405020304" pitchFamily="18" charset="0"/>
                <a:cs typeface="Times New Roman" panose="02020603050405020304" pitchFamily="18" charset="0"/>
              </a:rPr>
              <a:t>algo</a:t>
            </a:r>
            <a:r>
              <a:rPr lang="en-IN" dirty="0" smtClean="0">
                <a:latin typeface="Times New Roman" panose="02020603050405020304" pitchFamily="18" charset="0"/>
                <a:cs typeface="Times New Roman" panose="02020603050405020304" pitchFamily="18" charset="0"/>
              </a:rPr>
              <a:t>, the routing decision can be changed dynamically if there are any changes in topology or traffic etc. This is called dynamic routing </a:t>
            </a:r>
            <a:r>
              <a:rPr lang="en-IN" dirty="0" err="1" smtClean="0">
                <a:latin typeface="Times New Roman" panose="02020603050405020304" pitchFamily="18" charset="0"/>
                <a:cs typeface="Times New Roman" panose="02020603050405020304" pitchFamily="18" charset="0"/>
              </a:rPr>
              <a:t>ot</a:t>
            </a:r>
            <a:r>
              <a:rPr lang="en-IN" dirty="0" smtClean="0">
                <a:latin typeface="Times New Roman" panose="02020603050405020304" pitchFamily="18" charset="0"/>
                <a:cs typeface="Times New Roman" panose="02020603050405020304" pitchFamily="18" charset="0"/>
              </a:rPr>
              <a:t> Adaptive Algorithm.</a:t>
            </a:r>
          </a:p>
          <a:p>
            <a:endParaRPr lang="en-IN" dirty="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Optimality Principle:</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It stated that if router J is on the optimal path from router I to router K, then the optimal path from J to K will also be along the same route.</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Suppose route from I to J is r1 and rest of the route is called r2. If a route better than r2 is existed from J to K, it could be concentrated with r1 to improve the route from I to K so that r1r2 is optimal.</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Sink Tree:</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A set of optimal routes from all the source given destination form a tree called sink tree. The root of the sink tree is at destination.</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A sink tree need not be unique. Other trees with the same path lengths may also exist.</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All the routing </a:t>
            </a:r>
            <a:r>
              <a:rPr lang="en-IN" dirty="0" err="1" smtClean="0">
                <a:latin typeface="Times New Roman" panose="02020603050405020304" pitchFamily="18" charset="0"/>
                <a:cs typeface="Times New Roman" panose="02020603050405020304" pitchFamily="18" charset="0"/>
              </a:rPr>
              <a:t>algo</a:t>
            </a:r>
            <a:r>
              <a:rPr lang="en-IN" dirty="0" smtClean="0">
                <a:latin typeface="Times New Roman" panose="02020603050405020304" pitchFamily="18" charset="0"/>
                <a:cs typeface="Times New Roman" panose="02020603050405020304" pitchFamily="18" charset="0"/>
              </a:rPr>
              <a:t> are supposed to discover and use the sink tree for all routers.</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In the sink tree the distance metric is the number of hops .</a:t>
            </a:r>
          </a:p>
        </p:txBody>
      </p:sp>
    </p:spTree>
    <p:extLst>
      <p:ext uri="{BB962C8B-B14F-4D97-AF65-F5344CB8AC3E}">
        <p14:creationId xmlns:p14="http://schemas.microsoft.com/office/powerpoint/2010/main" val="2399501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655320" y="2362200"/>
            <a:ext cx="205740" cy="175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p:cNvSpPr/>
          <p:nvPr/>
        </p:nvSpPr>
        <p:spPr>
          <a:xfrm>
            <a:off x="1935480" y="1021080"/>
            <a:ext cx="205740" cy="175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p:cNvSpPr/>
          <p:nvPr/>
        </p:nvSpPr>
        <p:spPr>
          <a:xfrm>
            <a:off x="4290060" y="1310640"/>
            <a:ext cx="205740" cy="175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p:cNvSpPr/>
          <p:nvPr/>
        </p:nvSpPr>
        <p:spPr>
          <a:xfrm>
            <a:off x="5158740" y="2148840"/>
            <a:ext cx="205740" cy="175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a:off x="3832860" y="1927860"/>
            <a:ext cx="205740" cy="175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4392930" y="3177540"/>
            <a:ext cx="205740" cy="175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2232660" y="2186940"/>
            <a:ext cx="205740" cy="175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p:cNvSpPr/>
          <p:nvPr/>
        </p:nvSpPr>
        <p:spPr>
          <a:xfrm>
            <a:off x="1946910" y="2743200"/>
            <a:ext cx="205740" cy="175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3078480" y="3604260"/>
            <a:ext cx="205740" cy="175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a:off x="289560" y="3177540"/>
            <a:ext cx="205740" cy="175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Connector 12"/>
          <p:cNvCxnSpPr>
            <a:stCxn id="11" idx="0"/>
            <a:endCxn id="2" idx="3"/>
          </p:cNvCxnSpPr>
          <p:nvPr/>
        </p:nvCxnSpPr>
        <p:spPr>
          <a:xfrm flipV="1">
            <a:off x="392430" y="2511794"/>
            <a:ext cx="293020" cy="665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2" idx="6"/>
            <a:endCxn id="3" idx="1"/>
          </p:cNvCxnSpPr>
          <p:nvPr/>
        </p:nvCxnSpPr>
        <p:spPr>
          <a:xfrm flipV="1">
            <a:off x="861060" y="1046746"/>
            <a:ext cx="1104550" cy="1403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3" idx="5"/>
            <a:endCxn id="4" idx="0"/>
          </p:cNvCxnSpPr>
          <p:nvPr/>
        </p:nvCxnSpPr>
        <p:spPr>
          <a:xfrm>
            <a:off x="2111090" y="1170674"/>
            <a:ext cx="2281840" cy="139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 idx="6"/>
            <a:endCxn id="5" idx="1"/>
          </p:cNvCxnSpPr>
          <p:nvPr/>
        </p:nvCxnSpPr>
        <p:spPr>
          <a:xfrm>
            <a:off x="4495800" y="1398270"/>
            <a:ext cx="693070" cy="7762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5" idx="4"/>
            <a:endCxn id="6" idx="6"/>
          </p:cNvCxnSpPr>
          <p:nvPr/>
        </p:nvCxnSpPr>
        <p:spPr>
          <a:xfrm flipH="1" flipV="1">
            <a:off x="4038600" y="2015490"/>
            <a:ext cx="1223010" cy="308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0"/>
            <a:endCxn id="10" idx="4"/>
          </p:cNvCxnSpPr>
          <p:nvPr/>
        </p:nvCxnSpPr>
        <p:spPr>
          <a:xfrm flipH="1">
            <a:off x="3181350" y="1927860"/>
            <a:ext cx="754380" cy="1851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4"/>
            <a:endCxn id="10" idx="4"/>
          </p:cNvCxnSpPr>
          <p:nvPr/>
        </p:nvCxnSpPr>
        <p:spPr>
          <a:xfrm>
            <a:off x="2335530" y="2362200"/>
            <a:ext cx="845820" cy="1417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8" idx="0"/>
            <a:endCxn id="9" idx="6"/>
          </p:cNvCxnSpPr>
          <p:nvPr/>
        </p:nvCxnSpPr>
        <p:spPr>
          <a:xfrm flipH="1">
            <a:off x="2152650" y="2186940"/>
            <a:ext cx="182880" cy="643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1" idx="0"/>
            <a:endCxn id="10" idx="3"/>
          </p:cNvCxnSpPr>
          <p:nvPr/>
        </p:nvCxnSpPr>
        <p:spPr>
          <a:xfrm>
            <a:off x="392430" y="3177540"/>
            <a:ext cx="2716180" cy="576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5" idx="4"/>
            <a:endCxn id="7" idx="1"/>
          </p:cNvCxnSpPr>
          <p:nvPr/>
        </p:nvCxnSpPr>
        <p:spPr>
          <a:xfrm flipH="1">
            <a:off x="4423060" y="2324100"/>
            <a:ext cx="838550" cy="879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4" idx="1"/>
            <a:endCxn id="7" idx="0"/>
          </p:cNvCxnSpPr>
          <p:nvPr/>
        </p:nvCxnSpPr>
        <p:spPr>
          <a:xfrm>
            <a:off x="4320190" y="1336306"/>
            <a:ext cx="175610" cy="1841234"/>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853390" y="724257"/>
            <a:ext cx="400050" cy="369332"/>
          </a:xfrm>
          <a:prstGeom prst="rect">
            <a:avLst/>
          </a:prstGeom>
          <a:noFill/>
        </p:spPr>
        <p:txBody>
          <a:bodyPr wrap="square" rtlCol="0">
            <a:spAutoFit/>
          </a:bodyPr>
          <a:lstStyle/>
          <a:p>
            <a:r>
              <a:rPr lang="en-IN" b="1" dirty="0" smtClean="0"/>
              <a:t>b</a:t>
            </a:r>
            <a:endParaRPr lang="en-IN" b="1" dirty="0"/>
          </a:p>
        </p:txBody>
      </p:sp>
      <p:sp>
        <p:nvSpPr>
          <p:cNvPr id="35" name="TextBox 34"/>
          <p:cNvSpPr txBox="1"/>
          <p:nvPr/>
        </p:nvSpPr>
        <p:spPr>
          <a:xfrm>
            <a:off x="581025" y="2038826"/>
            <a:ext cx="400050" cy="369332"/>
          </a:xfrm>
          <a:prstGeom prst="rect">
            <a:avLst/>
          </a:prstGeom>
          <a:noFill/>
        </p:spPr>
        <p:txBody>
          <a:bodyPr wrap="square" rtlCol="0">
            <a:spAutoFit/>
          </a:bodyPr>
          <a:lstStyle/>
          <a:p>
            <a:r>
              <a:rPr lang="en-IN" b="1" dirty="0"/>
              <a:t>a</a:t>
            </a:r>
          </a:p>
        </p:txBody>
      </p:sp>
      <p:sp>
        <p:nvSpPr>
          <p:cNvPr id="36" name="TextBox 35"/>
          <p:cNvSpPr txBox="1"/>
          <p:nvPr/>
        </p:nvSpPr>
        <p:spPr>
          <a:xfrm>
            <a:off x="4290060" y="935992"/>
            <a:ext cx="400050" cy="369332"/>
          </a:xfrm>
          <a:prstGeom prst="rect">
            <a:avLst/>
          </a:prstGeom>
          <a:noFill/>
        </p:spPr>
        <p:txBody>
          <a:bodyPr wrap="square" rtlCol="0">
            <a:spAutoFit/>
          </a:bodyPr>
          <a:lstStyle/>
          <a:p>
            <a:r>
              <a:rPr lang="en-IN" b="1" dirty="0"/>
              <a:t>c</a:t>
            </a:r>
          </a:p>
        </p:txBody>
      </p:sp>
      <p:sp>
        <p:nvSpPr>
          <p:cNvPr id="37" name="TextBox 36"/>
          <p:cNvSpPr txBox="1"/>
          <p:nvPr/>
        </p:nvSpPr>
        <p:spPr>
          <a:xfrm>
            <a:off x="5335905" y="2002274"/>
            <a:ext cx="400050" cy="369332"/>
          </a:xfrm>
          <a:prstGeom prst="rect">
            <a:avLst/>
          </a:prstGeom>
          <a:noFill/>
        </p:spPr>
        <p:txBody>
          <a:bodyPr wrap="square" rtlCol="0">
            <a:spAutoFit/>
          </a:bodyPr>
          <a:lstStyle/>
          <a:p>
            <a:r>
              <a:rPr lang="en-IN" b="1" dirty="0" smtClean="0"/>
              <a:t>j</a:t>
            </a:r>
            <a:endParaRPr lang="en-IN" b="1" dirty="0"/>
          </a:p>
        </p:txBody>
      </p:sp>
      <p:cxnSp>
        <p:nvCxnSpPr>
          <p:cNvPr id="39" name="Straight Connector 38"/>
          <p:cNvCxnSpPr>
            <a:stCxn id="7" idx="6"/>
            <a:endCxn id="8" idx="6"/>
          </p:cNvCxnSpPr>
          <p:nvPr/>
        </p:nvCxnSpPr>
        <p:spPr>
          <a:xfrm flipH="1" flipV="1">
            <a:off x="2438400" y="2274570"/>
            <a:ext cx="216027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8" idx="2"/>
            <a:endCxn id="2" idx="5"/>
          </p:cNvCxnSpPr>
          <p:nvPr/>
        </p:nvCxnSpPr>
        <p:spPr>
          <a:xfrm flipH="1">
            <a:off x="830930" y="2274570"/>
            <a:ext cx="1401730" cy="237224"/>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627245" y="3082911"/>
            <a:ext cx="400050" cy="369332"/>
          </a:xfrm>
          <a:prstGeom prst="rect">
            <a:avLst/>
          </a:prstGeom>
          <a:noFill/>
        </p:spPr>
        <p:txBody>
          <a:bodyPr wrap="square" rtlCol="0">
            <a:spAutoFit/>
          </a:bodyPr>
          <a:lstStyle/>
          <a:p>
            <a:r>
              <a:rPr lang="en-IN" b="1" dirty="0"/>
              <a:t>i</a:t>
            </a:r>
          </a:p>
        </p:txBody>
      </p:sp>
      <p:sp>
        <p:nvSpPr>
          <p:cNvPr id="43" name="TextBox 42"/>
          <p:cNvSpPr txBox="1"/>
          <p:nvPr/>
        </p:nvSpPr>
        <p:spPr>
          <a:xfrm>
            <a:off x="3773105" y="1596509"/>
            <a:ext cx="400050" cy="369332"/>
          </a:xfrm>
          <a:prstGeom prst="rect">
            <a:avLst/>
          </a:prstGeom>
          <a:noFill/>
        </p:spPr>
        <p:txBody>
          <a:bodyPr wrap="square" rtlCol="0">
            <a:spAutoFit/>
          </a:bodyPr>
          <a:lstStyle/>
          <a:p>
            <a:r>
              <a:rPr lang="en-IN" b="1" dirty="0"/>
              <a:t>e</a:t>
            </a:r>
          </a:p>
        </p:txBody>
      </p:sp>
      <p:sp>
        <p:nvSpPr>
          <p:cNvPr id="44" name="TextBox 43"/>
          <p:cNvSpPr txBox="1"/>
          <p:nvPr/>
        </p:nvSpPr>
        <p:spPr>
          <a:xfrm>
            <a:off x="2186940" y="1908929"/>
            <a:ext cx="400050" cy="369332"/>
          </a:xfrm>
          <a:prstGeom prst="rect">
            <a:avLst/>
          </a:prstGeom>
          <a:noFill/>
        </p:spPr>
        <p:txBody>
          <a:bodyPr wrap="square" rtlCol="0">
            <a:spAutoFit/>
          </a:bodyPr>
          <a:lstStyle/>
          <a:p>
            <a:r>
              <a:rPr lang="en-IN" b="1" dirty="0" smtClean="0"/>
              <a:t>d</a:t>
            </a:r>
            <a:endParaRPr lang="en-IN" b="1" dirty="0"/>
          </a:p>
        </p:txBody>
      </p:sp>
      <p:sp>
        <p:nvSpPr>
          <p:cNvPr id="45" name="TextBox 44"/>
          <p:cNvSpPr txBox="1"/>
          <p:nvPr/>
        </p:nvSpPr>
        <p:spPr>
          <a:xfrm>
            <a:off x="1866900" y="2863334"/>
            <a:ext cx="400050" cy="369332"/>
          </a:xfrm>
          <a:prstGeom prst="rect">
            <a:avLst/>
          </a:prstGeom>
          <a:noFill/>
        </p:spPr>
        <p:txBody>
          <a:bodyPr wrap="square" rtlCol="0">
            <a:spAutoFit/>
          </a:bodyPr>
          <a:lstStyle/>
          <a:p>
            <a:r>
              <a:rPr lang="en-IN" b="1" dirty="0"/>
              <a:t>g</a:t>
            </a:r>
          </a:p>
        </p:txBody>
      </p:sp>
      <p:sp>
        <p:nvSpPr>
          <p:cNvPr id="46" name="TextBox 45"/>
          <p:cNvSpPr txBox="1"/>
          <p:nvPr/>
        </p:nvSpPr>
        <p:spPr>
          <a:xfrm>
            <a:off x="3091465" y="3711059"/>
            <a:ext cx="400050" cy="369332"/>
          </a:xfrm>
          <a:prstGeom prst="rect">
            <a:avLst/>
          </a:prstGeom>
          <a:noFill/>
        </p:spPr>
        <p:txBody>
          <a:bodyPr wrap="square" rtlCol="0">
            <a:spAutoFit/>
          </a:bodyPr>
          <a:lstStyle/>
          <a:p>
            <a:r>
              <a:rPr lang="en-IN" b="1" dirty="0" smtClean="0"/>
              <a:t>h</a:t>
            </a:r>
            <a:endParaRPr lang="en-IN" b="1" dirty="0"/>
          </a:p>
        </p:txBody>
      </p:sp>
      <p:sp>
        <p:nvSpPr>
          <p:cNvPr id="47" name="TextBox 46"/>
          <p:cNvSpPr txBox="1"/>
          <p:nvPr/>
        </p:nvSpPr>
        <p:spPr>
          <a:xfrm>
            <a:off x="308260" y="3352800"/>
            <a:ext cx="400050" cy="369332"/>
          </a:xfrm>
          <a:prstGeom prst="rect">
            <a:avLst/>
          </a:prstGeom>
          <a:noFill/>
        </p:spPr>
        <p:txBody>
          <a:bodyPr wrap="square" rtlCol="0">
            <a:spAutoFit/>
          </a:bodyPr>
          <a:lstStyle/>
          <a:p>
            <a:r>
              <a:rPr lang="en-IN" b="1" dirty="0" smtClean="0"/>
              <a:t>f</a:t>
            </a:r>
            <a:endParaRPr lang="en-IN" b="1" dirty="0"/>
          </a:p>
        </p:txBody>
      </p:sp>
      <p:sp>
        <p:nvSpPr>
          <p:cNvPr id="48" name="Oval 47"/>
          <p:cNvSpPr/>
          <p:nvPr/>
        </p:nvSpPr>
        <p:spPr>
          <a:xfrm>
            <a:off x="6352125" y="3082911"/>
            <a:ext cx="205740" cy="175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p:cNvSpPr/>
          <p:nvPr/>
        </p:nvSpPr>
        <p:spPr>
          <a:xfrm>
            <a:off x="7526305" y="1725930"/>
            <a:ext cx="205740" cy="175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p:cNvSpPr/>
          <p:nvPr/>
        </p:nvSpPr>
        <p:spPr>
          <a:xfrm>
            <a:off x="10749565" y="2853690"/>
            <a:ext cx="205740" cy="175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val 50"/>
          <p:cNvSpPr/>
          <p:nvPr/>
        </p:nvSpPr>
        <p:spPr>
          <a:xfrm>
            <a:off x="9423685" y="2632710"/>
            <a:ext cx="205740" cy="175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51"/>
          <p:cNvSpPr/>
          <p:nvPr/>
        </p:nvSpPr>
        <p:spPr>
          <a:xfrm>
            <a:off x="7537735" y="3448050"/>
            <a:ext cx="205740" cy="175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Oval 52"/>
          <p:cNvSpPr/>
          <p:nvPr/>
        </p:nvSpPr>
        <p:spPr>
          <a:xfrm>
            <a:off x="5880385" y="3882390"/>
            <a:ext cx="205740" cy="175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4" name="Straight Connector 53"/>
          <p:cNvCxnSpPr>
            <a:stCxn id="53" idx="0"/>
            <a:endCxn id="48" idx="3"/>
          </p:cNvCxnSpPr>
          <p:nvPr/>
        </p:nvCxnSpPr>
        <p:spPr>
          <a:xfrm flipV="1">
            <a:off x="5983255" y="3232505"/>
            <a:ext cx="399000" cy="649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8" idx="6"/>
            <a:endCxn id="49" idx="1"/>
          </p:cNvCxnSpPr>
          <p:nvPr/>
        </p:nvCxnSpPr>
        <p:spPr>
          <a:xfrm flipV="1">
            <a:off x="6557865" y="1751596"/>
            <a:ext cx="998570" cy="1418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9" idx="5"/>
          </p:cNvCxnSpPr>
          <p:nvPr/>
        </p:nvCxnSpPr>
        <p:spPr>
          <a:xfrm>
            <a:off x="7701915" y="1875524"/>
            <a:ext cx="2281840" cy="139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endCxn id="50" idx="1"/>
          </p:cNvCxnSpPr>
          <p:nvPr/>
        </p:nvCxnSpPr>
        <p:spPr>
          <a:xfrm>
            <a:off x="10086625" y="2103120"/>
            <a:ext cx="693070" cy="7762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0" idx="4"/>
            <a:endCxn id="51" idx="6"/>
          </p:cNvCxnSpPr>
          <p:nvPr/>
        </p:nvCxnSpPr>
        <p:spPr>
          <a:xfrm flipH="1" flipV="1">
            <a:off x="9629425" y="2720340"/>
            <a:ext cx="1223010" cy="308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52" idx="6"/>
          </p:cNvCxnSpPr>
          <p:nvPr/>
        </p:nvCxnSpPr>
        <p:spPr>
          <a:xfrm flipH="1">
            <a:off x="7743475" y="2891790"/>
            <a:ext cx="182880" cy="643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0065320" y="2186940"/>
            <a:ext cx="175610" cy="1841234"/>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801753" y="2484120"/>
            <a:ext cx="400050" cy="369332"/>
          </a:xfrm>
          <a:prstGeom prst="rect">
            <a:avLst/>
          </a:prstGeom>
          <a:noFill/>
        </p:spPr>
        <p:txBody>
          <a:bodyPr wrap="square" rtlCol="0">
            <a:spAutoFit/>
          </a:bodyPr>
          <a:lstStyle/>
          <a:p>
            <a:r>
              <a:rPr lang="en-IN" b="1" dirty="0" smtClean="0"/>
              <a:t>d</a:t>
            </a:r>
            <a:endParaRPr lang="en-IN" b="1" dirty="0"/>
          </a:p>
        </p:txBody>
      </p:sp>
      <p:sp>
        <p:nvSpPr>
          <p:cNvPr id="63" name="Oval 62"/>
          <p:cNvSpPr/>
          <p:nvPr/>
        </p:nvSpPr>
        <p:spPr>
          <a:xfrm>
            <a:off x="9983755" y="2015490"/>
            <a:ext cx="205740" cy="175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4" name="Straight Connector 63"/>
          <p:cNvCxnSpPr/>
          <p:nvPr/>
        </p:nvCxnSpPr>
        <p:spPr>
          <a:xfrm flipH="1">
            <a:off x="6486175" y="2891288"/>
            <a:ext cx="1401730" cy="237224"/>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7834915" y="2803407"/>
            <a:ext cx="205740" cy="175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TextBox 67"/>
          <p:cNvSpPr txBox="1"/>
          <p:nvPr/>
        </p:nvSpPr>
        <p:spPr>
          <a:xfrm>
            <a:off x="5777340" y="4061460"/>
            <a:ext cx="400050" cy="369332"/>
          </a:xfrm>
          <a:prstGeom prst="rect">
            <a:avLst/>
          </a:prstGeom>
          <a:noFill/>
        </p:spPr>
        <p:txBody>
          <a:bodyPr wrap="square" rtlCol="0">
            <a:spAutoFit/>
          </a:bodyPr>
          <a:lstStyle/>
          <a:p>
            <a:r>
              <a:rPr lang="en-IN" b="1" dirty="0" smtClean="0"/>
              <a:t>f</a:t>
            </a:r>
            <a:endParaRPr lang="en-IN" b="1" dirty="0"/>
          </a:p>
        </p:txBody>
      </p:sp>
      <p:sp>
        <p:nvSpPr>
          <p:cNvPr id="70" name="TextBox 69"/>
          <p:cNvSpPr txBox="1"/>
          <p:nvPr/>
        </p:nvSpPr>
        <p:spPr>
          <a:xfrm>
            <a:off x="6273943" y="2748413"/>
            <a:ext cx="400050" cy="369332"/>
          </a:xfrm>
          <a:prstGeom prst="rect">
            <a:avLst/>
          </a:prstGeom>
          <a:noFill/>
        </p:spPr>
        <p:txBody>
          <a:bodyPr wrap="square" rtlCol="0">
            <a:spAutoFit/>
          </a:bodyPr>
          <a:lstStyle/>
          <a:p>
            <a:r>
              <a:rPr lang="en-IN" b="1" dirty="0"/>
              <a:t>a</a:t>
            </a:r>
          </a:p>
        </p:txBody>
      </p:sp>
      <p:sp>
        <p:nvSpPr>
          <p:cNvPr id="71" name="TextBox 70"/>
          <p:cNvSpPr txBox="1"/>
          <p:nvPr/>
        </p:nvSpPr>
        <p:spPr>
          <a:xfrm>
            <a:off x="7438675" y="1409555"/>
            <a:ext cx="400050" cy="369332"/>
          </a:xfrm>
          <a:prstGeom prst="rect">
            <a:avLst/>
          </a:prstGeom>
          <a:noFill/>
        </p:spPr>
        <p:txBody>
          <a:bodyPr wrap="square" rtlCol="0">
            <a:spAutoFit/>
          </a:bodyPr>
          <a:lstStyle/>
          <a:p>
            <a:r>
              <a:rPr lang="en-IN" b="1" dirty="0" smtClean="0"/>
              <a:t>b</a:t>
            </a:r>
            <a:endParaRPr lang="en-IN" b="1" dirty="0"/>
          </a:p>
        </p:txBody>
      </p:sp>
      <p:sp>
        <p:nvSpPr>
          <p:cNvPr id="72" name="TextBox 71"/>
          <p:cNvSpPr txBox="1"/>
          <p:nvPr/>
        </p:nvSpPr>
        <p:spPr>
          <a:xfrm>
            <a:off x="9953100" y="1646158"/>
            <a:ext cx="400050" cy="369332"/>
          </a:xfrm>
          <a:prstGeom prst="rect">
            <a:avLst/>
          </a:prstGeom>
          <a:noFill/>
        </p:spPr>
        <p:txBody>
          <a:bodyPr wrap="square" rtlCol="0">
            <a:spAutoFit/>
          </a:bodyPr>
          <a:lstStyle/>
          <a:p>
            <a:r>
              <a:rPr lang="en-IN" b="1" dirty="0"/>
              <a:t>c</a:t>
            </a:r>
          </a:p>
        </p:txBody>
      </p:sp>
      <p:sp>
        <p:nvSpPr>
          <p:cNvPr id="73" name="TextBox 72"/>
          <p:cNvSpPr txBox="1"/>
          <p:nvPr/>
        </p:nvSpPr>
        <p:spPr>
          <a:xfrm>
            <a:off x="10961020" y="2840355"/>
            <a:ext cx="400050" cy="369332"/>
          </a:xfrm>
          <a:prstGeom prst="rect">
            <a:avLst/>
          </a:prstGeom>
          <a:noFill/>
        </p:spPr>
        <p:txBody>
          <a:bodyPr wrap="square" rtlCol="0">
            <a:spAutoFit/>
          </a:bodyPr>
          <a:lstStyle/>
          <a:p>
            <a:r>
              <a:rPr lang="en-IN" b="1" dirty="0" smtClean="0"/>
              <a:t>j</a:t>
            </a:r>
            <a:endParaRPr lang="en-IN" b="1" dirty="0"/>
          </a:p>
        </p:txBody>
      </p:sp>
      <p:sp>
        <p:nvSpPr>
          <p:cNvPr id="74" name="TextBox 73"/>
          <p:cNvSpPr txBox="1"/>
          <p:nvPr/>
        </p:nvSpPr>
        <p:spPr>
          <a:xfrm>
            <a:off x="10140217" y="4080391"/>
            <a:ext cx="400050" cy="369332"/>
          </a:xfrm>
          <a:prstGeom prst="rect">
            <a:avLst/>
          </a:prstGeom>
          <a:noFill/>
        </p:spPr>
        <p:txBody>
          <a:bodyPr wrap="square" rtlCol="0">
            <a:spAutoFit/>
          </a:bodyPr>
          <a:lstStyle/>
          <a:p>
            <a:r>
              <a:rPr lang="en-IN" b="1" dirty="0"/>
              <a:t>i</a:t>
            </a:r>
          </a:p>
        </p:txBody>
      </p:sp>
      <p:sp>
        <p:nvSpPr>
          <p:cNvPr id="75" name="Oval 74"/>
          <p:cNvSpPr/>
          <p:nvPr/>
        </p:nvSpPr>
        <p:spPr>
          <a:xfrm>
            <a:off x="10140217" y="3992761"/>
            <a:ext cx="205740" cy="175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TextBox 75"/>
          <p:cNvSpPr txBox="1"/>
          <p:nvPr/>
        </p:nvSpPr>
        <p:spPr>
          <a:xfrm>
            <a:off x="9326531" y="2347198"/>
            <a:ext cx="520842" cy="369332"/>
          </a:xfrm>
          <a:prstGeom prst="rect">
            <a:avLst/>
          </a:prstGeom>
          <a:noFill/>
        </p:spPr>
        <p:txBody>
          <a:bodyPr wrap="square" rtlCol="0">
            <a:spAutoFit/>
          </a:bodyPr>
          <a:lstStyle/>
          <a:p>
            <a:r>
              <a:rPr lang="en-IN" b="1" dirty="0"/>
              <a:t>e</a:t>
            </a:r>
          </a:p>
        </p:txBody>
      </p:sp>
      <p:sp>
        <p:nvSpPr>
          <p:cNvPr id="77" name="TextBox 76"/>
          <p:cNvSpPr txBox="1"/>
          <p:nvPr/>
        </p:nvSpPr>
        <p:spPr>
          <a:xfrm>
            <a:off x="7543527" y="3604260"/>
            <a:ext cx="400050" cy="369332"/>
          </a:xfrm>
          <a:prstGeom prst="rect">
            <a:avLst/>
          </a:prstGeom>
          <a:noFill/>
        </p:spPr>
        <p:txBody>
          <a:bodyPr wrap="square" rtlCol="0">
            <a:spAutoFit/>
          </a:bodyPr>
          <a:lstStyle/>
          <a:p>
            <a:r>
              <a:rPr lang="en-IN" b="1" dirty="0"/>
              <a:t>g</a:t>
            </a:r>
          </a:p>
        </p:txBody>
      </p:sp>
      <p:cxnSp>
        <p:nvCxnSpPr>
          <p:cNvPr id="78" name="Straight Arrow Connector 77"/>
          <p:cNvCxnSpPr/>
          <p:nvPr/>
        </p:nvCxnSpPr>
        <p:spPr>
          <a:xfrm>
            <a:off x="7883882" y="2827020"/>
            <a:ext cx="845820" cy="1417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8621117" y="4156710"/>
            <a:ext cx="205740" cy="175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TextBox 80"/>
          <p:cNvSpPr txBox="1"/>
          <p:nvPr/>
        </p:nvSpPr>
        <p:spPr>
          <a:xfrm>
            <a:off x="8621117" y="4331970"/>
            <a:ext cx="400050" cy="369332"/>
          </a:xfrm>
          <a:prstGeom prst="rect">
            <a:avLst/>
          </a:prstGeom>
          <a:noFill/>
        </p:spPr>
        <p:txBody>
          <a:bodyPr wrap="square" rtlCol="0">
            <a:spAutoFit/>
          </a:bodyPr>
          <a:lstStyle/>
          <a:p>
            <a:r>
              <a:rPr lang="en-IN" b="1" dirty="0" smtClean="0"/>
              <a:t>h</a:t>
            </a:r>
            <a:endParaRPr lang="en-IN" b="1" dirty="0"/>
          </a:p>
        </p:txBody>
      </p:sp>
    </p:spTree>
    <p:extLst>
      <p:ext uri="{BB962C8B-B14F-4D97-AF65-F5344CB8AC3E}">
        <p14:creationId xmlns:p14="http://schemas.microsoft.com/office/powerpoint/2010/main" val="813736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 y="251460"/>
            <a:ext cx="11376660" cy="5632311"/>
          </a:xfrm>
          <a:prstGeom prst="rect">
            <a:avLst/>
          </a:prstGeom>
          <a:noFill/>
        </p:spPr>
        <p:txBody>
          <a:bodyPr wrap="square" rtlCol="0">
            <a:spAutoFit/>
          </a:bodyPr>
          <a:lstStyle/>
          <a:p>
            <a:pPr marL="285750" indent="-285750">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Static Algorithms:</a:t>
            </a:r>
          </a:p>
          <a:p>
            <a:pPr marL="285750" indent="-285750">
              <a:buFont typeface="Arial" panose="020B0604020202020204" pitchFamily="34" charset="0"/>
              <a:buChar char="•"/>
            </a:pPr>
            <a:endParaRPr lang="en-IN" b="1"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IN" b="1" dirty="0" smtClean="0">
                <a:latin typeface="Times New Roman" panose="02020603050405020304" pitchFamily="18" charset="0"/>
                <a:cs typeface="Times New Roman" panose="02020603050405020304" pitchFamily="18" charset="0"/>
              </a:rPr>
              <a:t>Shortest Path routing.</a:t>
            </a:r>
          </a:p>
          <a:p>
            <a:pPr marL="342900" indent="-342900">
              <a:buFont typeface="+mj-lt"/>
              <a:buAutoNum type="arabicPeriod"/>
            </a:pPr>
            <a:r>
              <a:rPr lang="en-IN" b="1" dirty="0" smtClean="0">
                <a:latin typeface="Times New Roman" panose="02020603050405020304" pitchFamily="18" charset="0"/>
                <a:cs typeface="Times New Roman" panose="02020603050405020304" pitchFamily="18" charset="0"/>
              </a:rPr>
              <a:t>Flooding.</a:t>
            </a:r>
          </a:p>
          <a:p>
            <a:pPr marL="342900" indent="-342900">
              <a:buFont typeface="+mj-lt"/>
              <a:buAutoNum type="arabicPeriod"/>
            </a:pPr>
            <a:r>
              <a:rPr lang="en-IN" b="1" dirty="0" smtClean="0">
                <a:latin typeface="Times New Roman" panose="02020603050405020304" pitchFamily="18" charset="0"/>
                <a:cs typeface="Times New Roman" panose="02020603050405020304" pitchFamily="18" charset="0"/>
              </a:rPr>
              <a:t>Flow based routing</a:t>
            </a:r>
          </a:p>
          <a:p>
            <a:endParaRPr lang="en-IN" dirty="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Shortest Path routing: </a:t>
            </a:r>
            <a:r>
              <a:rPr lang="en-IN" dirty="0" smtClean="0">
                <a:latin typeface="Times New Roman" panose="02020603050405020304" pitchFamily="18" charset="0"/>
                <a:cs typeface="Times New Roman" panose="02020603050405020304" pitchFamily="18" charset="0"/>
              </a:rPr>
              <a:t>This is based on simplest and most widely used principle. Here a graph of subnet is prepared in which each node represent either a host or a router and each arc represent a communication Link.</a:t>
            </a:r>
          </a:p>
          <a:p>
            <a:r>
              <a:rPr lang="en-IN" dirty="0" smtClean="0">
                <a:latin typeface="Times New Roman" panose="02020603050405020304" pitchFamily="18" charset="0"/>
                <a:cs typeface="Times New Roman" panose="02020603050405020304" pitchFamily="18" charset="0"/>
              </a:rPr>
              <a:t>So as to choose a path between any two routers, this </a:t>
            </a:r>
            <a:r>
              <a:rPr lang="en-IN" dirty="0" err="1" smtClean="0">
                <a:latin typeface="Times New Roman" panose="02020603050405020304" pitchFamily="18" charset="0"/>
                <a:cs typeface="Times New Roman" panose="02020603050405020304" pitchFamily="18" charset="0"/>
              </a:rPr>
              <a:t>algo</a:t>
            </a:r>
            <a:r>
              <a:rPr lang="en-IN" dirty="0" smtClean="0">
                <a:latin typeface="Times New Roman" panose="02020603050405020304" pitchFamily="18" charset="0"/>
                <a:cs typeface="Times New Roman" panose="02020603050405020304" pitchFamily="18" charset="0"/>
              </a:rPr>
              <a:t> simply finds the shortest path between them.</a:t>
            </a:r>
          </a:p>
          <a:p>
            <a:endParaRPr lang="en-IN" dirty="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How to decide the shortest path?</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One way of measuring the path length is the number of hops. Another way is the geographical distance in KMS.</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Some other metrics are also possible. For example we can label each arc with the mean queuing and transmission delay and obtain the shortest path as the faster path.</a:t>
            </a:r>
          </a:p>
          <a:p>
            <a:endParaRPr lang="en-IN" dirty="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Labels on the ARC</a:t>
            </a:r>
            <a:r>
              <a:rPr lang="en-IN"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The labels on arc can be computed as a function of distance bandwidth, average traffic, mean queue length, cost of communication, measured delay etc.</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The </a:t>
            </a:r>
            <a:r>
              <a:rPr lang="en-IN" dirty="0" err="1" smtClean="0">
                <a:latin typeface="Times New Roman" panose="02020603050405020304" pitchFamily="18" charset="0"/>
                <a:cs typeface="Times New Roman" panose="02020603050405020304" pitchFamily="18" charset="0"/>
              </a:rPr>
              <a:t>algo</a:t>
            </a:r>
            <a:r>
              <a:rPr lang="en-IN" dirty="0" smtClean="0">
                <a:latin typeface="Times New Roman" panose="02020603050405020304" pitchFamily="18" charset="0"/>
                <a:cs typeface="Times New Roman" panose="02020603050405020304" pitchFamily="18" charset="0"/>
              </a:rPr>
              <a:t> compares various parameters and calculate the shortest path, on the basis of anyone or combination of criteria mention above.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2727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506" y="277905"/>
            <a:ext cx="11071412" cy="1477328"/>
          </a:xfrm>
          <a:prstGeom prst="rect">
            <a:avLst/>
          </a:prstGeom>
          <a:noFill/>
        </p:spPr>
        <p:txBody>
          <a:bodyPr wrap="square" rtlCol="0">
            <a:spAutoFit/>
          </a:bodyPr>
          <a:lstStyle/>
          <a:p>
            <a:pPr marL="285750" indent="-285750">
              <a:buFont typeface="Arial" panose="020B0604020202020204" pitchFamily="34" charset="0"/>
              <a:buChar char="•"/>
            </a:pPr>
            <a:r>
              <a:rPr lang="en-IN" b="1" dirty="0" smtClean="0">
                <a:solidFill>
                  <a:srgbClr val="FF0000"/>
                </a:solidFill>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endParaRPr lang="en-IN" b="1" dirty="0" smtClean="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Network layer Duties:</a:t>
            </a:r>
          </a:p>
          <a:p>
            <a:pPr marL="285750" indent="-285750">
              <a:buFont typeface="Arial" panose="020B0604020202020204" pitchFamily="34" charset="0"/>
              <a:buChar char="•"/>
            </a:pPr>
            <a:endParaRPr lang="en-IN" b="1" dirty="0" smtClean="0">
              <a:solidFill>
                <a:srgbClr val="FF0000"/>
              </a:solidFill>
            </a:endParaRPr>
          </a:p>
          <a:p>
            <a:r>
              <a:rPr lang="en-IN" b="1" dirty="0" smtClean="0">
                <a:solidFill>
                  <a:srgbClr val="FF0000"/>
                </a:solidFill>
              </a:rPr>
              <a:t>  </a:t>
            </a:r>
            <a:endParaRPr lang="en-IN" b="1" dirty="0">
              <a:solidFill>
                <a:srgbClr val="FF0000"/>
              </a:solidFill>
            </a:endParaRPr>
          </a:p>
        </p:txBody>
      </p:sp>
      <p:sp>
        <p:nvSpPr>
          <p:cNvPr id="3" name="TextBox 2"/>
          <p:cNvSpPr txBox="1"/>
          <p:nvPr/>
        </p:nvSpPr>
        <p:spPr>
          <a:xfrm>
            <a:off x="3514165" y="1335741"/>
            <a:ext cx="2913529"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Duties of network layer</a:t>
            </a:r>
            <a:endParaRPr lang="en-IN"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00636" y="3110752"/>
            <a:ext cx="2913529"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Internetworking</a:t>
            </a:r>
            <a:endParaRPr lang="en-IN"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173506" y="3110752"/>
            <a:ext cx="2913529"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Addressing</a:t>
            </a:r>
            <a:endParaRPr lang="en-IN"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5647765" y="3110752"/>
            <a:ext cx="2913529"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Routing</a:t>
            </a:r>
            <a:endParaRPr lang="en-IN"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8148918" y="3110752"/>
            <a:ext cx="2913529"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Packetizing</a:t>
            </a:r>
            <a:endParaRPr lang="en-IN"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0416990" y="3110752"/>
            <a:ext cx="1559858"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Fragmenting</a:t>
            </a:r>
            <a:endParaRPr lang="en-IN" b="1" dirty="0">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4464424" y="1755233"/>
            <a:ext cx="8964" cy="683167"/>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V="1">
            <a:off x="950259" y="2438400"/>
            <a:ext cx="10246659" cy="268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941294" y="2488560"/>
            <a:ext cx="8965" cy="622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594847" y="2451847"/>
            <a:ext cx="8965" cy="622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979459" y="2451847"/>
            <a:ext cx="8965" cy="622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8588188" y="2458571"/>
            <a:ext cx="8965" cy="622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1170022" y="2438400"/>
            <a:ext cx="8965" cy="622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25506" y="4132729"/>
            <a:ext cx="11654118" cy="2308324"/>
          </a:xfrm>
          <a:prstGeom prst="rect">
            <a:avLst/>
          </a:prstGeom>
          <a:noFill/>
        </p:spPr>
        <p:txBody>
          <a:bodyPr wrap="square" rtlCol="0">
            <a:spAutoFit/>
          </a:bodyPr>
          <a:lstStyle/>
          <a:p>
            <a:pPr marL="285750" indent="-285750">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Design Issues of Network Layer:</a:t>
            </a:r>
          </a:p>
          <a:p>
            <a:pPr marL="28575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The important network layer  design issues include the service provided to the transport layer and the internal design of subnet.</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The network layer has been designed with the following goals:</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The services provided should be independent of the underlying technology. Users of the service need not know about the physical implementation of the network.</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This design goal has great importance because there is a great variety of networks in operations.</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The design of the layer must not disable us from connecting to networks of different  technologies.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6761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 y="342900"/>
            <a:ext cx="11125200" cy="4801314"/>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2. Flooding: In this </a:t>
            </a:r>
            <a:r>
              <a:rPr lang="en-IN" dirty="0" err="1" smtClean="0">
                <a:latin typeface="Times New Roman" panose="02020603050405020304" pitchFamily="18" charset="0"/>
                <a:cs typeface="Times New Roman" panose="02020603050405020304" pitchFamily="18" charset="0"/>
              </a:rPr>
              <a:t>algo</a:t>
            </a:r>
            <a:r>
              <a:rPr lang="en-IN" dirty="0" smtClean="0">
                <a:latin typeface="Times New Roman" panose="02020603050405020304" pitchFamily="18" charset="0"/>
                <a:cs typeface="Times New Roman" panose="02020603050405020304" pitchFamily="18" charset="0"/>
              </a:rPr>
              <a:t>, every incoming packet is sent out on every outgoing line except the line on which it is arrived. That is why the name flooding. Each line except the incoming line are flooded with the copies of the same packet.</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One disadvantage of flooding is that it generate a large no of duplicate packets. In fact it produce finite no of duplicate packets unless we somehow stop the process.</a:t>
            </a:r>
          </a:p>
          <a:p>
            <a:r>
              <a:rPr lang="en-IN" dirty="0" smtClean="0">
                <a:latin typeface="Times New Roman" panose="02020603050405020304" pitchFamily="18" charset="0"/>
                <a:cs typeface="Times New Roman" panose="02020603050405020304" pitchFamily="18" charset="0"/>
              </a:rPr>
              <a:t>There are various damping technique:</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Using a hop counter</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To keep track of which packet have been flooded.</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Selective flooding.</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To prevent endless copies of packet circulating for a very long time through network a hop count may be used to suppress onwards transmission of packets after a no of hops which exceed the network diameter.</a:t>
            </a:r>
          </a:p>
          <a:p>
            <a:r>
              <a:rPr lang="en-IN" dirty="0" smtClean="0">
                <a:latin typeface="Times New Roman" panose="02020603050405020304" pitchFamily="18" charset="0"/>
                <a:cs typeface="Times New Roman" panose="02020603050405020304" pitchFamily="18" charset="0"/>
              </a:rPr>
              <a:t>Flooding has two interesting </a:t>
            </a:r>
            <a:r>
              <a:rPr lang="en-IN" dirty="0" err="1" smtClean="0">
                <a:latin typeface="Times New Roman" panose="02020603050405020304" pitchFamily="18" charset="0"/>
                <a:cs typeface="Times New Roman" panose="02020603050405020304" pitchFamily="18" charset="0"/>
              </a:rPr>
              <a:t>characterstics</a:t>
            </a:r>
            <a:r>
              <a:rPr lang="en-IN" dirty="0" smtClean="0">
                <a:latin typeface="Times New Roman" panose="02020603050405020304" pitchFamily="18" charset="0"/>
                <a:cs typeface="Times New Roman" panose="02020603050405020304" pitchFamily="18" charset="0"/>
              </a:rPr>
              <a:t> that rise from the fact that all possible routes are tried:</a:t>
            </a:r>
          </a:p>
          <a:p>
            <a:pPr marL="342900" indent="-342900">
              <a:buAutoNum type="arabicPeriod"/>
            </a:pPr>
            <a:r>
              <a:rPr lang="en-IN" dirty="0" smtClean="0">
                <a:latin typeface="Times New Roman" panose="02020603050405020304" pitchFamily="18" charset="0"/>
                <a:cs typeface="Times New Roman" panose="02020603050405020304" pitchFamily="18" charset="0"/>
              </a:rPr>
              <a:t>As long as there is a route </a:t>
            </a:r>
            <a:r>
              <a:rPr lang="en-IN" dirty="0" err="1" smtClean="0">
                <a:latin typeface="Times New Roman" panose="02020603050405020304" pitchFamily="18" charset="0"/>
                <a:cs typeface="Times New Roman" panose="02020603050405020304" pitchFamily="18" charset="0"/>
              </a:rPr>
              <a:t>frm</a:t>
            </a:r>
            <a:r>
              <a:rPr lang="en-IN" dirty="0" smtClean="0">
                <a:latin typeface="Times New Roman" panose="02020603050405020304" pitchFamily="18" charset="0"/>
                <a:cs typeface="Times New Roman" panose="02020603050405020304" pitchFamily="18" charset="0"/>
              </a:rPr>
              <a:t> source to destination the packet </a:t>
            </a:r>
            <a:r>
              <a:rPr lang="en-IN" dirty="0" err="1" smtClean="0">
                <a:latin typeface="Times New Roman" panose="02020603050405020304" pitchFamily="18" charset="0"/>
                <a:cs typeface="Times New Roman" panose="02020603050405020304" pitchFamily="18" charset="0"/>
              </a:rPr>
              <a:t>wil</a:t>
            </a:r>
            <a:r>
              <a:rPr lang="en-IN" dirty="0" smtClean="0">
                <a:latin typeface="Times New Roman" panose="02020603050405020304" pitchFamily="18" charset="0"/>
                <a:cs typeface="Times New Roman" panose="02020603050405020304" pitchFamily="18" charset="0"/>
              </a:rPr>
              <a:t> be definitely delivered to the destination.</a:t>
            </a:r>
          </a:p>
          <a:p>
            <a:pPr marL="342900" indent="-342900">
              <a:buAutoNum type="arabicPeriod"/>
            </a:pPr>
            <a:r>
              <a:rPr lang="en-IN" dirty="0" smtClean="0">
                <a:latin typeface="Times New Roman" panose="02020603050405020304" pitchFamily="18" charset="0"/>
                <a:cs typeface="Times New Roman" panose="02020603050405020304" pitchFamily="18" charset="0"/>
              </a:rPr>
              <a:t>One copy of the packet will reach the destination via quickest possible route.</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Selective Flooding</a:t>
            </a:r>
            <a:r>
              <a:rPr lang="en-IN" dirty="0" smtClean="0">
                <a:latin typeface="Times New Roman" panose="02020603050405020304" pitchFamily="18" charset="0"/>
                <a:cs typeface="Times New Roman" panose="02020603050405020304" pitchFamily="18" charset="0"/>
              </a:rPr>
              <a:t>: This is slightly more practical type of flooding principle. In this </a:t>
            </a:r>
            <a:r>
              <a:rPr lang="en-IN" dirty="0" err="1" smtClean="0">
                <a:latin typeface="Times New Roman" panose="02020603050405020304" pitchFamily="18" charset="0"/>
                <a:cs typeface="Times New Roman" panose="02020603050405020304" pitchFamily="18" charset="0"/>
              </a:rPr>
              <a:t>algo</a:t>
            </a:r>
            <a:r>
              <a:rPr lang="en-IN" dirty="0" smtClean="0">
                <a:latin typeface="Times New Roman" panose="02020603050405020304" pitchFamily="18" charset="0"/>
                <a:cs typeface="Times New Roman" panose="02020603050405020304" pitchFamily="18" charset="0"/>
              </a:rPr>
              <a:t>, every incoming packet is not sent out on every output line. Instead packet is sent only on those line which are likely to go in desired direction.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0040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220" y="441960"/>
            <a:ext cx="10363200" cy="2031325"/>
          </a:xfrm>
          <a:prstGeom prst="rect">
            <a:avLst/>
          </a:prstGeom>
          <a:noFill/>
        </p:spPr>
        <p:txBody>
          <a:bodyPr wrap="square" rtlCol="0">
            <a:spAutoFit/>
          </a:bodyPr>
          <a:lstStyle/>
          <a:p>
            <a:pPr marL="285750" indent="-285750">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Applications:</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Flooding does not have many practical application, but it is useful in military application where a large no of routers are blown into pieces at any instant. So placing a packet on every outgoing line really makes sense.</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In such application robustness of flooding is very much desirable.</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Second application is in the distributed database application.</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Flooding always chooses the shortest path so it produce the shortest possible delay.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1277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259" y="206188"/>
            <a:ext cx="11707906" cy="6740307"/>
          </a:xfrm>
          <a:prstGeom prst="rect">
            <a:avLst/>
          </a:prstGeom>
          <a:noFill/>
        </p:spPr>
        <p:txBody>
          <a:bodyPr wrap="square" rtlCol="0">
            <a:spAutoFit/>
          </a:bodyPr>
          <a:lstStyle/>
          <a:p>
            <a:pPr marL="285750" indent="-285750">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Dynamic Routing Algorithms:</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The modern computer networks normally use the dynamic routing algorithm.</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Two dynamic routing algorithm namely distance vector routing and link state routing are used popularly.</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Both these algorithm are suitable for the packet switched networks.</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Both these algorithms assumes that a router knows the address of each neighbouring router and the cost of reaching each neighbour.</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In the distance vector routing, each node tells its neighbours about its distance to every other node in the network.</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In the link state routing, a node tells every other node in the network the distance to its neighbour.</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So both these routing algorithm are distributed type and so they are suitable for large internetworks.</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In this algorithm, each router maintains a table called vector, such a table gives the best known distance to each destination and the information about which line to be used to reach there.</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This algorithm is sometimes called by other names such as:</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Distributed Bellman-Ford routing algorithm.</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Ford-Fulkerson algorithm.</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In distance vector routing, each router maintains a routing table. It contains one entry for each router in the subnet.</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This entry has two parts:</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The first path shows the preferred outing line to be used to reach the specific destination and</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Second part gives an estimate of the time or distance to that destination.</a:t>
            </a:r>
          </a:p>
          <a:p>
            <a:endParaRPr lang="en-IN" dirty="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Distance Vector: </a:t>
            </a:r>
            <a:r>
              <a:rPr lang="en-IN" dirty="0" smtClean="0">
                <a:latin typeface="Times New Roman" panose="02020603050405020304" pitchFamily="18" charset="0"/>
                <a:cs typeface="Times New Roman" panose="02020603050405020304" pitchFamily="18" charset="0"/>
              </a:rPr>
              <a:t>In distance vector routing, we assume that each router knowns the identity of every other router in the network, but the shortest part of each router is not known.</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A distance vector is defined as the list of &lt;destination, cost&gt; tuples, one tuple per destination. Each router maintains a distance vector.</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The cost in each tuple is equal the sum of costs on the shortest path to the destination.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5102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4471" y="224118"/>
            <a:ext cx="11806517" cy="313932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4. The transport layer should be shielded from the number, type and different topologies of the number of the subnets users uses. That is, all that the transport layer wants is a communication link, it need not know how that link is established.</a:t>
            </a:r>
          </a:p>
          <a:p>
            <a:r>
              <a:rPr lang="en-IN" dirty="0" smtClean="0">
                <a:latin typeface="Times New Roman" panose="02020603050405020304" pitchFamily="18" charset="0"/>
                <a:cs typeface="Times New Roman" panose="02020603050405020304" pitchFamily="18" charset="0"/>
              </a:rPr>
              <a:t>5. Finally there is a need for some uniform addressing scheme for network addresses. With these goals in mind, two different types of services emerged:</a:t>
            </a:r>
          </a:p>
          <a:p>
            <a:pPr marL="342900" indent="-342900">
              <a:buFont typeface="+mj-lt"/>
              <a:buAutoNum type="arabicPeriod"/>
            </a:pPr>
            <a:r>
              <a:rPr lang="en-IN" dirty="0" smtClean="0">
                <a:solidFill>
                  <a:srgbClr val="FF0000"/>
                </a:solidFill>
                <a:latin typeface="Times New Roman" panose="02020603050405020304" pitchFamily="18" charset="0"/>
                <a:cs typeface="Times New Roman" panose="02020603050405020304" pitchFamily="18" charset="0"/>
              </a:rPr>
              <a:t>Connection Oriented Network Services.</a:t>
            </a:r>
          </a:p>
          <a:p>
            <a:pPr marL="342900" indent="-342900">
              <a:buFont typeface="+mj-lt"/>
              <a:buAutoNum type="arabicPeriod"/>
            </a:pPr>
            <a:r>
              <a:rPr lang="en-IN" dirty="0" smtClean="0">
                <a:solidFill>
                  <a:srgbClr val="FF0000"/>
                </a:solidFill>
                <a:latin typeface="Times New Roman" panose="02020603050405020304" pitchFamily="18" charset="0"/>
                <a:cs typeface="Times New Roman" panose="02020603050405020304" pitchFamily="18" charset="0"/>
              </a:rPr>
              <a:t>Connectionless Network Services.</a:t>
            </a:r>
          </a:p>
          <a:p>
            <a:pPr marL="342900" indent="-342900">
              <a:buFont typeface="+mj-lt"/>
              <a:buAutoNum type="arabicPeriod"/>
            </a:pPr>
            <a:endParaRPr lang="en-IN" dirty="0">
              <a:solidFill>
                <a:srgbClr val="FF0000"/>
              </a:solidFill>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dirty="0" smtClean="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smtClean="0">
                <a:solidFill>
                  <a:srgbClr val="FF0000"/>
                </a:solidFill>
                <a:latin typeface="Times New Roman" panose="02020603050405020304" pitchFamily="18" charset="0"/>
                <a:cs typeface="Times New Roman" panose="02020603050405020304" pitchFamily="18" charset="0"/>
              </a:rPr>
              <a:t>STORE AND FORWARD PACKET SWTICHING:</a:t>
            </a:r>
          </a:p>
          <a:p>
            <a:pPr marL="285750" indent="-285750">
              <a:buFont typeface="Arial" panose="020B0604020202020204" pitchFamily="34" charset="0"/>
              <a:buChar char="•"/>
            </a:pPr>
            <a:endParaRPr lang="en-IN" b="1" dirty="0">
              <a:solidFill>
                <a:srgbClr val="FF0000"/>
              </a:solidFill>
              <a:latin typeface="Times New Roman" panose="02020603050405020304" pitchFamily="18" charset="0"/>
              <a:cs typeface="Times New Roman" panose="02020603050405020304" pitchFamily="18" charset="0"/>
            </a:endParaRPr>
          </a:p>
          <a:p>
            <a:r>
              <a:rPr lang="en-IN" b="1" dirty="0" smtClean="0">
                <a:solidFill>
                  <a:srgbClr val="FF0000"/>
                </a:solidFill>
                <a:latin typeface="Times New Roman" panose="02020603050405020304" pitchFamily="18" charset="0"/>
                <a:cs typeface="Times New Roman" panose="02020603050405020304" pitchFamily="18" charset="0"/>
              </a:rPr>
              <a:t>1. Implementation of connectionless services:                   2. Implementation of connection oriented services: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094" y="3363439"/>
            <a:ext cx="11170024" cy="3207689"/>
          </a:xfrm>
          <a:prstGeom prst="rect">
            <a:avLst/>
          </a:prstGeom>
        </p:spPr>
      </p:pic>
    </p:spTree>
    <p:extLst>
      <p:ext uri="{BB962C8B-B14F-4D97-AF65-F5344CB8AC3E}">
        <p14:creationId xmlns:p14="http://schemas.microsoft.com/office/powerpoint/2010/main" val="2138791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505" y="663388"/>
            <a:ext cx="11564471" cy="5355312"/>
          </a:xfrm>
          <a:prstGeom prst="rect">
            <a:avLst/>
          </a:prstGeom>
          <a:noFill/>
        </p:spPr>
        <p:txBody>
          <a:bodyPr wrap="square" rtlCol="0">
            <a:spAutoFit/>
          </a:bodyPr>
          <a:lstStyle/>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Internal Organization of the Network Layer:</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Basically there are two philosophies for organizing the subnet:</a:t>
            </a:r>
          </a:p>
          <a:p>
            <a:endParaRPr lang="en-IN" dirty="0" smtClean="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1. To use connection oriented service.</a:t>
            </a:r>
          </a:p>
          <a:p>
            <a:r>
              <a:rPr lang="en-IN" b="1" dirty="0" smtClean="0">
                <a:latin typeface="Times New Roman" panose="02020603050405020304" pitchFamily="18" charset="0"/>
                <a:cs typeface="Times New Roman" panose="02020603050405020304" pitchFamily="18" charset="0"/>
              </a:rPr>
              <a:t>2. To use connectionless service.</a:t>
            </a:r>
          </a:p>
          <a:p>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In the connection oriented service, a connection is called as </a:t>
            </a:r>
            <a:r>
              <a:rPr lang="en-IN" b="1" dirty="0" smtClean="0">
                <a:latin typeface="Times New Roman" panose="02020603050405020304" pitchFamily="18" charset="0"/>
                <a:cs typeface="Times New Roman" panose="02020603050405020304" pitchFamily="18" charset="0"/>
              </a:rPr>
              <a:t>virtual circuit</a:t>
            </a:r>
            <a:r>
              <a:rPr lang="en-IN" dirty="0" smtClean="0">
                <a:latin typeface="Times New Roman" panose="02020603050405020304" pitchFamily="18" charset="0"/>
                <a:cs typeface="Times New Roman" panose="02020603050405020304" pitchFamily="18" charset="0"/>
              </a:rPr>
              <a:t>. It is similar to a physical connection between the sender host and the destination host.</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In the connectionless organization the independent packets are called as </a:t>
            </a:r>
            <a:r>
              <a:rPr lang="en-IN" b="1" dirty="0" smtClean="0">
                <a:latin typeface="Times New Roman" panose="02020603050405020304" pitchFamily="18" charset="0"/>
                <a:cs typeface="Times New Roman" panose="02020603050405020304" pitchFamily="18" charset="0"/>
              </a:rPr>
              <a:t>datagrams</a:t>
            </a:r>
            <a:r>
              <a:rPr lang="en-IN" dirty="0" smtClean="0">
                <a:latin typeface="Times New Roman" panose="02020603050405020304" pitchFamily="18" charset="0"/>
                <a:cs typeface="Times New Roman" panose="02020603050405020304" pitchFamily="18" charset="0"/>
              </a:rPr>
              <a:t>. They are analogus to telegrams.</a:t>
            </a:r>
          </a:p>
          <a:p>
            <a:endParaRPr lang="en-IN" dirty="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VIRTUAL CIRCUITS:</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The principle behind the virtual circuits is to choose only one route from source to destination.</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When connection is established, it is used for sending all the traffic over this connection.</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When the connection is released, the virtual circuit is terminated.</a:t>
            </a:r>
          </a:p>
          <a:p>
            <a:r>
              <a:rPr lang="en-IN" b="1" dirty="0" smtClean="0">
                <a:latin typeface="Times New Roman" panose="02020603050405020304" pitchFamily="18" charset="0"/>
                <a:cs typeface="Times New Roman" panose="02020603050405020304" pitchFamily="18" charset="0"/>
              </a:rPr>
              <a:t>Features:</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Every router have to maintain and update a table.</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Each packet must have a virtual circuit number field in its header in addition to sequence number checksum etc.</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It is necessary to set up a VC before communication.</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The users are charged for connect time as well as for the amount of data transported.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8737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6541" y="206188"/>
            <a:ext cx="11725835" cy="5078313"/>
          </a:xfrm>
          <a:prstGeom prst="rect">
            <a:avLst/>
          </a:prstGeom>
          <a:noFill/>
        </p:spPr>
        <p:txBody>
          <a:bodyPr wrap="square" rtlCol="0">
            <a:spAutoFit/>
          </a:bodyPr>
          <a:lstStyle/>
          <a:p>
            <a:pPr marL="285750" indent="-285750">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DATAGRAM:</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With a datagram, the routes from source to destination are not decided in advance.</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Each packet sent is routed independently. Different packets of the same message can follow different routes.</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The datagram subnets have to do more work but they are more robust and deal with failures and congestion more easily as compared to VC subnets.</a:t>
            </a:r>
          </a:p>
          <a:p>
            <a:r>
              <a:rPr lang="en-IN" b="1" dirty="0" smtClean="0">
                <a:latin typeface="Times New Roman" panose="02020603050405020304" pitchFamily="18" charset="0"/>
                <a:cs typeface="Times New Roman" panose="02020603050405020304" pitchFamily="18" charset="0"/>
              </a:rPr>
              <a:t>Features:</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The routers do not have to maintain any tables.</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Each datagram must contain full destination address. The address can be very long.</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When a packet comes in the router finds an available outgoing line and sends the packet out on that line. So that it can reach to the destination.</a:t>
            </a:r>
          </a:p>
          <a:p>
            <a:endParaRPr lang="en-IN" b="1" dirty="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smtClean="0">
                <a:solidFill>
                  <a:srgbClr val="FF0000"/>
                </a:solidFill>
                <a:latin typeface="Times New Roman" panose="02020603050405020304" pitchFamily="18" charset="0"/>
                <a:cs typeface="Times New Roman" panose="02020603050405020304" pitchFamily="18" charset="0"/>
              </a:rPr>
              <a:t>Comparison of virtual circuits and Datagram subnet</a:t>
            </a:r>
          </a:p>
          <a:p>
            <a:pPr marL="285750" indent="-285750">
              <a:buFont typeface="Arial" panose="020B0604020202020204" pitchFamily="34" charset="0"/>
              <a:buChar char="•"/>
            </a:pPr>
            <a:endParaRPr lang="en-IN" b="1" dirty="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Delivery: </a:t>
            </a:r>
            <a:r>
              <a:rPr lang="en-IN" dirty="0" smtClean="0">
                <a:latin typeface="Times New Roman" panose="02020603050405020304" pitchFamily="18" charset="0"/>
                <a:cs typeface="Times New Roman" panose="02020603050405020304" pitchFamily="18" charset="0"/>
              </a:rPr>
              <a:t>The network layer supervises how the packet are being handled by the underlying physical networks. This handling is known as the delivery of packets.</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The two different methods of delivery are:</a:t>
            </a:r>
          </a:p>
          <a:p>
            <a:pPr marL="342900" indent="-342900">
              <a:buFont typeface="+mj-lt"/>
              <a:buAutoNum type="arabicPeriod"/>
            </a:pPr>
            <a:r>
              <a:rPr lang="en-IN" b="1" dirty="0" smtClean="0">
                <a:latin typeface="Times New Roman" panose="02020603050405020304" pitchFamily="18" charset="0"/>
                <a:cs typeface="Times New Roman" panose="02020603050405020304" pitchFamily="18" charset="0"/>
              </a:rPr>
              <a:t>Direct delivery.</a:t>
            </a:r>
          </a:p>
          <a:p>
            <a:pPr marL="342900" indent="-342900">
              <a:buFont typeface="+mj-lt"/>
              <a:buAutoNum type="arabicPeriod"/>
            </a:pPr>
            <a:r>
              <a:rPr lang="en-IN" b="1" dirty="0" smtClean="0">
                <a:latin typeface="Times New Roman" panose="02020603050405020304" pitchFamily="18" charset="0"/>
                <a:cs typeface="Times New Roman" panose="02020603050405020304" pitchFamily="18" charset="0"/>
              </a:rPr>
              <a:t>Indirect delivery.</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58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8941" y="188259"/>
            <a:ext cx="11519647" cy="1200329"/>
          </a:xfrm>
          <a:prstGeom prst="rect">
            <a:avLst/>
          </a:prstGeom>
          <a:noFill/>
        </p:spPr>
        <p:txBody>
          <a:bodyPr wrap="square" rtlCol="0">
            <a:spAutoFit/>
          </a:bodyPr>
          <a:lstStyle/>
          <a:p>
            <a:pPr marL="285750" indent="-285750">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Direct Delivery:</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In the direct delivery the destination host and the one who delivers the packet are in same physical network.</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The sender can extract the network address of the destination using the mask. If then compares this address with the addresses of the network to which it is connected. If these two address are identical then the delivery is direct. </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371600" y="2097741"/>
            <a:ext cx="1264024" cy="968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HOST 1</a:t>
            </a:r>
            <a:endParaRPr lang="en-IN" dirty="0"/>
          </a:p>
        </p:txBody>
      </p:sp>
      <p:sp>
        <p:nvSpPr>
          <p:cNvPr id="4" name="Rectangle 3"/>
          <p:cNvSpPr/>
          <p:nvPr/>
        </p:nvSpPr>
        <p:spPr>
          <a:xfrm>
            <a:off x="1371600" y="5423647"/>
            <a:ext cx="1264024" cy="968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HOST 2</a:t>
            </a:r>
            <a:endParaRPr lang="en-IN" dirty="0"/>
          </a:p>
        </p:txBody>
      </p:sp>
      <p:sp>
        <p:nvSpPr>
          <p:cNvPr id="5" name="Oval 4"/>
          <p:cNvSpPr/>
          <p:nvPr/>
        </p:nvSpPr>
        <p:spPr>
          <a:xfrm>
            <a:off x="8440270" y="2941832"/>
            <a:ext cx="1577789" cy="10219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p:cNvCxnSpPr/>
          <p:nvPr/>
        </p:nvCxnSpPr>
        <p:spPr>
          <a:xfrm>
            <a:off x="8875059" y="3182471"/>
            <a:ext cx="887506" cy="54070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8695765" y="3065929"/>
            <a:ext cx="1066800" cy="657242"/>
          </a:xfrm>
          <a:prstGeom prst="line">
            <a:avLst/>
          </a:prstGeom>
        </p:spPr>
        <p:style>
          <a:lnRef idx="3">
            <a:schemeClr val="dk1"/>
          </a:lnRef>
          <a:fillRef idx="0">
            <a:schemeClr val="dk1"/>
          </a:fillRef>
          <a:effectRef idx="2">
            <a:schemeClr val="dk1"/>
          </a:effectRef>
          <a:fontRef idx="minor">
            <a:schemeClr val="tx1"/>
          </a:fontRef>
        </p:style>
      </p:cxnSp>
      <p:sp>
        <p:nvSpPr>
          <p:cNvPr id="16" name="Cloud 15"/>
          <p:cNvSpPr/>
          <p:nvPr/>
        </p:nvSpPr>
        <p:spPr>
          <a:xfrm>
            <a:off x="4338918" y="3657600"/>
            <a:ext cx="3621741" cy="1425388"/>
          </a:xfrm>
          <a:prstGeom prst="cloud">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t>Physical Network</a:t>
            </a:r>
            <a:endParaRPr lang="en-IN" dirty="0"/>
          </a:p>
        </p:txBody>
      </p:sp>
      <p:cxnSp>
        <p:nvCxnSpPr>
          <p:cNvPr id="20" name="Straight Connector 19"/>
          <p:cNvCxnSpPr>
            <a:stCxn id="3" idx="3"/>
          </p:cNvCxnSpPr>
          <p:nvPr/>
        </p:nvCxnSpPr>
        <p:spPr>
          <a:xfrm>
            <a:off x="2635624" y="2581835"/>
            <a:ext cx="2052917" cy="1568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6" idx="0"/>
          </p:cNvCxnSpPr>
          <p:nvPr/>
        </p:nvCxnSpPr>
        <p:spPr>
          <a:xfrm flipH="1">
            <a:off x="7957641" y="3963809"/>
            <a:ext cx="1024994" cy="406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4" idx="3"/>
          </p:cNvCxnSpPr>
          <p:nvPr/>
        </p:nvCxnSpPr>
        <p:spPr>
          <a:xfrm flipH="1">
            <a:off x="2635624" y="4796118"/>
            <a:ext cx="2178423" cy="1111623"/>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503828" y="3094232"/>
            <a:ext cx="694766" cy="36755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MSG</a:t>
            </a:r>
            <a:endParaRPr lang="en-IN" dirty="0"/>
          </a:p>
        </p:txBody>
      </p:sp>
      <p:cxnSp>
        <p:nvCxnSpPr>
          <p:cNvPr id="28" name="Elbow Connector 27"/>
          <p:cNvCxnSpPr>
            <a:stCxn id="26" idx="3"/>
            <a:endCxn id="4" idx="0"/>
          </p:cNvCxnSpPr>
          <p:nvPr/>
        </p:nvCxnSpPr>
        <p:spPr>
          <a:xfrm flipH="1">
            <a:off x="2003612" y="3278009"/>
            <a:ext cx="194982" cy="2145638"/>
          </a:xfrm>
          <a:prstGeom prst="bentConnector4">
            <a:avLst>
              <a:gd name="adj1" fmla="val -117242"/>
              <a:gd name="adj2" fmla="val 54283"/>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p:nvPr/>
        </p:nvCxnSpPr>
        <p:spPr>
          <a:xfrm flipH="1">
            <a:off x="2606877" y="3657600"/>
            <a:ext cx="5901750" cy="26087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1" name="Rectangle 30"/>
          <p:cNvSpPr/>
          <p:nvPr/>
        </p:nvSpPr>
        <p:spPr>
          <a:xfrm>
            <a:off x="7584139" y="3283899"/>
            <a:ext cx="694766" cy="36755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MSG</a:t>
            </a:r>
            <a:endParaRPr lang="en-IN" dirty="0"/>
          </a:p>
        </p:txBody>
      </p:sp>
      <p:sp>
        <p:nvSpPr>
          <p:cNvPr id="32" name="TextBox 31"/>
          <p:cNvSpPr txBox="1"/>
          <p:nvPr/>
        </p:nvSpPr>
        <p:spPr>
          <a:xfrm>
            <a:off x="1778763" y="3677528"/>
            <a:ext cx="1570676" cy="369332"/>
          </a:xfrm>
          <a:prstGeom prst="rect">
            <a:avLst/>
          </a:prstGeom>
          <a:noFill/>
        </p:spPr>
        <p:txBody>
          <a:bodyPr wrap="square" rtlCol="0">
            <a:spAutoFit/>
          </a:bodyPr>
          <a:lstStyle/>
          <a:p>
            <a:r>
              <a:rPr lang="en-IN" dirty="0" smtClean="0"/>
              <a:t>Direct Delivery</a:t>
            </a:r>
            <a:endParaRPr lang="en-IN" dirty="0"/>
          </a:p>
        </p:txBody>
      </p:sp>
      <p:sp>
        <p:nvSpPr>
          <p:cNvPr id="33" name="TextBox 32"/>
          <p:cNvSpPr txBox="1"/>
          <p:nvPr/>
        </p:nvSpPr>
        <p:spPr>
          <a:xfrm>
            <a:off x="4436992" y="5489992"/>
            <a:ext cx="1570676" cy="369332"/>
          </a:xfrm>
          <a:prstGeom prst="rect">
            <a:avLst/>
          </a:prstGeom>
          <a:noFill/>
        </p:spPr>
        <p:txBody>
          <a:bodyPr wrap="square" rtlCol="0">
            <a:spAutoFit/>
          </a:bodyPr>
          <a:lstStyle/>
          <a:p>
            <a:r>
              <a:rPr lang="en-IN" dirty="0" smtClean="0"/>
              <a:t>Direct Delivery</a:t>
            </a:r>
            <a:endParaRPr lang="en-IN" dirty="0"/>
          </a:p>
        </p:txBody>
      </p:sp>
      <p:sp>
        <p:nvSpPr>
          <p:cNvPr id="34" name="TextBox 33"/>
          <p:cNvSpPr txBox="1"/>
          <p:nvPr/>
        </p:nvSpPr>
        <p:spPr>
          <a:xfrm>
            <a:off x="10497670" y="3520720"/>
            <a:ext cx="1570676" cy="646331"/>
          </a:xfrm>
          <a:prstGeom prst="rect">
            <a:avLst/>
          </a:prstGeom>
          <a:noFill/>
        </p:spPr>
        <p:txBody>
          <a:bodyPr wrap="square" rtlCol="0">
            <a:spAutoFit/>
          </a:bodyPr>
          <a:lstStyle/>
          <a:p>
            <a:r>
              <a:rPr lang="en-IN" dirty="0" smtClean="0"/>
              <a:t>To the rest of internet</a:t>
            </a:r>
            <a:endParaRPr lang="en-IN" dirty="0"/>
          </a:p>
        </p:txBody>
      </p:sp>
      <p:cxnSp>
        <p:nvCxnSpPr>
          <p:cNvPr id="36" name="Straight Arrow Connector 35"/>
          <p:cNvCxnSpPr/>
          <p:nvPr/>
        </p:nvCxnSpPr>
        <p:spPr>
          <a:xfrm>
            <a:off x="10018059" y="3436299"/>
            <a:ext cx="621027" cy="27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93336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6541" y="71718"/>
            <a:ext cx="11654118" cy="1200329"/>
          </a:xfrm>
          <a:prstGeom prst="rect">
            <a:avLst/>
          </a:prstGeom>
          <a:noFill/>
        </p:spPr>
        <p:txBody>
          <a:bodyPr wrap="square" rtlCol="0">
            <a:spAutoFit/>
          </a:bodyPr>
          <a:lstStyle/>
          <a:p>
            <a:pPr marL="285750" indent="-285750">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Indirect Delivery:</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In the indirect delivery of packets, the sender host and the destination host are not the part of the same physical network.</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In such a situation, the packet travel from one router to the other and are finally delivered to the destination host.</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The indirect delivery involves one direct and zero or more indirect deliveries. The last delivery is always direct one </a:t>
            </a:r>
            <a:endParaRPr lang="en-IN" dirty="0">
              <a:latin typeface="Times New Roman" panose="02020603050405020304" pitchFamily="18" charset="0"/>
              <a:cs typeface="Times New Roman" panose="02020603050405020304" pitchFamily="18" charset="0"/>
            </a:endParaRPr>
          </a:p>
        </p:txBody>
      </p:sp>
      <p:sp>
        <p:nvSpPr>
          <p:cNvPr id="3" name="Cloud 2"/>
          <p:cNvSpPr/>
          <p:nvPr/>
        </p:nvSpPr>
        <p:spPr>
          <a:xfrm>
            <a:off x="1810870" y="4329954"/>
            <a:ext cx="3621741" cy="1425388"/>
          </a:xfrm>
          <a:prstGeom prst="cloud">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t>Physical Network</a:t>
            </a:r>
            <a:endParaRPr lang="en-IN" dirty="0"/>
          </a:p>
        </p:txBody>
      </p:sp>
      <p:sp>
        <p:nvSpPr>
          <p:cNvPr id="4" name="Cloud 3"/>
          <p:cNvSpPr/>
          <p:nvPr/>
        </p:nvSpPr>
        <p:spPr>
          <a:xfrm>
            <a:off x="6149788" y="2823883"/>
            <a:ext cx="3621741" cy="1425388"/>
          </a:xfrm>
          <a:prstGeom prst="cloud">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t>Physical Network</a:t>
            </a:r>
            <a:endParaRPr lang="en-IN" dirty="0"/>
          </a:p>
        </p:txBody>
      </p:sp>
      <p:sp>
        <p:nvSpPr>
          <p:cNvPr id="5" name="Oval 4"/>
          <p:cNvSpPr/>
          <p:nvPr/>
        </p:nvSpPr>
        <p:spPr>
          <a:xfrm>
            <a:off x="5513294" y="4038600"/>
            <a:ext cx="815788" cy="7485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p:cNvCxnSpPr/>
          <p:nvPr/>
        </p:nvCxnSpPr>
        <p:spPr>
          <a:xfrm flipV="1">
            <a:off x="5759823" y="4309782"/>
            <a:ext cx="367553" cy="206189"/>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5824818" y="4309782"/>
            <a:ext cx="268941" cy="224117"/>
          </a:xfrm>
          <a:prstGeom prst="line">
            <a:avLst/>
          </a:prstGeom>
        </p:spPr>
        <p:style>
          <a:lnRef idx="3">
            <a:schemeClr val="dk1"/>
          </a:lnRef>
          <a:fillRef idx="0">
            <a:schemeClr val="dk1"/>
          </a:fillRef>
          <a:effectRef idx="2">
            <a:schemeClr val="dk1"/>
          </a:effectRef>
          <a:fontRef idx="minor">
            <a:schemeClr val="tx1"/>
          </a:fontRef>
        </p:style>
      </p:cxnSp>
      <p:sp>
        <p:nvSpPr>
          <p:cNvPr id="10" name="Rectangle 9"/>
          <p:cNvSpPr/>
          <p:nvPr/>
        </p:nvSpPr>
        <p:spPr>
          <a:xfrm>
            <a:off x="519953" y="2823883"/>
            <a:ext cx="1264024" cy="968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Sender</a:t>
            </a:r>
            <a:endParaRPr lang="en-IN" dirty="0"/>
          </a:p>
        </p:txBody>
      </p:sp>
      <p:sp>
        <p:nvSpPr>
          <p:cNvPr id="11" name="Rectangle 10"/>
          <p:cNvSpPr/>
          <p:nvPr/>
        </p:nvSpPr>
        <p:spPr>
          <a:xfrm>
            <a:off x="10605247" y="3928782"/>
            <a:ext cx="1264024" cy="968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Destination</a:t>
            </a:r>
            <a:endParaRPr lang="en-IN" dirty="0"/>
          </a:p>
        </p:txBody>
      </p:sp>
      <p:cxnSp>
        <p:nvCxnSpPr>
          <p:cNvPr id="14" name="Straight Connector 13"/>
          <p:cNvCxnSpPr/>
          <p:nvPr/>
        </p:nvCxnSpPr>
        <p:spPr>
          <a:xfrm>
            <a:off x="1470212" y="3792071"/>
            <a:ext cx="950259" cy="995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375118" y="4677531"/>
            <a:ext cx="276351" cy="109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271589" y="4038600"/>
            <a:ext cx="276351" cy="109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9771529" y="3675529"/>
            <a:ext cx="792599" cy="3630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urved Connector 36"/>
          <p:cNvCxnSpPr/>
          <p:nvPr/>
        </p:nvCxnSpPr>
        <p:spPr>
          <a:xfrm>
            <a:off x="1810870" y="3536577"/>
            <a:ext cx="3426073" cy="885263"/>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38" name="TextBox 37"/>
          <p:cNvSpPr txBox="1"/>
          <p:nvPr/>
        </p:nvSpPr>
        <p:spPr>
          <a:xfrm>
            <a:off x="3337352" y="3306197"/>
            <a:ext cx="1940710" cy="369332"/>
          </a:xfrm>
          <a:prstGeom prst="rect">
            <a:avLst/>
          </a:prstGeom>
          <a:noFill/>
        </p:spPr>
        <p:txBody>
          <a:bodyPr wrap="square" rtlCol="0">
            <a:spAutoFit/>
          </a:bodyPr>
          <a:lstStyle/>
          <a:p>
            <a:r>
              <a:rPr lang="en-IN" dirty="0" smtClean="0"/>
              <a:t>Indirect Delivery</a:t>
            </a:r>
            <a:endParaRPr lang="en-IN" dirty="0"/>
          </a:p>
        </p:txBody>
      </p:sp>
      <p:cxnSp>
        <p:nvCxnSpPr>
          <p:cNvPr id="40" name="Curved Connector 39"/>
          <p:cNvCxnSpPr/>
          <p:nvPr/>
        </p:nvCxnSpPr>
        <p:spPr>
          <a:xfrm>
            <a:off x="6158754" y="4032437"/>
            <a:ext cx="4299354" cy="43366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8193811" y="4571902"/>
            <a:ext cx="1940710" cy="369332"/>
          </a:xfrm>
          <a:prstGeom prst="rect">
            <a:avLst/>
          </a:prstGeom>
          <a:noFill/>
        </p:spPr>
        <p:txBody>
          <a:bodyPr wrap="square" rtlCol="0">
            <a:spAutoFit/>
          </a:bodyPr>
          <a:lstStyle/>
          <a:p>
            <a:r>
              <a:rPr lang="en-IN" dirty="0" smtClean="0"/>
              <a:t>direct Delivery</a:t>
            </a:r>
            <a:endParaRPr lang="en-IN" dirty="0"/>
          </a:p>
        </p:txBody>
      </p:sp>
      <p:sp>
        <p:nvSpPr>
          <p:cNvPr id="42" name="Rectangle 41"/>
          <p:cNvSpPr/>
          <p:nvPr/>
        </p:nvSpPr>
        <p:spPr>
          <a:xfrm>
            <a:off x="4373312" y="3818965"/>
            <a:ext cx="694766" cy="36755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MSG</a:t>
            </a:r>
            <a:endParaRPr lang="en-IN" dirty="0"/>
          </a:p>
        </p:txBody>
      </p:sp>
      <p:sp>
        <p:nvSpPr>
          <p:cNvPr id="43" name="Rectangle 42"/>
          <p:cNvSpPr/>
          <p:nvPr/>
        </p:nvSpPr>
        <p:spPr>
          <a:xfrm>
            <a:off x="9841779" y="4527175"/>
            <a:ext cx="694766" cy="36755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MSG</a:t>
            </a:r>
            <a:endParaRPr lang="en-IN" dirty="0"/>
          </a:p>
        </p:txBody>
      </p:sp>
    </p:spTree>
    <p:extLst>
      <p:ext uri="{BB962C8B-B14F-4D97-AF65-F5344CB8AC3E}">
        <p14:creationId xmlns:p14="http://schemas.microsoft.com/office/powerpoint/2010/main" val="1578510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294" y="277906"/>
            <a:ext cx="11519647" cy="3970318"/>
          </a:xfrm>
          <a:prstGeom prst="rect">
            <a:avLst/>
          </a:prstGeom>
          <a:noFill/>
        </p:spPr>
        <p:txBody>
          <a:bodyPr wrap="square" rtlCol="0">
            <a:spAutoFit/>
          </a:bodyPr>
          <a:lstStyle/>
          <a:p>
            <a:pPr marL="285750" indent="-285750">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Forwarding</a:t>
            </a:r>
            <a:r>
              <a:rPr lang="en-IN" dirty="0" smtClean="0">
                <a:latin typeface="Times New Roman" panose="02020603050405020304" pitchFamily="18" charset="0"/>
                <a:cs typeface="Times New Roman" panose="02020603050405020304" pitchFamily="18" charset="0"/>
              </a:rPr>
              <a:t>: It is defined as the process of placing the packet in its route towards its destination. Forwarding is possible only if the host or a router have a routing table of their own.</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A sender host or a router will refer to this routing table when it receives a packet and from the table they will find the root to the final destination.</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But this simple solution has practically become impossible today in the internetwork environment due to large number of entries required to be made in a routing table.</a:t>
            </a:r>
          </a:p>
          <a:p>
            <a:endParaRPr lang="en-IN"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Forwarding Technique:</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Many techniques have been invented and tested in order to make the size of the routing tables manageable. Some  of them are as follows:</a:t>
            </a:r>
          </a:p>
          <a:p>
            <a:endParaRPr lang="en-IN"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IN" b="1" dirty="0" smtClean="0">
                <a:latin typeface="Times New Roman" panose="02020603050405020304" pitchFamily="18" charset="0"/>
                <a:cs typeface="Times New Roman" panose="02020603050405020304" pitchFamily="18" charset="0"/>
              </a:rPr>
              <a:t>Next hop method versus route method.</a:t>
            </a:r>
          </a:p>
          <a:p>
            <a:pPr marL="342900" indent="-342900">
              <a:buFont typeface="+mj-lt"/>
              <a:buAutoNum type="arabicPeriod"/>
            </a:pPr>
            <a:r>
              <a:rPr lang="en-IN" b="1" dirty="0" smtClean="0">
                <a:latin typeface="Times New Roman" panose="02020603050405020304" pitchFamily="18" charset="0"/>
                <a:cs typeface="Times New Roman" panose="02020603050405020304" pitchFamily="18" charset="0"/>
              </a:rPr>
              <a:t>Network specific method versus Host specific method.</a:t>
            </a:r>
          </a:p>
          <a:p>
            <a:pPr marL="342900" indent="-342900">
              <a:buFont typeface="+mj-lt"/>
              <a:buAutoNum type="arabicPeriod"/>
            </a:pPr>
            <a:r>
              <a:rPr lang="en-IN" b="1" dirty="0" smtClean="0">
                <a:latin typeface="Times New Roman" panose="02020603050405020304" pitchFamily="18" charset="0"/>
                <a:cs typeface="Times New Roman" panose="02020603050405020304" pitchFamily="18" charset="0"/>
              </a:rPr>
              <a:t>Default method.</a:t>
            </a:r>
            <a:endParaRPr lang="en-IN"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61365" y="4536141"/>
            <a:ext cx="11591364" cy="1477328"/>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1. Next hop method versus route method:</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The route method is the most basic method in which the information about the complete route is stored in the routing tables of hosts and routers. This makes the routing table extremely large and difficult to manage.</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In order to reduce the size of routing tables, the next hope method is used in which the routing table contains only the address of the next hope  instead of information about the complete route.</a:t>
            </a:r>
            <a:endParaRPr lang="en-IN" dirty="0"/>
          </a:p>
        </p:txBody>
      </p:sp>
    </p:spTree>
    <p:extLst>
      <p:ext uri="{BB962C8B-B14F-4D97-AF65-F5344CB8AC3E}">
        <p14:creationId xmlns:p14="http://schemas.microsoft.com/office/powerpoint/2010/main" val="134397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506" y="215153"/>
            <a:ext cx="11573435" cy="3970318"/>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2. </a:t>
            </a:r>
            <a:r>
              <a:rPr lang="en-IN" b="1" dirty="0" smtClean="0">
                <a:latin typeface="Times New Roman" panose="02020603050405020304" pitchFamily="18" charset="0"/>
                <a:cs typeface="Times New Roman" panose="02020603050405020304" pitchFamily="18" charset="0"/>
              </a:rPr>
              <a:t>Network Specific Method versus Host Specific Method:</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In host specific method, the routing table of host or router will specify each destination host connected to the same physical network. This increases the number of entries in a routing table and makes it large.</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But in the network specific method, we have only one entry corresponding to the destination network </a:t>
            </a:r>
            <a:r>
              <a:rPr lang="en-IN" b="1" dirty="0" smtClean="0">
                <a:latin typeface="Times New Roman" panose="02020603050405020304" pitchFamily="18" charset="0"/>
                <a:cs typeface="Times New Roman" panose="02020603050405020304" pitchFamily="18" charset="0"/>
              </a:rPr>
              <a:t>NB</a:t>
            </a:r>
            <a:r>
              <a:rPr lang="en-IN"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That means we consider all the host connected to the same network </a:t>
            </a:r>
            <a:r>
              <a:rPr lang="en-IN" b="1" dirty="0" smtClean="0">
                <a:latin typeface="Times New Roman" panose="02020603050405020304" pitchFamily="18" charset="0"/>
                <a:cs typeface="Times New Roman" panose="02020603050405020304" pitchFamily="18" charset="0"/>
              </a:rPr>
              <a:t>NB</a:t>
            </a:r>
            <a:r>
              <a:rPr lang="en-IN" dirty="0" smtClean="0">
                <a:latin typeface="Times New Roman" panose="02020603050405020304" pitchFamily="18" charset="0"/>
                <a:cs typeface="Times New Roman" panose="02020603050405020304" pitchFamily="18" charset="0"/>
              </a:rPr>
              <a:t> as one single entry. This will reduce the routing table and simplify the searching process considerably.</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dirty="0" smtClean="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3. Default method:</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This is one more method o simplifying the routing tables, in which host the sending host is connected to the network  with two routers R1, R2.</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Router 2 routes the packet to the hosts connected to network NB. However router R1 is used for the rest of the internet.</a:t>
            </a:r>
          </a:p>
          <a:p>
            <a:pPr marL="342900" indent="-342900">
              <a:buFont typeface="+mj-lt"/>
              <a:buAutoNum type="arabicPeriod"/>
            </a:pPr>
            <a:r>
              <a:rPr lang="en-IN" dirty="0" smtClean="0">
                <a:latin typeface="Times New Roman" panose="02020603050405020304" pitchFamily="18" charset="0"/>
                <a:cs typeface="Times New Roman" panose="02020603050405020304" pitchFamily="18" charset="0"/>
              </a:rPr>
              <a:t>Hence in the routing table instead of listing all the networks in the entire Internet, host X will have only one entry called as the default entry.</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394447" y="4383741"/>
            <a:ext cx="824753" cy="824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sender</a:t>
            </a:r>
            <a:endParaRPr lang="en-IN" dirty="0"/>
          </a:p>
        </p:txBody>
      </p:sp>
      <p:sp>
        <p:nvSpPr>
          <p:cNvPr id="4" name="Cloud 3"/>
          <p:cNvSpPr/>
          <p:nvPr/>
        </p:nvSpPr>
        <p:spPr>
          <a:xfrm>
            <a:off x="3137647" y="4509247"/>
            <a:ext cx="2017059" cy="83371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Network NA</a:t>
            </a:r>
            <a:endParaRPr lang="en-IN" dirty="0"/>
          </a:p>
        </p:txBody>
      </p:sp>
      <p:sp>
        <p:nvSpPr>
          <p:cNvPr id="5" name="Cloud 4"/>
          <p:cNvSpPr/>
          <p:nvPr/>
        </p:nvSpPr>
        <p:spPr>
          <a:xfrm>
            <a:off x="6508376" y="5782235"/>
            <a:ext cx="2017059" cy="83371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Network NB</a:t>
            </a:r>
            <a:endParaRPr lang="en-IN" dirty="0"/>
          </a:p>
        </p:txBody>
      </p:sp>
      <p:sp>
        <p:nvSpPr>
          <p:cNvPr id="6" name="Cloud 5"/>
          <p:cNvSpPr/>
          <p:nvPr/>
        </p:nvSpPr>
        <p:spPr>
          <a:xfrm>
            <a:off x="7516905" y="4092388"/>
            <a:ext cx="2017059" cy="83371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Rest of the internet</a:t>
            </a:r>
            <a:endParaRPr lang="en-IN" dirty="0"/>
          </a:p>
        </p:txBody>
      </p:sp>
      <p:cxnSp>
        <p:nvCxnSpPr>
          <p:cNvPr id="8" name="Straight Connector 7"/>
          <p:cNvCxnSpPr>
            <a:endCxn id="4" idx="2"/>
          </p:cNvCxnSpPr>
          <p:nvPr/>
        </p:nvCxnSpPr>
        <p:spPr>
          <a:xfrm>
            <a:off x="1169894" y="4688541"/>
            <a:ext cx="1974010" cy="237565"/>
          </a:xfrm>
          <a:prstGeom prst="line">
            <a:avLst/>
          </a:prstGeom>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5829300" y="4293046"/>
            <a:ext cx="815788" cy="7485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p:cNvCxnSpPr/>
          <p:nvPr/>
        </p:nvCxnSpPr>
        <p:spPr>
          <a:xfrm flipV="1">
            <a:off x="6075829" y="4564228"/>
            <a:ext cx="367553" cy="206189"/>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a:off x="6140824" y="4564228"/>
            <a:ext cx="268941" cy="224117"/>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a:stCxn id="4" idx="0"/>
            <a:endCxn id="9" idx="2"/>
          </p:cNvCxnSpPr>
          <p:nvPr/>
        </p:nvCxnSpPr>
        <p:spPr>
          <a:xfrm flipV="1">
            <a:off x="5153025" y="4667323"/>
            <a:ext cx="676275" cy="2587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7"/>
            <a:endCxn id="6" idx="2"/>
          </p:cNvCxnSpPr>
          <p:nvPr/>
        </p:nvCxnSpPr>
        <p:spPr>
          <a:xfrm>
            <a:off x="6525619" y="4402669"/>
            <a:ext cx="997543" cy="106578"/>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091843" y="5513294"/>
            <a:ext cx="815898"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R2</a:t>
            </a:r>
            <a:endParaRPr lang="en-IN" dirty="0"/>
          </a:p>
        </p:txBody>
      </p:sp>
      <p:cxnSp>
        <p:nvCxnSpPr>
          <p:cNvPr id="21" name="Straight Connector 20"/>
          <p:cNvCxnSpPr>
            <a:endCxn id="19" idx="1"/>
          </p:cNvCxnSpPr>
          <p:nvPr/>
        </p:nvCxnSpPr>
        <p:spPr>
          <a:xfrm>
            <a:off x="4697506" y="5208494"/>
            <a:ext cx="513822" cy="394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9" idx="6"/>
            <a:endCxn id="5" idx="2"/>
          </p:cNvCxnSpPr>
          <p:nvPr/>
        </p:nvCxnSpPr>
        <p:spPr>
          <a:xfrm>
            <a:off x="5907741" y="5818094"/>
            <a:ext cx="606892"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8373036" y="5602568"/>
            <a:ext cx="564776" cy="295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525434" y="6185461"/>
            <a:ext cx="600634" cy="272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180294" y="6473193"/>
            <a:ext cx="475130" cy="165171"/>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075829" y="3985810"/>
            <a:ext cx="553571" cy="369332"/>
          </a:xfrm>
          <a:prstGeom prst="rect">
            <a:avLst/>
          </a:prstGeom>
          <a:noFill/>
        </p:spPr>
        <p:txBody>
          <a:bodyPr wrap="square" rtlCol="0">
            <a:spAutoFit/>
          </a:bodyPr>
          <a:lstStyle/>
          <a:p>
            <a:r>
              <a:rPr lang="en-IN" dirty="0" smtClean="0"/>
              <a:t>R1</a:t>
            </a:r>
            <a:endParaRPr lang="en-IN" dirty="0"/>
          </a:p>
        </p:txBody>
      </p:sp>
      <p:sp>
        <p:nvSpPr>
          <p:cNvPr id="32" name="TextBox 31"/>
          <p:cNvSpPr txBox="1"/>
          <p:nvPr/>
        </p:nvSpPr>
        <p:spPr>
          <a:xfrm>
            <a:off x="8922124" y="5371117"/>
            <a:ext cx="553571" cy="369332"/>
          </a:xfrm>
          <a:prstGeom prst="rect">
            <a:avLst/>
          </a:prstGeom>
          <a:noFill/>
          <a:ln>
            <a:solidFill>
              <a:schemeClr val="tx1"/>
            </a:solidFill>
          </a:ln>
        </p:spPr>
        <p:txBody>
          <a:bodyPr wrap="square" rtlCol="0">
            <a:spAutoFit/>
          </a:bodyPr>
          <a:lstStyle/>
          <a:p>
            <a:r>
              <a:rPr lang="en-IN" dirty="0" smtClean="0"/>
              <a:t>1</a:t>
            </a:r>
            <a:endParaRPr lang="en-IN" dirty="0"/>
          </a:p>
        </p:txBody>
      </p:sp>
      <p:sp>
        <p:nvSpPr>
          <p:cNvPr id="35" name="TextBox 34"/>
          <p:cNvSpPr txBox="1"/>
          <p:nvPr/>
        </p:nvSpPr>
        <p:spPr>
          <a:xfrm>
            <a:off x="9119344" y="6028061"/>
            <a:ext cx="553571" cy="369332"/>
          </a:xfrm>
          <a:prstGeom prst="rect">
            <a:avLst/>
          </a:prstGeom>
          <a:noFill/>
          <a:ln>
            <a:solidFill>
              <a:schemeClr val="tx1"/>
            </a:solidFill>
          </a:ln>
        </p:spPr>
        <p:txBody>
          <a:bodyPr wrap="square" rtlCol="0">
            <a:spAutoFit/>
          </a:bodyPr>
          <a:lstStyle/>
          <a:p>
            <a:r>
              <a:rPr lang="en-IN" dirty="0" smtClean="0"/>
              <a:t>2</a:t>
            </a:r>
            <a:endParaRPr lang="en-IN" dirty="0"/>
          </a:p>
        </p:txBody>
      </p:sp>
      <p:sp>
        <p:nvSpPr>
          <p:cNvPr id="36" name="TextBox 35"/>
          <p:cNvSpPr txBox="1"/>
          <p:nvPr/>
        </p:nvSpPr>
        <p:spPr>
          <a:xfrm>
            <a:off x="8654304" y="6473193"/>
            <a:ext cx="553571" cy="369332"/>
          </a:xfrm>
          <a:prstGeom prst="rect">
            <a:avLst/>
          </a:prstGeom>
          <a:noFill/>
          <a:ln>
            <a:solidFill>
              <a:schemeClr val="tx1"/>
            </a:solidFill>
          </a:ln>
        </p:spPr>
        <p:txBody>
          <a:bodyPr wrap="square" rtlCol="0">
            <a:spAutoFit/>
          </a:bodyPr>
          <a:lstStyle/>
          <a:p>
            <a:r>
              <a:rPr lang="en-IN" dirty="0" smtClean="0"/>
              <a:t>n</a:t>
            </a:r>
            <a:endParaRPr lang="en-IN" dirty="0"/>
          </a:p>
        </p:txBody>
      </p:sp>
      <p:cxnSp>
        <p:nvCxnSpPr>
          <p:cNvPr id="38" name="Straight Arrow Connector 37"/>
          <p:cNvCxnSpPr/>
          <p:nvPr/>
        </p:nvCxnSpPr>
        <p:spPr>
          <a:xfrm>
            <a:off x="5499792" y="5271060"/>
            <a:ext cx="2595282" cy="1344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TextBox 38"/>
          <p:cNvSpPr txBox="1"/>
          <p:nvPr/>
        </p:nvSpPr>
        <p:spPr>
          <a:xfrm>
            <a:off x="6080522" y="5302810"/>
            <a:ext cx="1711372" cy="369332"/>
          </a:xfrm>
          <a:prstGeom prst="rect">
            <a:avLst/>
          </a:prstGeom>
          <a:noFill/>
        </p:spPr>
        <p:txBody>
          <a:bodyPr wrap="square" rtlCol="0">
            <a:spAutoFit/>
          </a:bodyPr>
          <a:lstStyle/>
          <a:p>
            <a:r>
              <a:rPr lang="en-IN" dirty="0" smtClean="0"/>
              <a:t>Default routing</a:t>
            </a:r>
            <a:endParaRPr lang="en-IN" dirty="0"/>
          </a:p>
        </p:txBody>
      </p:sp>
    </p:spTree>
    <p:extLst>
      <p:ext uri="{BB962C8B-B14F-4D97-AF65-F5344CB8AC3E}">
        <p14:creationId xmlns:p14="http://schemas.microsoft.com/office/powerpoint/2010/main" val="532859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1214</TotalTime>
  <Words>3448</Words>
  <Application>Microsoft Office PowerPoint</Application>
  <PresentationFormat>Widescreen</PresentationFormat>
  <Paragraphs>314</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Wingdings</vt:lpstr>
      <vt:lpstr>Office Theme</vt:lpstr>
      <vt:lpstr>Chapter :-4  Network Layer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Network Layer</dc:title>
  <dc:creator>tarun saluja</dc:creator>
  <cp:lastModifiedBy>tarun saluja</cp:lastModifiedBy>
  <cp:revision>49</cp:revision>
  <dcterms:created xsi:type="dcterms:W3CDTF">2016-04-10T13:21:40Z</dcterms:created>
  <dcterms:modified xsi:type="dcterms:W3CDTF">2016-04-23T09:18:47Z</dcterms:modified>
</cp:coreProperties>
</file>