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9" r:id="rId20"/>
    <p:sldId id="280" r:id="rId21"/>
    <p:sldId id="281" r:id="rId22"/>
    <p:sldId id="282" r:id="rId23"/>
    <p:sldId id="283" r:id="rId24"/>
    <p:sldId id="287" r:id="rId25"/>
    <p:sldId id="288" r:id="rId26"/>
    <p:sldId id="289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8" r:id="rId41"/>
    <p:sldId id="322" r:id="rId42"/>
    <p:sldId id="309" r:id="rId43"/>
    <p:sldId id="310" r:id="rId44"/>
    <p:sldId id="317" r:id="rId45"/>
    <p:sldId id="318" r:id="rId46"/>
    <p:sldId id="319" r:id="rId47"/>
    <p:sldId id="320" r:id="rId48"/>
    <p:sldId id="321" r:id="rId49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482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20" dirty="0"/>
              <a:t>Transport </a:t>
            </a:r>
            <a:r>
              <a:rPr spc="-5" dirty="0"/>
              <a:t>Layer</a:t>
            </a:r>
            <a:r>
              <a:rPr spc="-100" dirty="0"/>
              <a:t> </a:t>
            </a:r>
            <a:r>
              <a:rPr sz="1800" baseline="2314" dirty="0"/>
              <a:t>3-</a:t>
            </a:r>
            <a:fld id="{81D60167-4931-47E6-BA6A-407CBD079E47}" type="slidenum">
              <a:rPr sz="1800" baseline="2314" dirty="0"/>
              <a:pPr marL="12700">
                <a:lnSpc>
                  <a:spcPct val="100000"/>
                </a:lnSpc>
                <a:spcBef>
                  <a:spcPts val="160"/>
                </a:spcBef>
              </a:pPr>
              <a:t>‹#›</a:t>
            </a:fld>
            <a:endParaRPr sz="1800" baseline="2314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0099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20" dirty="0"/>
              <a:t>Transport </a:t>
            </a:r>
            <a:r>
              <a:rPr spc="-5" dirty="0"/>
              <a:t>Layer</a:t>
            </a:r>
            <a:r>
              <a:rPr spc="-100" dirty="0"/>
              <a:t> </a:t>
            </a:r>
            <a:r>
              <a:rPr sz="1800" baseline="2314" dirty="0"/>
              <a:t>3-</a:t>
            </a:r>
            <a:fld id="{81D60167-4931-47E6-BA6A-407CBD079E47}" type="slidenum">
              <a:rPr sz="1800" baseline="2314" dirty="0"/>
              <a:pPr marL="12700">
                <a:lnSpc>
                  <a:spcPct val="100000"/>
                </a:lnSpc>
                <a:spcBef>
                  <a:spcPts val="160"/>
                </a:spcBef>
              </a:pPr>
              <a:t>‹#›</a:t>
            </a:fld>
            <a:endParaRPr sz="1800" baseline="2314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0099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70263" y="2037079"/>
            <a:ext cx="3304540" cy="3916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CC0000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32663" y="2037079"/>
            <a:ext cx="4073525" cy="4284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CC0000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20" dirty="0"/>
              <a:t>Transport </a:t>
            </a:r>
            <a:r>
              <a:rPr spc="-5" dirty="0"/>
              <a:t>Layer</a:t>
            </a:r>
            <a:r>
              <a:rPr spc="-100" dirty="0"/>
              <a:t> </a:t>
            </a:r>
            <a:r>
              <a:rPr sz="1800" baseline="2314" dirty="0"/>
              <a:t>3-</a:t>
            </a:r>
            <a:fld id="{81D60167-4931-47E6-BA6A-407CBD079E47}" type="slidenum">
              <a:rPr sz="1800" baseline="2314" dirty="0"/>
              <a:pPr marL="12700">
                <a:lnSpc>
                  <a:spcPct val="100000"/>
                </a:lnSpc>
                <a:spcBef>
                  <a:spcPts val="160"/>
                </a:spcBef>
              </a:pPr>
              <a:t>‹#›</a:t>
            </a:fld>
            <a:endParaRPr sz="1800" baseline="2314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0099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20" dirty="0"/>
              <a:t>Transport </a:t>
            </a:r>
            <a:r>
              <a:rPr spc="-5" dirty="0"/>
              <a:t>Layer</a:t>
            </a:r>
            <a:r>
              <a:rPr spc="-100" dirty="0"/>
              <a:t> </a:t>
            </a:r>
            <a:r>
              <a:rPr sz="1800" baseline="2314" dirty="0"/>
              <a:t>3-</a:t>
            </a:r>
            <a:fld id="{81D60167-4931-47E6-BA6A-407CBD079E47}" type="slidenum">
              <a:rPr sz="1800" baseline="2314" dirty="0"/>
              <a:pPr marL="12700">
                <a:lnSpc>
                  <a:spcPct val="100000"/>
                </a:lnSpc>
                <a:spcBef>
                  <a:spcPts val="160"/>
                </a:spcBef>
              </a:pPr>
              <a:t>‹#›</a:t>
            </a:fld>
            <a:endParaRPr sz="1800" baseline="2314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20" dirty="0"/>
              <a:t>Transport </a:t>
            </a:r>
            <a:r>
              <a:rPr spc="-5" dirty="0"/>
              <a:t>Layer</a:t>
            </a:r>
            <a:r>
              <a:rPr spc="-100" dirty="0"/>
              <a:t> </a:t>
            </a:r>
            <a:r>
              <a:rPr sz="1800" baseline="2314" dirty="0"/>
              <a:t>3-</a:t>
            </a:r>
            <a:fld id="{81D60167-4931-47E6-BA6A-407CBD079E47}" type="slidenum">
              <a:rPr sz="1800" baseline="2314" dirty="0"/>
              <a:pPr marL="12700">
                <a:lnSpc>
                  <a:spcPct val="100000"/>
                </a:lnSpc>
                <a:spcBef>
                  <a:spcPts val="160"/>
                </a:spcBef>
              </a:pPr>
              <a:t>‹#›</a:t>
            </a:fld>
            <a:endParaRPr sz="1800" baseline="2314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2360" y="695959"/>
            <a:ext cx="796925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00099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688" y="1913065"/>
            <a:ext cx="4081145" cy="1715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778319" y="6952858"/>
            <a:ext cx="1439545" cy="217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20" dirty="0"/>
              <a:t>Transport </a:t>
            </a:r>
            <a:r>
              <a:rPr spc="-5" dirty="0"/>
              <a:t>Layer</a:t>
            </a:r>
            <a:r>
              <a:rPr spc="-100" dirty="0"/>
              <a:t> </a:t>
            </a:r>
            <a:r>
              <a:rPr sz="1800" baseline="2314" dirty="0"/>
              <a:t>3-</a:t>
            </a:r>
            <a:fld id="{81D60167-4931-47E6-BA6A-407CBD079E47}" type="slidenum">
              <a:rPr sz="1800" baseline="2314" dirty="0"/>
              <a:pPr marL="12700">
                <a:lnSpc>
                  <a:spcPct val="100000"/>
                </a:lnSpc>
                <a:spcBef>
                  <a:spcPts val="160"/>
                </a:spcBef>
              </a:pPr>
              <a:t>‹#›</a:t>
            </a:fld>
            <a:endParaRPr sz="1800" baseline="2314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13" Type="http://schemas.openxmlformats.org/officeDocument/2006/relationships/image" Target="../media/image226.png"/><Relationship Id="rId18" Type="http://schemas.openxmlformats.org/officeDocument/2006/relationships/image" Target="../media/image231.png"/><Relationship Id="rId3" Type="http://schemas.openxmlformats.org/officeDocument/2006/relationships/image" Target="../media/image218.png"/><Relationship Id="rId7" Type="http://schemas.openxmlformats.org/officeDocument/2006/relationships/image" Target="../media/image221.png"/><Relationship Id="rId12" Type="http://schemas.openxmlformats.org/officeDocument/2006/relationships/image" Target="../media/image225.png"/><Relationship Id="rId17" Type="http://schemas.openxmlformats.org/officeDocument/2006/relationships/image" Target="../media/image230.png"/><Relationship Id="rId2" Type="http://schemas.openxmlformats.org/officeDocument/2006/relationships/image" Target="../media/image1.png"/><Relationship Id="rId16" Type="http://schemas.openxmlformats.org/officeDocument/2006/relationships/image" Target="../media/image2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7.png"/><Relationship Id="rId11" Type="http://schemas.openxmlformats.org/officeDocument/2006/relationships/image" Target="../media/image224.png"/><Relationship Id="rId5" Type="http://schemas.openxmlformats.org/officeDocument/2006/relationships/image" Target="../media/image220.png"/><Relationship Id="rId15" Type="http://schemas.openxmlformats.org/officeDocument/2006/relationships/image" Target="../media/image228.png"/><Relationship Id="rId10" Type="http://schemas.openxmlformats.org/officeDocument/2006/relationships/image" Target="../media/image223.png"/><Relationship Id="rId4" Type="http://schemas.openxmlformats.org/officeDocument/2006/relationships/image" Target="../media/image219.png"/><Relationship Id="rId9" Type="http://schemas.openxmlformats.org/officeDocument/2006/relationships/image" Target="../media/image222.png"/><Relationship Id="rId14" Type="http://schemas.openxmlformats.org/officeDocument/2006/relationships/image" Target="../media/image2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13" Type="http://schemas.openxmlformats.org/officeDocument/2006/relationships/image" Target="../media/image216.png"/><Relationship Id="rId18" Type="http://schemas.openxmlformats.org/officeDocument/2006/relationships/image" Target="../media/image246.png"/><Relationship Id="rId3" Type="http://schemas.openxmlformats.org/officeDocument/2006/relationships/image" Target="../media/image233.png"/><Relationship Id="rId7" Type="http://schemas.openxmlformats.org/officeDocument/2006/relationships/image" Target="../media/image237.png"/><Relationship Id="rId12" Type="http://schemas.openxmlformats.org/officeDocument/2006/relationships/image" Target="../media/image242.png"/><Relationship Id="rId17" Type="http://schemas.openxmlformats.org/officeDocument/2006/relationships/image" Target="../media/image204.png"/><Relationship Id="rId2" Type="http://schemas.openxmlformats.org/officeDocument/2006/relationships/image" Target="../media/image1.png"/><Relationship Id="rId16" Type="http://schemas.openxmlformats.org/officeDocument/2006/relationships/image" Target="../media/image2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.png"/><Relationship Id="rId11" Type="http://schemas.openxmlformats.org/officeDocument/2006/relationships/image" Target="../media/image241.png"/><Relationship Id="rId5" Type="http://schemas.openxmlformats.org/officeDocument/2006/relationships/image" Target="../media/image235.png"/><Relationship Id="rId15" Type="http://schemas.openxmlformats.org/officeDocument/2006/relationships/image" Target="../media/image244.png"/><Relationship Id="rId10" Type="http://schemas.openxmlformats.org/officeDocument/2006/relationships/image" Target="../media/image240.png"/><Relationship Id="rId19" Type="http://schemas.openxmlformats.org/officeDocument/2006/relationships/image" Target="../media/image247.png"/><Relationship Id="rId4" Type="http://schemas.openxmlformats.org/officeDocument/2006/relationships/image" Target="../media/image234.png"/><Relationship Id="rId9" Type="http://schemas.openxmlformats.org/officeDocument/2006/relationships/image" Target="../media/image239.png"/><Relationship Id="rId14" Type="http://schemas.openxmlformats.org/officeDocument/2006/relationships/image" Target="../media/image2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png"/><Relationship Id="rId13" Type="http://schemas.openxmlformats.org/officeDocument/2006/relationships/image" Target="../media/image239.png"/><Relationship Id="rId18" Type="http://schemas.openxmlformats.org/officeDocument/2006/relationships/image" Target="../media/image243.png"/><Relationship Id="rId3" Type="http://schemas.openxmlformats.org/officeDocument/2006/relationships/image" Target="../media/image249.png"/><Relationship Id="rId7" Type="http://schemas.openxmlformats.org/officeDocument/2006/relationships/image" Target="../media/image246.png"/><Relationship Id="rId12" Type="http://schemas.openxmlformats.org/officeDocument/2006/relationships/image" Target="../media/image253.png"/><Relationship Id="rId17" Type="http://schemas.openxmlformats.org/officeDocument/2006/relationships/image" Target="../media/image216.png"/><Relationship Id="rId2" Type="http://schemas.openxmlformats.org/officeDocument/2006/relationships/image" Target="../media/image248.png"/><Relationship Id="rId16" Type="http://schemas.openxmlformats.org/officeDocument/2006/relationships/image" Target="../media/image2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4.png"/><Relationship Id="rId11" Type="http://schemas.openxmlformats.org/officeDocument/2006/relationships/image" Target="../media/image252.png"/><Relationship Id="rId5" Type="http://schemas.openxmlformats.org/officeDocument/2006/relationships/image" Target="../media/image232.png"/><Relationship Id="rId15" Type="http://schemas.openxmlformats.org/officeDocument/2006/relationships/image" Target="../media/image254.png"/><Relationship Id="rId10" Type="http://schemas.openxmlformats.org/officeDocument/2006/relationships/image" Target="../media/image251.png"/><Relationship Id="rId19" Type="http://schemas.openxmlformats.org/officeDocument/2006/relationships/image" Target="../media/image247.png"/><Relationship Id="rId4" Type="http://schemas.openxmlformats.org/officeDocument/2006/relationships/image" Target="../media/image250.png"/><Relationship Id="rId9" Type="http://schemas.openxmlformats.org/officeDocument/2006/relationships/image" Target="../media/image245.png"/><Relationship Id="rId14" Type="http://schemas.openxmlformats.org/officeDocument/2006/relationships/image" Target="../media/image2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8.png"/><Relationship Id="rId5" Type="http://schemas.openxmlformats.org/officeDocument/2006/relationships/image" Target="../media/image204.png"/><Relationship Id="rId4" Type="http://schemas.openxmlformats.org/officeDocument/2006/relationships/image" Target="../media/image25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png"/><Relationship Id="rId3" Type="http://schemas.openxmlformats.org/officeDocument/2006/relationships/image" Target="../media/image207.png"/><Relationship Id="rId7" Type="http://schemas.openxmlformats.org/officeDocument/2006/relationships/image" Target="../media/image261.png"/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04.png"/><Relationship Id="rId4" Type="http://schemas.openxmlformats.org/officeDocument/2006/relationships/image" Target="../media/image25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png"/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4.png"/><Relationship Id="rId5" Type="http://schemas.openxmlformats.org/officeDocument/2006/relationships/image" Target="../media/image204.png"/><Relationship Id="rId4" Type="http://schemas.openxmlformats.org/officeDocument/2006/relationships/image" Target="../media/image26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6.png"/><Relationship Id="rId21" Type="http://schemas.openxmlformats.org/officeDocument/2006/relationships/image" Target="../media/image21.png"/><Relationship Id="rId42" Type="http://schemas.openxmlformats.org/officeDocument/2006/relationships/image" Target="../media/image42.png"/><Relationship Id="rId47" Type="http://schemas.openxmlformats.org/officeDocument/2006/relationships/image" Target="../media/image47.png"/><Relationship Id="rId63" Type="http://schemas.openxmlformats.org/officeDocument/2006/relationships/image" Target="../media/image63.png"/><Relationship Id="rId68" Type="http://schemas.openxmlformats.org/officeDocument/2006/relationships/image" Target="../media/image68.png"/><Relationship Id="rId84" Type="http://schemas.openxmlformats.org/officeDocument/2006/relationships/image" Target="../media/image84.png"/><Relationship Id="rId89" Type="http://schemas.openxmlformats.org/officeDocument/2006/relationships/image" Target="../media/image89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9" Type="http://schemas.openxmlformats.org/officeDocument/2006/relationships/image" Target="../media/image29.png"/><Relationship Id="rId107" Type="http://schemas.openxmlformats.org/officeDocument/2006/relationships/image" Target="../media/image1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40" Type="http://schemas.openxmlformats.org/officeDocument/2006/relationships/image" Target="../media/image40.png"/><Relationship Id="rId45" Type="http://schemas.openxmlformats.org/officeDocument/2006/relationships/image" Target="../media/image45.png"/><Relationship Id="rId53" Type="http://schemas.openxmlformats.org/officeDocument/2006/relationships/image" Target="../media/image53.png"/><Relationship Id="rId58" Type="http://schemas.openxmlformats.org/officeDocument/2006/relationships/image" Target="../media/image58.png"/><Relationship Id="rId66" Type="http://schemas.openxmlformats.org/officeDocument/2006/relationships/image" Target="../media/image66.png"/><Relationship Id="rId74" Type="http://schemas.openxmlformats.org/officeDocument/2006/relationships/image" Target="../media/image74.png"/><Relationship Id="rId79" Type="http://schemas.openxmlformats.org/officeDocument/2006/relationships/image" Target="../media/image79.png"/><Relationship Id="rId87" Type="http://schemas.openxmlformats.org/officeDocument/2006/relationships/image" Target="../media/image87.png"/><Relationship Id="rId102" Type="http://schemas.openxmlformats.org/officeDocument/2006/relationships/image" Target="../media/image102.png"/><Relationship Id="rId5" Type="http://schemas.openxmlformats.org/officeDocument/2006/relationships/image" Target="../media/image5.png"/><Relationship Id="rId61" Type="http://schemas.openxmlformats.org/officeDocument/2006/relationships/image" Target="../media/image61.png"/><Relationship Id="rId82" Type="http://schemas.openxmlformats.org/officeDocument/2006/relationships/image" Target="../media/image82.png"/><Relationship Id="rId90" Type="http://schemas.openxmlformats.org/officeDocument/2006/relationships/image" Target="../media/image90.png"/><Relationship Id="rId95" Type="http://schemas.openxmlformats.org/officeDocument/2006/relationships/image" Target="../media/image95.png"/><Relationship Id="rId19" Type="http://schemas.openxmlformats.org/officeDocument/2006/relationships/image" Target="../media/image1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43" Type="http://schemas.openxmlformats.org/officeDocument/2006/relationships/image" Target="../media/image43.png"/><Relationship Id="rId48" Type="http://schemas.openxmlformats.org/officeDocument/2006/relationships/image" Target="../media/image48.png"/><Relationship Id="rId56" Type="http://schemas.openxmlformats.org/officeDocument/2006/relationships/image" Target="../media/image56.png"/><Relationship Id="rId64" Type="http://schemas.openxmlformats.org/officeDocument/2006/relationships/image" Target="../media/image64.png"/><Relationship Id="rId69" Type="http://schemas.openxmlformats.org/officeDocument/2006/relationships/image" Target="../media/image69.png"/><Relationship Id="rId77" Type="http://schemas.openxmlformats.org/officeDocument/2006/relationships/image" Target="../media/image77.png"/><Relationship Id="rId100" Type="http://schemas.openxmlformats.org/officeDocument/2006/relationships/image" Target="../media/image100.png"/><Relationship Id="rId105" Type="http://schemas.openxmlformats.org/officeDocument/2006/relationships/image" Target="../media/image105.png"/><Relationship Id="rId8" Type="http://schemas.openxmlformats.org/officeDocument/2006/relationships/image" Target="../media/image8.png"/><Relationship Id="rId51" Type="http://schemas.openxmlformats.org/officeDocument/2006/relationships/image" Target="../media/image51.png"/><Relationship Id="rId72" Type="http://schemas.openxmlformats.org/officeDocument/2006/relationships/image" Target="../media/image72.png"/><Relationship Id="rId80" Type="http://schemas.openxmlformats.org/officeDocument/2006/relationships/image" Target="../media/image80.png"/><Relationship Id="rId85" Type="http://schemas.openxmlformats.org/officeDocument/2006/relationships/image" Target="../media/image85.png"/><Relationship Id="rId93" Type="http://schemas.openxmlformats.org/officeDocument/2006/relationships/image" Target="../media/image93.png"/><Relationship Id="rId98" Type="http://schemas.openxmlformats.org/officeDocument/2006/relationships/image" Target="../media/image98.png"/><Relationship Id="rId3" Type="http://schemas.openxmlformats.org/officeDocument/2006/relationships/image" Target="../media/image3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59" Type="http://schemas.openxmlformats.org/officeDocument/2006/relationships/image" Target="../media/image59.png"/><Relationship Id="rId67" Type="http://schemas.openxmlformats.org/officeDocument/2006/relationships/image" Target="../media/image67.png"/><Relationship Id="rId103" Type="http://schemas.openxmlformats.org/officeDocument/2006/relationships/image" Target="../media/image103.png"/><Relationship Id="rId108" Type="http://schemas.openxmlformats.org/officeDocument/2006/relationships/image" Target="../media/image107.png"/><Relationship Id="rId20" Type="http://schemas.openxmlformats.org/officeDocument/2006/relationships/image" Target="../media/image20.png"/><Relationship Id="rId41" Type="http://schemas.openxmlformats.org/officeDocument/2006/relationships/image" Target="../media/image41.png"/><Relationship Id="rId54" Type="http://schemas.openxmlformats.org/officeDocument/2006/relationships/image" Target="../media/image54.png"/><Relationship Id="rId62" Type="http://schemas.openxmlformats.org/officeDocument/2006/relationships/image" Target="../media/image62.png"/><Relationship Id="rId70" Type="http://schemas.openxmlformats.org/officeDocument/2006/relationships/image" Target="../media/image70.png"/><Relationship Id="rId75" Type="http://schemas.openxmlformats.org/officeDocument/2006/relationships/image" Target="../media/image75.png"/><Relationship Id="rId83" Type="http://schemas.openxmlformats.org/officeDocument/2006/relationships/image" Target="../media/image83.png"/><Relationship Id="rId88" Type="http://schemas.openxmlformats.org/officeDocument/2006/relationships/image" Target="../media/image88.png"/><Relationship Id="rId91" Type="http://schemas.openxmlformats.org/officeDocument/2006/relationships/image" Target="../media/image91.png"/><Relationship Id="rId96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49" Type="http://schemas.openxmlformats.org/officeDocument/2006/relationships/image" Target="../media/image49.png"/><Relationship Id="rId57" Type="http://schemas.openxmlformats.org/officeDocument/2006/relationships/image" Target="../media/image57.png"/><Relationship Id="rId106" Type="http://schemas.openxmlformats.org/officeDocument/2006/relationships/image" Target="../media/image106.png"/><Relationship Id="rId10" Type="http://schemas.openxmlformats.org/officeDocument/2006/relationships/image" Target="../media/image10.png"/><Relationship Id="rId31" Type="http://schemas.openxmlformats.org/officeDocument/2006/relationships/image" Target="../media/image31.png"/><Relationship Id="rId44" Type="http://schemas.openxmlformats.org/officeDocument/2006/relationships/image" Target="../media/image44.png"/><Relationship Id="rId52" Type="http://schemas.openxmlformats.org/officeDocument/2006/relationships/image" Target="../media/image52.png"/><Relationship Id="rId60" Type="http://schemas.openxmlformats.org/officeDocument/2006/relationships/image" Target="../media/image60.png"/><Relationship Id="rId65" Type="http://schemas.openxmlformats.org/officeDocument/2006/relationships/image" Target="../media/image65.png"/><Relationship Id="rId73" Type="http://schemas.openxmlformats.org/officeDocument/2006/relationships/image" Target="../media/image73.png"/><Relationship Id="rId78" Type="http://schemas.openxmlformats.org/officeDocument/2006/relationships/image" Target="../media/image78.png"/><Relationship Id="rId81" Type="http://schemas.openxmlformats.org/officeDocument/2006/relationships/image" Target="../media/image81.png"/><Relationship Id="rId86" Type="http://schemas.openxmlformats.org/officeDocument/2006/relationships/image" Target="../media/image86.png"/><Relationship Id="rId94" Type="http://schemas.openxmlformats.org/officeDocument/2006/relationships/image" Target="../media/image94.png"/><Relationship Id="rId99" Type="http://schemas.openxmlformats.org/officeDocument/2006/relationships/image" Target="../media/image99.png"/><Relationship Id="rId101" Type="http://schemas.openxmlformats.org/officeDocument/2006/relationships/image" Target="../media/image10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9" Type="http://schemas.openxmlformats.org/officeDocument/2006/relationships/image" Target="../media/image39.png"/><Relationship Id="rId109" Type="http://schemas.openxmlformats.org/officeDocument/2006/relationships/image" Target="../media/image108.png"/><Relationship Id="rId34" Type="http://schemas.openxmlformats.org/officeDocument/2006/relationships/image" Target="../media/image34.png"/><Relationship Id="rId50" Type="http://schemas.openxmlformats.org/officeDocument/2006/relationships/image" Target="../media/image50.png"/><Relationship Id="rId55" Type="http://schemas.openxmlformats.org/officeDocument/2006/relationships/image" Target="../media/image55.png"/><Relationship Id="rId76" Type="http://schemas.openxmlformats.org/officeDocument/2006/relationships/image" Target="../media/image76.png"/><Relationship Id="rId97" Type="http://schemas.openxmlformats.org/officeDocument/2006/relationships/image" Target="../media/image97.png"/><Relationship Id="rId104" Type="http://schemas.openxmlformats.org/officeDocument/2006/relationships/image" Target="../media/image104.png"/><Relationship Id="rId7" Type="http://schemas.openxmlformats.org/officeDocument/2006/relationships/image" Target="../media/image7.png"/><Relationship Id="rId71" Type="http://schemas.openxmlformats.org/officeDocument/2006/relationships/image" Target="../media/image71.png"/><Relationship Id="rId92" Type="http://schemas.openxmlformats.org/officeDocument/2006/relationships/image" Target="../media/image9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png"/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5.png"/><Relationship Id="rId5" Type="http://schemas.openxmlformats.org/officeDocument/2006/relationships/image" Target="../media/image204.png"/><Relationship Id="rId4" Type="http://schemas.openxmlformats.org/officeDocument/2006/relationships/image" Target="../media/image25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5" Type="http://schemas.openxmlformats.org/officeDocument/2006/relationships/image" Target="../media/image267.png"/><Relationship Id="rId4" Type="http://schemas.openxmlformats.org/officeDocument/2006/relationships/image" Target="../media/image20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8.png"/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png"/><Relationship Id="rId13" Type="http://schemas.openxmlformats.org/officeDocument/2006/relationships/image" Target="../media/image278.png"/><Relationship Id="rId3" Type="http://schemas.openxmlformats.org/officeDocument/2006/relationships/image" Target="../media/image269.png"/><Relationship Id="rId7" Type="http://schemas.openxmlformats.org/officeDocument/2006/relationships/image" Target="../media/image272.png"/><Relationship Id="rId12" Type="http://schemas.openxmlformats.org/officeDocument/2006/relationships/image" Target="../media/image277.png"/><Relationship Id="rId17" Type="http://schemas.openxmlformats.org/officeDocument/2006/relationships/image" Target="../media/image282.png"/><Relationship Id="rId2" Type="http://schemas.openxmlformats.org/officeDocument/2006/relationships/image" Target="../media/image1.png"/><Relationship Id="rId16" Type="http://schemas.openxmlformats.org/officeDocument/2006/relationships/image" Target="../media/image2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1.png"/><Relationship Id="rId11" Type="http://schemas.openxmlformats.org/officeDocument/2006/relationships/image" Target="../media/image276.png"/><Relationship Id="rId5" Type="http://schemas.openxmlformats.org/officeDocument/2006/relationships/image" Target="../media/image207.png"/><Relationship Id="rId15" Type="http://schemas.openxmlformats.org/officeDocument/2006/relationships/image" Target="../media/image280.png"/><Relationship Id="rId10" Type="http://schemas.openxmlformats.org/officeDocument/2006/relationships/image" Target="../media/image275.png"/><Relationship Id="rId4" Type="http://schemas.openxmlformats.org/officeDocument/2006/relationships/image" Target="../media/image270.png"/><Relationship Id="rId9" Type="http://schemas.openxmlformats.org/officeDocument/2006/relationships/image" Target="../media/image274.png"/><Relationship Id="rId14" Type="http://schemas.openxmlformats.org/officeDocument/2006/relationships/image" Target="../media/image27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png"/><Relationship Id="rId13" Type="http://schemas.openxmlformats.org/officeDocument/2006/relationships/image" Target="../media/image293.png"/><Relationship Id="rId3" Type="http://schemas.openxmlformats.org/officeDocument/2006/relationships/image" Target="../media/image284.png"/><Relationship Id="rId7" Type="http://schemas.openxmlformats.org/officeDocument/2006/relationships/image" Target="../media/image287.png"/><Relationship Id="rId12" Type="http://schemas.openxmlformats.org/officeDocument/2006/relationships/image" Target="../media/image292.png"/><Relationship Id="rId2" Type="http://schemas.openxmlformats.org/officeDocument/2006/relationships/image" Target="../media/image2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6.png"/><Relationship Id="rId11" Type="http://schemas.openxmlformats.org/officeDocument/2006/relationships/image" Target="../media/image291.png"/><Relationship Id="rId5" Type="http://schemas.openxmlformats.org/officeDocument/2006/relationships/image" Target="../media/image285.png"/><Relationship Id="rId15" Type="http://schemas.openxmlformats.org/officeDocument/2006/relationships/image" Target="../media/image295.png"/><Relationship Id="rId10" Type="http://schemas.openxmlformats.org/officeDocument/2006/relationships/image" Target="../media/image290.png"/><Relationship Id="rId4" Type="http://schemas.openxmlformats.org/officeDocument/2006/relationships/image" Target="../media/image1.png"/><Relationship Id="rId9" Type="http://schemas.openxmlformats.org/officeDocument/2006/relationships/image" Target="../media/image289.png"/><Relationship Id="rId14" Type="http://schemas.openxmlformats.org/officeDocument/2006/relationships/image" Target="../media/image29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png"/><Relationship Id="rId13" Type="http://schemas.openxmlformats.org/officeDocument/2006/relationships/image" Target="../media/image306.png"/><Relationship Id="rId18" Type="http://schemas.openxmlformats.org/officeDocument/2006/relationships/image" Target="../media/image310.png"/><Relationship Id="rId3" Type="http://schemas.openxmlformats.org/officeDocument/2006/relationships/image" Target="../media/image296.png"/><Relationship Id="rId21" Type="http://schemas.openxmlformats.org/officeDocument/2006/relationships/image" Target="../media/image313.png"/><Relationship Id="rId7" Type="http://schemas.openxmlformats.org/officeDocument/2006/relationships/image" Target="../media/image300.png"/><Relationship Id="rId12" Type="http://schemas.openxmlformats.org/officeDocument/2006/relationships/image" Target="../media/image305.png"/><Relationship Id="rId17" Type="http://schemas.openxmlformats.org/officeDocument/2006/relationships/image" Target="../media/image309.png"/><Relationship Id="rId25" Type="http://schemas.openxmlformats.org/officeDocument/2006/relationships/image" Target="../media/image317.png"/><Relationship Id="rId2" Type="http://schemas.openxmlformats.org/officeDocument/2006/relationships/image" Target="../media/image1.png"/><Relationship Id="rId16" Type="http://schemas.openxmlformats.org/officeDocument/2006/relationships/image" Target="../media/image308.png"/><Relationship Id="rId20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9.png"/><Relationship Id="rId11" Type="http://schemas.openxmlformats.org/officeDocument/2006/relationships/image" Target="../media/image304.png"/><Relationship Id="rId24" Type="http://schemas.openxmlformats.org/officeDocument/2006/relationships/image" Target="../media/image316.png"/><Relationship Id="rId5" Type="http://schemas.openxmlformats.org/officeDocument/2006/relationships/image" Target="../media/image298.png"/><Relationship Id="rId15" Type="http://schemas.openxmlformats.org/officeDocument/2006/relationships/image" Target="../media/image207.png"/><Relationship Id="rId23" Type="http://schemas.openxmlformats.org/officeDocument/2006/relationships/image" Target="../media/image315.png"/><Relationship Id="rId10" Type="http://schemas.openxmlformats.org/officeDocument/2006/relationships/image" Target="../media/image303.png"/><Relationship Id="rId19" Type="http://schemas.openxmlformats.org/officeDocument/2006/relationships/image" Target="../media/image311.png"/><Relationship Id="rId4" Type="http://schemas.openxmlformats.org/officeDocument/2006/relationships/image" Target="../media/image297.png"/><Relationship Id="rId9" Type="http://schemas.openxmlformats.org/officeDocument/2006/relationships/image" Target="../media/image302.png"/><Relationship Id="rId14" Type="http://schemas.openxmlformats.org/officeDocument/2006/relationships/image" Target="../media/image307.png"/><Relationship Id="rId22" Type="http://schemas.openxmlformats.org/officeDocument/2006/relationships/image" Target="../media/image31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2.png"/><Relationship Id="rId13" Type="http://schemas.openxmlformats.org/officeDocument/2006/relationships/image" Target="../media/image326.png"/><Relationship Id="rId3" Type="http://schemas.openxmlformats.org/officeDocument/2006/relationships/image" Target="../media/image297.png"/><Relationship Id="rId7" Type="http://schemas.openxmlformats.org/officeDocument/2006/relationships/image" Target="../media/image321.png"/><Relationship Id="rId12" Type="http://schemas.openxmlformats.org/officeDocument/2006/relationships/image" Target="../media/image3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0.png"/><Relationship Id="rId11" Type="http://schemas.openxmlformats.org/officeDocument/2006/relationships/image" Target="../media/image324.png"/><Relationship Id="rId5" Type="http://schemas.openxmlformats.org/officeDocument/2006/relationships/image" Target="../media/image319.png"/><Relationship Id="rId10" Type="http://schemas.openxmlformats.org/officeDocument/2006/relationships/image" Target="../media/image323.png"/><Relationship Id="rId4" Type="http://schemas.openxmlformats.org/officeDocument/2006/relationships/image" Target="../media/image318.png"/><Relationship Id="rId9" Type="http://schemas.openxmlformats.org/officeDocument/2006/relationships/image" Target="../media/image29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2.png"/><Relationship Id="rId13" Type="http://schemas.openxmlformats.org/officeDocument/2006/relationships/image" Target="../media/image337.png"/><Relationship Id="rId18" Type="http://schemas.openxmlformats.org/officeDocument/2006/relationships/image" Target="../media/image342.png"/><Relationship Id="rId26" Type="http://schemas.openxmlformats.org/officeDocument/2006/relationships/image" Target="../media/image350.png"/><Relationship Id="rId3" Type="http://schemas.openxmlformats.org/officeDocument/2006/relationships/image" Target="../media/image328.png"/><Relationship Id="rId21" Type="http://schemas.openxmlformats.org/officeDocument/2006/relationships/image" Target="../media/image345.png"/><Relationship Id="rId7" Type="http://schemas.openxmlformats.org/officeDocument/2006/relationships/image" Target="../media/image1.png"/><Relationship Id="rId12" Type="http://schemas.openxmlformats.org/officeDocument/2006/relationships/image" Target="../media/image336.png"/><Relationship Id="rId17" Type="http://schemas.openxmlformats.org/officeDocument/2006/relationships/image" Target="../media/image341.png"/><Relationship Id="rId25" Type="http://schemas.openxmlformats.org/officeDocument/2006/relationships/image" Target="../media/image349.png"/><Relationship Id="rId2" Type="http://schemas.openxmlformats.org/officeDocument/2006/relationships/image" Target="../media/image327.png"/><Relationship Id="rId16" Type="http://schemas.openxmlformats.org/officeDocument/2006/relationships/image" Target="../media/image340.png"/><Relationship Id="rId20" Type="http://schemas.openxmlformats.org/officeDocument/2006/relationships/image" Target="../media/image3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1.png"/><Relationship Id="rId11" Type="http://schemas.openxmlformats.org/officeDocument/2006/relationships/image" Target="../media/image335.png"/><Relationship Id="rId24" Type="http://schemas.openxmlformats.org/officeDocument/2006/relationships/image" Target="../media/image348.png"/><Relationship Id="rId5" Type="http://schemas.openxmlformats.org/officeDocument/2006/relationships/image" Target="../media/image330.png"/><Relationship Id="rId15" Type="http://schemas.openxmlformats.org/officeDocument/2006/relationships/image" Target="../media/image339.png"/><Relationship Id="rId23" Type="http://schemas.openxmlformats.org/officeDocument/2006/relationships/image" Target="../media/image347.png"/><Relationship Id="rId10" Type="http://schemas.openxmlformats.org/officeDocument/2006/relationships/image" Target="../media/image334.png"/><Relationship Id="rId19" Type="http://schemas.openxmlformats.org/officeDocument/2006/relationships/image" Target="../media/image343.png"/><Relationship Id="rId4" Type="http://schemas.openxmlformats.org/officeDocument/2006/relationships/image" Target="../media/image329.png"/><Relationship Id="rId9" Type="http://schemas.openxmlformats.org/officeDocument/2006/relationships/image" Target="../media/image333.png"/><Relationship Id="rId14" Type="http://schemas.openxmlformats.org/officeDocument/2006/relationships/image" Target="../media/image338.png"/><Relationship Id="rId22" Type="http://schemas.openxmlformats.org/officeDocument/2006/relationships/image" Target="../media/image34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7.png"/><Relationship Id="rId13" Type="http://schemas.openxmlformats.org/officeDocument/2006/relationships/image" Target="../media/image361.png"/><Relationship Id="rId18" Type="http://schemas.openxmlformats.org/officeDocument/2006/relationships/image" Target="../media/image366.png"/><Relationship Id="rId26" Type="http://schemas.openxmlformats.org/officeDocument/2006/relationships/image" Target="../media/image374.png"/><Relationship Id="rId39" Type="http://schemas.openxmlformats.org/officeDocument/2006/relationships/image" Target="../media/image386.png"/><Relationship Id="rId3" Type="http://schemas.openxmlformats.org/officeDocument/2006/relationships/image" Target="../media/image352.png"/><Relationship Id="rId21" Type="http://schemas.openxmlformats.org/officeDocument/2006/relationships/image" Target="../media/image369.png"/><Relationship Id="rId34" Type="http://schemas.openxmlformats.org/officeDocument/2006/relationships/image" Target="../media/image381.png"/><Relationship Id="rId42" Type="http://schemas.openxmlformats.org/officeDocument/2006/relationships/image" Target="../media/image389.png"/><Relationship Id="rId7" Type="http://schemas.openxmlformats.org/officeDocument/2006/relationships/image" Target="../media/image356.png"/><Relationship Id="rId12" Type="http://schemas.openxmlformats.org/officeDocument/2006/relationships/image" Target="../media/image360.png"/><Relationship Id="rId17" Type="http://schemas.openxmlformats.org/officeDocument/2006/relationships/image" Target="../media/image365.png"/><Relationship Id="rId25" Type="http://schemas.openxmlformats.org/officeDocument/2006/relationships/image" Target="../media/image373.png"/><Relationship Id="rId33" Type="http://schemas.openxmlformats.org/officeDocument/2006/relationships/image" Target="../media/image380.png"/><Relationship Id="rId38" Type="http://schemas.openxmlformats.org/officeDocument/2006/relationships/image" Target="../media/image385.png"/><Relationship Id="rId46" Type="http://schemas.openxmlformats.org/officeDocument/2006/relationships/image" Target="../media/image393.png"/><Relationship Id="rId2" Type="http://schemas.openxmlformats.org/officeDocument/2006/relationships/image" Target="../media/image351.png"/><Relationship Id="rId16" Type="http://schemas.openxmlformats.org/officeDocument/2006/relationships/image" Target="../media/image364.png"/><Relationship Id="rId20" Type="http://schemas.openxmlformats.org/officeDocument/2006/relationships/image" Target="../media/image368.png"/><Relationship Id="rId29" Type="http://schemas.openxmlformats.org/officeDocument/2006/relationships/image" Target="../media/image377.png"/><Relationship Id="rId41" Type="http://schemas.openxmlformats.org/officeDocument/2006/relationships/image" Target="../media/image3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5.png"/><Relationship Id="rId11" Type="http://schemas.openxmlformats.org/officeDocument/2006/relationships/image" Target="../media/image1.png"/><Relationship Id="rId24" Type="http://schemas.openxmlformats.org/officeDocument/2006/relationships/image" Target="../media/image372.png"/><Relationship Id="rId32" Type="http://schemas.openxmlformats.org/officeDocument/2006/relationships/image" Target="../media/image335.png"/><Relationship Id="rId37" Type="http://schemas.openxmlformats.org/officeDocument/2006/relationships/image" Target="../media/image384.png"/><Relationship Id="rId40" Type="http://schemas.openxmlformats.org/officeDocument/2006/relationships/image" Target="../media/image387.png"/><Relationship Id="rId45" Type="http://schemas.openxmlformats.org/officeDocument/2006/relationships/image" Target="../media/image392.png"/><Relationship Id="rId5" Type="http://schemas.openxmlformats.org/officeDocument/2006/relationships/image" Target="../media/image354.png"/><Relationship Id="rId15" Type="http://schemas.openxmlformats.org/officeDocument/2006/relationships/image" Target="../media/image363.png"/><Relationship Id="rId23" Type="http://schemas.openxmlformats.org/officeDocument/2006/relationships/image" Target="../media/image371.png"/><Relationship Id="rId28" Type="http://schemas.openxmlformats.org/officeDocument/2006/relationships/image" Target="../media/image376.png"/><Relationship Id="rId36" Type="http://schemas.openxmlformats.org/officeDocument/2006/relationships/image" Target="../media/image383.png"/><Relationship Id="rId10" Type="http://schemas.openxmlformats.org/officeDocument/2006/relationships/image" Target="../media/image359.png"/><Relationship Id="rId19" Type="http://schemas.openxmlformats.org/officeDocument/2006/relationships/image" Target="../media/image367.png"/><Relationship Id="rId31" Type="http://schemas.openxmlformats.org/officeDocument/2006/relationships/image" Target="../media/image379.png"/><Relationship Id="rId44" Type="http://schemas.openxmlformats.org/officeDocument/2006/relationships/image" Target="../media/image391.png"/><Relationship Id="rId4" Type="http://schemas.openxmlformats.org/officeDocument/2006/relationships/image" Target="../media/image353.png"/><Relationship Id="rId9" Type="http://schemas.openxmlformats.org/officeDocument/2006/relationships/image" Target="../media/image358.png"/><Relationship Id="rId14" Type="http://schemas.openxmlformats.org/officeDocument/2006/relationships/image" Target="../media/image362.png"/><Relationship Id="rId22" Type="http://schemas.openxmlformats.org/officeDocument/2006/relationships/image" Target="../media/image370.png"/><Relationship Id="rId27" Type="http://schemas.openxmlformats.org/officeDocument/2006/relationships/image" Target="../media/image375.png"/><Relationship Id="rId30" Type="http://schemas.openxmlformats.org/officeDocument/2006/relationships/image" Target="../media/image378.png"/><Relationship Id="rId35" Type="http://schemas.openxmlformats.org/officeDocument/2006/relationships/image" Target="../media/image382.png"/><Relationship Id="rId43" Type="http://schemas.openxmlformats.org/officeDocument/2006/relationships/image" Target="../media/image39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95.png"/><Relationship Id="rId7" Type="http://schemas.openxmlformats.org/officeDocument/2006/relationships/image" Target="../media/image399.png"/><Relationship Id="rId2" Type="http://schemas.openxmlformats.org/officeDocument/2006/relationships/image" Target="../media/image3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8.png"/><Relationship Id="rId5" Type="http://schemas.openxmlformats.org/officeDocument/2006/relationships/image" Target="../media/image397.png"/><Relationship Id="rId4" Type="http://schemas.openxmlformats.org/officeDocument/2006/relationships/image" Target="../media/image39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5.png"/><Relationship Id="rId13" Type="http://schemas.openxmlformats.org/officeDocument/2006/relationships/image" Target="../media/image410.png"/><Relationship Id="rId3" Type="http://schemas.openxmlformats.org/officeDocument/2006/relationships/image" Target="../media/image400.png"/><Relationship Id="rId7" Type="http://schemas.openxmlformats.org/officeDocument/2006/relationships/image" Target="../media/image404.png"/><Relationship Id="rId12" Type="http://schemas.openxmlformats.org/officeDocument/2006/relationships/image" Target="../media/image409.png"/><Relationship Id="rId17" Type="http://schemas.openxmlformats.org/officeDocument/2006/relationships/image" Target="../media/image412.png"/><Relationship Id="rId2" Type="http://schemas.openxmlformats.org/officeDocument/2006/relationships/image" Target="../media/image1.png"/><Relationship Id="rId16" Type="http://schemas.openxmlformats.org/officeDocument/2006/relationships/image" Target="../media/image2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3.png"/><Relationship Id="rId11" Type="http://schemas.openxmlformats.org/officeDocument/2006/relationships/image" Target="../media/image408.png"/><Relationship Id="rId5" Type="http://schemas.openxmlformats.org/officeDocument/2006/relationships/image" Target="../media/image402.png"/><Relationship Id="rId15" Type="http://schemas.openxmlformats.org/officeDocument/2006/relationships/image" Target="../media/image411.png"/><Relationship Id="rId10" Type="http://schemas.openxmlformats.org/officeDocument/2006/relationships/image" Target="../media/image407.png"/><Relationship Id="rId4" Type="http://schemas.openxmlformats.org/officeDocument/2006/relationships/image" Target="../media/image401.png"/><Relationship Id="rId9" Type="http://schemas.openxmlformats.org/officeDocument/2006/relationships/image" Target="../media/image406.png"/><Relationship Id="rId14" Type="http://schemas.openxmlformats.org/officeDocument/2006/relationships/image" Target="../media/image207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2.png"/><Relationship Id="rId117" Type="http://schemas.openxmlformats.org/officeDocument/2006/relationships/image" Target="../media/image191.png"/><Relationship Id="rId21" Type="http://schemas.openxmlformats.org/officeDocument/2006/relationships/image" Target="../media/image119.png"/><Relationship Id="rId42" Type="http://schemas.openxmlformats.org/officeDocument/2006/relationships/image" Target="../media/image133.png"/><Relationship Id="rId47" Type="http://schemas.openxmlformats.org/officeDocument/2006/relationships/image" Target="../media/image138.png"/><Relationship Id="rId63" Type="http://schemas.openxmlformats.org/officeDocument/2006/relationships/image" Target="../media/image146.png"/><Relationship Id="rId68" Type="http://schemas.openxmlformats.org/officeDocument/2006/relationships/image" Target="../media/image150.png"/><Relationship Id="rId84" Type="http://schemas.openxmlformats.org/officeDocument/2006/relationships/image" Target="../media/image83.png"/><Relationship Id="rId89" Type="http://schemas.openxmlformats.org/officeDocument/2006/relationships/image" Target="../media/image88.png"/><Relationship Id="rId112" Type="http://schemas.openxmlformats.org/officeDocument/2006/relationships/image" Target="../media/image186.png"/><Relationship Id="rId16" Type="http://schemas.openxmlformats.org/officeDocument/2006/relationships/image" Target="../media/image12.png"/><Relationship Id="rId107" Type="http://schemas.openxmlformats.org/officeDocument/2006/relationships/image" Target="../media/image181.png"/><Relationship Id="rId11" Type="http://schemas.openxmlformats.org/officeDocument/2006/relationships/image" Target="../media/image19.png"/><Relationship Id="rId32" Type="http://schemas.openxmlformats.org/officeDocument/2006/relationships/image" Target="../media/image125.png"/><Relationship Id="rId37" Type="http://schemas.openxmlformats.org/officeDocument/2006/relationships/image" Target="../media/image42.png"/><Relationship Id="rId53" Type="http://schemas.openxmlformats.org/officeDocument/2006/relationships/image" Target="../media/image52.png"/><Relationship Id="rId58" Type="http://schemas.openxmlformats.org/officeDocument/2006/relationships/image" Target="../media/image144.png"/><Relationship Id="rId74" Type="http://schemas.openxmlformats.org/officeDocument/2006/relationships/image" Target="../media/image156.png"/><Relationship Id="rId79" Type="http://schemas.openxmlformats.org/officeDocument/2006/relationships/image" Target="../media/image161.png"/><Relationship Id="rId102" Type="http://schemas.openxmlformats.org/officeDocument/2006/relationships/image" Target="../media/image176.png"/><Relationship Id="rId123" Type="http://schemas.openxmlformats.org/officeDocument/2006/relationships/image" Target="../media/image1.png"/><Relationship Id="rId5" Type="http://schemas.openxmlformats.org/officeDocument/2006/relationships/image" Target="../media/image5.png"/><Relationship Id="rId61" Type="http://schemas.openxmlformats.org/officeDocument/2006/relationships/image" Target="../media/image60.png"/><Relationship Id="rId82" Type="http://schemas.openxmlformats.org/officeDocument/2006/relationships/image" Target="../media/image81.png"/><Relationship Id="rId90" Type="http://schemas.openxmlformats.org/officeDocument/2006/relationships/image" Target="../media/image89.png"/><Relationship Id="rId95" Type="http://schemas.openxmlformats.org/officeDocument/2006/relationships/image" Target="../media/image171.png"/><Relationship Id="rId19" Type="http://schemas.openxmlformats.org/officeDocument/2006/relationships/image" Target="../media/image15.png"/><Relationship Id="rId14" Type="http://schemas.openxmlformats.org/officeDocument/2006/relationships/image" Target="../media/image115.png"/><Relationship Id="rId22" Type="http://schemas.openxmlformats.org/officeDocument/2006/relationships/image" Target="../media/image120.png"/><Relationship Id="rId27" Type="http://schemas.openxmlformats.org/officeDocument/2006/relationships/image" Target="../media/image22.png"/><Relationship Id="rId30" Type="http://schemas.openxmlformats.org/officeDocument/2006/relationships/image" Target="../media/image123.png"/><Relationship Id="rId35" Type="http://schemas.openxmlformats.org/officeDocument/2006/relationships/image" Target="../media/image128.png"/><Relationship Id="rId43" Type="http://schemas.openxmlformats.org/officeDocument/2006/relationships/image" Target="../media/image134.png"/><Relationship Id="rId48" Type="http://schemas.openxmlformats.org/officeDocument/2006/relationships/image" Target="../media/image139.png"/><Relationship Id="rId56" Type="http://schemas.openxmlformats.org/officeDocument/2006/relationships/image" Target="../media/image143.png"/><Relationship Id="rId64" Type="http://schemas.openxmlformats.org/officeDocument/2006/relationships/image" Target="../media/image147.png"/><Relationship Id="rId69" Type="http://schemas.openxmlformats.org/officeDocument/2006/relationships/image" Target="../media/image151.png"/><Relationship Id="rId77" Type="http://schemas.openxmlformats.org/officeDocument/2006/relationships/image" Target="../media/image159.png"/><Relationship Id="rId100" Type="http://schemas.openxmlformats.org/officeDocument/2006/relationships/image" Target="../media/image174.png"/><Relationship Id="rId105" Type="http://schemas.openxmlformats.org/officeDocument/2006/relationships/image" Target="../media/image179.png"/><Relationship Id="rId113" Type="http://schemas.openxmlformats.org/officeDocument/2006/relationships/image" Target="../media/image187.png"/><Relationship Id="rId118" Type="http://schemas.openxmlformats.org/officeDocument/2006/relationships/image" Target="../media/image192.png"/><Relationship Id="rId126" Type="http://schemas.openxmlformats.org/officeDocument/2006/relationships/image" Target="../media/image199.png"/><Relationship Id="rId8" Type="http://schemas.openxmlformats.org/officeDocument/2006/relationships/image" Target="../media/image16.png"/><Relationship Id="rId51" Type="http://schemas.openxmlformats.org/officeDocument/2006/relationships/image" Target="../media/image50.png"/><Relationship Id="rId72" Type="http://schemas.openxmlformats.org/officeDocument/2006/relationships/image" Target="../media/image154.png"/><Relationship Id="rId80" Type="http://schemas.openxmlformats.org/officeDocument/2006/relationships/image" Target="../media/image162.png"/><Relationship Id="rId85" Type="http://schemas.openxmlformats.org/officeDocument/2006/relationships/image" Target="../media/image164.png"/><Relationship Id="rId93" Type="http://schemas.openxmlformats.org/officeDocument/2006/relationships/image" Target="../media/image169.png"/><Relationship Id="rId98" Type="http://schemas.openxmlformats.org/officeDocument/2006/relationships/image" Target="../media/image172.png"/><Relationship Id="rId121" Type="http://schemas.openxmlformats.org/officeDocument/2006/relationships/image" Target="../media/image195.png"/><Relationship Id="rId3" Type="http://schemas.openxmlformats.org/officeDocument/2006/relationships/image" Target="../media/image3.png"/><Relationship Id="rId12" Type="http://schemas.openxmlformats.org/officeDocument/2006/relationships/image" Target="../media/image114.png"/><Relationship Id="rId17" Type="http://schemas.openxmlformats.org/officeDocument/2006/relationships/image" Target="../media/image117.png"/><Relationship Id="rId25" Type="http://schemas.openxmlformats.org/officeDocument/2006/relationships/image" Target="../media/image26.png"/><Relationship Id="rId33" Type="http://schemas.openxmlformats.org/officeDocument/2006/relationships/image" Target="../media/image126.png"/><Relationship Id="rId38" Type="http://schemas.openxmlformats.org/officeDocument/2006/relationships/image" Target="../media/image129.png"/><Relationship Id="rId46" Type="http://schemas.openxmlformats.org/officeDocument/2006/relationships/image" Target="../media/image137.png"/><Relationship Id="rId59" Type="http://schemas.openxmlformats.org/officeDocument/2006/relationships/image" Target="../media/image58.png"/><Relationship Id="rId67" Type="http://schemas.openxmlformats.org/officeDocument/2006/relationships/image" Target="../media/image76.png"/><Relationship Id="rId103" Type="http://schemas.openxmlformats.org/officeDocument/2006/relationships/image" Target="../media/image177.png"/><Relationship Id="rId108" Type="http://schemas.openxmlformats.org/officeDocument/2006/relationships/image" Target="../media/image182.png"/><Relationship Id="rId116" Type="http://schemas.openxmlformats.org/officeDocument/2006/relationships/image" Target="../media/image190.png"/><Relationship Id="rId124" Type="http://schemas.openxmlformats.org/officeDocument/2006/relationships/image" Target="../media/image197.png"/><Relationship Id="rId20" Type="http://schemas.openxmlformats.org/officeDocument/2006/relationships/image" Target="../media/image118.png"/><Relationship Id="rId41" Type="http://schemas.openxmlformats.org/officeDocument/2006/relationships/image" Target="../media/image132.png"/><Relationship Id="rId54" Type="http://schemas.openxmlformats.org/officeDocument/2006/relationships/image" Target="../media/image142.png"/><Relationship Id="rId62" Type="http://schemas.openxmlformats.org/officeDocument/2006/relationships/image" Target="../media/image145.png"/><Relationship Id="rId70" Type="http://schemas.openxmlformats.org/officeDocument/2006/relationships/image" Target="../media/image152.png"/><Relationship Id="rId75" Type="http://schemas.openxmlformats.org/officeDocument/2006/relationships/image" Target="../media/image157.png"/><Relationship Id="rId83" Type="http://schemas.openxmlformats.org/officeDocument/2006/relationships/image" Target="../media/image82.png"/><Relationship Id="rId88" Type="http://schemas.openxmlformats.org/officeDocument/2006/relationships/image" Target="../media/image167.png"/><Relationship Id="rId91" Type="http://schemas.openxmlformats.org/officeDocument/2006/relationships/image" Target="../media/image168.png"/><Relationship Id="rId96" Type="http://schemas.openxmlformats.org/officeDocument/2006/relationships/image" Target="../media/image95.png"/><Relationship Id="rId111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5" Type="http://schemas.openxmlformats.org/officeDocument/2006/relationships/image" Target="../media/image116.png"/><Relationship Id="rId23" Type="http://schemas.openxmlformats.org/officeDocument/2006/relationships/image" Target="../media/image121.png"/><Relationship Id="rId28" Type="http://schemas.openxmlformats.org/officeDocument/2006/relationships/image" Target="../media/image23.png"/><Relationship Id="rId36" Type="http://schemas.openxmlformats.org/officeDocument/2006/relationships/image" Target="../media/image41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6" Type="http://schemas.openxmlformats.org/officeDocument/2006/relationships/image" Target="../media/image180.png"/><Relationship Id="rId114" Type="http://schemas.openxmlformats.org/officeDocument/2006/relationships/image" Target="../media/image188.png"/><Relationship Id="rId119" Type="http://schemas.openxmlformats.org/officeDocument/2006/relationships/image" Target="../media/image193.png"/><Relationship Id="rId10" Type="http://schemas.openxmlformats.org/officeDocument/2006/relationships/image" Target="../media/image18.png"/><Relationship Id="rId31" Type="http://schemas.openxmlformats.org/officeDocument/2006/relationships/image" Target="../media/image124.png"/><Relationship Id="rId44" Type="http://schemas.openxmlformats.org/officeDocument/2006/relationships/image" Target="../media/image135.png"/><Relationship Id="rId52" Type="http://schemas.openxmlformats.org/officeDocument/2006/relationships/image" Target="../media/image141.png"/><Relationship Id="rId60" Type="http://schemas.openxmlformats.org/officeDocument/2006/relationships/image" Target="../media/image59.png"/><Relationship Id="rId65" Type="http://schemas.openxmlformats.org/officeDocument/2006/relationships/image" Target="../media/image148.png"/><Relationship Id="rId73" Type="http://schemas.openxmlformats.org/officeDocument/2006/relationships/image" Target="../media/image155.png"/><Relationship Id="rId78" Type="http://schemas.openxmlformats.org/officeDocument/2006/relationships/image" Target="../media/image160.png"/><Relationship Id="rId81" Type="http://schemas.openxmlformats.org/officeDocument/2006/relationships/image" Target="../media/image163.png"/><Relationship Id="rId86" Type="http://schemas.openxmlformats.org/officeDocument/2006/relationships/image" Target="../media/image165.png"/><Relationship Id="rId94" Type="http://schemas.openxmlformats.org/officeDocument/2006/relationships/image" Target="../media/image170.png"/><Relationship Id="rId99" Type="http://schemas.openxmlformats.org/officeDocument/2006/relationships/image" Target="../media/image173.png"/><Relationship Id="rId101" Type="http://schemas.openxmlformats.org/officeDocument/2006/relationships/image" Target="../media/image175.png"/><Relationship Id="rId122" Type="http://schemas.openxmlformats.org/officeDocument/2006/relationships/image" Target="../media/image196.png"/><Relationship Id="rId4" Type="http://schemas.openxmlformats.org/officeDocument/2006/relationships/image" Target="../media/image110.png"/><Relationship Id="rId9" Type="http://schemas.openxmlformats.org/officeDocument/2006/relationships/image" Target="../media/image113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9" Type="http://schemas.openxmlformats.org/officeDocument/2006/relationships/image" Target="../media/image130.png"/><Relationship Id="rId109" Type="http://schemas.openxmlformats.org/officeDocument/2006/relationships/image" Target="../media/image183.png"/><Relationship Id="rId34" Type="http://schemas.openxmlformats.org/officeDocument/2006/relationships/image" Target="../media/image127.png"/><Relationship Id="rId50" Type="http://schemas.openxmlformats.org/officeDocument/2006/relationships/image" Target="../media/image140.png"/><Relationship Id="rId55" Type="http://schemas.openxmlformats.org/officeDocument/2006/relationships/image" Target="../media/image54.png"/><Relationship Id="rId76" Type="http://schemas.openxmlformats.org/officeDocument/2006/relationships/image" Target="../media/image158.png"/><Relationship Id="rId97" Type="http://schemas.openxmlformats.org/officeDocument/2006/relationships/image" Target="../media/image96.png"/><Relationship Id="rId104" Type="http://schemas.openxmlformats.org/officeDocument/2006/relationships/image" Target="../media/image178.png"/><Relationship Id="rId120" Type="http://schemas.openxmlformats.org/officeDocument/2006/relationships/image" Target="../media/image194.png"/><Relationship Id="rId125" Type="http://schemas.openxmlformats.org/officeDocument/2006/relationships/image" Target="../media/image198.png"/><Relationship Id="rId7" Type="http://schemas.openxmlformats.org/officeDocument/2006/relationships/image" Target="../media/image112.png"/><Relationship Id="rId71" Type="http://schemas.openxmlformats.org/officeDocument/2006/relationships/image" Target="../media/image153.png"/><Relationship Id="rId92" Type="http://schemas.openxmlformats.org/officeDocument/2006/relationships/image" Target="../media/image91.png"/><Relationship Id="rId2" Type="http://schemas.openxmlformats.org/officeDocument/2006/relationships/image" Target="../media/image109.png"/><Relationship Id="rId29" Type="http://schemas.openxmlformats.org/officeDocument/2006/relationships/image" Target="../media/image24.png"/><Relationship Id="rId24" Type="http://schemas.openxmlformats.org/officeDocument/2006/relationships/image" Target="../media/image25.png"/><Relationship Id="rId40" Type="http://schemas.openxmlformats.org/officeDocument/2006/relationships/image" Target="../media/image131.png"/><Relationship Id="rId45" Type="http://schemas.openxmlformats.org/officeDocument/2006/relationships/image" Target="../media/image136.png"/><Relationship Id="rId66" Type="http://schemas.openxmlformats.org/officeDocument/2006/relationships/image" Target="../media/image149.png"/><Relationship Id="rId87" Type="http://schemas.openxmlformats.org/officeDocument/2006/relationships/image" Target="../media/image166.png"/><Relationship Id="rId110" Type="http://schemas.openxmlformats.org/officeDocument/2006/relationships/image" Target="../media/image184.png"/><Relationship Id="rId115" Type="http://schemas.openxmlformats.org/officeDocument/2006/relationships/image" Target="../media/image18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png"/><Relationship Id="rId13" Type="http://schemas.openxmlformats.org/officeDocument/2006/relationships/image" Target="../media/image210.png"/><Relationship Id="rId18" Type="http://schemas.openxmlformats.org/officeDocument/2006/relationships/image" Target="../media/image215.png"/><Relationship Id="rId3" Type="http://schemas.openxmlformats.org/officeDocument/2006/relationships/image" Target="../media/image200.png"/><Relationship Id="rId7" Type="http://schemas.openxmlformats.org/officeDocument/2006/relationships/image" Target="../media/image204.png"/><Relationship Id="rId12" Type="http://schemas.openxmlformats.org/officeDocument/2006/relationships/image" Target="../media/image209.png"/><Relationship Id="rId17" Type="http://schemas.openxmlformats.org/officeDocument/2006/relationships/image" Target="../media/image214.png"/><Relationship Id="rId2" Type="http://schemas.openxmlformats.org/officeDocument/2006/relationships/image" Target="../media/image1.png"/><Relationship Id="rId16" Type="http://schemas.openxmlformats.org/officeDocument/2006/relationships/image" Target="../media/image213.png"/><Relationship Id="rId20" Type="http://schemas.openxmlformats.org/officeDocument/2006/relationships/image" Target="../media/image2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3.png"/><Relationship Id="rId11" Type="http://schemas.openxmlformats.org/officeDocument/2006/relationships/image" Target="../media/image208.png"/><Relationship Id="rId5" Type="http://schemas.openxmlformats.org/officeDocument/2006/relationships/image" Target="../media/image202.png"/><Relationship Id="rId15" Type="http://schemas.openxmlformats.org/officeDocument/2006/relationships/image" Target="../media/image212.png"/><Relationship Id="rId10" Type="http://schemas.openxmlformats.org/officeDocument/2006/relationships/image" Target="../media/image207.png"/><Relationship Id="rId19" Type="http://schemas.openxmlformats.org/officeDocument/2006/relationships/image" Target="../media/image216.png"/><Relationship Id="rId4" Type="http://schemas.openxmlformats.org/officeDocument/2006/relationships/image" Target="../media/image201.png"/><Relationship Id="rId9" Type="http://schemas.openxmlformats.org/officeDocument/2006/relationships/image" Target="../media/image206.png"/><Relationship Id="rId14" Type="http://schemas.openxmlformats.org/officeDocument/2006/relationships/image" Target="../media/image2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663" y="2974657"/>
            <a:ext cx="72218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4275" algn="l"/>
              </a:tabLst>
            </a:pPr>
            <a:r>
              <a:rPr sz="4400" spc="-5" dirty="0"/>
              <a:t>Transport	Layer: </a:t>
            </a:r>
            <a:r>
              <a:rPr sz="4400" dirty="0"/>
              <a:t>UDP and</a:t>
            </a:r>
            <a:r>
              <a:rPr sz="4400" spc="-80" dirty="0"/>
              <a:t> </a:t>
            </a:r>
            <a:r>
              <a:rPr sz="4400" dirty="0"/>
              <a:t>TCP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353050" y="4323079"/>
            <a:ext cx="5359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smtClean="0">
                <a:latin typeface="Gill Sans MT"/>
                <a:cs typeface="Gill Sans MT"/>
              </a:rPr>
              <a:t>Computer </a:t>
            </a:r>
            <a:r>
              <a:rPr sz="2800" smtClean="0">
                <a:latin typeface="Gill Sans MT"/>
                <a:cs typeface="Gill Sans MT"/>
              </a:rPr>
              <a:t>Networking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20" dirty="0"/>
              <a:t>Transport </a:t>
            </a:r>
            <a:r>
              <a:rPr spc="-5" dirty="0"/>
              <a:t>Layer</a:t>
            </a:r>
            <a:r>
              <a:rPr spc="-100" dirty="0"/>
              <a:t> </a:t>
            </a:r>
            <a:r>
              <a:rPr sz="1800" baseline="2314" dirty="0"/>
              <a:t>3-</a:t>
            </a:r>
            <a:fld id="{81D60167-4931-47E6-BA6A-407CBD079E47}" type="slidenum">
              <a:rPr sz="1800" baseline="2314" dirty="0"/>
              <a:pPr marL="12700">
                <a:lnSpc>
                  <a:spcPct val="100000"/>
                </a:lnSpc>
                <a:spcBef>
                  <a:spcPts val="160"/>
                </a:spcBef>
              </a:pPr>
              <a:t>1</a:t>
            </a:fld>
            <a:endParaRPr sz="1800" baseline="2314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117" y="1370835"/>
            <a:ext cx="7649328" cy="114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1338" y="776764"/>
            <a:ext cx="73787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9504" algn="l"/>
              </a:tabLst>
            </a:pPr>
            <a:r>
              <a:rPr sz="4400" spc="-5" dirty="0"/>
              <a:t>Connectionless	</a:t>
            </a:r>
            <a:r>
              <a:rPr sz="4400" dirty="0"/>
              <a:t>demux:</a:t>
            </a:r>
            <a:r>
              <a:rPr sz="4400" spc="-65" dirty="0"/>
              <a:t> </a:t>
            </a:r>
            <a:r>
              <a:rPr sz="4400" spc="-5" dirty="0"/>
              <a:t>example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3407063" y="1772920"/>
            <a:ext cx="2934335" cy="5842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77800" marR="5080" indent="-165100">
              <a:lnSpc>
                <a:spcPts val="2000"/>
              </a:lnSpc>
              <a:spcBef>
                <a:spcPts val="500"/>
              </a:spcBef>
            </a:pPr>
            <a:r>
              <a:rPr sz="2000" b="1" spc="-5" dirty="0">
                <a:latin typeface="Courier New"/>
                <a:cs typeface="Courier New"/>
              </a:rPr>
              <a:t>DatagramSocket  serverSocket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10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new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59488" y="2258060"/>
            <a:ext cx="217170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065">
              <a:lnSpc>
                <a:spcPct val="1075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DatagramSocket  (</a:t>
            </a:r>
            <a:r>
              <a:rPr sz="2000" b="1" spc="-5" dirty="0">
                <a:solidFill>
                  <a:srgbClr val="CC0000"/>
                </a:solidFill>
                <a:latin typeface="Courier New"/>
                <a:cs typeface="Courier New"/>
              </a:rPr>
              <a:t>6428</a:t>
            </a:r>
            <a:r>
              <a:rPr sz="2000" b="1" spc="-5" dirty="0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58173" y="2930526"/>
            <a:ext cx="3346450" cy="2508250"/>
            <a:chOff x="858173" y="2930526"/>
            <a:chExt cx="3346450" cy="2508250"/>
          </a:xfrm>
        </p:grpSpPr>
        <p:sp>
          <p:nvSpPr>
            <p:cNvPr id="7" name="object 7"/>
            <p:cNvSpPr/>
            <p:nvPr/>
          </p:nvSpPr>
          <p:spPr>
            <a:xfrm>
              <a:off x="3647410" y="2935288"/>
              <a:ext cx="552450" cy="20827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7410" y="2935288"/>
              <a:ext cx="552450" cy="2082800"/>
            </a:xfrm>
            <a:custGeom>
              <a:avLst/>
              <a:gdLst/>
              <a:ahLst/>
              <a:cxnLst/>
              <a:rect l="l" t="t" r="r" b="b"/>
              <a:pathLst>
                <a:path w="552450" h="2082800">
                  <a:moveTo>
                    <a:pt x="0" y="2073274"/>
                  </a:moveTo>
                  <a:lnTo>
                    <a:pt x="552449" y="0"/>
                  </a:lnTo>
                  <a:lnTo>
                    <a:pt x="542924" y="1997074"/>
                  </a:lnTo>
                  <a:lnTo>
                    <a:pt x="285749" y="2082799"/>
                  </a:lnTo>
                  <a:lnTo>
                    <a:pt x="0" y="2073274"/>
                  </a:lnTo>
                  <a:close/>
                </a:path>
              </a:pathLst>
            </a:custGeom>
            <a:ln w="9524">
              <a:solidFill>
                <a:srgbClr val="E4E4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62936" y="3240088"/>
              <a:ext cx="460374" cy="21939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2936" y="3240088"/>
              <a:ext cx="460375" cy="2193925"/>
            </a:xfrm>
            <a:custGeom>
              <a:avLst/>
              <a:gdLst/>
              <a:ahLst/>
              <a:cxnLst/>
              <a:rect l="l" t="t" r="r" b="b"/>
              <a:pathLst>
                <a:path w="460375" h="2193925">
                  <a:moveTo>
                    <a:pt x="23812" y="2193924"/>
                  </a:moveTo>
                  <a:lnTo>
                    <a:pt x="0" y="2158999"/>
                  </a:lnTo>
                  <a:lnTo>
                    <a:pt x="460374" y="0"/>
                  </a:lnTo>
                  <a:lnTo>
                    <a:pt x="450849" y="1997074"/>
                  </a:lnTo>
                  <a:lnTo>
                    <a:pt x="288924" y="2193924"/>
                  </a:lnTo>
                  <a:lnTo>
                    <a:pt x="23812" y="2193924"/>
                  </a:lnTo>
                  <a:close/>
                </a:path>
              </a:pathLst>
            </a:custGeom>
            <a:ln w="9524">
              <a:solidFill>
                <a:srgbClr val="E4E4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67751" y="3206749"/>
              <a:ext cx="1297305" cy="1981200"/>
            </a:xfrm>
            <a:custGeom>
              <a:avLst/>
              <a:gdLst/>
              <a:ahLst/>
              <a:cxnLst/>
              <a:rect l="l" t="t" r="r" b="b"/>
              <a:pathLst>
                <a:path w="1297305" h="1981200">
                  <a:moveTo>
                    <a:pt x="1296987" y="0"/>
                  </a:moveTo>
                  <a:lnTo>
                    <a:pt x="0" y="0"/>
                  </a:lnTo>
                  <a:lnTo>
                    <a:pt x="0" y="53975"/>
                  </a:lnTo>
                  <a:lnTo>
                    <a:pt x="0" y="1981200"/>
                  </a:lnTo>
                  <a:lnTo>
                    <a:pt x="1296987" y="1981200"/>
                  </a:lnTo>
                  <a:lnTo>
                    <a:pt x="1296987" y="53975"/>
                  </a:lnTo>
                  <a:lnTo>
                    <a:pt x="1296987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29662" y="3260725"/>
              <a:ext cx="1273175" cy="1979930"/>
            </a:xfrm>
            <a:custGeom>
              <a:avLst/>
              <a:gdLst/>
              <a:ahLst/>
              <a:cxnLst/>
              <a:rect l="l" t="t" r="r" b="b"/>
              <a:pathLst>
                <a:path w="1273175" h="1979929">
                  <a:moveTo>
                    <a:pt x="1273173" y="0"/>
                  </a:moveTo>
                  <a:lnTo>
                    <a:pt x="0" y="0"/>
                  </a:lnTo>
                  <a:lnTo>
                    <a:pt x="0" y="1979612"/>
                  </a:lnTo>
                  <a:lnTo>
                    <a:pt x="1273173" y="1979612"/>
                  </a:lnTo>
                  <a:lnTo>
                    <a:pt x="12731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29661" y="3260725"/>
              <a:ext cx="1273175" cy="1979930"/>
            </a:xfrm>
            <a:custGeom>
              <a:avLst/>
              <a:gdLst/>
              <a:ahLst/>
              <a:cxnLst/>
              <a:rect l="l" t="t" r="r" b="b"/>
              <a:pathLst>
                <a:path w="1273175" h="1979929">
                  <a:moveTo>
                    <a:pt x="0" y="0"/>
                  </a:moveTo>
                  <a:lnTo>
                    <a:pt x="1273174" y="0"/>
                  </a:lnTo>
                  <a:lnTo>
                    <a:pt x="1273174" y="1979612"/>
                  </a:lnTo>
                  <a:lnTo>
                    <a:pt x="0" y="1979612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24899" y="4022726"/>
              <a:ext cx="1292225" cy="0"/>
            </a:xfrm>
            <a:custGeom>
              <a:avLst/>
              <a:gdLst/>
              <a:ahLst/>
              <a:cxnLst/>
              <a:rect l="l" t="t" r="r" b="b"/>
              <a:pathLst>
                <a:path w="1292225">
                  <a:moveTo>
                    <a:pt x="0" y="0"/>
                  </a:moveTo>
                  <a:lnTo>
                    <a:pt x="309562" y="0"/>
                  </a:lnTo>
                </a:path>
                <a:path w="1292225">
                  <a:moveTo>
                    <a:pt x="930273" y="0"/>
                  </a:moveTo>
                  <a:lnTo>
                    <a:pt x="1292224" y="0"/>
                  </a:lnTo>
                </a:path>
              </a:pathLst>
            </a:custGeom>
            <a:ln w="31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89636" y="4054475"/>
            <a:ext cx="7366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t</a:t>
            </a:r>
            <a:r>
              <a:rPr sz="1400" spc="-25" dirty="0">
                <a:latin typeface="Tahoma"/>
                <a:cs typeface="Tahoma"/>
              </a:rPr>
              <a:t>r</a:t>
            </a:r>
            <a:r>
              <a:rPr sz="1400" dirty="0">
                <a:latin typeface="Tahoma"/>
                <a:cs typeface="Tahoma"/>
              </a:rPr>
              <a:t>ansport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318549" y="4327526"/>
            <a:ext cx="1306830" cy="627380"/>
            <a:chOff x="1318549" y="4327526"/>
            <a:chExt cx="1306830" cy="627380"/>
          </a:xfrm>
        </p:grpSpPr>
        <p:sp>
          <p:nvSpPr>
            <p:cNvPr id="17" name="object 17"/>
            <p:cNvSpPr/>
            <p:nvPr/>
          </p:nvSpPr>
          <p:spPr>
            <a:xfrm>
              <a:off x="1347123" y="4341813"/>
              <a:ext cx="1263650" cy="3175"/>
            </a:xfrm>
            <a:custGeom>
              <a:avLst/>
              <a:gdLst/>
              <a:ahLst/>
              <a:cxnLst/>
              <a:rect l="l" t="t" r="r" b="b"/>
              <a:pathLst>
                <a:path w="1263650" h="3175">
                  <a:moveTo>
                    <a:pt x="0" y="0"/>
                  </a:moveTo>
                  <a:lnTo>
                    <a:pt x="1263649" y="317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32836" y="4651374"/>
              <a:ext cx="1263650" cy="3175"/>
            </a:xfrm>
            <a:custGeom>
              <a:avLst/>
              <a:gdLst/>
              <a:ahLst/>
              <a:cxnLst/>
              <a:rect l="l" t="t" r="r" b="b"/>
              <a:pathLst>
                <a:path w="1263650" h="3175">
                  <a:moveTo>
                    <a:pt x="0" y="0"/>
                  </a:moveTo>
                  <a:lnTo>
                    <a:pt x="1263649" y="317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32836" y="4937124"/>
              <a:ext cx="1263650" cy="3175"/>
            </a:xfrm>
            <a:custGeom>
              <a:avLst/>
              <a:gdLst/>
              <a:ahLst/>
              <a:cxnLst/>
              <a:rect l="l" t="t" r="r" b="b"/>
              <a:pathLst>
                <a:path w="1263650" h="3175">
                  <a:moveTo>
                    <a:pt x="0" y="0"/>
                  </a:moveTo>
                  <a:lnTo>
                    <a:pt x="1263649" y="317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625255" y="4959350"/>
            <a:ext cx="646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p</a:t>
            </a:r>
            <a:r>
              <a:rPr sz="1400" spc="-15" dirty="0">
                <a:latin typeface="Tahoma"/>
                <a:cs typeface="Tahoma"/>
              </a:rPr>
              <a:t>h</a:t>
            </a:r>
            <a:r>
              <a:rPr sz="1400" spc="-5" dirty="0">
                <a:latin typeface="Tahoma"/>
                <a:cs typeface="Tahoma"/>
              </a:rPr>
              <a:t>y</a:t>
            </a:r>
            <a:r>
              <a:rPr sz="1400" dirty="0">
                <a:latin typeface="Tahoma"/>
                <a:cs typeface="Tahoma"/>
              </a:rPr>
              <a:t>sical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19935" y="4673600"/>
            <a:ext cx="2946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li</a:t>
            </a:r>
            <a:r>
              <a:rPr sz="1400" spc="-5" dirty="0">
                <a:latin typeface="Tahoma"/>
                <a:cs typeface="Tahoma"/>
              </a:rPr>
              <a:t>n</a:t>
            </a:r>
            <a:r>
              <a:rPr sz="1400" dirty="0">
                <a:latin typeface="Tahoma"/>
                <a:cs typeface="Tahoma"/>
              </a:rPr>
              <a:t>k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28313" y="4378325"/>
            <a:ext cx="6591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network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661449" y="3532187"/>
            <a:ext cx="608330" cy="314325"/>
            <a:chOff x="1661449" y="3532187"/>
            <a:chExt cx="608330" cy="314325"/>
          </a:xfrm>
        </p:grpSpPr>
        <p:sp>
          <p:nvSpPr>
            <p:cNvPr id="24" name="object 24"/>
            <p:cNvSpPr/>
            <p:nvPr/>
          </p:nvSpPr>
          <p:spPr>
            <a:xfrm>
              <a:off x="1666212" y="3536950"/>
              <a:ext cx="598805" cy="304800"/>
            </a:xfrm>
            <a:custGeom>
              <a:avLst/>
              <a:gdLst/>
              <a:ahLst/>
              <a:cxnLst/>
              <a:rect l="l" t="t" r="r" b="b"/>
              <a:pathLst>
                <a:path w="598805" h="304800">
                  <a:moveTo>
                    <a:pt x="299243" y="0"/>
                  </a:moveTo>
                  <a:lnTo>
                    <a:pt x="238935" y="3096"/>
                  </a:lnTo>
                  <a:lnTo>
                    <a:pt x="182764" y="11976"/>
                  </a:lnTo>
                  <a:lnTo>
                    <a:pt x="131933" y="26027"/>
                  </a:lnTo>
                  <a:lnTo>
                    <a:pt x="87646" y="44637"/>
                  </a:lnTo>
                  <a:lnTo>
                    <a:pt x="51106" y="67191"/>
                  </a:lnTo>
                  <a:lnTo>
                    <a:pt x="6079" y="121686"/>
                  </a:lnTo>
                  <a:lnTo>
                    <a:pt x="0" y="152400"/>
                  </a:lnTo>
                  <a:lnTo>
                    <a:pt x="6079" y="183113"/>
                  </a:lnTo>
                  <a:lnTo>
                    <a:pt x="51106" y="237608"/>
                  </a:lnTo>
                  <a:lnTo>
                    <a:pt x="87646" y="260162"/>
                  </a:lnTo>
                  <a:lnTo>
                    <a:pt x="131933" y="278772"/>
                  </a:lnTo>
                  <a:lnTo>
                    <a:pt x="182764" y="292823"/>
                  </a:lnTo>
                  <a:lnTo>
                    <a:pt x="238935" y="301703"/>
                  </a:lnTo>
                  <a:lnTo>
                    <a:pt x="299243" y="304800"/>
                  </a:lnTo>
                  <a:lnTo>
                    <a:pt x="359551" y="301703"/>
                  </a:lnTo>
                  <a:lnTo>
                    <a:pt x="415722" y="292823"/>
                  </a:lnTo>
                  <a:lnTo>
                    <a:pt x="466553" y="278772"/>
                  </a:lnTo>
                  <a:lnTo>
                    <a:pt x="510840" y="260162"/>
                  </a:lnTo>
                  <a:lnTo>
                    <a:pt x="547381" y="237608"/>
                  </a:lnTo>
                  <a:lnTo>
                    <a:pt x="592407" y="183113"/>
                  </a:lnTo>
                  <a:lnTo>
                    <a:pt x="598487" y="152400"/>
                  </a:lnTo>
                  <a:lnTo>
                    <a:pt x="592407" y="121686"/>
                  </a:lnTo>
                  <a:lnTo>
                    <a:pt x="547381" y="67191"/>
                  </a:lnTo>
                  <a:lnTo>
                    <a:pt x="510840" y="44637"/>
                  </a:lnTo>
                  <a:lnTo>
                    <a:pt x="466553" y="26027"/>
                  </a:lnTo>
                  <a:lnTo>
                    <a:pt x="415722" y="11976"/>
                  </a:lnTo>
                  <a:lnTo>
                    <a:pt x="359551" y="3096"/>
                  </a:lnTo>
                  <a:lnTo>
                    <a:pt x="299243" y="0"/>
                  </a:lnTo>
                  <a:close/>
                </a:path>
              </a:pathLst>
            </a:custGeom>
            <a:solidFill>
              <a:srgbClr val="D4F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66212" y="3536950"/>
              <a:ext cx="598805" cy="304800"/>
            </a:xfrm>
            <a:custGeom>
              <a:avLst/>
              <a:gdLst/>
              <a:ahLst/>
              <a:cxnLst/>
              <a:rect l="l" t="t" r="r" b="b"/>
              <a:pathLst>
                <a:path w="598805" h="304800">
                  <a:moveTo>
                    <a:pt x="0" y="152400"/>
                  </a:moveTo>
                  <a:lnTo>
                    <a:pt x="23516" y="93079"/>
                  </a:lnTo>
                  <a:lnTo>
                    <a:pt x="87646" y="44636"/>
                  </a:lnTo>
                  <a:lnTo>
                    <a:pt x="131933" y="26027"/>
                  </a:lnTo>
                  <a:lnTo>
                    <a:pt x="182764" y="11976"/>
                  </a:lnTo>
                  <a:lnTo>
                    <a:pt x="238935" y="3096"/>
                  </a:lnTo>
                  <a:lnTo>
                    <a:pt x="299243" y="0"/>
                  </a:lnTo>
                  <a:lnTo>
                    <a:pt x="359551" y="3096"/>
                  </a:lnTo>
                  <a:lnTo>
                    <a:pt x="415723" y="11976"/>
                  </a:lnTo>
                  <a:lnTo>
                    <a:pt x="466553" y="26027"/>
                  </a:lnTo>
                  <a:lnTo>
                    <a:pt x="510841" y="44636"/>
                  </a:lnTo>
                  <a:lnTo>
                    <a:pt x="547381" y="67191"/>
                  </a:lnTo>
                  <a:lnTo>
                    <a:pt x="592408" y="121686"/>
                  </a:lnTo>
                  <a:lnTo>
                    <a:pt x="598487" y="152400"/>
                  </a:lnTo>
                  <a:lnTo>
                    <a:pt x="592408" y="183113"/>
                  </a:lnTo>
                  <a:lnTo>
                    <a:pt x="547381" y="237608"/>
                  </a:lnTo>
                  <a:lnTo>
                    <a:pt x="510841" y="260163"/>
                  </a:lnTo>
                  <a:lnTo>
                    <a:pt x="466553" y="278772"/>
                  </a:lnTo>
                  <a:lnTo>
                    <a:pt x="415723" y="292823"/>
                  </a:lnTo>
                  <a:lnTo>
                    <a:pt x="359551" y="301703"/>
                  </a:lnTo>
                  <a:lnTo>
                    <a:pt x="299243" y="304799"/>
                  </a:lnTo>
                  <a:lnTo>
                    <a:pt x="238935" y="301703"/>
                  </a:lnTo>
                  <a:lnTo>
                    <a:pt x="182764" y="292823"/>
                  </a:lnTo>
                  <a:lnTo>
                    <a:pt x="131933" y="278772"/>
                  </a:lnTo>
                  <a:lnTo>
                    <a:pt x="87646" y="260163"/>
                  </a:lnTo>
                  <a:lnTo>
                    <a:pt x="51106" y="237608"/>
                  </a:lnTo>
                  <a:lnTo>
                    <a:pt x="6079" y="183113"/>
                  </a:lnTo>
                  <a:lnTo>
                    <a:pt x="0" y="15240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558667" y="3267551"/>
            <a:ext cx="868044" cy="55689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400" dirty="0">
                <a:latin typeface="Tahoma"/>
                <a:cs typeface="Tahoma"/>
              </a:rPr>
              <a:t>application</a:t>
            </a:r>
            <a:endParaRPr sz="1400">
              <a:latin typeface="Tahoma"/>
              <a:cs typeface="Tahoma"/>
            </a:endParaRPr>
          </a:p>
          <a:p>
            <a:pPr marR="38100" algn="ctr">
              <a:lnSpc>
                <a:spcPct val="100000"/>
              </a:lnSpc>
              <a:spcBef>
                <a:spcPts val="310"/>
              </a:spcBef>
            </a:pPr>
            <a:r>
              <a:rPr sz="1600" dirty="0">
                <a:latin typeface="Arial"/>
                <a:cs typeface="Arial"/>
              </a:rPr>
              <a:t>P3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629699" y="2973388"/>
            <a:ext cx="4062729" cy="2047875"/>
            <a:chOff x="1629699" y="2973388"/>
            <a:chExt cx="4062729" cy="2047875"/>
          </a:xfrm>
        </p:grpSpPr>
        <p:sp>
          <p:nvSpPr>
            <p:cNvPr id="28" name="object 28"/>
            <p:cNvSpPr/>
            <p:nvPr/>
          </p:nvSpPr>
          <p:spPr>
            <a:xfrm>
              <a:off x="4195089" y="2973400"/>
              <a:ext cx="1497330" cy="1981200"/>
            </a:xfrm>
            <a:custGeom>
              <a:avLst/>
              <a:gdLst/>
              <a:ahLst/>
              <a:cxnLst/>
              <a:rect l="l" t="t" r="r" b="b"/>
              <a:pathLst>
                <a:path w="1497329" h="1981200">
                  <a:moveTo>
                    <a:pt x="1497012" y="0"/>
                  </a:moveTo>
                  <a:lnTo>
                    <a:pt x="0" y="0"/>
                  </a:lnTo>
                  <a:lnTo>
                    <a:pt x="0" y="53975"/>
                  </a:lnTo>
                  <a:lnTo>
                    <a:pt x="0" y="1981200"/>
                  </a:lnTo>
                  <a:lnTo>
                    <a:pt x="1497012" y="1981200"/>
                  </a:lnTo>
                  <a:lnTo>
                    <a:pt x="1497012" y="53975"/>
                  </a:lnTo>
                  <a:lnTo>
                    <a:pt x="1497012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60173" y="3027363"/>
              <a:ext cx="1473200" cy="1979930"/>
            </a:xfrm>
            <a:custGeom>
              <a:avLst/>
              <a:gdLst/>
              <a:ahLst/>
              <a:cxnLst/>
              <a:rect l="l" t="t" r="r" b="b"/>
              <a:pathLst>
                <a:path w="1473200" h="1979929">
                  <a:moveTo>
                    <a:pt x="1473200" y="0"/>
                  </a:moveTo>
                  <a:lnTo>
                    <a:pt x="0" y="0"/>
                  </a:lnTo>
                  <a:lnTo>
                    <a:pt x="0" y="1979611"/>
                  </a:lnTo>
                  <a:lnTo>
                    <a:pt x="1473200" y="1979611"/>
                  </a:lnTo>
                  <a:lnTo>
                    <a:pt x="1473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60173" y="3027363"/>
              <a:ext cx="1473200" cy="1979930"/>
            </a:xfrm>
            <a:custGeom>
              <a:avLst/>
              <a:gdLst/>
              <a:ahLst/>
              <a:cxnLst/>
              <a:rect l="l" t="t" r="r" b="b"/>
              <a:pathLst>
                <a:path w="1473200" h="1979929">
                  <a:moveTo>
                    <a:pt x="0" y="0"/>
                  </a:moveTo>
                  <a:lnTo>
                    <a:pt x="1473199" y="0"/>
                  </a:lnTo>
                  <a:lnTo>
                    <a:pt x="1473199" y="1979611"/>
                  </a:lnTo>
                  <a:lnTo>
                    <a:pt x="0" y="1979611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52235" y="3798887"/>
              <a:ext cx="1489075" cy="0"/>
            </a:xfrm>
            <a:custGeom>
              <a:avLst/>
              <a:gdLst/>
              <a:ahLst/>
              <a:cxnLst/>
              <a:rect l="l" t="t" r="r" b="b"/>
              <a:pathLst>
                <a:path w="1489075">
                  <a:moveTo>
                    <a:pt x="0" y="0"/>
                  </a:moveTo>
                  <a:lnTo>
                    <a:pt x="298450" y="0"/>
                  </a:lnTo>
                </a:path>
                <a:path w="1489075">
                  <a:moveTo>
                    <a:pt x="1185862" y="0"/>
                  </a:moveTo>
                  <a:lnTo>
                    <a:pt x="1489074" y="0"/>
                  </a:lnTo>
                </a:path>
              </a:pathLst>
            </a:custGeom>
            <a:ln w="31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34462" y="3860800"/>
              <a:ext cx="621030" cy="228600"/>
            </a:xfrm>
            <a:custGeom>
              <a:avLst/>
              <a:gdLst/>
              <a:ahLst/>
              <a:cxnLst/>
              <a:rect l="l" t="t" r="r" b="b"/>
              <a:pathLst>
                <a:path w="621030" h="228600">
                  <a:moveTo>
                    <a:pt x="62071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20711" y="228600"/>
                  </a:lnTo>
                  <a:lnTo>
                    <a:pt x="620711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34462" y="3860800"/>
              <a:ext cx="621030" cy="228600"/>
            </a:xfrm>
            <a:custGeom>
              <a:avLst/>
              <a:gdLst/>
              <a:ahLst/>
              <a:cxnLst/>
              <a:rect l="l" t="t" r="r" b="b"/>
              <a:pathLst>
                <a:path w="621030" h="228600">
                  <a:moveTo>
                    <a:pt x="0" y="0"/>
                  </a:moveTo>
                  <a:lnTo>
                    <a:pt x="620711" y="0"/>
                  </a:lnTo>
                  <a:lnTo>
                    <a:pt x="620711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56216" y="3890518"/>
              <a:ext cx="370205" cy="173990"/>
            </a:xfrm>
            <a:custGeom>
              <a:avLst/>
              <a:gdLst/>
              <a:ahLst/>
              <a:cxnLst/>
              <a:rect l="l" t="t" r="r" b="b"/>
              <a:pathLst>
                <a:path w="370205" h="173989">
                  <a:moveTo>
                    <a:pt x="370039" y="0"/>
                  </a:moveTo>
                  <a:lnTo>
                    <a:pt x="0" y="0"/>
                  </a:lnTo>
                  <a:lnTo>
                    <a:pt x="0" y="173736"/>
                  </a:lnTo>
                  <a:lnTo>
                    <a:pt x="370039" y="173736"/>
                  </a:lnTo>
                  <a:lnTo>
                    <a:pt x="3700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56216" y="3890518"/>
              <a:ext cx="370205" cy="173990"/>
            </a:xfrm>
            <a:custGeom>
              <a:avLst/>
              <a:gdLst/>
              <a:ahLst/>
              <a:cxnLst/>
              <a:rect l="l" t="t" r="r" b="b"/>
              <a:pathLst>
                <a:path w="370205" h="173989">
                  <a:moveTo>
                    <a:pt x="0" y="0"/>
                  </a:moveTo>
                  <a:lnTo>
                    <a:pt x="370039" y="0"/>
                  </a:lnTo>
                  <a:lnTo>
                    <a:pt x="370039" y="173735"/>
                  </a:lnTo>
                  <a:lnTo>
                    <a:pt x="0" y="17373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150129" y="3993388"/>
              <a:ext cx="64769" cy="59690"/>
            </a:xfrm>
            <a:custGeom>
              <a:avLst/>
              <a:gdLst/>
              <a:ahLst/>
              <a:cxnLst/>
              <a:rect l="l" t="t" r="r" b="b"/>
              <a:pathLst>
                <a:path w="64769" h="59689">
                  <a:moveTo>
                    <a:pt x="64458" y="0"/>
                  </a:moveTo>
                  <a:lnTo>
                    <a:pt x="0" y="0"/>
                  </a:lnTo>
                  <a:lnTo>
                    <a:pt x="0" y="59436"/>
                  </a:lnTo>
                  <a:lnTo>
                    <a:pt x="64458" y="59436"/>
                  </a:lnTo>
                  <a:lnTo>
                    <a:pt x="64458" y="0"/>
                  </a:lnTo>
                  <a:close/>
                </a:path>
              </a:pathLst>
            </a:custGeom>
            <a:solidFill>
              <a:srgbClr val="D6A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50129" y="3993388"/>
              <a:ext cx="64769" cy="59690"/>
            </a:xfrm>
            <a:custGeom>
              <a:avLst/>
              <a:gdLst/>
              <a:ahLst/>
              <a:cxnLst/>
              <a:rect l="l" t="t" r="r" b="b"/>
              <a:pathLst>
                <a:path w="64769" h="59689">
                  <a:moveTo>
                    <a:pt x="0" y="0"/>
                  </a:moveTo>
                  <a:lnTo>
                    <a:pt x="64459" y="0"/>
                  </a:lnTo>
                  <a:lnTo>
                    <a:pt x="64459" y="59435"/>
                  </a:lnTo>
                  <a:lnTo>
                    <a:pt x="0" y="5943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60721" y="3995674"/>
              <a:ext cx="64769" cy="62230"/>
            </a:xfrm>
            <a:custGeom>
              <a:avLst/>
              <a:gdLst/>
              <a:ahLst/>
              <a:cxnLst/>
              <a:rect l="l" t="t" r="r" b="b"/>
              <a:pathLst>
                <a:path w="64769" h="62229">
                  <a:moveTo>
                    <a:pt x="64458" y="0"/>
                  </a:moveTo>
                  <a:lnTo>
                    <a:pt x="0" y="0"/>
                  </a:lnTo>
                  <a:lnTo>
                    <a:pt x="0" y="61722"/>
                  </a:lnTo>
                  <a:lnTo>
                    <a:pt x="64458" y="61722"/>
                  </a:lnTo>
                  <a:lnTo>
                    <a:pt x="64458" y="0"/>
                  </a:lnTo>
                  <a:close/>
                </a:path>
              </a:pathLst>
            </a:custGeom>
            <a:solidFill>
              <a:srgbClr val="D6A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60721" y="3995674"/>
              <a:ext cx="64769" cy="62230"/>
            </a:xfrm>
            <a:custGeom>
              <a:avLst/>
              <a:gdLst/>
              <a:ahLst/>
              <a:cxnLst/>
              <a:rect l="l" t="t" r="r" b="b"/>
              <a:pathLst>
                <a:path w="64769" h="62229">
                  <a:moveTo>
                    <a:pt x="0" y="0"/>
                  </a:moveTo>
                  <a:lnTo>
                    <a:pt x="64459" y="0"/>
                  </a:lnTo>
                  <a:lnTo>
                    <a:pt x="64459" y="61721"/>
                  </a:lnTo>
                  <a:lnTo>
                    <a:pt x="0" y="6172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531273" y="3830638"/>
            <a:ext cx="7366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t</a:t>
            </a:r>
            <a:r>
              <a:rPr sz="1400" spc="-25" dirty="0">
                <a:latin typeface="Tahoma"/>
                <a:cs typeface="Tahoma"/>
              </a:rPr>
              <a:t>r</a:t>
            </a:r>
            <a:r>
              <a:rPr sz="1400" dirty="0">
                <a:latin typeface="Tahoma"/>
                <a:cs typeface="Tahoma"/>
              </a:rPr>
              <a:t>ansport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168110" y="4114800"/>
            <a:ext cx="1457325" cy="0"/>
          </a:xfrm>
          <a:custGeom>
            <a:avLst/>
            <a:gdLst/>
            <a:ahLst/>
            <a:cxnLst/>
            <a:rect l="l" t="t" r="r" b="b"/>
            <a:pathLst>
              <a:path w="1457325">
                <a:moveTo>
                  <a:pt x="0" y="0"/>
                </a:moveTo>
                <a:lnTo>
                  <a:pt x="1457324" y="1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570068" y="4735513"/>
            <a:ext cx="646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p</a:t>
            </a:r>
            <a:r>
              <a:rPr sz="1400" spc="-15" dirty="0">
                <a:latin typeface="Tahoma"/>
                <a:cs typeface="Tahoma"/>
              </a:rPr>
              <a:t>h</a:t>
            </a:r>
            <a:r>
              <a:rPr sz="1400" spc="-5" dirty="0">
                <a:latin typeface="Tahoma"/>
                <a:cs typeface="Tahoma"/>
              </a:rPr>
              <a:t>y</a:t>
            </a:r>
            <a:r>
              <a:rPr sz="1400" dirty="0">
                <a:latin typeface="Tahoma"/>
                <a:cs typeface="Tahoma"/>
              </a:rPr>
              <a:t>sical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745697" y="4449763"/>
            <a:ext cx="2946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li</a:t>
            </a:r>
            <a:r>
              <a:rPr sz="1400" spc="-5" dirty="0">
                <a:latin typeface="Tahoma"/>
                <a:cs typeface="Tahoma"/>
              </a:rPr>
              <a:t>n</a:t>
            </a:r>
            <a:r>
              <a:rPr sz="1400" dirty="0">
                <a:latin typeface="Tahoma"/>
                <a:cs typeface="Tahoma"/>
              </a:rPr>
              <a:t>k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563600" y="4151313"/>
            <a:ext cx="6591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network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147473" y="3328987"/>
            <a:ext cx="1489075" cy="1409700"/>
            <a:chOff x="4147473" y="3328987"/>
            <a:chExt cx="1489075" cy="1409700"/>
          </a:xfrm>
        </p:grpSpPr>
        <p:sp>
          <p:nvSpPr>
            <p:cNvPr id="46" name="object 46"/>
            <p:cNvSpPr/>
            <p:nvPr/>
          </p:nvSpPr>
          <p:spPr>
            <a:xfrm>
              <a:off x="4164935" y="4425950"/>
              <a:ext cx="1457325" cy="0"/>
            </a:xfrm>
            <a:custGeom>
              <a:avLst/>
              <a:gdLst/>
              <a:ahLst/>
              <a:cxnLst/>
              <a:rect l="l" t="t" r="r" b="b"/>
              <a:pathLst>
                <a:path w="1457325">
                  <a:moveTo>
                    <a:pt x="0" y="0"/>
                  </a:moveTo>
                  <a:lnTo>
                    <a:pt x="1457324" y="1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161760" y="4724400"/>
              <a:ext cx="1457325" cy="0"/>
            </a:xfrm>
            <a:custGeom>
              <a:avLst/>
              <a:gdLst/>
              <a:ahLst/>
              <a:cxnLst/>
              <a:rect l="l" t="t" r="r" b="b"/>
              <a:pathLst>
                <a:path w="1457325">
                  <a:moveTo>
                    <a:pt x="0" y="0"/>
                  </a:moveTo>
                  <a:lnTo>
                    <a:pt x="1457324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579273" y="3333750"/>
              <a:ext cx="598805" cy="304800"/>
            </a:xfrm>
            <a:custGeom>
              <a:avLst/>
              <a:gdLst/>
              <a:ahLst/>
              <a:cxnLst/>
              <a:rect l="l" t="t" r="r" b="b"/>
              <a:pathLst>
                <a:path w="598804" h="304800">
                  <a:moveTo>
                    <a:pt x="299243" y="0"/>
                  </a:moveTo>
                  <a:lnTo>
                    <a:pt x="238935" y="3096"/>
                  </a:lnTo>
                  <a:lnTo>
                    <a:pt x="182764" y="11976"/>
                  </a:lnTo>
                  <a:lnTo>
                    <a:pt x="131933" y="26027"/>
                  </a:lnTo>
                  <a:lnTo>
                    <a:pt x="87646" y="44637"/>
                  </a:lnTo>
                  <a:lnTo>
                    <a:pt x="51106" y="67191"/>
                  </a:lnTo>
                  <a:lnTo>
                    <a:pt x="6079" y="121686"/>
                  </a:lnTo>
                  <a:lnTo>
                    <a:pt x="0" y="152400"/>
                  </a:lnTo>
                  <a:lnTo>
                    <a:pt x="6079" y="183113"/>
                  </a:lnTo>
                  <a:lnTo>
                    <a:pt x="51106" y="237608"/>
                  </a:lnTo>
                  <a:lnTo>
                    <a:pt x="87646" y="260162"/>
                  </a:lnTo>
                  <a:lnTo>
                    <a:pt x="131933" y="278772"/>
                  </a:lnTo>
                  <a:lnTo>
                    <a:pt x="182764" y="292823"/>
                  </a:lnTo>
                  <a:lnTo>
                    <a:pt x="238935" y="301703"/>
                  </a:lnTo>
                  <a:lnTo>
                    <a:pt x="299243" y="304800"/>
                  </a:lnTo>
                  <a:lnTo>
                    <a:pt x="359551" y="301703"/>
                  </a:lnTo>
                  <a:lnTo>
                    <a:pt x="415722" y="292823"/>
                  </a:lnTo>
                  <a:lnTo>
                    <a:pt x="466553" y="278772"/>
                  </a:lnTo>
                  <a:lnTo>
                    <a:pt x="510840" y="260162"/>
                  </a:lnTo>
                  <a:lnTo>
                    <a:pt x="547381" y="237608"/>
                  </a:lnTo>
                  <a:lnTo>
                    <a:pt x="592407" y="183113"/>
                  </a:lnTo>
                  <a:lnTo>
                    <a:pt x="598487" y="152400"/>
                  </a:lnTo>
                  <a:lnTo>
                    <a:pt x="592407" y="121686"/>
                  </a:lnTo>
                  <a:lnTo>
                    <a:pt x="547381" y="67191"/>
                  </a:lnTo>
                  <a:lnTo>
                    <a:pt x="510840" y="44637"/>
                  </a:lnTo>
                  <a:lnTo>
                    <a:pt x="466553" y="26027"/>
                  </a:lnTo>
                  <a:lnTo>
                    <a:pt x="415722" y="11976"/>
                  </a:lnTo>
                  <a:lnTo>
                    <a:pt x="359551" y="3096"/>
                  </a:lnTo>
                  <a:lnTo>
                    <a:pt x="299243" y="0"/>
                  </a:lnTo>
                  <a:close/>
                </a:path>
              </a:pathLst>
            </a:custGeom>
            <a:solidFill>
              <a:srgbClr val="D4F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579273" y="3333750"/>
              <a:ext cx="598805" cy="304800"/>
            </a:xfrm>
            <a:custGeom>
              <a:avLst/>
              <a:gdLst/>
              <a:ahLst/>
              <a:cxnLst/>
              <a:rect l="l" t="t" r="r" b="b"/>
              <a:pathLst>
                <a:path w="598804" h="304800">
                  <a:moveTo>
                    <a:pt x="0" y="152399"/>
                  </a:moveTo>
                  <a:lnTo>
                    <a:pt x="23516" y="93079"/>
                  </a:lnTo>
                  <a:lnTo>
                    <a:pt x="87646" y="44636"/>
                  </a:lnTo>
                  <a:lnTo>
                    <a:pt x="131933" y="26027"/>
                  </a:lnTo>
                  <a:lnTo>
                    <a:pt x="182764" y="11976"/>
                  </a:lnTo>
                  <a:lnTo>
                    <a:pt x="238935" y="3096"/>
                  </a:lnTo>
                  <a:lnTo>
                    <a:pt x="299244" y="0"/>
                  </a:lnTo>
                  <a:lnTo>
                    <a:pt x="359552" y="3096"/>
                  </a:lnTo>
                  <a:lnTo>
                    <a:pt x="415723" y="11976"/>
                  </a:lnTo>
                  <a:lnTo>
                    <a:pt x="466554" y="26027"/>
                  </a:lnTo>
                  <a:lnTo>
                    <a:pt x="510841" y="44636"/>
                  </a:lnTo>
                  <a:lnTo>
                    <a:pt x="547381" y="67191"/>
                  </a:lnTo>
                  <a:lnTo>
                    <a:pt x="592408" y="121686"/>
                  </a:lnTo>
                  <a:lnTo>
                    <a:pt x="598487" y="152399"/>
                  </a:lnTo>
                  <a:lnTo>
                    <a:pt x="592408" y="183113"/>
                  </a:lnTo>
                  <a:lnTo>
                    <a:pt x="547381" y="237608"/>
                  </a:lnTo>
                  <a:lnTo>
                    <a:pt x="510841" y="260163"/>
                  </a:lnTo>
                  <a:lnTo>
                    <a:pt x="466554" y="278772"/>
                  </a:lnTo>
                  <a:lnTo>
                    <a:pt x="415723" y="292823"/>
                  </a:lnTo>
                  <a:lnTo>
                    <a:pt x="359552" y="301703"/>
                  </a:lnTo>
                  <a:lnTo>
                    <a:pt x="299244" y="304799"/>
                  </a:lnTo>
                  <a:lnTo>
                    <a:pt x="238935" y="301703"/>
                  </a:lnTo>
                  <a:lnTo>
                    <a:pt x="182764" y="292823"/>
                  </a:lnTo>
                  <a:lnTo>
                    <a:pt x="131933" y="278772"/>
                  </a:lnTo>
                  <a:lnTo>
                    <a:pt x="87646" y="260163"/>
                  </a:lnTo>
                  <a:lnTo>
                    <a:pt x="51106" y="237608"/>
                  </a:lnTo>
                  <a:lnTo>
                    <a:pt x="6079" y="183113"/>
                  </a:lnTo>
                  <a:lnTo>
                    <a:pt x="0" y="152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4462205" y="2963148"/>
            <a:ext cx="868044" cy="65786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sz="1400" dirty="0">
                <a:latin typeface="Tahoma"/>
                <a:cs typeface="Tahoma"/>
              </a:rPr>
              <a:t>application</a:t>
            </a:r>
            <a:endParaRPr sz="1400">
              <a:latin typeface="Tahoma"/>
              <a:cs typeface="Tahoma"/>
            </a:endParaRPr>
          </a:p>
          <a:p>
            <a:pPr marR="19050" algn="ctr">
              <a:lnSpc>
                <a:spcPct val="100000"/>
              </a:lnSpc>
              <a:spcBef>
                <a:spcPts val="735"/>
              </a:spcBef>
            </a:pPr>
            <a:r>
              <a:rPr sz="1600" dirty="0">
                <a:latin typeface="Arial"/>
                <a:cs typeface="Arial"/>
              </a:rPr>
              <a:t>P1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4445923" y="3198813"/>
            <a:ext cx="4053204" cy="2047875"/>
            <a:chOff x="4445923" y="3198813"/>
            <a:chExt cx="4053204" cy="2047875"/>
          </a:xfrm>
        </p:grpSpPr>
        <p:sp>
          <p:nvSpPr>
            <p:cNvPr id="52" name="object 52"/>
            <p:cNvSpPr/>
            <p:nvPr/>
          </p:nvSpPr>
          <p:spPr>
            <a:xfrm>
              <a:off x="4450685" y="3649663"/>
              <a:ext cx="887730" cy="228600"/>
            </a:xfrm>
            <a:custGeom>
              <a:avLst/>
              <a:gdLst/>
              <a:ahLst/>
              <a:cxnLst/>
              <a:rect l="l" t="t" r="r" b="b"/>
              <a:pathLst>
                <a:path w="887729" h="228600">
                  <a:moveTo>
                    <a:pt x="88741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887412" y="228600"/>
                  </a:lnTo>
                  <a:lnTo>
                    <a:pt x="887412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450685" y="3649664"/>
              <a:ext cx="887730" cy="228600"/>
            </a:xfrm>
            <a:custGeom>
              <a:avLst/>
              <a:gdLst/>
              <a:ahLst/>
              <a:cxnLst/>
              <a:rect l="l" t="t" r="r" b="b"/>
              <a:pathLst>
                <a:path w="887729" h="228600">
                  <a:moveTo>
                    <a:pt x="0" y="0"/>
                  </a:moveTo>
                  <a:lnTo>
                    <a:pt x="887411" y="0"/>
                  </a:lnTo>
                  <a:lnTo>
                    <a:pt x="887411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624754" y="3679381"/>
              <a:ext cx="529590" cy="173990"/>
            </a:xfrm>
            <a:custGeom>
              <a:avLst/>
              <a:gdLst/>
              <a:ahLst/>
              <a:cxnLst/>
              <a:rect l="l" t="t" r="r" b="b"/>
              <a:pathLst>
                <a:path w="529589" h="173989">
                  <a:moveTo>
                    <a:pt x="529035" y="0"/>
                  </a:moveTo>
                  <a:lnTo>
                    <a:pt x="0" y="0"/>
                  </a:lnTo>
                  <a:lnTo>
                    <a:pt x="0" y="173736"/>
                  </a:lnTo>
                  <a:lnTo>
                    <a:pt x="529035" y="173736"/>
                  </a:lnTo>
                  <a:lnTo>
                    <a:pt x="5290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624754" y="3679381"/>
              <a:ext cx="529590" cy="173990"/>
            </a:xfrm>
            <a:custGeom>
              <a:avLst/>
              <a:gdLst/>
              <a:ahLst/>
              <a:cxnLst/>
              <a:rect l="l" t="t" r="r" b="b"/>
              <a:pathLst>
                <a:path w="529589" h="173989">
                  <a:moveTo>
                    <a:pt x="0" y="0"/>
                  </a:moveTo>
                  <a:lnTo>
                    <a:pt x="529033" y="0"/>
                  </a:lnTo>
                  <a:lnTo>
                    <a:pt x="529033" y="173735"/>
                  </a:lnTo>
                  <a:lnTo>
                    <a:pt x="0" y="17373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187920" y="3782251"/>
              <a:ext cx="92710" cy="59690"/>
            </a:xfrm>
            <a:custGeom>
              <a:avLst/>
              <a:gdLst/>
              <a:ahLst/>
              <a:cxnLst/>
              <a:rect l="l" t="t" r="r" b="b"/>
              <a:pathLst>
                <a:path w="92710" h="59689">
                  <a:moveTo>
                    <a:pt x="92155" y="0"/>
                  </a:moveTo>
                  <a:lnTo>
                    <a:pt x="0" y="0"/>
                  </a:lnTo>
                  <a:lnTo>
                    <a:pt x="0" y="59436"/>
                  </a:lnTo>
                  <a:lnTo>
                    <a:pt x="92155" y="59436"/>
                  </a:lnTo>
                  <a:lnTo>
                    <a:pt x="92155" y="0"/>
                  </a:lnTo>
                  <a:close/>
                </a:path>
              </a:pathLst>
            </a:custGeom>
            <a:solidFill>
              <a:srgbClr val="D6A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187921" y="3782251"/>
              <a:ext cx="92710" cy="59690"/>
            </a:xfrm>
            <a:custGeom>
              <a:avLst/>
              <a:gdLst/>
              <a:ahLst/>
              <a:cxnLst/>
              <a:rect l="l" t="t" r="r" b="b"/>
              <a:pathLst>
                <a:path w="92710" h="59689">
                  <a:moveTo>
                    <a:pt x="0" y="0"/>
                  </a:moveTo>
                  <a:lnTo>
                    <a:pt x="92154" y="0"/>
                  </a:lnTo>
                  <a:lnTo>
                    <a:pt x="92154" y="59435"/>
                  </a:lnTo>
                  <a:lnTo>
                    <a:pt x="0" y="5943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488229" y="3784537"/>
              <a:ext cx="92710" cy="62230"/>
            </a:xfrm>
            <a:custGeom>
              <a:avLst/>
              <a:gdLst/>
              <a:ahLst/>
              <a:cxnLst/>
              <a:rect l="l" t="t" r="r" b="b"/>
              <a:pathLst>
                <a:path w="92710" h="62229">
                  <a:moveTo>
                    <a:pt x="92155" y="0"/>
                  </a:moveTo>
                  <a:lnTo>
                    <a:pt x="0" y="0"/>
                  </a:lnTo>
                  <a:lnTo>
                    <a:pt x="0" y="61720"/>
                  </a:lnTo>
                  <a:lnTo>
                    <a:pt x="92155" y="61720"/>
                  </a:lnTo>
                  <a:lnTo>
                    <a:pt x="92155" y="0"/>
                  </a:lnTo>
                  <a:close/>
                </a:path>
              </a:pathLst>
            </a:custGeom>
            <a:solidFill>
              <a:srgbClr val="D6A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488229" y="3784537"/>
              <a:ext cx="92710" cy="62230"/>
            </a:xfrm>
            <a:custGeom>
              <a:avLst/>
              <a:gdLst/>
              <a:ahLst/>
              <a:cxnLst/>
              <a:rect l="l" t="t" r="r" b="b"/>
              <a:pathLst>
                <a:path w="92710" h="62229">
                  <a:moveTo>
                    <a:pt x="0" y="0"/>
                  </a:moveTo>
                  <a:lnTo>
                    <a:pt x="92154" y="0"/>
                  </a:lnTo>
                  <a:lnTo>
                    <a:pt x="92154" y="61721"/>
                  </a:lnTo>
                  <a:lnTo>
                    <a:pt x="0" y="6172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201814" y="3198825"/>
              <a:ext cx="1297305" cy="1981200"/>
            </a:xfrm>
            <a:custGeom>
              <a:avLst/>
              <a:gdLst/>
              <a:ahLst/>
              <a:cxnLst/>
              <a:rect l="l" t="t" r="r" b="b"/>
              <a:pathLst>
                <a:path w="1297304" h="1981200">
                  <a:moveTo>
                    <a:pt x="1296987" y="0"/>
                  </a:moveTo>
                  <a:lnTo>
                    <a:pt x="0" y="0"/>
                  </a:lnTo>
                  <a:lnTo>
                    <a:pt x="0" y="53975"/>
                  </a:lnTo>
                  <a:lnTo>
                    <a:pt x="0" y="1981187"/>
                  </a:lnTo>
                  <a:lnTo>
                    <a:pt x="1296987" y="1981187"/>
                  </a:lnTo>
                  <a:lnTo>
                    <a:pt x="1296987" y="53975"/>
                  </a:lnTo>
                  <a:lnTo>
                    <a:pt x="1296987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163723" y="3252788"/>
              <a:ext cx="1273175" cy="1979930"/>
            </a:xfrm>
            <a:custGeom>
              <a:avLst/>
              <a:gdLst/>
              <a:ahLst/>
              <a:cxnLst/>
              <a:rect l="l" t="t" r="r" b="b"/>
              <a:pathLst>
                <a:path w="1273175" h="1979929">
                  <a:moveTo>
                    <a:pt x="1273175" y="0"/>
                  </a:moveTo>
                  <a:lnTo>
                    <a:pt x="0" y="0"/>
                  </a:lnTo>
                  <a:lnTo>
                    <a:pt x="0" y="1979611"/>
                  </a:lnTo>
                  <a:lnTo>
                    <a:pt x="1273175" y="1979611"/>
                  </a:lnTo>
                  <a:lnTo>
                    <a:pt x="1273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163723" y="3252788"/>
              <a:ext cx="1273175" cy="1979930"/>
            </a:xfrm>
            <a:custGeom>
              <a:avLst/>
              <a:gdLst/>
              <a:ahLst/>
              <a:cxnLst/>
              <a:rect l="l" t="t" r="r" b="b"/>
              <a:pathLst>
                <a:path w="1273175" h="1979929">
                  <a:moveTo>
                    <a:pt x="0" y="0"/>
                  </a:moveTo>
                  <a:lnTo>
                    <a:pt x="1273174" y="0"/>
                  </a:lnTo>
                  <a:lnTo>
                    <a:pt x="1273174" y="1979611"/>
                  </a:lnTo>
                  <a:lnTo>
                    <a:pt x="0" y="1979611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158959" y="4014787"/>
              <a:ext cx="1292225" cy="0"/>
            </a:xfrm>
            <a:custGeom>
              <a:avLst/>
              <a:gdLst/>
              <a:ahLst/>
              <a:cxnLst/>
              <a:rect l="l" t="t" r="r" b="b"/>
              <a:pathLst>
                <a:path w="1292225">
                  <a:moveTo>
                    <a:pt x="0" y="0"/>
                  </a:moveTo>
                  <a:lnTo>
                    <a:pt x="334963" y="0"/>
                  </a:lnTo>
                </a:path>
                <a:path w="1292225">
                  <a:moveTo>
                    <a:pt x="955677" y="0"/>
                  </a:moveTo>
                  <a:lnTo>
                    <a:pt x="1292224" y="0"/>
                  </a:lnTo>
                </a:path>
              </a:pathLst>
            </a:custGeom>
            <a:ln w="31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7423698" y="4046538"/>
            <a:ext cx="7366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t</a:t>
            </a:r>
            <a:r>
              <a:rPr sz="1400" spc="-25" dirty="0">
                <a:latin typeface="Tahoma"/>
                <a:cs typeface="Tahoma"/>
              </a:rPr>
              <a:t>r</a:t>
            </a:r>
            <a:r>
              <a:rPr sz="1400" dirty="0">
                <a:latin typeface="Tahoma"/>
                <a:cs typeface="Tahoma"/>
              </a:rPr>
              <a:t>ansport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152609" y="4319587"/>
            <a:ext cx="1306830" cy="627380"/>
            <a:chOff x="7152609" y="4319587"/>
            <a:chExt cx="1306830" cy="627380"/>
          </a:xfrm>
        </p:grpSpPr>
        <p:sp>
          <p:nvSpPr>
            <p:cNvPr id="66" name="object 66"/>
            <p:cNvSpPr/>
            <p:nvPr/>
          </p:nvSpPr>
          <p:spPr>
            <a:xfrm>
              <a:off x="7181185" y="4333875"/>
              <a:ext cx="1263650" cy="3175"/>
            </a:xfrm>
            <a:custGeom>
              <a:avLst/>
              <a:gdLst/>
              <a:ahLst/>
              <a:cxnLst/>
              <a:rect l="l" t="t" r="r" b="b"/>
              <a:pathLst>
                <a:path w="1263650" h="3175">
                  <a:moveTo>
                    <a:pt x="0" y="0"/>
                  </a:moveTo>
                  <a:lnTo>
                    <a:pt x="1263649" y="317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166897" y="4643438"/>
              <a:ext cx="1263650" cy="3175"/>
            </a:xfrm>
            <a:custGeom>
              <a:avLst/>
              <a:gdLst/>
              <a:ahLst/>
              <a:cxnLst/>
              <a:rect l="l" t="t" r="r" b="b"/>
              <a:pathLst>
                <a:path w="1263650" h="3175">
                  <a:moveTo>
                    <a:pt x="0" y="0"/>
                  </a:moveTo>
                  <a:lnTo>
                    <a:pt x="1263649" y="317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166897" y="4929188"/>
              <a:ext cx="1263650" cy="3175"/>
            </a:xfrm>
            <a:custGeom>
              <a:avLst/>
              <a:gdLst/>
              <a:ahLst/>
              <a:cxnLst/>
              <a:rect l="l" t="t" r="r" b="b"/>
              <a:pathLst>
                <a:path w="1263650" h="3175">
                  <a:moveTo>
                    <a:pt x="0" y="0"/>
                  </a:moveTo>
                  <a:lnTo>
                    <a:pt x="1263649" y="317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7459318" y="4951413"/>
            <a:ext cx="646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p</a:t>
            </a:r>
            <a:r>
              <a:rPr sz="1400" spc="-15" dirty="0">
                <a:latin typeface="Tahoma"/>
                <a:cs typeface="Tahoma"/>
              </a:rPr>
              <a:t>h</a:t>
            </a:r>
            <a:r>
              <a:rPr sz="1400" spc="-5" dirty="0">
                <a:latin typeface="Tahoma"/>
                <a:cs typeface="Tahoma"/>
              </a:rPr>
              <a:t>y</a:t>
            </a:r>
            <a:r>
              <a:rPr sz="1400" dirty="0">
                <a:latin typeface="Tahoma"/>
                <a:cs typeface="Tahoma"/>
              </a:rPr>
              <a:t>sical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653997" y="4665663"/>
            <a:ext cx="2946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li</a:t>
            </a:r>
            <a:r>
              <a:rPr sz="1400" spc="-5" dirty="0">
                <a:latin typeface="Tahoma"/>
                <a:cs typeface="Tahoma"/>
              </a:rPr>
              <a:t>n</a:t>
            </a:r>
            <a:r>
              <a:rPr sz="1400" dirty="0">
                <a:latin typeface="Tahoma"/>
                <a:cs typeface="Tahoma"/>
              </a:rPr>
              <a:t>k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462375" y="4370388"/>
            <a:ext cx="6591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network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7495509" y="3546476"/>
            <a:ext cx="608330" cy="314325"/>
            <a:chOff x="7495509" y="3546476"/>
            <a:chExt cx="608330" cy="314325"/>
          </a:xfrm>
        </p:grpSpPr>
        <p:sp>
          <p:nvSpPr>
            <p:cNvPr id="73" name="object 73"/>
            <p:cNvSpPr/>
            <p:nvPr/>
          </p:nvSpPr>
          <p:spPr>
            <a:xfrm>
              <a:off x="7500272" y="3551238"/>
              <a:ext cx="598805" cy="304800"/>
            </a:xfrm>
            <a:custGeom>
              <a:avLst/>
              <a:gdLst/>
              <a:ahLst/>
              <a:cxnLst/>
              <a:rect l="l" t="t" r="r" b="b"/>
              <a:pathLst>
                <a:path w="598804" h="304800">
                  <a:moveTo>
                    <a:pt x="299243" y="0"/>
                  </a:moveTo>
                  <a:lnTo>
                    <a:pt x="238935" y="3096"/>
                  </a:lnTo>
                  <a:lnTo>
                    <a:pt x="182764" y="11976"/>
                  </a:lnTo>
                  <a:lnTo>
                    <a:pt x="131933" y="26027"/>
                  </a:lnTo>
                  <a:lnTo>
                    <a:pt x="87646" y="44637"/>
                  </a:lnTo>
                  <a:lnTo>
                    <a:pt x="51106" y="67191"/>
                  </a:lnTo>
                  <a:lnTo>
                    <a:pt x="6079" y="121686"/>
                  </a:lnTo>
                  <a:lnTo>
                    <a:pt x="0" y="152400"/>
                  </a:lnTo>
                  <a:lnTo>
                    <a:pt x="6079" y="183113"/>
                  </a:lnTo>
                  <a:lnTo>
                    <a:pt x="51106" y="237608"/>
                  </a:lnTo>
                  <a:lnTo>
                    <a:pt x="87646" y="260162"/>
                  </a:lnTo>
                  <a:lnTo>
                    <a:pt x="131933" y="278772"/>
                  </a:lnTo>
                  <a:lnTo>
                    <a:pt x="182764" y="292823"/>
                  </a:lnTo>
                  <a:lnTo>
                    <a:pt x="238935" y="301703"/>
                  </a:lnTo>
                  <a:lnTo>
                    <a:pt x="299243" y="304800"/>
                  </a:lnTo>
                  <a:lnTo>
                    <a:pt x="359552" y="301703"/>
                  </a:lnTo>
                  <a:lnTo>
                    <a:pt x="415723" y="292823"/>
                  </a:lnTo>
                  <a:lnTo>
                    <a:pt x="466554" y="278772"/>
                  </a:lnTo>
                  <a:lnTo>
                    <a:pt x="510842" y="260162"/>
                  </a:lnTo>
                  <a:lnTo>
                    <a:pt x="547382" y="237608"/>
                  </a:lnTo>
                  <a:lnTo>
                    <a:pt x="592409" y="183113"/>
                  </a:lnTo>
                  <a:lnTo>
                    <a:pt x="598488" y="152400"/>
                  </a:lnTo>
                  <a:lnTo>
                    <a:pt x="592409" y="121686"/>
                  </a:lnTo>
                  <a:lnTo>
                    <a:pt x="547382" y="67191"/>
                  </a:lnTo>
                  <a:lnTo>
                    <a:pt x="510842" y="44637"/>
                  </a:lnTo>
                  <a:lnTo>
                    <a:pt x="466554" y="26027"/>
                  </a:lnTo>
                  <a:lnTo>
                    <a:pt x="415723" y="11976"/>
                  </a:lnTo>
                  <a:lnTo>
                    <a:pt x="359552" y="3096"/>
                  </a:lnTo>
                  <a:lnTo>
                    <a:pt x="299243" y="0"/>
                  </a:lnTo>
                  <a:close/>
                </a:path>
              </a:pathLst>
            </a:custGeom>
            <a:solidFill>
              <a:srgbClr val="D4F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500272" y="3551239"/>
              <a:ext cx="598805" cy="304800"/>
            </a:xfrm>
            <a:custGeom>
              <a:avLst/>
              <a:gdLst/>
              <a:ahLst/>
              <a:cxnLst/>
              <a:rect l="l" t="t" r="r" b="b"/>
              <a:pathLst>
                <a:path w="598804" h="304800">
                  <a:moveTo>
                    <a:pt x="0" y="152400"/>
                  </a:moveTo>
                  <a:lnTo>
                    <a:pt x="23516" y="93079"/>
                  </a:lnTo>
                  <a:lnTo>
                    <a:pt x="87646" y="44636"/>
                  </a:lnTo>
                  <a:lnTo>
                    <a:pt x="131933" y="26027"/>
                  </a:lnTo>
                  <a:lnTo>
                    <a:pt x="182764" y="11976"/>
                  </a:lnTo>
                  <a:lnTo>
                    <a:pt x="238935" y="3096"/>
                  </a:lnTo>
                  <a:lnTo>
                    <a:pt x="299243" y="0"/>
                  </a:lnTo>
                  <a:lnTo>
                    <a:pt x="359551" y="3096"/>
                  </a:lnTo>
                  <a:lnTo>
                    <a:pt x="415723" y="11976"/>
                  </a:lnTo>
                  <a:lnTo>
                    <a:pt x="466554" y="26027"/>
                  </a:lnTo>
                  <a:lnTo>
                    <a:pt x="510841" y="44636"/>
                  </a:lnTo>
                  <a:lnTo>
                    <a:pt x="547381" y="67191"/>
                  </a:lnTo>
                  <a:lnTo>
                    <a:pt x="592408" y="121686"/>
                  </a:lnTo>
                  <a:lnTo>
                    <a:pt x="598488" y="152400"/>
                  </a:lnTo>
                  <a:lnTo>
                    <a:pt x="592408" y="183113"/>
                  </a:lnTo>
                  <a:lnTo>
                    <a:pt x="547381" y="237608"/>
                  </a:lnTo>
                  <a:lnTo>
                    <a:pt x="510841" y="260163"/>
                  </a:lnTo>
                  <a:lnTo>
                    <a:pt x="466554" y="278772"/>
                  </a:lnTo>
                  <a:lnTo>
                    <a:pt x="415723" y="292823"/>
                  </a:lnTo>
                  <a:lnTo>
                    <a:pt x="359551" y="301703"/>
                  </a:lnTo>
                  <a:lnTo>
                    <a:pt x="299243" y="304799"/>
                  </a:lnTo>
                  <a:lnTo>
                    <a:pt x="238935" y="301703"/>
                  </a:lnTo>
                  <a:lnTo>
                    <a:pt x="182764" y="292823"/>
                  </a:lnTo>
                  <a:lnTo>
                    <a:pt x="131933" y="278772"/>
                  </a:lnTo>
                  <a:lnTo>
                    <a:pt x="87646" y="260163"/>
                  </a:lnTo>
                  <a:lnTo>
                    <a:pt x="51106" y="237608"/>
                  </a:lnTo>
                  <a:lnTo>
                    <a:pt x="6079" y="183113"/>
                  </a:lnTo>
                  <a:lnTo>
                    <a:pt x="0" y="15240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7392730" y="3240168"/>
            <a:ext cx="868044" cy="59817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5"/>
              </a:spcBef>
            </a:pPr>
            <a:r>
              <a:rPr sz="1400" dirty="0">
                <a:latin typeface="Tahoma"/>
                <a:cs typeface="Tahoma"/>
              </a:rPr>
              <a:t>application</a:t>
            </a:r>
            <a:endParaRPr sz="1400">
              <a:latin typeface="Tahoma"/>
              <a:cs typeface="Tahoma"/>
            </a:endParaRPr>
          </a:p>
          <a:p>
            <a:pPr marR="38100" algn="ctr">
              <a:lnSpc>
                <a:spcPct val="100000"/>
              </a:lnSpc>
              <a:spcBef>
                <a:spcPts val="484"/>
              </a:spcBef>
            </a:pPr>
            <a:r>
              <a:rPr sz="1600" dirty="0">
                <a:latin typeface="Arial"/>
                <a:cs typeface="Arial"/>
              </a:rPr>
              <a:t>P4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1832898" y="3214687"/>
            <a:ext cx="7137400" cy="3232150"/>
            <a:chOff x="1832898" y="3214687"/>
            <a:chExt cx="7137400" cy="3232150"/>
          </a:xfrm>
        </p:grpSpPr>
        <p:sp>
          <p:nvSpPr>
            <p:cNvPr id="77" name="object 77"/>
            <p:cNvSpPr/>
            <p:nvPr/>
          </p:nvSpPr>
          <p:spPr>
            <a:xfrm>
              <a:off x="4801657" y="3748088"/>
              <a:ext cx="12700" cy="2383155"/>
            </a:xfrm>
            <a:custGeom>
              <a:avLst/>
              <a:gdLst/>
              <a:ahLst/>
              <a:cxnLst/>
              <a:rect l="l" t="t" r="r" b="b"/>
              <a:pathLst>
                <a:path w="12700" h="2383154">
                  <a:moveTo>
                    <a:pt x="0" y="0"/>
                  </a:moveTo>
                  <a:lnTo>
                    <a:pt x="12565" y="2382837"/>
                  </a:lnTo>
                </a:path>
              </a:pathLst>
            </a:custGeom>
            <a:ln w="19049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763825" y="3722688"/>
              <a:ext cx="76200" cy="76835"/>
            </a:xfrm>
            <a:custGeom>
              <a:avLst/>
              <a:gdLst/>
              <a:ahLst/>
              <a:cxnLst/>
              <a:rect l="l" t="t" r="r" b="b"/>
              <a:pathLst>
                <a:path w="76200" h="76835">
                  <a:moveTo>
                    <a:pt x="37697" y="0"/>
                  </a:moveTo>
                  <a:lnTo>
                    <a:pt x="0" y="76399"/>
                  </a:lnTo>
                  <a:lnTo>
                    <a:pt x="76198" y="75998"/>
                  </a:lnTo>
                  <a:lnTo>
                    <a:pt x="37697" y="0"/>
                  </a:lnTo>
                  <a:close/>
                </a:path>
              </a:pathLst>
            </a:custGeom>
            <a:solidFill>
              <a:srgbClr val="D81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870998" y="3963988"/>
              <a:ext cx="0" cy="2151380"/>
            </a:xfrm>
            <a:custGeom>
              <a:avLst/>
              <a:gdLst/>
              <a:ahLst/>
              <a:cxnLst/>
              <a:rect l="l" t="t" r="r" b="b"/>
              <a:pathLst>
                <a:path h="2151379">
                  <a:moveTo>
                    <a:pt x="0" y="0"/>
                  </a:moveTo>
                  <a:lnTo>
                    <a:pt x="0" y="2151061"/>
                  </a:lnTo>
                </a:path>
              </a:pathLst>
            </a:custGeom>
            <a:ln w="19049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832898" y="60642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D81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70998" y="6122987"/>
              <a:ext cx="2911475" cy="0"/>
            </a:xfrm>
            <a:custGeom>
              <a:avLst/>
              <a:gdLst/>
              <a:ahLst/>
              <a:cxnLst/>
              <a:rect l="l" t="t" r="r" b="b"/>
              <a:pathLst>
                <a:path w="2911475">
                  <a:moveTo>
                    <a:pt x="0" y="0"/>
                  </a:moveTo>
                  <a:lnTo>
                    <a:pt x="2911475" y="0"/>
                  </a:lnTo>
                </a:path>
              </a:pathLst>
            </a:custGeom>
            <a:ln w="19049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731673" y="608488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1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677698" y="3735388"/>
              <a:ext cx="0" cy="2221230"/>
            </a:xfrm>
            <a:custGeom>
              <a:avLst/>
              <a:gdLst/>
              <a:ahLst/>
              <a:cxnLst/>
              <a:rect l="l" t="t" r="r" b="b"/>
              <a:pathLst>
                <a:path h="2221229">
                  <a:moveTo>
                    <a:pt x="0" y="0"/>
                  </a:moveTo>
                  <a:lnTo>
                    <a:pt x="0" y="2220912"/>
                  </a:lnTo>
                </a:path>
              </a:pathLst>
            </a:custGeom>
            <a:ln w="19049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639598" y="59055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D81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004348" y="5964238"/>
              <a:ext cx="2714625" cy="0"/>
            </a:xfrm>
            <a:custGeom>
              <a:avLst/>
              <a:gdLst/>
              <a:ahLst/>
              <a:cxnLst/>
              <a:rect l="l" t="t" r="r" b="b"/>
              <a:pathLst>
                <a:path w="2714625">
                  <a:moveTo>
                    <a:pt x="0" y="0"/>
                  </a:moveTo>
                  <a:lnTo>
                    <a:pt x="2714625" y="0"/>
                  </a:lnTo>
                </a:path>
              </a:pathLst>
            </a:custGeom>
            <a:ln w="19049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978948" y="592613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D81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972758" y="3976688"/>
              <a:ext cx="12700" cy="1992630"/>
            </a:xfrm>
            <a:custGeom>
              <a:avLst/>
              <a:gdLst/>
              <a:ahLst/>
              <a:cxnLst/>
              <a:rect l="l" t="t" r="r" b="b"/>
              <a:pathLst>
                <a:path w="12700" h="1992629">
                  <a:moveTo>
                    <a:pt x="0" y="0"/>
                  </a:moveTo>
                  <a:lnTo>
                    <a:pt x="12540" y="1992312"/>
                  </a:lnTo>
                </a:path>
              </a:pathLst>
            </a:custGeom>
            <a:ln w="19049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934978" y="3951288"/>
              <a:ext cx="76200" cy="76835"/>
            </a:xfrm>
            <a:custGeom>
              <a:avLst/>
              <a:gdLst/>
              <a:ahLst/>
              <a:cxnLst/>
              <a:rect l="l" t="t" r="r" b="b"/>
              <a:pathLst>
                <a:path w="76200" h="76835">
                  <a:moveTo>
                    <a:pt x="37619" y="0"/>
                  </a:moveTo>
                  <a:lnTo>
                    <a:pt x="0" y="76437"/>
                  </a:lnTo>
                  <a:lnTo>
                    <a:pt x="76198" y="75958"/>
                  </a:lnTo>
                  <a:lnTo>
                    <a:pt x="37619" y="0"/>
                  </a:lnTo>
                  <a:close/>
                </a:path>
              </a:pathLst>
            </a:custGeom>
            <a:solidFill>
              <a:srgbClr val="D81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944532" y="3767138"/>
              <a:ext cx="12700" cy="2383155"/>
            </a:xfrm>
            <a:custGeom>
              <a:avLst/>
              <a:gdLst/>
              <a:ahLst/>
              <a:cxnLst/>
              <a:rect l="l" t="t" r="r" b="b"/>
              <a:pathLst>
                <a:path w="12700" h="2383154">
                  <a:moveTo>
                    <a:pt x="0" y="0"/>
                  </a:moveTo>
                  <a:lnTo>
                    <a:pt x="12565" y="2382837"/>
                  </a:lnTo>
                </a:path>
              </a:pathLst>
            </a:custGeom>
            <a:ln w="19049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906700" y="3741738"/>
              <a:ext cx="76200" cy="76835"/>
            </a:xfrm>
            <a:custGeom>
              <a:avLst/>
              <a:gdLst/>
              <a:ahLst/>
              <a:cxnLst/>
              <a:rect l="l" t="t" r="r" b="b"/>
              <a:pathLst>
                <a:path w="76200" h="76835">
                  <a:moveTo>
                    <a:pt x="37697" y="0"/>
                  </a:moveTo>
                  <a:lnTo>
                    <a:pt x="0" y="76399"/>
                  </a:lnTo>
                  <a:lnTo>
                    <a:pt x="76198" y="75998"/>
                  </a:lnTo>
                  <a:lnTo>
                    <a:pt x="37697" y="0"/>
                  </a:lnTo>
                  <a:close/>
                </a:path>
              </a:pathLst>
            </a:custGeom>
            <a:solidFill>
              <a:srgbClr val="D81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077748" y="3754438"/>
              <a:ext cx="0" cy="2221230"/>
            </a:xfrm>
            <a:custGeom>
              <a:avLst/>
              <a:gdLst/>
              <a:ahLst/>
              <a:cxnLst/>
              <a:rect l="l" t="t" r="r" b="b"/>
              <a:pathLst>
                <a:path h="2221229">
                  <a:moveTo>
                    <a:pt x="0" y="0"/>
                  </a:moveTo>
                  <a:lnTo>
                    <a:pt x="0" y="2220912"/>
                  </a:lnTo>
                </a:path>
              </a:pathLst>
            </a:custGeom>
            <a:ln w="19049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039648" y="59245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D81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460710" y="3219449"/>
              <a:ext cx="504825" cy="2133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460710" y="3219450"/>
              <a:ext cx="504825" cy="2133600"/>
            </a:xfrm>
            <a:custGeom>
              <a:avLst/>
              <a:gdLst/>
              <a:ahLst/>
              <a:cxnLst/>
              <a:rect l="l" t="t" r="r" b="b"/>
              <a:pathLst>
                <a:path w="504825" h="2133600">
                  <a:moveTo>
                    <a:pt x="504824" y="2133599"/>
                  </a:moveTo>
                  <a:lnTo>
                    <a:pt x="19049" y="0"/>
                  </a:lnTo>
                  <a:lnTo>
                    <a:pt x="0" y="1943099"/>
                  </a:lnTo>
                  <a:lnTo>
                    <a:pt x="192087" y="2133599"/>
                  </a:lnTo>
                  <a:lnTo>
                    <a:pt x="504824" y="2133599"/>
                  </a:lnTo>
                  <a:close/>
                </a:path>
              </a:pathLst>
            </a:custGeom>
            <a:ln w="9524">
              <a:solidFill>
                <a:srgbClr val="E4E4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493923" y="3883025"/>
              <a:ext cx="621030" cy="205104"/>
            </a:xfrm>
            <a:custGeom>
              <a:avLst/>
              <a:gdLst/>
              <a:ahLst/>
              <a:cxnLst/>
              <a:rect l="l" t="t" r="r" b="b"/>
              <a:pathLst>
                <a:path w="621029" h="205104">
                  <a:moveTo>
                    <a:pt x="620713" y="0"/>
                  </a:moveTo>
                  <a:lnTo>
                    <a:pt x="0" y="0"/>
                  </a:lnTo>
                  <a:lnTo>
                    <a:pt x="0" y="204788"/>
                  </a:lnTo>
                  <a:lnTo>
                    <a:pt x="620713" y="204788"/>
                  </a:lnTo>
                  <a:lnTo>
                    <a:pt x="620713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493923" y="3883025"/>
              <a:ext cx="621030" cy="205104"/>
            </a:xfrm>
            <a:custGeom>
              <a:avLst/>
              <a:gdLst/>
              <a:ahLst/>
              <a:cxnLst/>
              <a:rect l="l" t="t" r="r" b="b"/>
              <a:pathLst>
                <a:path w="621029" h="205104">
                  <a:moveTo>
                    <a:pt x="0" y="0"/>
                  </a:moveTo>
                  <a:lnTo>
                    <a:pt x="620713" y="0"/>
                  </a:lnTo>
                  <a:lnTo>
                    <a:pt x="620713" y="204787"/>
                  </a:lnTo>
                  <a:lnTo>
                    <a:pt x="0" y="20478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615678" y="3909648"/>
              <a:ext cx="370205" cy="156210"/>
            </a:xfrm>
            <a:custGeom>
              <a:avLst/>
              <a:gdLst/>
              <a:ahLst/>
              <a:cxnLst/>
              <a:rect l="l" t="t" r="r" b="b"/>
              <a:pathLst>
                <a:path w="370204" h="156210">
                  <a:moveTo>
                    <a:pt x="370039" y="0"/>
                  </a:moveTo>
                  <a:lnTo>
                    <a:pt x="0" y="0"/>
                  </a:lnTo>
                  <a:lnTo>
                    <a:pt x="0" y="155638"/>
                  </a:lnTo>
                  <a:lnTo>
                    <a:pt x="370039" y="155638"/>
                  </a:lnTo>
                  <a:lnTo>
                    <a:pt x="3700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615678" y="3909648"/>
              <a:ext cx="370205" cy="156210"/>
            </a:xfrm>
            <a:custGeom>
              <a:avLst/>
              <a:gdLst/>
              <a:ahLst/>
              <a:cxnLst/>
              <a:rect l="l" t="t" r="r" b="b"/>
              <a:pathLst>
                <a:path w="370204" h="156210">
                  <a:moveTo>
                    <a:pt x="0" y="0"/>
                  </a:moveTo>
                  <a:lnTo>
                    <a:pt x="370040" y="0"/>
                  </a:lnTo>
                  <a:lnTo>
                    <a:pt x="370040" y="155638"/>
                  </a:lnTo>
                  <a:lnTo>
                    <a:pt x="0" y="15563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009591" y="4001801"/>
              <a:ext cx="64769" cy="55880"/>
            </a:xfrm>
            <a:custGeom>
              <a:avLst/>
              <a:gdLst/>
              <a:ahLst/>
              <a:cxnLst/>
              <a:rect l="l" t="t" r="r" b="b"/>
              <a:pathLst>
                <a:path w="64770" h="55879">
                  <a:moveTo>
                    <a:pt x="64458" y="0"/>
                  </a:moveTo>
                  <a:lnTo>
                    <a:pt x="0" y="0"/>
                  </a:lnTo>
                  <a:lnTo>
                    <a:pt x="0" y="55293"/>
                  </a:lnTo>
                  <a:lnTo>
                    <a:pt x="64458" y="55293"/>
                  </a:lnTo>
                  <a:lnTo>
                    <a:pt x="64458" y="0"/>
                  </a:lnTo>
                  <a:close/>
                </a:path>
              </a:pathLst>
            </a:custGeom>
            <a:solidFill>
              <a:srgbClr val="D6A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009591" y="4001801"/>
              <a:ext cx="64769" cy="55880"/>
            </a:xfrm>
            <a:custGeom>
              <a:avLst/>
              <a:gdLst/>
              <a:ahLst/>
              <a:cxnLst/>
              <a:rect l="l" t="t" r="r" b="b"/>
              <a:pathLst>
                <a:path w="64770" h="55879">
                  <a:moveTo>
                    <a:pt x="0" y="0"/>
                  </a:moveTo>
                  <a:lnTo>
                    <a:pt x="64458" y="0"/>
                  </a:lnTo>
                  <a:lnTo>
                    <a:pt x="64458" y="55293"/>
                  </a:lnTo>
                  <a:lnTo>
                    <a:pt x="0" y="5529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520182" y="4003850"/>
              <a:ext cx="64769" cy="55880"/>
            </a:xfrm>
            <a:custGeom>
              <a:avLst/>
              <a:gdLst/>
              <a:ahLst/>
              <a:cxnLst/>
              <a:rect l="l" t="t" r="r" b="b"/>
              <a:pathLst>
                <a:path w="64770" h="55879">
                  <a:moveTo>
                    <a:pt x="64458" y="0"/>
                  </a:moveTo>
                  <a:lnTo>
                    <a:pt x="0" y="0"/>
                  </a:lnTo>
                  <a:lnTo>
                    <a:pt x="0" y="55293"/>
                  </a:lnTo>
                  <a:lnTo>
                    <a:pt x="64458" y="55293"/>
                  </a:lnTo>
                  <a:lnTo>
                    <a:pt x="64458" y="0"/>
                  </a:lnTo>
                  <a:close/>
                </a:path>
              </a:pathLst>
            </a:custGeom>
            <a:solidFill>
              <a:srgbClr val="D6A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520182" y="4003850"/>
              <a:ext cx="64769" cy="55880"/>
            </a:xfrm>
            <a:custGeom>
              <a:avLst/>
              <a:gdLst/>
              <a:ahLst/>
              <a:cxnLst/>
              <a:rect l="l" t="t" r="r" b="b"/>
              <a:pathLst>
                <a:path w="64770" h="55879">
                  <a:moveTo>
                    <a:pt x="0" y="0"/>
                  </a:moveTo>
                  <a:lnTo>
                    <a:pt x="64458" y="0"/>
                  </a:lnTo>
                  <a:lnTo>
                    <a:pt x="64458" y="55293"/>
                  </a:lnTo>
                  <a:lnTo>
                    <a:pt x="0" y="5529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881271" y="4002088"/>
              <a:ext cx="0" cy="2151380"/>
            </a:xfrm>
            <a:custGeom>
              <a:avLst/>
              <a:gdLst/>
              <a:ahLst/>
              <a:cxnLst/>
              <a:rect l="l" t="t" r="r" b="b"/>
              <a:pathLst>
                <a:path h="2151379">
                  <a:moveTo>
                    <a:pt x="0" y="0"/>
                  </a:moveTo>
                  <a:lnTo>
                    <a:pt x="0" y="2151062"/>
                  </a:lnTo>
                </a:path>
              </a:pathLst>
            </a:custGeom>
            <a:ln w="19049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843172" y="610235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D81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763956" y="3995738"/>
              <a:ext cx="12700" cy="1992630"/>
            </a:xfrm>
            <a:custGeom>
              <a:avLst/>
              <a:gdLst/>
              <a:ahLst/>
              <a:cxnLst/>
              <a:rect l="l" t="t" r="r" b="b"/>
              <a:pathLst>
                <a:path w="12700" h="1992629">
                  <a:moveTo>
                    <a:pt x="0" y="0"/>
                  </a:moveTo>
                  <a:lnTo>
                    <a:pt x="12540" y="1992312"/>
                  </a:lnTo>
                </a:path>
              </a:pathLst>
            </a:custGeom>
            <a:ln w="19049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726176" y="3970338"/>
              <a:ext cx="76200" cy="76835"/>
            </a:xfrm>
            <a:custGeom>
              <a:avLst/>
              <a:gdLst/>
              <a:ahLst/>
              <a:cxnLst/>
              <a:rect l="l" t="t" r="r" b="b"/>
              <a:pathLst>
                <a:path w="76200" h="76835">
                  <a:moveTo>
                    <a:pt x="37619" y="0"/>
                  </a:moveTo>
                  <a:lnTo>
                    <a:pt x="0" y="76437"/>
                  </a:lnTo>
                  <a:lnTo>
                    <a:pt x="76200" y="75958"/>
                  </a:lnTo>
                  <a:lnTo>
                    <a:pt x="37619" y="0"/>
                  </a:lnTo>
                  <a:close/>
                </a:path>
              </a:pathLst>
            </a:custGeom>
            <a:solidFill>
              <a:srgbClr val="D81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992023" y="6142037"/>
              <a:ext cx="2911475" cy="0"/>
            </a:xfrm>
            <a:custGeom>
              <a:avLst/>
              <a:gdLst/>
              <a:ahLst/>
              <a:cxnLst/>
              <a:rect l="l" t="t" r="r" b="b"/>
              <a:pathLst>
                <a:path w="2911475">
                  <a:moveTo>
                    <a:pt x="0" y="0"/>
                  </a:moveTo>
                  <a:lnTo>
                    <a:pt x="2911475" y="0"/>
                  </a:lnTo>
                </a:path>
              </a:pathLst>
            </a:custGeom>
            <a:ln w="19049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966623" y="610393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D81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052348" y="5973762"/>
              <a:ext cx="2714625" cy="0"/>
            </a:xfrm>
            <a:custGeom>
              <a:avLst/>
              <a:gdLst/>
              <a:ahLst/>
              <a:cxnLst/>
              <a:rect l="l" t="t" r="r" b="b"/>
              <a:pathLst>
                <a:path w="2714625">
                  <a:moveTo>
                    <a:pt x="0" y="0"/>
                  </a:moveTo>
                  <a:lnTo>
                    <a:pt x="2714625" y="0"/>
                  </a:lnTo>
                </a:path>
              </a:pathLst>
            </a:custGeom>
            <a:ln w="19049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716173" y="593566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1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961486" y="6223000"/>
              <a:ext cx="1076325" cy="219075"/>
            </a:xfrm>
            <a:custGeom>
              <a:avLst/>
              <a:gdLst/>
              <a:ahLst/>
              <a:cxnLst/>
              <a:rect l="l" t="t" r="r" b="b"/>
              <a:pathLst>
                <a:path w="1076325" h="219075">
                  <a:moveTo>
                    <a:pt x="1076323" y="0"/>
                  </a:moveTo>
                  <a:lnTo>
                    <a:pt x="0" y="0"/>
                  </a:lnTo>
                  <a:lnTo>
                    <a:pt x="0" y="219075"/>
                  </a:lnTo>
                  <a:lnTo>
                    <a:pt x="1076323" y="219075"/>
                  </a:lnTo>
                  <a:lnTo>
                    <a:pt x="1076323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961486" y="6223000"/>
              <a:ext cx="1076325" cy="219075"/>
            </a:xfrm>
            <a:custGeom>
              <a:avLst/>
              <a:gdLst/>
              <a:ahLst/>
              <a:cxnLst/>
              <a:rect l="l" t="t" r="r" b="b"/>
              <a:pathLst>
                <a:path w="1076325" h="219075">
                  <a:moveTo>
                    <a:pt x="0" y="0"/>
                  </a:moveTo>
                  <a:lnTo>
                    <a:pt x="1076324" y="0"/>
                  </a:lnTo>
                  <a:lnTo>
                    <a:pt x="1076324" y="219074"/>
                  </a:lnTo>
                  <a:lnTo>
                    <a:pt x="0" y="2190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955260" y="6338887"/>
              <a:ext cx="240029" cy="0"/>
            </a:xfrm>
            <a:custGeom>
              <a:avLst/>
              <a:gdLst/>
              <a:ahLst/>
              <a:cxnLst/>
              <a:rect l="l" t="t" r="r" b="b"/>
              <a:pathLst>
                <a:path w="240030">
                  <a:moveTo>
                    <a:pt x="0" y="0"/>
                  </a:moveTo>
                  <a:lnTo>
                    <a:pt x="239712" y="0"/>
                  </a:lnTo>
                </a:path>
              </a:pathLst>
            </a:custGeom>
            <a:ln w="38099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118773" y="6281737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1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6699536" y="2208529"/>
            <a:ext cx="2197735" cy="5283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0" marR="5080" indent="-114300">
              <a:lnSpc>
                <a:spcPts val="1800"/>
              </a:lnSpc>
              <a:spcBef>
                <a:spcPts val="459"/>
              </a:spcBef>
            </a:pPr>
            <a:r>
              <a:rPr sz="1800" b="1" spc="-5" dirty="0">
                <a:latin typeface="Courier New"/>
                <a:cs typeface="Courier New"/>
              </a:rPr>
              <a:t>DatagramSocket  mySocket1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new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6813836" y="2665729"/>
            <a:ext cx="1946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DatagramSocket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6813836" y="2907029"/>
            <a:ext cx="986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(</a:t>
            </a:r>
            <a:r>
              <a:rPr sz="1800" b="1" spc="-5" dirty="0">
                <a:solidFill>
                  <a:srgbClr val="CC0000"/>
                </a:solidFill>
                <a:latin typeface="Courier New"/>
                <a:cs typeface="Courier New"/>
              </a:rPr>
              <a:t>5775</a:t>
            </a:r>
            <a:r>
              <a:rPr sz="1800" b="1" spc="-5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733713" y="2159318"/>
            <a:ext cx="1946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DatagramSocket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848013" y="2387918"/>
            <a:ext cx="2083435" cy="5283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459"/>
              </a:spcBef>
            </a:pPr>
            <a:r>
              <a:rPr sz="1800" b="1" spc="-5" dirty="0">
                <a:latin typeface="Courier New"/>
                <a:cs typeface="Courier New"/>
              </a:rPr>
              <a:t>mySocket2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new  DatagramSocket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870896" y="2912682"/>
            <a:ext cx="986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(</a:t>
            </a:r>
            <a:r>
              <a:rPr sz="1800" b="1" spc="-5" dirty="0">
                <a:solidFill>
                  <a:srgbClr val="CC0000"/>
                </a:solidFill>
                <a:latin typeface="Courier New"/>
                <a:cs typeface="Courier New"/>
              </a:rPr>
              <a:t>9157</a:t>
            </a:r>
            <a:r>
              <a:rPr sz="1800" b="1" spc="-5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1667163" y="6427788"/>
            <a:ext cx="1420495" cy="416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54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source </a:t>
            </a:r>
            <a:r>
              <a:rPr sz="1400" dirty="0">
                <a:latin typeface="Tahoma"/>
                <a:cs typeface="Tahoma"/>
              </a:rPr>
              <a:t>port: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9157</a:t>
            </a:r>
            <a:endParaRPr sz="1400">
              <a:latin typeface="Tahoma"/>
              <a:cs typeface="Tahoma"/>
            </a:endParaRPr>
          </a:p>
          <a:p>
            <a:pPr marR="10160" algn="r">
              <a:lnSpc>
                <a:spcPts val="1540"/>
              </a:lnSpc>
            </a:pPr>
            <a:r>
              <a:rPr sz="1400" dirty="0">
                <a:latin typeface="Tahoma"/>
                <a:cs typeface="Tahoma"/>
              </a:rPr>
              <a:t>dest port: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6428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22" name="object 122"/>
          <p:cNvGrpSpPr/>
          <p:nvPr/>
        </p:nvGrpSpPr>
        <p:grpSpPr>
          <a:xfrm>
            <a:off x="2886998" y="5341937"/>
            <a:ext cx="1268730" cy="228600"/>
            <a:chOff x="2886998" y="5341937"/>
            <a:chExt cx="1268730" cy="228600"/>
          </a:xfrm>
        </p:grpSpPr>
        <p:sp>
          <p:nvSpPr>
            <p:cNvPr id="123" name="object 123"/>
            <p:cNvSpPr/>
            <p:nvPr/>
          </p:nvSpPr>
          <p:spPr>
            <a:xfrm>
              <a:off x="3074323" y="5346699"/>
              <a:ext cx="1076325" cy="219075"/>
            </a:xfrm>
            <a:custGeom>
              <a:avLst/>
              <a:gdLst/>
              <a:ahLst/>
              <a:cxnLst/>
              <a:rect l="l" t="t" r="r" b="b"/>
              <a:pathLst>
                <a:path w="1076325" h="219075">
                  <a:moveTo>
                    <a:pt x="1076325" y="0"/>
                  </a:moveTo>
                  <a:lnTo>
                    <a:pt x="0" y="0"/>
                  </a:lnTo>
                  <a:lnTo>
                    <a:pt x="0" y="219075"/>
                  </a:lnTo>
                  <a:lnTo>
                    <a:pt x="1076325" y="219075"/>
                  </a:lnTo>
                  <a:lnTo>
                    <a:pt x="1076325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3074323" y="5346700"/>
              <a:ext cx="1076325" cy="219075"/>
            </a:xfrm>
            <a:custGeom>
              <a:avLst/>
              <a:gdLst/>
              <a:ahLst/>
              <a:cxnLst/>
              <a:rect l="l" t="t" r="r" b="b"/>
              <a:pathLst>
                <a:path w="1076325" h="219075">
                  <a:moveTo>
                    <a:pt x="0" y="0"/>
                  </a:moveTo>
                  <a:lnTo>
                    <a:pt x="1076324" y="0"/>
                  </a:lnTo>
                  <a:lnTo>
                    <a:pt x="1076324" y="219074"/>
                  </a:lnTo>
                  <a:lnTo>
                    <a:pt x="0" y="2190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2925098" y="5484812"/>
              <a:ext cx="240029" cy="0"/>
            </a:xfrm>
            <a:custGeom>
              <a:avLst/>
              <a:gdLst/>
              <a:ahLst/>
              <a:cxnLst/>
              <a:rect l="l" t="t" r="r" b="b"/>
              <a:pathLst>
                <a:path w="240030">
                  <a:moveTo>
                    <a:pt x="0" y="0"/>
                  </a:moveTo>
                  <a:lnTo>
                    <a:pt x="239712" y="0"/>
                  </a:lnTo>
                </a:path>
              </a:pathLst>
            </a:custGeom>
            <a:ln w="38099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2886998" y="542766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D81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 txBox="1"/>
          <p:nvPr/>
        </p:nvSpPr>
        <p:spPr>
          <a:xfrm>
            <a:off x="3080038" y="5551488"/>
            <a:ext cx="1420495" cy="416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4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source </a:t>
            </a:r>
            <a:r>
              <a:rPr sz="1400" dirty="0">
                <a:latin typeface="Tahoma"/>
                <a:cs typeface="Tahoma"/>
              </a:rPr>
              <a:t>port: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6428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540"/>
              </a:lnSpc>
            </a:pPr>
            <a:r>
              <a:rPr sz="1400" dirty="0">
                <a:latin typeface="Tahoma"/>
                <a:cs typeface="Tahoma"/>
              </a:rPr>
              <a:t>dest port: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9157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28" name="object 128"/>
          <p:cNvGrpSpPr/>
          <p:nvPr/>
        </p:nvGrpSpPr>
        <p:grpSpPr>
          <a:xfrm>
            <a:off x="5976273" y="5341937"/>
            <a:ext cx="1276350" cy="228600"/>
            <a:chOff x="5976273" y="5341937"/>
            <a:chExt cx="1276350" cy="228600"/>
          </a:xfrm>
        </p:grpSpPr>
        <p:sp>
          <p:nvSpPr>
            <p:cNvPr id="129" name="object 129"/>
            <p:cNvSpPr/>
            <p:nvPr/>
          </p:nvSpPr>
          <p:spPr>
            <a:xfrm>
              <a:off x="5981035" y="5346699"/>
              <a:ext cx="1076325" cy="219075"/>
            </a:xfrm>
            <a:custGeom>
              <a:avLst/>
              <a:gdLst/>
              <a:ahLst/>
              <a:cxnLst/>
              <a:rect l="l" t="t" r="r" b="b"/>
              <a:pathLst>
                <a:path w="1076325" h="219075">
                  <a:moveTo>
                    <a:pt x="1076325" y="0"/>
                  </a:moveTo>
                  <a:lnTo>
                    <a:pt x="0" y="0"/>
                  </a:lnTo>
                  <a:lnTo>
                    <a:pt x="0" y="219075"/>
                  </a:lnTo>
                  <a:lnTo>
                    <a:pt x="1076325" y="219075"/>
                  </a:lnTo>
                  <a:lnTo>
                    <a:pt x="1076325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981036" y="5346700"/>
              <a:ext cx="1076325" cy="219075"/>
            </a:xfrm>
            <a:custGeom>
              <a:avLst/>
              <a:gdLst/>
              <a:ahLst/>
              <a:cxnLst/>
              <a:rect l="l" t="t" r="r" b="b"/>
              <a:pathLst>
                <a:path w="1076325" h="219075">
                  <a:moveTo>
                    <a:pt x="0" y="0"/>
                  </a:moveTo>
                  <a:lnTo>
                    <a:pt x="1076324" y="0"/>
                  </a:lnTo>
                  <a:lnTo>
                    <a:pt x="1076324" y="219074"/>
                  </a:lnTo>
                  <a:lnTo>
                    <a:pt x="0" y="2190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974810" y="5462588"/>
              <a:ext cx="240029" cy="0"/>
            </a:xfrm>
            <a:custGeom>
              <a:avLst/>
              <a:gdLst/>
              <a:ahLst/>
              <a:cxnLst/>
              <a:rect l="l" t="t" r="r" b="b"/>
              <a:pathLst>
                <a:path w="240029">
                  <a:moveTo>
                    <a:pt x="0" y="0"/>
                  </a:moveTo>
                  <a:lnTo>
                    <a:pt x="239712" y="0"/>
                  </a:lnTo>
                </a:path>
              </a:pathLst>
            </a:custGeom>
            <a:ln w="38099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138323" y="5405438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1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3" name="object 133"/>
          <p:cNvSpPr txBox="1"/>
          <p:nvPr/>
        </p:nvSpPr>
        <p:spPr>
          <a:xfrm>
            <a:off x="5989925" y="5551488"/>
            <a:ext cx="1116330" cy="41655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90500" marR="5080" indent="-177800">
              <a:lnSpc>
                <a:spcPts val="1400"/>
              </a:lnSpc>
              <a:spcBef>
                <a:spcPts val="380"/>
              </a:spcBef>
            </a:pPr>
            <a:r>
              <a:rPr sz="1400" spc="-5" dirty="0">
                <a:latin typeface="Tahoma"/>
                <a:cs typeface="Tahoma"/>
              </a:rPr>
              <a:t>source </a:t>
            </a:r>
            <a:r>
              <a:rPr sz="1400" dirty="0">
                <a:latin typeface="Tahoma"/>
                <a:cs typeface="Tahoma"/>
              </a:rPr>
              <a:t>port: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?  dest port: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?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34" name="object 134"/>
          <p:cNvGrpSpPr/>
          <p:nvPr/>
        </p:nvGrpSpPr>
        <p:grpSpPr>
          <a:xfrm>
            <a:off x="5152360" y="6196012"/>
            <a:ext cx="1268730" cy="228600"/>
            <a:chOff x="5152360" y="6196012"/>
            <a:chExt cx="1268730" cy="228600"/>
          </a:xfrm>
        </p:grpSpPr>
        <p:sp>
          <p:nvSpPr>
            <p:cNvPr id="135" name="object 135"/>
            <p:cNvSpPr/>
            <p:nvPr/>
          </p:nvSpPr>
          <p:spPr>
            <a:xfrm>
              <a:off x="5339685" y="6200774"/>
              <a:ext cx="1076325" cy="219075"/>
            </a:xfrm>
            <a:custGeom>
              <a:avLst/>
              <a:gdLst/>
              <a:ahLst/>
              <a:cxnLst/>
              <a:rect l="l" t="t" r="r" b="b"/>
              <a:pathLst>
                <a:path w="1076325" h="219075">
                  <a:moveTo>
                    <a:pt x="1076325" y="0"/>
                  </a:moveTo>
                  <a:lnTo>
                    <a:pt x="0" y="0"/>
                  </a:lnTo>
                  <a:lnTo>
                    <a:pt x="0" y="219075"/>
                  </a:lnTo>
                  <a:lnTo>
                    <a:pt x="1076325" y="219075"/>
                  </a:lnTo>
                  <a:lnTo>
                    <a:pt x="1076325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339685" y="6200775"/>
              <a:ext cx="1076325" cy="219075"/>
            </a:xfrm>
            <a:custGeom>
              <a:avLst/>
              <a:gdLst/>
              <a:ahLst/>
              <a:cxnLst/>
              <a:rect l="l" t="t" r="r" b="b"/>
              <a:pathLst>
                <a:path w="1076325" h="219075">
                  <a:moveTo>
                    <a:pt x="0" y="0"/>
                  </a:moveTo>
                  <a:lnTo>
                    <a:pt x="1076324" y="0"/>
                  </a:lnTo>
                  <a:lnTo>
                    <a:pt x="1076324" y="219074"/>
                  </a:lnTo>
                  <a:lnTo>
                    <a:pt x="0" y="2190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190460" y="6338887"/>
              <a:ext cx="240029" cy="0"/>
            </a:xfrm>
            <a:custGeom>
              <a:avLst/>
              <a:gdLst/>
              <a:ahLst/>
              <a:cxnLst/>
              <a:rect l="l" t="t" r="r" b="b"/>
              <a:pathLst>
                <a:path w="240029">
                  <a:moveTo>
                    <a:pt x="0" y="0"/>
                  </a:moveTo>
                  <a:lnTo>
                    <a:pt x="239712" y="0"/>
                  </a:lnTo>
                </a:path>
              </a:pathLst>
            </a:custGeom>
            <a:ln w="38099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152360" y="6281737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D81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9" name="object 139"/>
          <p:cNvSpPr txBox="1"/>
          <p:nvPr/>
        </p:nvSpPr>
        <p:spPr>
          <a:xfrm>
            <a:off x="5345400" y="6405562"/>
            <a:ext cx="1116330" cy="41655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380"/>
              </a:spcBef>
            </a:pPr>
            <a:r>
              <a:rPr sz="1400" spc="-5" dirty="0">
                <a:latin typeface="Tahoma"/>
                <a:cs typeface="Tahoma"/>
              </a:rPr>
              <a:t>source </a:t>
            </a:r>
            <a:r>
              <a:rPr sz="1400" dirty="0">
                <a:latin typeface="Tahoma"/>
                <a:cs typeface="Tahoma"/>
              </a:rPr>
              <a:t>port: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?  dest port: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?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40" name="object 140"/>
          <p:cNvGrpSpPr/>
          <p:nvPr/>
        </p:nvGrpSpPr>
        <p:grpSpPr>
          <a:xfrm>
            <a:off x="458123" y="4356101"/>
            <a:ext cx="8980805" cy="1276350"/>
            <a:chOff x="458123" y="4356101"/>
            <a:chExt cx="8980805" cy="1276350"/>
          </a:xfrm>
        </p:grpSpPr>
        <p:sp>
          <p:nvSpPr>
            <p:cNvPr id="141" name="object 141"/>
            <p:cNvSpPr/>
            <p:nvPr/>
          </p:nvSpPr>
          <p:spPr>
            <a:xfrm>
              <a:off x="458123" y="4838699"/>
              <a:ext cx="711199" cy="6699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61162" y="4902964"/>
              <a:ext cx="345813" cy="30677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727411" y="4962524"/>
              <a:ext cx="711198" cy="66992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789758" y="5026789"/>
              <a:ext cx="345813" cy="30677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3566435" y="4360863"/>
              <a:ext cx="339386" cy="67366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567945" y="4438526"/>
              <a:ext cx="151130" cy="14604"/>
            </a:xfrm>
            <a:custGeom>
              <a:avLst/>
              <a:gdLst/>
              <a:ahLst/>
              <a:cxnLst/>
              <a:rect l="l" t="t" r="r" b="b"/>
              <a:pathLst>
                <a:path w="151129" h="14604">
                  <a:moveTo>
                    <a:pt x="150809" y="0"/>
                  </a:moveTo>
                  <a:lnTo>
                    <a:pt x="0" y="0"/>
                  </a:lnTo>
                  <a:lnTo>
                    <a:pt x="0" y="14414"/>
                  </a:lnTo>
                  <a:lnTo>
                    <a:pt x="150809" y="14414"/>
                  </a:lnTo>
                  <a:lnTo>
                    <a:pt x="1508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567945" y="4438526"/>
              <a:ext cx="151130" cy="14604"/>
            </a:xfrm>
            <a:custGeom>
              <a:avLst/>
              <a:gdLst/>
              <a:ahLst/>
              <a:cxnLst/>
              <a:rect l="l" t="t" r="r" b="b"/>
              <a:pathLst>
                <a:path w="151129" h="14604">
                  <a:moveTo>
                    <a:pt x="0" y="0"/>
                  </a:moveTo>
                  <a:lnTo>
                    <a:pt x="150810" y="0"/>
                  </a:lnTo>
                  <a:lnTo>
                    <a:pt x="150810" y="14415"/>
                  </a:lnTo>
                  <a:lnTo>
                    <a:pt x="0" y="1441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3704507" y="4430864"/>
              <a:ext cx="146685" cy="43180"/>
            </a:xfrm>
            <a:custGeom>
              <a:avLst/>
              <a:gdLst/>
              <a:ahLst/>
              <a:cxnLst/>
              <a:rect l="l" t="t" r="r" b="b"/>
              <a:pathLst>
                <a:path w="146685" h="43179">
                  <a:moveTo>
                    <a:pt x="124595" y="0"/>
                  </a:moveTo>
                  <a:lnTo>
                    <a:pt x="21482" y="0"/>
                  </a:lnTo>
                  <a:lnTo>
                    <a:pt x="13120" y="1688"/>
                  </a:lnTo>
                  <a:lnTo>
                    <a:pt x="6291" y="6291"/>
                  </a:lnTo>
                  <a:lnTo>
                    <a:pt x="1688" y="13120"/>
                  </a:lnTo>
                  <a:lnTo>
                    <a:pt x="0" y="21480"/>
                  </a:lnTo>
                  <a:lnTo>
                    <a:pt x="1688" y="29842"/>
                  </a:lnTo>
                  <a:lnTo>
                    <a:pt x="6291" y="36670"/>
                  </a:lnTo>
                  <a:lnTo>
                    <a:pt x="13120" y="41274"/>
                  </a:lnTo>
                  <a:lnTo>
                    <a:pt x="21482" y="42962"/>
                  </a:lnTo>
                  <a:lnTo>
                    <a:pt x="124594" y="42964"/>
                  </a:lnTo>
                  <a:lnTo>
                    <a:pt x="132956" y="41275"/>
                  </a:lnTo>
                  <a:lnTo>
                    <a:pt x="139784" y="36671"/>
                  </a:lnTo>
                  <a:lnTo>
                    <a:pt x="144388" y="29843"/>
                  </a:lnTo>
                  <a:lnTo>
                    <a:pt x="146077" y="21482"/>
                  </a:lnTo>
                  <a:lnTo>
                    <a:pt x="144389" y="13120"/>
                  </a:lnTo>
                  <a:lnTo>
                    <a:pt x="139786" y="6291"/>
                  </a:lnTo>
                  <a:lnTo>
                    <a:pt x="132957" y="1688"/>
                  </a:lnTo>
                  <a:lnTo>
                    <a:pt x="1245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3707736" y="4435467"/>
              <a:ext cx="139621" cy="3344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3571218" y="4533840"/>
              <a:ext cx="151130" cy="14604"/>
            </a:xfrm>
            <a:custGeom>
              <a:avLst/>
              <a:gdLst/>
              <a:ahLst/>
              <a:cxnLst/>
              <a:rect l="l" t="t" r="r" b="b"/>
              <a:pathLst>
                <a:path w="151129" h="14604">
                  <a:moveTo>
                    <a:pt x="150811" y="0"/>
                  </a:moveTo>
                  <a:lnTo>
                    <a:pt x="0" y="0"/>
                  </a:lnTo>
                  <a:lnTo>
                    <a:pt x="0" y="14414"/>
                  </a:lnTo>
                  <a:lnTo>
                    <a:pt x="150811" y="14414"/>
                  </a:lnTo>
                  <a:lnTo>
                    <a:pt x="1508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3571218" y="4533840"/>
              <a:ext cx="151130" cy="14604"/>
            </a:xfrm>
            <a:custGeom>
              <a:avLst/>
              <a:gdLst/>
              <a:ahLst/>
              <a:cxnLst/>
              <a:rect l="l" t="t" r="r" b="b"/>
              <a:pathLst>
                <a:path w="151129" h="14604">
                  <a:moveTo>
                    <a:pt x="0" y="0"/>
                  </a:moveTo>
                  <a:lnTo>
                    <a:pt x="150810" y="0"/>
                  </a:lnTo>
                  <a:lnTo>
                    <a:pt x="150810" y="14415"/>
                  </a:lnTo>
                  <a:lnTo>
                    <a:pt x="0" y="1441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3702994" y="4527640"/>
              <a:ext cx="146685" cy="46355"/>
            </a:xfrm>
            <a:custGeom>
              <a:avLst/>
              <a:gdLst/>
              <a:ahLst/>
              <a:cxnLst/>
              <a:rect l="l" t="t" r="r" b="b"/>
              <a:pathLst>
                <a:path w="146685" h="46354">
                  <a:moveTo>
                    <a:pt x="123106" y="0"/>
                  </a:moveTo>
                  <a:lnTo>
                    <a:pt x="22971" y="0"/>
                  </a:lnTo>
                  <a:lnTo>
                    <a:pt x="14029" y="1805"/>
                  </a:lnTo>
                  <a:lnTo>
                    <a:pt x="6728" y="6728"/>
                  </a:lnTo>
                  <a:lnTo>
                    <a:pt x="1805" y="14029"/>
                  </a:lnTo>
                  <a:lnTo>
                    <a:pt x="0" y="22971"/>
                  </a:lnTo>
                  <a:lnTo>
                    <a:pt x="1805" y="31913"/>
                  </a:lnTo>
                  <a:lnTo>
                    <a:pt x="6728" y="39214"/>
                  </a:lnTo>
                  <a:lnTo>
                    <a:pt x="14029" y="44138"/>
                  </a:lnTo>
                  <a:lnTo>
                    <a:pt x="22971" y="45943"/>
                  </a:lnTo>
                  <a:lnTo>
                    <a:pt x="123104" y="45943"/>
                  </a:lnTo>
                  <a:lnTo>
                    <a:pt x="132046" y="44138"/>
                  </a:lnTo>
                  <a:lnTo>
                    <a:pt x="139348" y="39215"/>
                  </a:lnTo>
                  <a:lnTo>
                    <a:pt x="144271" y="31913"/>
                  </a:lnTo>
                  <a:lnTo>
                    <a:pt x="146077" y="22971"/>
                  </a:lnTo>
                  <a:lnTo>
                    <a:pt x="144272" y="14029"/>
                  </a:lnTo>
                  <a:lnTo>
                    <a:pt x="139349" y="6728"/>
                  </a:lnTo>
                  <a:lnTo>
                    <a:pt x="132047" y="1805"/>
                  </a:lnTo>
                  <a:lnTo>
                    <a:pt x="1231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706224" y="4532177"/>
              <a:ext cx="139621" cy="3006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569708" y="4633860"/>
              <a:ext cx="151130" cy="14604"/>
            </a:xfrm>
            <a:custGeom>
              <a:avLst/>
              <a:gdLst/>
              <a:ahLst/>
              <a:cxnLst/>
              <a:rect l="l" t="t" r="r" b="b"/>
              <a:pathLst>
                <a:path w="151129" h="14604">
                  <a:moveTo>
                    <a:pt x="150811" y="0"/>
                  </a:moveTo>
                  <a:lnTo>
                    <a:pt x="0" y="0"/>
                  </a:lnTo>
                  <a:lnTo>
                    <a:pt x="0" y="14414"/>
                  </a:lnTo>
                  <a:lnTo>
                    <a:pt x="150811" y="14414"/>
                  </a:lnTo>
                  <a:lnTo>
                    <a:pt x="1508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569708" y="4633860"/>
              <a:ext cx="151130" cy="14604"/>
            </a:xfrm>
            <a:custGeom>
              <a:avLst/>
              <a:gdLst/>
              <a:ahLst/>
              <a:cxnLst/>
              <a:rect l="l" t="t" r="r" b="b"/>
              <a:pathLst>
                <a:path w="151129" h="14604">
                  <a:moveTo>
                    <a:pt x="0" y="0"/>
                  </a:moveTo>
                  <a:lnTo>
                    <a:pt x="150810" y="0"/>
                  </a:lnTo>
                  <a:lnTo>
                    <a:pt x="150810" y="14415"/>
                  </a:lnTo>
                  <a:lnTo>
                    <a:pt x="0" y="1441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572729" y="4721231"/>
              <a:ext cx="149860" cy="14604"/>
            </a:xfrm>
            <a:custGeom>
              <a:avLst/>
              <a:gdLst/>
              <a:ahLst/>
              <a:cxnLst/>
              <a:rect l="l" t="t" r="r" b="b"/>
              <a:pathLst>
                <a:path w="149860" h="14604">
                  <a:moveTo>
                    <a:pt x="149299" y="0"/>
                  </a:moveTo>
                  <a:lnTo>
                    <a:pt x="0" y="0"/>
                  </a:lnTo>
                  <a:lnTo>
                    <a:pt x="0" y="14414"/>
                  </a:lnTo>
                  <a:lnTo>
                    <a:pt x="149299" y="14414"/>
                  </a:lnTo>
                  <a:lnTo>
                    <a:pt x="1492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572729" y="4721231"/>
              <a:ext cx="149860" cy="14604"/>
            </a:xfrm>
            <a:custGeom>
              <a:avLst/>
              <a:gdLst/>
              <a:ahLst/>
              <a:cxnLst/>
              <a:rect l="l" t="t" r="r" b="b"/>
              <a:pathLst>
                <a:path w="149860" h="14604">
                  <a:moveTo>
                    <a:pt x="0" y="0"/>
                  </a:moveTo>
                  <a:lnTo>
                    <a:pt x="149300" y="0"/>
                  </a:lnTo>
                  <a:lnTo>
                    <a:pt x="149300" y="14415"/>
                  </a:lnTo>
                  <a:lnTo>
                    <a:pt x="0" y="1441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3699771" y="4713287"/>
              <a:ext cx="147955" cy="44450"/>
            </a:xfrm>
            <a:custGeom>
              <a:avLst/>
              <a:gdLst/>
              <a:ahLst/>
              <a:cxnLst/>
              <a:rect l="l" t="t" r="r" b="b"/>
              <a:pathLst>
                <a:path w="147954" h="44450">
                  <a:moveTo>
                    <a:pt x="125331" y="0"/>
                  </a:moveTo>
                  <a:lnTo>
                    <a:pt x="22211" y="0"/>
                  </a:lnTo>
                  <a:lnTo>
                    <a:pt x="13565" y="1745"/>
                  </a:lnTo>
                  <a:lnTo>
                    <a:pt x="6505" y="6505"/>
                  </a:lnTo>
                  <a:lnTo>
                    <a:pt x="1745" y="13565"/>
                  </a:lnTo>
                  <a:lnTo>
                    <a:pt x="0" y="22211"/>
                  </a:lnTo>
                  <a:lnTo>
                    <a:pt x="1745" y="30856"/>
                  </a:lnTo>
                  <a:lnTo>
                    <a:pt x="6505" y="37916"/>
                  </a:lnTo>
                  <a:lnTo>
                    <a:pt x="13565" y="42676"/>
                  </a:lnTo>
                  <a:lnTo>
                    <a:pt x="22211" y="44422"/>
                  </a:lnTo>
                  <a:lnTo>
                    <a:pt x="125329" y="44422"/>
                  </a:lnTo>
                  <a:lnTo>
                    <a:pt x="133975" y="42676"/>
                  </a:lnTo>
                  <a:lnTo>
                    <a:pt x="141035" y="37916"/>
                  </a:lnTo>
                  <a:lnTo>
                    <a:pt x="145795" y="30856"/>
                  </a:lnTo>
                  <a:lnTo>
                    <a:pt x="147542" y="22211"/>
                  </a:lnTo>
                  <a:lnTo>
                    <a:pt x="145796" y="13565"/>
                  </a:lnTo>
                  <a:lnTo>
                    <a:pt x="141036" y="6505"/>
                  </a:lnTo>
                  <a:lnTo>
                    <a:pt x="133976" y="1745"/>
                  </a:lnTo>
                  <a:lnTo>
                    <a:pt x="1253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3703003" y="4718081"/>
              <a:ext cx="141276" cy="3483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3701384" y="4624447"/>
              <a:ext cx="204438" cy="6383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3830040" y="4360863"/>
              <a:ext cx="17371" cy="67307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3830040" y="4360863"/>
              <a:ext cx="17780" cy="673100"/>
            </a:xfrm>
            <a:custGeom>
              <a:avLst/>
              <a:gdLst/>
              <a:ahLst/>
              <a:cxnLst/>
              <a:rect l="l" t="t" r="r" b="b"/>
              <a:pathLst>
                <a:path w="17779" h="673100">
                  <a:moveTo>
                    <a:pt x="0" y="0"/>
                  </a:moveTo>
                  <a:lnTo>
                    <a:pt x="17371" y="0"/>
                  </a:lnTo>
                  <a:lnTo>
                    <a:pt x="17371" y="673078"/>
                  </a:lnTo>
                  <a:lnTo>
                    <a:pt x="0" y="67307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3845650" y="4530897"/>
              <a:ext cx="59669" cy="6266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3846405" y="4434701"/>
              <a:ext cx="61432" cy="7060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3843121" y="5002174"/>
              <a:ext cx="66675" cy="60325"/>
            </a:xfrm>
            <a:custGeom>
              <a:avLst/>
              <a:gdLst/>
              <a:ahLst/>
              <a:cxnLst/>
              <a:rect l="l" t="t" r="r" b="b"/>
              <a:pathLst>
                <a:path w="66675" h="60325">
                  <a:moveTo>
                    <a:pt x="66217" y="6388"/>
                  </a:moveTo>
                  <a:lnTo>
                    <a:pt x="63398" y="0"/>
                  </a:lnTo>
                  <a:lnTo>
                    <a:pt x="56451" y="0"/>
                  </a:lnTo>
                  <a:lnTo>
                    <a:pt x="54698" y="3962"/>
                  </a:lnTo>
                  <a:lnTo>
                    <a:pt x="0" y="27457"/>
                  </a:lnTo>
                  <a:lnTo>
                    <a:pt x="406" y="60312"/>
                  </a:lnTo>
                  <a:lnTo>
                    <a:pt x="61480" y="28536"/>
                  </a:lnTo>
                  <a:lnTo>
                    <a:pt x="63398" y="28536"/>
                  </a:lnTo>
                  <a:lnTo>
                    <a:pt x="66217" y="22148"/>
                  </a:lnTo>
                  <a:lnTo>
                    <a:pt x="66217" y="6388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3550573" y="5022763"/>
              <a:ext cx="301625" cy="43180"/>
            </a:xfrm>
            <a:custGeom>
              <a:avLst/>
              <a:gdLst/>
              <a:ahLst/>
              <a:cxnLst/>
              <a:rect l="l" t="t" r="r" b="b"/>
              <a:pathLst>
                <a:path w="301625" h="43179">
                  <a:moveTo>
                    <a:pt x="280148" y="0"/>
                  </a:moveTo>
                  <a:lnTo>
                    <a:pt x="21474" y="0"/>
                  </a:lnTo>
                  <a:lnTo>
                    <a:pt x="13115" y="1687"/>
                  </a:lnTo>
                  <a:lnTo>
                    <a:pt x="6289" y="6289"/>
                  </a:lnTo>
                  <a:lnTo>
                    <a:pt x="1687" y="13115"/>
                  </a:lnTo>
                  <a:lnTo>
                    <a:pt x="0" y="21474"/>
                  </a:lnTo>
                  <a:lnTo>
                    <a:pt x="1687" y="29833"/>
                  </a:lnTo>
                  <a:lnTo>
                    <a:pt x="6289" y="36659"/>
                  </a:lnTo>
                  <a:lnTo>
                    <a:pt x="13115" y="41261"/>
                  </a:lnTo>
                  <a:lnTo>
                    <a:pt x="21474" y="42948"/>
                  </a:lnTo>
                  <a:lnTo>
                    <a:pt x="280148" y="42948"/>
                  </a:lnTo>
                  <a:lnTo>
                    <a:pt x="288507" y="41261"/>
                  </a:lnTo>
                  <a:lnTo>
                    <a:pt x="295332" y="36659"/>
                  </a:lnTo>
                  <a:lnTo>
                    <a:pt x="299934" y="29833"/>
                  </a:lnTo>
                  <a:lnTo>
                    <a:pt x="301622" y="21474"/>
                  </a:lnTo>
                  <a:lnTo>
                    <a:pt x="299934" y="13115"/>
                  </a:lnTo>
                  <a:lnTo>
                    <a:pt x="295332" y="6289"/>
                  </a:lnTo>
                  <a:lnTo>
                    <a:pt x="288507" y="1687"/>
                  </a:lnTo>
                  <a:lnTo>
                    <a:pt x="280148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3550573" y="5022763"/>
              <a:ext cx="301625" cy="43180"/>
            </a:xfrm>
            <a:custGeom>
              <a:avLst/>
              <a:gdLst/>
              <a:ahLst/>
              <a:cxnLst/>
              <a:rect l="l" t="t" r="r" b="b"/>
              <a:pathLst>
                <a:path w="301625" h="43179">
                  <a:moveTo>
                    <a:pt x="0" y="21475"/>
                  </a:moveTo>
                  <a:lnTo>
                    <a:pt x="1687" y="13115"/>
                  </a:lnTo>
                  <a:lnTo>
                    <a:pt x="6289" y="6289"/>
                  </a:lnTo>
                  <a:lnTo>
                    <a:pt x="13115" y="1687"/>
                  </a:lnTo>
                  <a:lnTo>
                    <a:pt x="21475" y="0"/>
                  </a:lnTo>
                  <a:lnTo>
                    <a:pt x="280148" y="0"/>
                  </a:lnTo>
                  <a:lnTo>
                    <a:pt x="288506" y="1687"/>
                  </a:lnTo>
                  <a:lnTo>
                    <a:pt x="295333" y="6289"/>
                  </a:lnTo>
                  <a:lnTo>
                    <a:pt x="299935" y="13115"/>
                  </a:lnTo>
                  <a:lnTo>
                    <a:pt x="301623" y="21475"/>
                  </a:lnTo>
                  <a:lnTo>
                    <a:pt x="299935" y="29834"/>
                  </a:lnTo>
                  <a:lnTo>
                    <a:pt x="295333" y="36660"/>
                  </a:lnTo>
                  <a:lnTo>
                    <a:pt x="288506" y="41262"/>
                  </a:lnTo>
                  <a:lnTo>
                    <a:pt x="280148" y="42949"/>
                  </a:lnTo>
                  <a:lnTo>
                    <a:pt x="21475" y="42949"/>
                  </a:lnTo>
                  <a:lnTo>
                    <a:pt x="13115" y="41262"/>
                  </a:lnTo>
                  <a:lnTo>
                    <a:pt x="6289" y="36660"/>
                  </a:lnTo>
                  <a:lnTo>
                    <a:pt x="1687" y="29834"/>
                  </a:lnTo>
                  <a:lnTo>
                    <a:pt x="0" y="2147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3566435" y="5032471"/>
              <a:ext cx="269899" cy="2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3566435" y="5032471"/>
              <a:ext cx="270510" cy="24130"/>
            </a:xfrm>
            <a:custGeom>
              <a:avLst/>
              <a:gdLst/>
              <a:ahLst/>
              <a:cxnLst/>
              <a:rect l="l" t="t" r="r" b="b"/>
              <a:pathLst>
                <a:path w="270510" h="24129">
                  <a:moveTo>
                    <a:pt x="0" y="11914"/>
                  </a:moveTo>
                  <a:lnTo>
                    <a:pt x="0" y="5334"/>
                  </a:lnTo>
                  <a:lnTo>
                    <a:pt x="5334" y="0"/>
                  </a:lnTo>
                  <a:lnTo>
                    <a:pt x="11913" y="0"/>
                  </a:lnTo>
                  <a:lnTo>
                    <a:pt x="257985" y="0"/>
                  </a:lnTo>
                  <a:lnTo>
                    <a:pt x="264565" y="0"/>
                  </a:lnTo>
                  <a:lnTo>
                    <a:pt x="269899" y="5334"/>
                  </a:lnTo>
                  <a:lnTo>
                    <a:pt x="269899" y="11914"/>
                  </a:lnTo>
                  <a:lnTo>
                    <a:pt x="269899" y="18493"/>
                  </a:lnTo>
                  <a:lnTo>
                    <a:pt x="264565" y="23827"/>
                  </a:lnTo>
                  <a:lnTo>
                    <a:pt x="257985" y="23827"/>
                  </a:lnTo>
                  <a:lnTo>
                    <a:pt x="11913" y="23827"/>
                  </a:lnTo>
                  <a:lnTo>
                    <a:pt x="5334" y="23827"/>
                  </a:lnTo>
                  <a:lnTo>
                    <a:pt x="0" y="18493"/>
                  </a:lnTo>
                  <a:lnTo>
                    <a:pt x="0" y="1191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3593373" y="4935392"/>
              <a:ext cx="40005" cy="43180"/>
            </a:xfrm>
            <a:custGeom>
              <a:avLst/>
              <a:gdLst/>
              <a:ahLst/>
              <a:cxnLst/>
              <a:rect l="l" t="t" r="r" b="b"/>
              <a:pathLst>
                <a:path w="40004" h="43179">
                  <a:moveTo>
                    <a:pt x="19890" y="0"/>
                  </a:moveTo>
                  <a:lnTo>
                    <a:pt x="12148" y="1687"/>
                  </a:lnTo>
                  <a:lnTo>
                    <a:pt x="5825" y="6289"/>
                  </a:lnTo>
                  <a:lnTo>
                    <a:pt x="1563" y="13115"/>
                  </a:lnTo>
                  <a:lnTo>
                    <a:pt x="0" y="21474"/>
                  </a:lnTo>
                  <a:lnTo>
                    <a:pt x="1563" y="29833"/>
                  </a:lnTo>
                  <a:lnTo>
                    <a:pt x="5825" y="36659"/>
                  </a:lnTo>
                  <a:lnTo>
                    <a:pt x="12148" y="41262"/>
                  </a:lnTo>
                  <a:lnTo>
                    <a:pt x="19890" y="42950"/>
                  </a:lnTo>
                  <a:lnTo>
                    <a:pt x="27632" y="41262"/>
                  </a:lnTo>
                  <a:lnTo>
                    <a:pt x="33954" y="36659"/>
                  </a:lnTo>
                  <a:lnTo>
                    <a:pt x="38217" y="29833"/>
                  </a:lnTo>
                  <a:lnTo>
                    <a:pt x="39780" y="21474"/>
                  </a:lnTo>
                  <a:lnTo>
                    <a:pt x="38217" y="13115"/>
                  </a:lnTo>
                  <a:lnTo>
                    <a:pt x="33954" y="6289"/>
                  </a:lnTo>
                  <a:lnTo>
                    <a:pt x="27632" y="1687"/>
                  </a:lnTo>
                  <a:lnTo>
                    <a:pt x="19890" y="0"/>
                  </a:lnTo>
                  <a:close/>
                </a:path>
              </a:pathLst>
            </a:custGeom>
            <a:solidFill>
              <a:srgbClr val="37D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637937" y="4935392"/>
              <a:ext cx="40005" cy="43180"/>
            </a:xfrm>
            <a:custGeom>
              <a:avLst/>
              <a:gdLst/>
              <a:ahLst/>
              <a:cxnLst/>
              <a:rect l="l" t="t" r="r" b="b"/>
              <a:pathLst>
                <a:path w="40004" h="43179">
                  <a:moveTo>
                    <a:pt x="19889" y="0"/>
                  </a:moveTo>
                  <a:lnTo>
                    <a:pt x="12147" y="1687"/>
                  </a:lnTo>
                  <a:lnTo>
                    <a:pt x="5825" y="6289"/>
                  </a:lnTo>
                  <a:lnTo>
                    <a:pt x="1563" y="13115"/>
                  </a:lnTo>
                  <a:lnTo>
                    <a:pt x="0" y="21474"/>
                  </a:lnTo>
                  <a:lnTo>
                    <a:pt x="1563" y="29833"/>
                  </a:lnTo>
                  <a:lnTo>
                    <a:pt x="5825" y="36659"/>
                  </a:lnTo>
                  <a:lnTo>
                    <a:pt x="12147" y="41262"/>
                  </a:lnTo>
                  <a:lnTo>
                    <a:pt x="19889" y="42950"/>
                  </a:lnTo>
                  <a:lnTo>
                    <a:pt x="27631" y="41262"/>
                  </a:lnTo>
                  <a:lnTo>
                    <a:pt x="33954" y="36659"/>
                  </a:lnTo>
                  <a:lnTo>
                    <a:pt x="38217" y="29833"/>
                  </a:lnTo>
                  <a:lnTo>
                    <a:pt x="39780" y="21474"/>
                  </a:lnTo>
                  <a:lnTo>
                    <a:pt x="38217" y="13115"/>
                  </a:lnTo>
                  <a:lnTo>
                    <a:pt x="33954" y="6289"/>
                  </a:lnTo>
                  <a:lnTo>
                    <a:pt x="27631" y="1687"/>
                  </a:lnTo>
                  <a:lnTo>
                    <a:pt x="19889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682250" y="4935392"/>
              <a:ext cx="40005" cy="41275"/>
            </a:xfrm>
            <a:custGeom>
              <a:avLst/>
              <a:gdLst/>
              <a:ahLst/>
              <a:cxnLst/>
              <a:rect l="l" t="t" r="r" b="b"/>
              <a:pathLst>
                <a:path w="40004" h="41275">
                  <a:moveTo>
                    <a:pt x="19889" y="0"/>
                  </a:moveTo>
                  <a:lnTo>
                    <a:pt x="12147" y="1618"/>
                  </a:lnTo>
                  <a:lnTo>
                    <a:pt x="5825" y="6031"/>
                  </a:lnTo>
                  <a:lnTo>
                    <a:pt x="1563" y="12576"/>
                  </a:lnTo>
                  <a:lnTo>
                    <a:pt x="0" y="20593"/>
                  </a:lnTo>
                  <a:lnTo>
                    <a:pt x="1563" y="28608"/>
                  </a:lnTo>
                  <a:lnTo>
                    <a:pt x="5825" y="35154"/>
                  </a:lnTo>
                  <a:lnTo>
                    <a:pt x="12147" y="39567"/>
                  </a:lnTo>
                  <a:lnTo>
                    <a:pt x="19889" y="41186"/>
                  </a:lnTo>
                  <a:lnTo>
                    <a:pt x="27631" y="39567"/>
                  </a:lnTo>
                  <a:lnTo>
                    <a:pt x="33954" y="35154"/>
                  </a:lnTo>
                  <a:lnTo>
                    <a:pt x="38217" y="28608"/>
                  </a:lnTo>
                  <a:lnTo>
                    <a:pt x="39780" y="20593"/>
                  </a:lnTo>
                  <a:lnTo>
                    <a:pt x="38217" y="12576"/>
                  </a:lnTo>
                  <a:lnTo>
                    <a:pt x="33954" y="6031"/>
                  </a:lnTo>
                  <a:lnTo>
                    <a:pt x="27631" y="1618"/>
                  </a:lnTo>
                  <a:lnTo>
                    <a:pt x="19889" y="0"/>
                  </a:lnTo>
                  <a:close/>
                </a:path>
              </a:pathLst>
            </a:custGeom>
            <a:solidFill>
              <a:srgbClr val="37D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3782455" y="4775065"/>
              <a:ext cx="22225" cy="224154"/>
            </a:xfrm>
            <a:custGeom>
              <a:avLst/>
              <a:gdLst/>
              <a:ahLst/>
              <a:cxnLst/>
              <a:rect l="l" t="t" r="r" b="b"/>
              <a:pathLst>
                <a:path w="22225" h="224154">
                  <a:moveTo>
                    <a:pt x="22156" y="0"/>
                  </a:moveTo>
                  <a:lnTo>
                    <a:pt x="0" y="0"/>
                  </a:lnTo>
                  <a:lnTo>
                    <a:pt x="0" y="223869"/>
                  </a:lnTo>
                  <a:lnTo>
                    <a:pt x="22156" y="223869"/>
                  </a:lnTo>
                  <a:lnTo>
                    <a:pt x="22156" y="0"/>
                  </a:lnTo>
                  <a:close/>
                </a:path>
              </a:pathLst>
            </a:custGeom>
            <a:solidFill>
              <a:srgbClr val="363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3782455" y="4775065"/>
              <a:ext cx="22225" cy="224154"/>
            </a:xfrm>
            <a:custGeom>
              <a:avLst/>
              <a:gdLst/>
              <a:ahLst/>
              <a:cxnLst/>
              <a:rect l="l" t="t" r="r" b="b"/>
              <a:pathLst>
                <a:path w="22225" h="224154">
                  <a:moveTo>
                    <a:pt x="0" y="0"/>
                  </a:moveTo>
                  <a:lnTo>
                    <a:pt x="22156" y="0"/>
                  </a:lnTo>
                  <a:lnTo>
                    <a:pt x="22156" y="223868"/>
                  </a:lnTo>
                  <a:lnTo>
                    <a:pt x="0" y="22386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5" name="object 17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20" dirty="0"/>
              <a:t>Transport </a:t>
            </a:r>
            <a:r>
              <a:rPr spc="-5" dirty="0"/>
              <a:t>Layer</a:t>
            </a:r>
            <a:r>
              <a:rPr spc="-100" dirty="0"/>
              <a:t> </a:t>
            </a:r>
            <a:r>
              <a:rPr sz="1800" baseline="2314" dirty="0"/>
              <a:t>3-</a:t>
            </a:r>
            <a:fld id="{81D60167-4931-47E6-BA6A-407CBD079E47}" type="slidenum">
              <a:rPr sz="1800" baseline="2314" dirty="0"/>
              <a:pPr marL="12700">
                <a:lnSpc>
                  <a:spcPct val="100000"/>
                </a:lnSpc>
                <a:spcBef>
                  <a:spcPts val="160"/>
                </a:spcBef>
              </a:pPr>
              <a:t>10</a:t>
            </a:fld>
            <a:endParaRPr sz="1800" baseline="2314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0263" y="909320"/>
            <a:ext cx="65131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Connection-oriented</a:t>
            </a:r>
            <a:r>
              <a:rPr sz="4400" spc="-15" dirty="0"/>
              <a:t> </a:t>
            </a:r>
            <a:r>
              <a:rPr sz="4400" dirty="0"/>
              <a:t>demux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7863" y="2037079"/>
            <a:ext cx="3794125" cy="351282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4965" marR="314325" indent="-342900">
              <a:lnSpc>
                <a:spcPts val="2800"/>
              </a:lnSpc>
              <a:spcBef>
                <a:spcPts val="660"/>
              </a:spcBef>
              <a:tabLst>
                <a:tab pos="354965" algn="l"/>
              </a:tabLst>
            </a:pPr>
            <a:r>
              <a:rPr sz="1800" spc="-795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800" spc="-795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Gill Sans MT"/>
                <a:cs typeface="Gill Sans MT"/>
              </a:rPr>
              <a:t>TCP socket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identified  </a:t>
            </a:r>
            <a:r>
              <a:rPr sz="2800" dirty="0">
                <a:latin typeface="Gill Sans MT"/>
                <a:cs typeface="Gill Sans MT"/>
              </a:rPr>
              <a:t>by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4-tuple:</a:t>
            </a:r>
            <a:endParaRPr sz="2800">
              <a:latin typeface="Gill Sans MT"/>
              <a:cs typeface="Gill Sans MT"/>
            </a:endParaRPr>
          </a:p>
          <a:p>
            <a:pPr marL="469265">
              <a:lnSpc>
                <a:spcPct val="100000"/>
              </a:lnSpc>
              <a:spcBef>
                <a:spcPts val="175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C0000"/>
                </a:solidFill>
                <a:latin typeface="Gill Sans MT"/>
                <a:cs typeface="Gill Sans MT"/>
              </a:rPr>
              <a:t>source IP</a:t>
            </a:r>
            <a:r>
              <a:rPr sz="2400" spc="-55" dirty="0">
                <a:solidFill>
                  <a:srgbClr val="CC0000"/>
                </a:solidFill>
                <a:latin typeface="Gill Sans MT"/>
                <a:cs typeface="Gill Sans MT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Gill Sans MT"/>
                <a:cs typeface="Gill Sans MT"/>
              </a:rPr>
              <a:t>address</a:t>
            </a:r>
            <a:endParaRPr sz="2400">
              <a:latin typeface="Gill Sans MT"/>
              <a:cs typeface="Gill Sans MT"/>
            </a:endParaRPr>
          </a:p>
          <a:p>
            <a:pPr marL="469265">
              <a:lnSpc>
                <a:spcPct val="100000"/>
              </a:lnSpc>
              <a:spcBef>
                <a:spcPts val="12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C0000"/>
                </a:solidFill>
                <a:latin typeface="Gill Sans MT"/>
                <a:cs typeface="Gill Sans MT"/>
              </a:rPr>
              <a:t>source </a:t>
            </a:r>
            <a:r>
              <a:rPr sz="2400" spc="-5" dirty="0">
                <a:solidFill>
                  <a:srgbClr val="CC0000"/>
                </a:solidFill>
                <a:latin typeface="Gill Sans MT"/>
                <a:cs typeface="Gill Sans MT"/>
              </a:rPr>
              <a:t>port</a:t>
            </a:r>
            <a:r>
              <a:rPr sz="2400" spc="-10" dirty="0">
                <a:solidFill>
                  <a:srgbClr val="CC0000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CC0000"/>
                </a:solidFill>
                <a:latin typeface="Gill Sans MT"/>
                <a:cs typeface="Gill Sans MT"/>
              </a:rPr>
              <a:t>number</a:t>
            </a:r>
            <a:endParaRPr sz="2400">
              <a:latin typeface="Gill Sans MT"/>
              <a:cs typeface="Gill Sans MT"/>
            </a:endParaRPr>
          </a:p>
          <a:p>
            <a:pPr marL="469265">
              <a:lnSpc>
                <a:spcPct val="100000"/>
              </a:lnSpc>
              <a:spcBef>
                <a:spcPts val="12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Gill Sans MT"/>
                <a:cs typeface="Gill Sans MT"/>
              </a:rPr>
              <a:t>dest </a:t>
            </a:r>
            <a:r>
              <a:rPr sz="2400" dirty="0">
                <a:solidFill>
                  <a:srgbClr val="CC0000"/>
                </a:solidFill>
                <a:latin typeface="Gill Sans MT"/>
                <a:cs typeface="Gill Sans MT"/>
              </a:rPr>
              <a:t>IP</a:t>
            </a:r>
            <a:r>
              <a:rPr sz="2400" spc="-35" dirty="0">
                <a:solidFill>
                  <a:srgbClr val="CC0000"/>
                </a:solidFill>
                <a:latin typeface="Gill Sans MT"/>
                <a:cs typeface="Gill Sans MT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Gill Sans MT"/>
                <a:cs typeface="Gill Sans MT"/>
              </a:rPr>
              <a:t>address</a:t>
            </a:r>
            <a:endParaRPr sz="2400">
              <a:latin typeface="Gill Sans MT"/>
              <a:cs typeface="Gill Sans MT"/>
            </a:endParaRPr>
          </a:p>
          <a:p>
            <a:pPr marL="469265">
              <a:lnSpc>
                <a:spcPct val="100000"/>
              </a:lnSpc>
              <a:spcBef>
                <a:spcPts val="12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Gill Sans MT"/>
                <a:cs typeface="Gill Sans MT"/>
              </a:rPr>
              <a:t>dest port</a:t>
            </a:r>
            <a:r>
              <a:rPr sz="2400" spc="-40" dirty="0">
                <a:solidFill>
                  <a:srgbClr val="CC0000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CC0000"/>
                </a:solidFill>
                <a:latin typeface="Gill Sans MT"/>
                <a:cs typeface="Gill Sans MT"/>
              </a:rPr>
              <a:t>number</a:t>
            </a:r>
            <a:endParaRPr sz="2400">
              <a:latin typeface="Gill Sans MT"/>
              <a:cs typeface="Gill Sans MT"/>
            </a:endParaRPr>
          </a:p>
          <a:p>
            <a:pPr marL="354965" marR="5080" indent="-342900">
              <a:lnSpc>
                <a:spcPct val="83700"/>
              </a:lnSpc>
              <a:spcBef>
                <a:spcPts val="805"/>
              </a:spcBef>
              <a:tabLst>
                <a:tab pos="354965" algn="l"/>
              </a:tabLst>
            </a:pPr>
            <a:r>
              <a:rPr sz="1800" spc="-795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800" spc="-795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Gill Sans MT"/>
                <a:cs typeface="Gill Sans MT"/>
              </a:rPr>
              <a:t>demux: </a:t>
            </a:r>
            <a:r>
              <a:rPr sz="2800" dirty="0">
                <a:latin typeface="Gill Sans MT"/>
                <a:cs typeface="Gill Sans MT"/>
              </a:rPr>
              <a:t>receiver </a:t>
            </a:r>
            <a:r>
              <a:rPr sz="2800" spc="-5" dirty="0">
                <a:latin typeface="Gill Sans MT"/>
                <a:cs typeface="Gill Sans MT"/>
              </a:rPr>
              <a:t>uses  all four values </a:t>
            </a:r>
            <a:r>
              <a:rPr sz="2800" dirty="0">
                <a:latin typeface="Gill Sans MT"/>
                <a:cs typeface="Gill Sans MT"/>
              </a:rPr>
              <a:t>to </a:t>
            </a:r>
            <a:r>
              <a:rPr sz="2800" spc="-5" dirty="0">
                <a:latin typeface="Gill Sans MT"/>
                <a:cs typeface="Gill Sans MT"/>
              </a:rPr>
              <a:t>direct  segment </a:t>
            </a:r>
            <a:r>
              <a:rPr sz="2800" dirty="0">
                <a:latin typeface="Gill Sans MT"/>
                <a:cs typeface="Gill Sans MT"/>
              </a:rPr>
              <a:t>to right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socket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5362" y="2024379"/>
            <a:ext cx="4250055" cy="3319779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marR="5080" indent="-342900">
              <a:lnSpc>
                <a:spcPts val="2800"/>
              </a:lnSpc>
              <a:spcBef>
                <a:spcPts val="660"/>
              </a:spcBef>
              <a:tabLst>
                <a:tab pos="354965" algn="l"/>
              </a:tabLst>
            </a:pPr>
            <a:r>
              <a:rPr sz="1800" spc="-795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800" spc="-795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Gill Sans MT"/>
                <a:cs typeface="Gill Sans MT"/>
              </a:rPr>
              <a:t>server </a:t>
            </a:r>
            <a:r>
              <a:rPr sz="2800" spc="-5" dirty="0">
                <a:latin typeface="Gill Sans MT"/>
                <a:cs typeface="Gill Sans MT"/>
              </a:rPr>
              <a:t>host has many  simultaneous </a:t>
            </a:r>
            <a:r>
              <a:rPr sz="2800" dirty="0">
                <a:latin typeface="Gill Sans MT"/>
                <a:cs typeface="Gill Sans MT"/>
              </a:rPr>
              <a:t>TCP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sockets:</a:t>
            </a:r>
            <a:endParaRPr sz="2800">
              <a:latin typeface="Gill Sans MT"/>
              <a:cs typeface="Gill Sans MT"/>
            </a:endParaRPr>
          </a:p>
          <a:p>
            <a:pPr marL="698500" marR="122555" indent="-228600">
              <a:lnSpc>
                <a:spcPts val="2420"/>
              </a:lnSpc>
              <a:spcBef>
                <a:spcPts val="64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each </a:t>
            </a:r>
            <a:r>
              <a:rPr sz="2400" dirty="0">
                <a:latin typeface="Gill Sans MT"/>
                <a:cs typeface="Gill Sans MT"/>
              </a:rPr>
              <a:t>socket </a:t>
            </a:r>
            <a:r>
              <a:rPr sz="2400" spc="-5" dirty="0">
                <a:latin typeface="Gill Sans MT"/>
                <a:cs typeface="Gill Sans MT"/>
              </a:rPr>
              <a:t>identified </a:t>
            </a:r>
            <a:r>
              <a:rPr sz="2400" dirty="0">
                <a:latin typeface="Gill Sans MT"/>
                <a:cs typeface="Gill Sans MT"/>
              </a:rPr>
              <a:t>by </a:t>
            </a:r>
            <a:r>
              <a:rPr sz="2400" spc="-5" dirty="0">
                <a:latin typeface="Gill Sans MT"/>
                <a:cs typeface="Gill Sans MT"/>
              </a:rPr>
              <a:t>its  own</a:t>
            </a:r>
            <a:r>
              <a:rPr sz="2400" spc="-1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4-tuple</a:t>
            </a:r>
            <a:endParaRPr sz="2400">
              <a:latin typeface="Gill Sans MT"/>
              <a:cs typeface="Gill Sans MT"/>
            </a:endParaRPr>
          </a:p>
          <a:p>
            <a:pPr marL="355600" marR="64135" indent="-342900">
              <a:lnSpc>
                <a:spcPts val="2930"/>
              </a:lnSpc>
              <a:spcBef>
                <a:spcPts val="585"/>
              </a:spcBef>
              <a:tabLst>
                <a:tab pos="354965" algn="l"/>
              </a:tabLst>
            </a:pPr>
            <a:r>
              <a:rPr sz="1800" spc="-795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800" spc="-795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Gill Sans MT"/>
                <a:cs typeface="Gill Sans MT"/>
              </a:rPr>
              <a:t>web </a:t>
            </a:r>
            <a:r>
              <a:rPr sz="2800" dirty="0">
                <a:latin typeface="Gill Sans MT"/>
                <a:cs typeface="Gill Sans MT"/>
              </a:rPr>
              <a:t>servers </a:t>
            </a:r>
            <a:r>
              <a:rPr sz="2800" spc="-5" dirty="0">
                <a:latin typeface="Gill Sans MT"/>
                <a:cs typeface="Gill Sans MT"/>
              </a:rPr>
              <a:t>have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different  </a:t>
            </a:r>
            <a:r>
              <a:rPr sz="2800" dirty="0">
                <a:latin typeface="Gill Sans MT"/>
                <a:cs typeface="Gill Sans MT"/>
              </a:rPr>
              <a:t>socket </a:t>
            </a:r>
            <a:r>
              <a:rPr sz="2800" spc="-5" dirty="0">
                <a:latin typeface="Gill Sans MT"/>
                <a:cs typeface="Gill Sans MT"/>
              </a:rPr>
              <a:t>each</a:t>
            </a:r>
            <a:r>
              <a:rPr sz="2800" spc="-10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client</a:t>
            </a:r>
            <a:endParaRPr sz="2800">
              <a:latin typeface="Gill Sans MT"/>
              <a:cs typeface="Gill Sans MT"/>
            </a:endParaRPr>
          </a:p>
          <a:p>
            <a:pPr marL="698500" marR="412115" indent="-228600">
              <a:lnSpc>
                <a:spcPct val="85500"/>
              </a:lnSpc>
              <a:spcBef>
                <a:spcPts val="465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non-persistent </a:t>
            </a:r>
            <a:r>
              <a:rPr sz="2400" dirty="0">
                <a:latin typeface="Gill Sans MT"/>
                <a:cs typeface="Gill Sans MT"/>
              </a:rPr>
              <a:t>HTTP </a:t>
            </a:r>
            <a:r>
              <a:rPr sz="2400" spc="-5" dirty="0">
                <a:latin typeface="Gill Sans MT"/>
                <a:cs typeface="Gill Sans MT"/>
              </a:rPr>
              <a:t>will  have different </a:t>
            </a:r>
            <a:r>
              <a:rPr sz="2400" dirty="0">
                <a:latin typeface="Gill Sans MT"/>
                <a:cs typeface="Gill Sans MT"/>
              </a:rPr>
              <a:t>socket </a:t>
            </a:r>
            <a:r>
              <a:rPr sz="2400" spc="-5" dirty="0">
                <a:latin typeface="Gill Sans MT"/>
                <a:cs typeface="Gill Sans MT"/>
              </a:rPr>
              <a:t>for  each request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4548" y="1514476"/>
            <a:ext cx="6856412" cy="173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20" dirty="0"/>
              <a:t>Transport </a:t>
            </a:r>
            <a:r>
              <a:rPr spc="-5" dirty="0"/>
              <a:t>Layer</a:t>
            </a:r>
            <a:r>
              <a:rPr spc="-100" dirty="0"/>
              <a:t> </a:t>
            </a:r>
            <a:r>
              <a:rPr sz="1800" baseline="2314" dirty="0"/>
              <a:t>3-</a:t>
            </a:r>
            <a:fld id="{81D60167-4931-47E6-BA6A-407CBD079E47}" type="slidenum">
              <a:rPr sz="1800" baseline="2314" dirty="0"/>
              <a:pPr marL="12700">
                <a:lnSpc>
                  <a:spcPct val="100000"/>
                </a:lnSpc>
                <a:spcBef>
                  <a:spcPts val="160"/>
                </a:spcBef>
              </a:pPr>
              <a:t>11</a:t>
            </a:fld>
            <a:endParaRPr sz="1800" baseline="2314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8319" y="6960869"/>
            <a:ext cx="14141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Tahoma"/>
                <a:cs typeface="Tahoma"/>
              </a:rPr>
              <a:t>Transport </a:t>
            </a:r>
            <a:r>
              <a:rPr sz="1200" spc="-5" dirty="0">
                <a:latin typeface="Tahoma"/>
                <a:cs typeface="Tahoma"/>
              </a:rPr>
              <a:t>Layer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800" baseline="2314" dirty="0">
                <a:latin typeface="Tahoma"/>
                <a:cs typeface="Tahoma"/>
              </a:rPr>
              <a:t>3-12</a:t>
            </a:r>
            <a:endParaRPr sz="1800" baseline="2314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6416" y="1366073"/>
            <a:ext cx="8101035" cy="114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1338" y="807244"/>
            <a:ext cx="78905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Connection-oriented </a:t>
            </a:r>
            <a:r>
              <a:rPr dirty="0"/>
              <a:t>demux:</a:t>
            </a:r>
            <a:r>
              <a:rPr spc="15" dirty="0"/>
              <a:t> </a:t>
            </a:r>
            <a:r>
              <a:rPr spc="-5" dirty="0"/>
              <a:t>example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870873" y="2217737"/>
            <a:ext cx="2964180" cy="2383155"/>
            <a:chOff x="870873" y="2217737"/>
            <a:chExt cx="2964180" cy="2383155"/>
          </a:xfrm>
        </p:grpSpPr>
        <p:sp>
          <p:nvSpPr>
            <p:cNvPr id="6" name="object 6"/>
            <p:cNvSpPr/>
            <p:nvPr/>
          </p:nvSpPr>
          <p:spPr>
            <a:xfrm>
              <a:off x="3277523" y="2222500"/>
              <a:ext cx="552450" cy="2082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77523" y="2222500"/>
              <a:ext cx="552450" cy="2082800"/>
            </a:xfrm>
            <a:custGeom>
              <a:avLst/>
              <a:gdLst/>
              <a:ahLst/>
              <a:cxnLst/>
              <a:rect l="l" t="t" r="r" b="b"/>
              <a:pathLst>
                <a:path w="552450" h="2082800">
                  <a:moveTo>
                    <a:pt x="0" y="2073274"/>
                  </a:moveTo>
                  <a:lnTo>
                    <a:pt x="552450" y="0"/>
                  </a:lnTo>
                  <a:lnTo>
                    <a:pt x="542925" y="1997074"/>
                  </a:lnTo>
                  <a:lnTo>
                    <a:pt x="285749" y="2082799"/>
                  </a:lnTo>
                  <a:lnTo>
                    <a:pt x="0" y="2073274"/>
                  </a:lnTo>
                  <a:close/>
                </a:path>
              </a:pathLst>
            </a:custGeom>
            <a:ln w="9524">
              <a:solidFill>
                <a:srgbClr val="E4E4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5636" y="2401889"/>
              <a:ext cx="460375" cy="21939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5636" y="2401888"/>
              <a:ext cx="460375" cy="2193925"/>
            </a:xfrm>
            <a:custGeom>
              <a:avLst/>
              <a:gdLst/>
              <a:ahLst/>
              <a:cxnLst/>
              <a:rect l="l" t="t" r="r" b="b"/>
              <a:pathLst>
                <a:path w="460375" h="2193925">
                  <a:moveTo>
                    <a:pt x="23812" y="2193924"/>
                  </a:moveTo>
                  <a:lnTo>
                    <a:pt x="0" y="2158999"/>
                  </a:lnTo>
                  <a:lnTo>
                    <a:pt x="460374" y="0"/>
                  </a:lnTo>
                  <a:lnTo>
                    <a:pt x="450849" y="1997074"/>
                  </a:lnTo>
                  <a:lnTo>
                    <a:pt x="288924" y="2193924"/>
                  </a:lnTo>
                  <a:lnTo>
                    <a:pt x="23812" y="2193924"/>
                  </a:lnTo>
                  <a:close/>
                </a:path>
              </a:pathLst>
            </a:custGeom>
            <a:ln w="9524">
              <a:solidFill>
                <a:srgbClr val="E4E4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91564" y="2368549"/>
              <a:ext cx="1297305" cy="1981200"/>
            </a:xfrm>
            <a:custGeom>
              <a:avLst/>
              <a:gdLst/>
              <a:ahLst/>
              <a:cxnLst/>
              <a:rect l="l" t="t" r="r" b="b"/>
              <a:pathLst>
                <a:path w="1297305" h="1981200">
                  <a:moveTo>
                    <a:pt x="1296987" y="0"/>
                  </a:moveTo>
                  <a:lnTo>
                    <a:pt x="0" y="0"/>
                  </a:lnTo>
                  <a:lnTo>
                    <a:pt x="0" y="53975"/>
                  </a:lnTo>
                  <a:lnTo>
                    <a:pt x="0" y="1981200"/>
                  </a:lnTo>
                  <a:lnTo>
                    <a:pt x="1296987" y="1981200"/>
                  </a:lnTo>
                  <a:lnTo>
                    <a:pt x="1296987" y="53975"/>
                  </a:lnTo>
                  <a:lnTo>
                    <a:pt x="1296987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53473" y="2422524"/>
              <a:ext cx="1273175" cy="1979930"/>
            </a:xfrm>
            <a:custGeom>
              <a:avLst/>
              <a:gdLst/>
              <a:ahLst/>
              <a:cxnLst/>
              <a:rect l="l" t="t" r="r" b="b"/>
              <a:pathLst>
                <a:path w="1273175" h="1979929">
                  <a:moveTo>
                    <a:pt x="1273175" y="0"/>
                  </a:moveTo>
                  <a:lnTo>
                    <a:pt x="0" y="0"/>
                  </a:lnTo>
                  <a:lnTo>
                    <a:pt x="0" y="1979612"/>
                  </a:lnTo>
                  <a:lnTo>
                    <a:pt x="1273175" y="1979612"/>
                  </a:lnTo>
                  <a:lnTo>
                    <a:pt x="1273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53473" y="2422525"/>
              <a:ext cx="1273175" cy="1979930"/>
            </a:xfrm>
            <a:custGeom>
              <a:avLst/>
              <a:gdLst/>
              <a:ahLst/>
              <a:cxnLst/>
              <a:rect l="l" t="t" r="r" b="b"/>
              <a:pathLst>
                <a:path w="1273175" h="1979929">
                  <a:moveTo>
                    <a:pt x="0" y="0"/>
                  </a:moveTo>
                  <a:lnTo>
                    <a:pt x="1273174" y="0"/>
                  </a:lnTo>
                  <a:lnTo>
                    <a:pt x="1273174" y="1979612"/>
                  </a:lnTo>
                  <a:lnTo>
                    <a:pt x="0" y="1979612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48710" y="3184526"/>
              <a:ext cx="1292225" cy="0"/>
            </a:xfrm>
            <a:custGeom>
              <a:avLst/>
              <a:gdLst/>
              <a:ahLst/>
              <a:cxnLst/>
              <a:rect l="l" t="t" r="r" b="b"/>
              <a:pathLst>
                <a:path w="1292225">
                  <a:moveTo>
                    <a:pt x="0" y="0"/>
                  </a:moveTo>
                  <a:lnTo>
                    <a:pt x="309562" y="0"/>
                  </a:lnTo>
                </a:path>
                <a:path w="1292225">
                  <a:moveTo>
                    <a:pt x="930275" y="0"/>
                  </a:moveTo>
                  <a:lnTo>
                    <a:pt x="1292224" y="0"/>
                  </a:lnTo>
                </a:path>
              </a:pathLst>
            </a:custGeom>
            <a:ln w="31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367760" y="3216275"/>
            <a:ext cx="12446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781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transport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342360" y="3489326"/>
            <a:ext cx="1306830" cy="627380"/>
            <a:chOff x="1342360" y="3489326"/>
            <a:chExt cx="1306830" cy="627380"/>
          </a:xfrm>
        </p:grpSpPr>
        <p:sp>
          <p:nvSpPr>
            <p:cNvPr id="16" name="object 16"/>
            <p:cNvSpPr/>
            <p:nvPr/>
          </p:nvSpPr>
          <p:spPr>
            <a:xfrm>
              <a:off x="1370936" y="3503613"/>
              <a:ext cx="1263650" cy="3175"/>
            </a:xfrm>
            <a:custGeom>
              <a:avLst/>
              <a:gdLst/>
              <a:ahLst/>
              <a:cxnLst/>
              <a:rect l="l" t="t" r="r" b="b"/>
              <a:pathLst>
                <a:path w="1263650" h="3175">
                  <a:moveTo>
                    <a:pt x="0" y="0"/>
                  </a:moveTo>
                  <a:lnTo>
                    <a:pt x="1263649" y="317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56648" y="3813174"/>
              <a:ext cx="1263650" cy="3175"/>
            </a:xfrm>
            <a:custGeom>
              <a:avLst/>
              <a:gdLst/>
              <a:ahLst/>
              <a:cxnLst/>
              <a:rect l="l" t="t" r="r" b="b"/>
              <a:pathLst>
                <a:path w="1263650" h="3175">
                  <a:moveTo>
                    <a:pt x="0" y="0"/>
                  </a:moveTo>
                  <a:lnTo>
                    <a:pt x="1263649" y="317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56648" y="4098924"/>
              <a:ext cx="1263650" cy="3175"/>
            </a:xfrm>
            <a:custGeom>
              <a:avLst/>
              <a:gdLst/>
              <a:ahLst/>
              <a:cxnLst/>
              <a:rect l="l" t="t" r="r" b="b"/>
              <a:pathLst>
                <a:path w="1263650" h="3175">
                  <a:moveTo>
                    <a:pt x="0" y="0"/>
                  </a:moveTo>
                  <a:lnTo>
                    <a:pt x="1263649" y="317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367760" y="4121150"/>
            <a:ext cx="12446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005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physical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67760" y="3835400"/>
            <a:ext cx="12446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link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67760" y="3540125"/>
            <a:ext cx="12446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654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network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685260" y="2693987"/>
            <a:ext cx="608330" cy="314325"/>
            <a:chOff x="1685260" y="2693987"/>
            <a:chExt cx="608330" cy="314325"/>
          </a:xfrm>
        </p:grpSpPr>
        <p:sp>
          <p:nvSpPr>
            <p:cNvPr id="23" name="object 23"/>
            <p:cNvSpPr/>
            <p:nvPr/>
          </p:nvSpPr>
          <p:spPr>
            <a:xfrm>
              <a:off x="1690023" y="2698750"/>
              <a:ext cx="598805" cy="304800"/>
            </a:xfrm>
            <a:custGeom>
              <a:avLst/>
              <a:gdLst/>
              <a:ahLst/>
              <a:cxnLst/>
              <a:rect l="l" t="t" r="r" b="b"/>
              <a:pathLst>
                <a:path w="598805" h="304800">
                  <a:moveTo>
                    <a:pt x="299243" y="0"/>
                  </a:moveTo>
                  <a:lnTo>
                    <a:pt x="238935" y="3096"/>
                  </a:lnTo>
                  <a:lnTo>
                    <a:pt x="182764" y="11976"/>
                  </a:lnTo>
                  <a:lnTo>
                    <a:pt x="131933" y="26027"/>
                  </a:lnTo>
                  <a:lnTo>
                    <a:pt x="87646" y="44637"/>
                  </a:lnTo>
                  <a:lnTo>
                    <a:pt x="51106" y="67191"/>
                  </a:lnTo>
                  <a:lnTo>
                    <a:pt x="6079" y="121686"/>
                  </a:lnTo>
                  <a:lnTo>
                    <a:pt x="0" y="152400"/>
                  </a:lnTo>
                  <a:lnTo>
                    <a:pt x="6079" y="183113"/>
                  </a:lnTo>
                  <a:lnTo>
                    <a:pt x="51106" y="237608"/>
                  </a:lnTo>
                  <a:lnTo>
                    <a:pt x="87646" y="260162"/>
                  </a:lnTo>
                  <a:lnTo>
                    <a:pt x="131933" y="278772"/>
                  </a:lnTo>
                  <a:lnTo>
                    <a:pt x="182764" y="292823"/>
                  </a:lnTo>
                  <a:lnTo>
                    <a:pt x="238935" y="301703"/>
                  </a:lnTo>
                  <a:lnTo>
                    <a:pt x="299243" y="304800"/>
                  </a:lnTo>
                  <a:lnTo>
                    <a:pt x="359551" y="301703"/>
                  </a:lnTo>
                  <a:lnTo>
                    <a:pt x="415722" y="292823"/>
                  </a:lnTo>
                  <a:lnTo>
                    <a:pt x="466553" y="278772"/>
                  </a:lnTo>
                  <a:lnTo>
                    <a:pt x="510840" y="260162"/>
                  </a:lnTo>
                  <a:lnTo>
                    <a:pt x="547381" y="237608"/>
                  </a:lnTo>
                  <a:lnTo>
                    <a:pt x="592407" y="183113"/>
                  </a:lnTo>
                  <a:lnTo>
                    <a:pt x="598487" y="152400"/>
                  </a:lnTo>
                  <a:lnTo>
                    <a:pt x="592407" y="121686"/>
                  </a:lnTo>
                  <a:lnTo>
                    <a:pt x="547381" y="67191"/>
                  </a:lnTo>
                  <a:lnTo>
                    <a:pt x="510840" y="44637"/>
                  </a:lnTo>
                  <a:lnTo>
                    <a:pt x="466553" y="26027"/>
                  </a:lnTo>
                  <a:lnTo>
                    <a:pt x="415722" y="11976"/>
                  </a:lnTo>
                  <a:lnTo>
                    <a:pt x="359551" y="3096"/>
                  </a:lnTo>
                  <a:lnTo>
                    <a:pt x="299243" y="0"/>
                  </a:lnTo>
                  <a:close/>
                </a:path>
              </a:pathLst>
            </a:custGeom>
            <a:solidFill>
              <a:srgbClr val="D4F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90023" y="2698750"/>
              <a:ext cx="598805" cy="304800"/>
            </a:xfrm>
            <a:custGeom>
              <a:avLst/>
              <a:gdLst/>
              <a:ahLst/>
              <a:cxnLst/>
              <a:rect l="l" t="t" r="r" b="b"/>
              <a:pathLst>
                <a:path w="598805" h="304800">
                  <a:moveTo>
                    <a:pt x="0" y="152399"/>
                  </a:moveTo>
                  <a:lnTo>
                    <a:pt x="23516" y="93079"/>
                  </a:lnTo>
                  <a:lnTo>
                    <a:pt x="87646" y="44636"/>
                  </a:lnTo>
                  <a:lnTo>
                    <a:pt x="131933" y="26027"/>
                  </a:lnTo>
                  <a:lnTo>
                    <a:pt x="182764" y="11976"/>
                  </a:lnTo>
                  <a:lnTo>
                    <a:pt x="238935" y="3096"/>
                  </a:lnTo>
                  <a:lnTo>
                    <a:pt x="299243" y="0"/>
                  </a:lnTo>
                  <a:lnTo>
                    <a:pt x="359551" y="3096"/>
                  </a:lnTo>
                  <a:lnTo>
                    <a:pt x="415723" y="11976"/>
                  </a:lnTo>
                  <a:lnTo>
                    <a:pt x="466554" y="26027"/>
                  </a:lnTo>
                  <a:lnTo>
                    <a:pt x="510841" y="44636"/>
                  </a:lnTo>
                  <a:lnTo>
                    <a:pt x="547381" y="67191"/>
                  </a:lnTo>
                  <a:lnTo>
                    <a:pt x="592408" y="121686"/>
                  </a:lnTo>
                  <a:lnTo>
                    <a:pt x="598487" y="152399"/>
                  </a:lnTo>
                  <a:lnTo>
                    <a:pt x="592408" y="183113"/>
                  </a:lnTo>
                  <a:lnTo>
                    <a:pt x="547381" y="237608"/>
                  </a:lnTo>
                  <a:lnTo>
                    <a:pt x="510841" y="260163"/>
                  </a:lnTo>
                  <a:lnTo>
                    <a:pt x="466554" y="278772"/>
                  </a:lnTo>
                  <a:lnTo>
                    <a:pt x="415723" y="292823"/>
                  </a:lnTo>
                  <a:lnTo>
                    <a:pt x="359551" y="301703"/>
                  </a:lnTo>
                  <a:lnTo>
                    <a:pt x="299243" y="304800"/>
                  </a:lnTo>
                  <a:lnTo>
                    <a:pt x="238935" y="301703"/>
                  </a:lnTo>
                  <a:lnTo>
                    <a:pt x="182764" y="292823"/>
                  </a:lnTo>
                  <a:lnTo>
                    <a:pt x="131933" y="278772"/>
                  </a:lnTo>
                  <a:lnTo>
                    <a:pt x="87646" y="260163"/>
                  </a:lnTo>
                  <a:lnTo>
                    <a:pt x="51106" y="237608"/>
                  </a:lnTo>
                  <a:lnTo>
                    <a:pt x="6079" y="183113"/>
                  </a:lnTo>
                  <a:lnTo>
                    <a:pt x="0" y="152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67760" y="2429350"/>
            <a:ext cx="1244600" cy="55689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52069" algn="ctr">
              <a:lnSpc>
                <a:spcPct val="100000"/>
              </a:lnSpc>
              <a:spcBef>
                <a:spcPts val="370"/>
              </a:spcBef>
            </a:pPr>
            <a:r>
              <a:rPr sz="1400" dirty="0">
                <a:latin typeface="Tahoma"/>
                <a:cs typeface="Tahoma"/>
              </a:rPr>
              <a:t>application</a:t>
            </a:r>
            <a:endParaRPr sz="1400">
              <a:latin typeface="Tahoma"/>
              <a:cs typeface="Tahoma"/>
            </a:endParaRPr>
          </a:p>
          <a:p>
            <a:pPr marL="6350" algn="ctr">
              <a:lnSpc>
                <a:spcPct val="100000"/>
              </a:lnSpc>
              <a:spcBef>
                <a:spcPts val="310"/>
              </a:spcBef>
            </a:pPr>
            <a:r>
              <a:rPr sz="1600" dirty="0">
                <a:latin typeface="Arial"/>
                <a:cs typeface="Arial"/>
              </a:rPr>
              <a:t>P3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653510" y="2135188"/>
            <a:ext cx="4491355" cy="2072005"/>
            <a:chOff x="1653510" y="2135188"/>
            <a:chExt cx="4491355" cy="2072005"/>
          </a:xfrm>
        </p:grpSpPr>
        <p:sp>
          <p:nvSpPr>
            <p:cNvPr id="27" name="object 27"/>
            <p:cNvSpPr/>
            <p:nvPr/>
          </p:nvSpPr>
          <p:spPr>
            <a:xfrm>
              <a:off x="3890289" y="2135200"/>
              <a:ext cx="2254250" cy="1981200"/>
            </a:xfrm>
            <a:custGeom>
              <a:avLst/>
              <a:gdLst/>
              <a:ahLst/>
              <a:cxnLst/>
              <a:rect l="l" t="t" r="r" b="b"/>
              <a:pathLst>
                <a:path w="2254250" h="1981200">
                  <a:moveTo>
                    <a:pt x="2254250" y="0"/>
                  </a:moveTo>
                  <a:lnTo>
                    <a:pt x="0" y="0"/>
                  </a:lnTo>
                  <a:lnTo>
                    <a:pt x="0" y="77774"/>
                  </a:lnTo>
                  <a:lnTo>
                    <a:pt x="0" y="1981200"/>
                  </a:lnTo>
                  <a:lnTo>
                    <a:pt x="2254250" y="1981200"/>
                  </a:lnTo>
                  <a:lnTo>
                    <a:pt x="2254250" y="77774"/>
                  </a:lnTo>
                  <a:lnTo>
                    <a:pt x="2254250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36323" y="2212975"/>
              <a:ext cx="2225675" cy="1979930"/>
            </a:xfrm>
            <a:custGeom>
              <a:avLst/>
              <a:gdLst/>
              <a:ahLst/>
              <a:cxnLst/>
              <a:rect l="l" t="t" r="r" b="b"/>
              <a:pathLst>
                <a:path w="2225675" h="1979929">
                  <a:moveTo>
                    <a:pt x="2225675" y="0"/>
                  </a:moveTo>
                  <a:lnTo>
                    <a:pt x="0" y="0"/>
                  </a:lnTo>
                  <a:lnTo>
                    <a:pt x="0" y="1979612"/>
                  </a:lnTo>
                  <a:lnTo>
                    <a:pt x="2225675" y="1979612"/>
                  </a:lnTo>
                  <a:lnTo>
                    <a:pt x="22256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36323" y="2212975"/>
              <a:ext cx="2225675" cy="1979930"/>
            </a:xfrm>
            <a:custGeom>
              <a:avLst/>
              <a:gdLst/>
              <a:ahLst/>
              <a:cxnLst/>
              <a:rect l="l" t="t" r="r" b="b"/>
              <a:pathLst>
                <a:path w="2225675" h="1979929">
                  <a:moveTo>
                    <a:pt x="0" y="0"/>
                  </a:moveTo>
                  <a:lnTo>
                    <a:pt x="2225674" y="0"/>
                  </a:lnTo>
                  <a:lnTo>
                    <a:pt x="2225674" y="1979612"/>
                  </a:lnTo>
                  <a:lnTo>
                    <a:pt x="0" y="1979612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58273" y="3022600"/>
              <a:ext cx="621030" cy="228600"/>
            </a:xfrm>
            <a:custGeom>
              <a:avLst/>
              <a:gdLst/>
              <a:ahLst/>
              <a:cxnLst/>
              <a:rect l="l" t="t" r="r" b="b"/>
              <a:pathLst>
                <a:path w="621030" h="228600">
                  <a:moveTo>
                    <a:pt x="62071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20712" y="228600"/>
                  </a:lnTo>
                  <a:lnTo>
                    <a:pt x="620712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58273" y="3022600"/>
              <a:ext cx="621030" cy="228600"/>
            </a:xfrm>
            <a:custGeom>
              <a:avLst/>
              <a:gdLst/>
              <a:ahLst/>
              <a:cxnLst/>
              <a:rect l="l" t="t" r="r" b="b"/>
              <a:pathLst>
                <a:path w="621030" h="228600">
                  <a:moveTo>
                    <a:pt x="0" y="0"/>
                  </a:moveTo>
                  <a:lnTo>
                    <a:pt x="620712" y="0"/>
                  </a:lnTo>
                  <a:lnTo>
                    <a:pt x="620712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80028" y="3052318"/>
              <a:ext cx="370205" cy="173990"/>
            </a:xfrm>
            <a:custGeom>
              <a:avLst/>
              <a:gdLst/>
              <a:ahLst/>
              <a:cxnLst/>
              <a:rect l="l" t="t" r="r" b="b"/>
              <a:pathLst>
                <a:path w="370205" h="173989">
                  <a:moveTo>
                    <a:pt x="370039" y="0"/>
                  </a:moveTo>
                  <a:lnTo>
                    <a:pt x="0" y="0"/>
                  </a:lnTo>
                  <a:lnTo>
                    <a:pt x="0" y="173736"/>
                  </a:lnTo>
                  <a:lnTo>
                    <a:pt x="370039" y="173736"/>
                  </a:lnTo>
                  <a:lnTo>
                    <a:pt x="3700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80028" y="3052318"/>
              <a:ext cx="370205" cy="173990"/>
            </a:xfrm>
            <a:custGeom>
              <a:avLst/>
              <a:gdLst/>
              <a:ahLst/>
              <a:cxnLst/>
              <a:rect l="l" t="t" r="r" b="b"/>
              <a:pathLst>
                <a:path w="370205" h="173989">
                  <a:moveTo>
                    <a:pt x="0" y="0"/>
                  </a:moveTo>
                  <a:lnTo>
                    <a:pt x="370039" y="0"/>
                  </a:lnTo>
                  <a:lnTo>
                    <a:pt x="370039" y="173735"/>
                  </a:lnTo>
                  <a:lnTo>
                    <a:pt x="0" y="17373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73942" y="3155188"/>
              <a:ext cx="64769" cy="59690"/>
            </a:xfrm>
            <a:custGeom>
              <a:avLst/>
              <a:gdLst/>
              <a:ahLst/>
              <a:cxnLst/>
              <a:rect l="l" t="t" r="r" b="b"/>
              <a:pathLst>
                <a:path w="64769" h="59689">
                  <a:moveTo>
                    <a:pt x="64458" y="0"/>
                  </a:moveTo>
                  <a:lnTo>
                    <a:pt x="0" y="0"/>
                  </a:lnTo>
                  <a:lnTo>
                    <a:pt x="0" y="59436"/>
                  </a:lnTo>
                  <a:lnTo>
                    <a:pt x="64458" y="59436"/>
                  </a:lnTo>
                  <a:lnTo>
                    <a:pt x="64458" y="0"/>
                  </a:lnTo>
                  <a:close/>
                </a:path>
              </a:pathLst>
            </a:custGeom>
            <a:solidFill>
              <a:srgbClr val="D6A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73942" y="3155188"/>
              <a:ext cx="64769" cy="59690"/>
            </a:xfrm>
            <a:custGeom>
              <a:avLst/>
              <a:gdLst/>
              <a:ahLst/>
              <a:cxnLst/>
              <a:rect l="l" t="t" r="r" b="b"/>
              <a:pathLst>
                <a:path w="64769" h="59689">
                  <a:moveTo>
                    <a:pt x="0" y="0"/>
                  </a:moveTo>
                  <a:lnTo>
                    <a:pt x="64459" y="0"/>
                  </a:lnTo>
                  <a:lnTo>
                    <a:pt x="64459" y="59435"/>
                  </a:lnTo>
                  <a:lnTo>
                    <a:pt x="0" y="5943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84534" y="3157474"/>
              <a:ext cx="64769" cy="62230"/>
            </a:xfrm>
            <a:custGeom>
              <a:avLst/>
              <a:gdLst/>
              <a:ahLst/>
              <a:cxnLst/>
              <a:rect l="l" t="t" r="r" b="b"/>
              <a:pathLst>
                <a:path w="64769" h="62230">
                  <a:moveTo>
                    <a:pt x="64458" y="0"/>
                  </a:moveTo>
                  <a:lnTo>
                    <a:pt x="0" y="0"/>
                  </a:lnTo>
                  <a:lnTo>
                    <a:pt x="0" y="61722"/>
                  </a:lnTo>
                  <a:lnTo>
                    <a:pt x="64458" y="61722"/>
                  </a:lnTo>
                  <a:lnTo>
                    <a:pt x="64458" y="0"/>
                  </a:lnTo>
                  <a:close/>
                </a:path>
              </a:pathLst>
            </a:custGeom>
            <a:solidFill>
              <a:srgbClr val="D6A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4534" y="3157474"/>
              <a:ext cx="64769" cy="62230"/>
            </a:xfrm>
            <a:custGeom>
              <a:avLst/>
              <a:gdLst/>
              <a:ahLst/>
              <a:cxnLst/>
              <a:rect l="l" t="t" r="r" b="b"/>
              <a:pathLst>
                <a:path w="64769" h="62230">
                  <a:moveTo>
                    <a:pt x="0" y="0"/>
                  </a:moveTo>
                  <a:lnTo>
                    <a:pt x="64459" y="0"/>
                  </a:lnTo>
                  <a:lnTo>
                    <a:pt x="64459" y="61721"/>
                  </a:lnTo>
                  <a:lnTo>
                    <a:pt x="0" y="6172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555086" y="2992438"/>
            <a:ext cx="7366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t</a:t>
            </a:r>
            <a:r>
              <a:rPr sz="1400" spc="-25" dirty="0">
                <a:latin typeface="Tahoma"/>
                <a:cs typeface="Tahoma"/>
              </a:rPr>
              <a:t>r</a:t>
            </a:r>
            <a:r>
              <a:rPr sz="1400" dirty="0">
                <a:latin typeface="Tahoma"/>
                <a:cs typeface="Tahoma"/>
              </a:rPr>
              <a:t>ansport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906648" y="2216150"/>
            <a:ext cx="3155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app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593880" y="3897313"/>
            <a:ext cx="646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p</a:t>
            </a:r>
            <a:r>
              <a:rPr sz="1400" spc="-15" dirty="0">
                <a:latin typeface="Tahoma"/>
                <a:cs typeface="Tahoma"/>
              </a:rPr>
              <a:t>h</a:t>
            </a:r>
            <a:r>
              <a:rPr sz="1400" spc="-5" dirty="0">
                <a:latin typeface="Tahoma"/>
                <a:cs typeface="Tahoma"/>
              </a:rPr>
              <a:t>y</a:t>
            </a:r>
            <a:r>
              <a:rPr sz="1400" dirty="0">
                <a:latin typeface="Tahoma"/>
                <a:cs typeface="Tahoma"/>
              </a:rPr>
              <a:t>sical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769510" y="3611563"/>
            <a:ext cx="2946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li</a:t>
            </a:r>
            <a:r>
              <a:rPr sz="1400" spc="-5" dirty="0">
                <a:latin typeface="Tahoma"/>
                <a:cs typeface="Tahoma"/>
              </a:rPr>
              <a:t>n</a:t>
            </a:r>
            <a:r>
              <a:rPr sz="1400" dirty="0">
                <a:latin typeface="Tahoma"/>
                <a:cs typeface="Tahoma"/>
              </a:rPr>
              <a:t>k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950623" y="2466976"/>
            <a:ext cx="608330" cy="314325"/>
            <a:chOff x="3950623" y="2466976"/>
            <a:chExt cx="608330" cy="314325"/>
          </a:xfrm>
        </p:grpSpPr>
        <p:sp>
          <p:nvSpPr>
            <p:cNvPr id="43" name="object 43"/>
            <p:cNvSpPr/>
            <p:nvPr/>
          </p:nvSpPr>
          <p:spPr>
            <a:xfrm>
              <a:off x="3955385" y="2471738"/>
              <a:ext cx="598805" cy="304800"/>
            </a:xfrm>
            <a:custGeom>
              <a:avLst/>
              <a:gdLst/>
              <a:ahLst/>
              <a:cxnLst/>
              <a:rect l="l" t="t" r="r" b="b"/>
              <a:pathLst>
                <a:path w="598804" h="304800">
                  <a:moveTo>
                    <a:pt x="299245" y="0"/>
                  </a:moveTo>
                  <a:lnTo>
                    <a:pt x="238936" y="3096"/>
                  </a:lnTo>
                  <a:lnTo>
                    <a:pt x="182765" y="11976"/>
                  </a:lnTo>
                  <a:lnTo>
                    <a:pt x="131934" y="26027"/>
                  </a:lnTo>
                  <a:lnTo>
                    <a:pt x="87646" y="44637"/>
                  </a:lnTo>
                  <a:lnTo>
                    <a:pt x="51106" y="67191"/>
                  </a:lnTo>
                  <a:lnTo>
                    <a:pt x="6079" y="121686"/>
                  </a:lnTo>
                  <a:lnTo>
                    <a:pt x="0" y="152400"/>
                  </a:lnTo>
                  <a:lnTo>
                    <a:pt x="6079" y="183113"/>
                  </a:lnTo>
                  <a:lnTo>
                    <a:pt x="51106" y="237608"/>
                  </a:lnTo>
                  <a:lnTo>
                    <a:pt x="87646" y="260162"/>
                  </a:lnTo>
                  <a:lnTo>
                    <a:pt x="131934" y="278772"/>
                  </a:lnTo>
                  <a:lnTo>
                    <a:pt x="182765" y="292823"/>
                  </a:lnTo>
                  <a:lnTo>
                    <a:pt x="238936" y="301703"/>
                  </a:lnTo>
                  <a:lnTo>
                    <a:pt x="299245" y="304800"/>
                  </a:lnTo>
                  <a:lnTo>
                    <a:pt x="359553" y="301703"/>
                  </a:lnTo>
                  <a:lnTo>
                    <a:pt x="415724" y="292823"/>
                  </a:lnTo>
                  <a:lnTo>
                    <a:pt x="466554" y="278772"/>
                  </a:lnTo>
                  <a:lnTo>
                    <a:pt x="510842" y="260162"/>
                  </a:lnTo>
                  <a:lnTo>
                    <a:pt x="547382" y="237608"/>
                  </a:lnTo>
                  <a:lnTo>
                    <a:pt x="592409" y="183113"/>
                  </a:lnTo>
                  <a:lnTo>
                    <a:pt x="598488" y="152400"/>
                  </a:lnTo>
                  <a:lnTo>
                    <a:pt x="592409" y="121686"/>
                  </a:lnTo>
                  <a:lnTo>
                    <a:pt x="547382" y="67191"/>
                  </a:lnTo>
                  <a:lnTo>
                    <a:pt x="510842" y="44637"/>
                  </a:lnTo>
                  <a:lnTo>
                    <a:pt x="466554" y="26027"/>
                  </a:lnTo>
                  <a:lnTo>
                    <a:pt x="415724" y="11976"/>
                  </a:lnTo>
                  <a:lnTo>
                    <a:pt x="359553" y="3096"/>
                  </a:lnTo>
                  <a:lnTo>
                    <a:pt x="299245" y="0"/>
                  </a:lnTo>
                  <a:close/>
                </a:path>
              </a:pathLst>
            </a:custGeom>
            <a:solidFill>
              <a:srgbClr val="D4F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955385" y="2471738"/>
              <a:ext cx="598805" cy="304800"/>
            </a:xfrm>
            <a:custGeom>
              <a:avLst/>
              <a:gdLst/>
              <a:ahLst/>
              <a:cxnLst/>
              <a:rect l="l" t="t" r="r" b="b"/>
              <a:pathLst>
                <a:path w="598804" h="304800">
                  <a:moveTo>
                    <a:pt x="0" y="152400"/>
                  </a:moveTo>
                  <a:lnTo>
                    <a:pt x="23516" y="93079"/>
                  </a:lnTo>
                  <a:lnTo>
                    <a:pt x="87646" y="44636"/>
                  </a:lnTo>
                  <a:lnTo>
                    <a:pt x="131933" y="26027"/>
                  </a:lnTo>
                  <a:lnTo>
                    <a:pt x="182764" y="11976"/>
                  </a:lnTo>
                  <a:lnTo>
                    <a:pt x="238935" y="3096"/>
                  </a:lnTo>
                  <a:lnTo>
                    <a:pt x="299244" y="0"/>
                  </a:lnTo>
                  <a:lnTo>
                    <a:pt x="359552" y="3096"/>
                  </a:lnTo>
                  <a:lnTo>
                    <a:pt x="415723" y="11976"/>
                  </a:lnTo>
                  <a:lnTo>
                    <a:pt x="466554" y="26027"/>
                  </a:lnTo>
                  <a:lnTo>
                    <a:pt x="510841" y="44636"/>
                  </a:lnTo>
                  <a:lnTo>
                    <a:pt x="547381" y="67191"/>
                  </a:lnTo>
                  <a:lnTo>
                    <a:pt x="592408" y="121686"/>
                  </a:lnTo>
                  <a:lnTo>
                    <a:pt x="598487" y="152400"/>
                  </a:lnTo>
                  <a:lnTo>
                    <a:pt x="592408" y="183113"/>
                  </a:lnTo>
                  <a:lnTo>
                    <a:pt x="547381" y="237608"/>
                  </a:lnTo>
                  <a:lnTo>
                    <a:pt x="510841" y="260163"/>
                  </a:lnTo>
                  <a:lnTo>
                    <a:pt x="466554" y="278772"/>
                  </a:lnTo>
                  <a:lnTo>
                    <a:pt x="415723" y="292823"/>
                  </a:lnTo>
                  <a:lnTo>
                    <a:pt x="359552" y="301703"/>
                  </a:lnTo>
                  <a:lnTo>
                    <a:pt x="299244" y="304799"/>
                  </a:lnTo>
                  <a:lnTo>
                    <a:pt x="238935" y="301703"/>
                  </a:lnTo>
                  <a:lnTo>
                    <a:pt x="182764" y="292823"/>
                  </a:lnTo>
                  <a:lnTo>
                    <a:pt x="131933" y="278772"/>
                  </a:lnTo>
                  <a:lnTo>
                    <a:pt x="87646" y="260163"/>
                  </a:lnTo>
                  <a:lnTo>
                    <a:pt x="51106" y="237608"/>
                  </a:lnTo>
                  <a:lnTo>
                    <a:pt x="6079" y="183113"/>
                  </a:lnTo>
                  <a:lnTo>
                    <a:pt x="0" y="15240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121772" y="2489518"/>
            <a:ext cx="2743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P4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6814473" y="2360613"/>
            <a:ext cx="1660525" cy="2035175"/>
            <a:chOff x="6814473" y="2360613"/>
            <a:chExt cx="1660525" cy="2035175"/>
          </a:xfrm>
        </p:grpSpPr>
        <p:sp>
          <p:nvSpPr>
            <p:cNvPr id="47" name="object 47"/>
            <p:cNvSpPr/>
            <p:nvPr/>
          </p:nvSpPr>
          <p:spPr>
            <a:xfrm>
              <a:off x="7025610" y="2360613"/>
              <a:ext cx="1297305" cy="41275"/>
            </a:xfrm>
            <a:custGeom>
              <a:avLst/>
              <a:gdLst/>
              <a:ahLst/>
              <a:cxnLst/>
              <a:rect l="l" t="t" r="r" b="b"/>
              <a:pathLst>
                <a:path w="1297304" h="41275">
                  <a:moveTo>
                    <a:pt x="0" y="41275"/>
                  </a:moveTo>
                  <a:lnTo>
                    <a:pt x="1296986" y="41275"/>
                  </a:lnTo>
                  <a:lnTo>
                    <a:pt x="1296986" y="0"/>
                  </a:lnTo>
                  <a:lnTo>
                    <a:pt x="0" y="0"/>
                  </a:lnTo>
                  <a:lnTo>
                    <a:pt x="0" y="41275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28760" y="2401888"/>
              <a:ext cx="1631950" cy="1979930"/>
            </a:xfrm>
            <a:custGeom>
              <a:avLst/>
              <a:gdLst/>
              <a:ahLst/>
              <a:cxnLst/>
              <a:rect l="l" t="t" r="r" b="b"/>
              <a:pathLst>
                <a:path w="1631950" h="1979929">
                  <a:moveTo>
                    <a:pt x="0" y="0"/>
                  </a:moveTo>
                  <a:lnTo>
                    <a:pt x="1631949" y="0"/>
                  </a:lnTo>
                  <a:lnTo>
                    <a:pt x="1631949" y="1979611"/>
                  </a:lnTo>
                  <a:lnTo>
                    <a:pt x="0" y="1979611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335493" y="4113213"/>
            <a:ext cx="646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p</a:t>
            </a:r>
            <a:r>
              <a:rPr sz="1400" spc="-15" dirty="0">
                <a:latin typeface="Tahoma"/>
                <a:cs typeface="Tahoma"/>
              </a:rPr>
              <a:t>h</a:t>
            </a:r>
            <a:r>
              <a:rPr sz="1400" spc="-5" dirty="0">
                <a:latin typeface="Tahoma"/>
                <a:cs typeface="Tahoma"/>
              </a:rPr>
              <a:t>y</a:t>
            </a:r>
            <a:r>
              <a:rPr sz="1400" dirty="0">
                <a:latin typeface="Tahoma"/>
                <a:cs typeface="Tahoma"/>
              </a:rPr>
              <a:t>sical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477783" y="3827463"/>
            <a:ext cx="2946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li</a:t>
            </a:r>
            <a:r>
              <a:rPr sz="1400" spc="-5" dirty="0">
                <a:latin typeface="Tahoma"/>
                <a:cs typeface="Tahoma"/>
              </a:rPr>
              <a:t>n</a:t>
            </a:r>
            <a:r>
              <a:rPr sz="1400" dirty="0">
                <a:latin typeface="Tahoma"/>
                <a:cs typeface="Tahoma"/>
              </a:rPr>
              <a:t>k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286161" y="3532188"/>
            <a:ext cx="6591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network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021935" y="2376487"/>
            <a:ext cx="5972175" cy="3475354"/>
            <a:chOff x="3021935" y="2376487"/>
            <a:chExt cx="5972175" cy="3475354"/>
          </a:xfrm>
        </p:grpSpPr>
        <p:sp>
          <p:nvSpPr>
            <p:cNvPr id="53" name="object 53"/>
            <p:cNvSpPr/>
            <p:nvPr/>
          </p:nvSpPr>
          <p:spPr>
            <a:xfrm>
              <a:off x="3026698" y="5627687"/>
              <a:ext cx="1076325" cy="219075"/>
            </a:xfrm>
            <a:custGeom>
              <a:avLst/>
              <a:gdLst/>
              <a:ahLst/>
              <a:cxnLst/>
              <a:rect l="l" t="t" r="r" b="b"/>
              <a:pathLst>
                <a:path w="1076325" h="219075">
                  <a:moveTo>
                    <a:pt x="1076325" y="0"/>
                  </a:moveTo>
                  <a:lnTo>
                    <a:pt x="0" y="0"/>
                  </a:lnTo>
                  <a:lnTo>
                    <a:pt x="0" y="219075"/>
                  </a:lnTo>
                  <a:lnTo>
                    <a:pt x="1076325" y="219075"/>
                  </a:lnTo>
                  <a:lnTo>
                    <a:pt x="1076325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026698" y="5627687"/>
              <a:ext cx="1076325" cy="219075"/>
            </a:xfrm>
            <a:custGeom>
              <a:avLst/>
              <a:gdLst/>
              <a:ahLst/>
              <a:cxnLst/>
              <a:rect l="l" t="t" r="r" b="b"/>
              <a:pathLst>
                <a:path w="1076325" h="219075">
                  <a:moveTo>
                    <a:pt x="0" y="0"/>
                  </a:moveTo>
                  <a:lnTo>
                    <a:pt x="1076324" y="0"/>
                  </a:lnTo>
                  <a:lnTo>
                    <a:pt x="1076324" y="219074"/>
                  </a:lnTo>
                  <a:lnTo>
                    <a:pt x="0" y="2190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020473" y="5743575"/>
              <a:ext cx="240029" cy="0"/>
            </a:xfrm>
            <a:custGeom>
              <a:avLst/>
              <a:gdLst/>
              <a:ahLst/>
              <a:cxnLst/>
              <a:rect l="l" t="t" r="r" b="b"/>
              <a:pathLst>
                <a:path w="240029">
                  <a:moveTo>
                    <a:pt x="0" y="0"/>
                  </a:moveTo>
                  <a:lnTo>
                    <a:pt x="239712" y="0"/>
                  </a:lnTo>
                </a:path>
              </a:pathLst>
            </a:custGeom>
            <a:ln w="38099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183985" y="568642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1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909722" y="2698749"/>
              <a:ext cx="598805" cy="304800"/>
            </a:xfrm>
            <a:custGeom>
              <a:avLst/>
              <a:gdLst/>
              <a:ahLst/>
              <a:cxnLst/>
              <a:rect l="l" t="t" r="r" b="b"/>
              <a:pathLst>
                <a:path w="598804" h="304800">
                  <a:moveTo>
                    <a:pt x="299243" y="0"/>
                  </a:moveTo>
                  <a:lnTo>
                    <a:pt x="238935" y="3096"/>
                  </a:lnTo>
                  <a:lnTo>
                    <a:pt x="182764" y="11976"/>
                  </a:lnTo>
                  <a:lnTo>
                    <a:pt x="131933" y="26027"/>
                  </a:lnTo>
                  <a:lnTo>
                    <a:pt x="87646" y="44637"/>
                  </a:lnTo>
                  <a:lnTo>
                    <a:pt x="51106" y="67191"/>
                  </a:lnTo>
                  <a:lnTo>
                    <a:pt x="6079" y="121686"/>
                  </a:lnTo>
                  <a:lnTo>
                    <a:pt x="0" y="152400"/>
                  </a:lnTo>
                  <a:lnTo>
                    <a:pt x="6079" y="183113"/>
                  </a:lnTo>
                  <a:lnTo>
                    <a:pt x="51106" y="237608"/>
                  </a:lnTo>
                  <a:lnTo>
                    <a:pt x="87646" y="260162"/>
                  </a:lnTo>
                  <a:lnTo>
                    <a:pt x="131933" y="278772"/>
                  </a:lnTo>
                  <a:lnTo>
                    <a:pt x="182764" y="292823"/>
                  </a:lnTo>
                  <a:lnTo>
                    <a:pt x="238935" y="301703"/>
                  </a:lnTo>
                  <a:lnTo>
                    <a:pt x="299243" y="304800"/>
                  </a:lnTo>
                  <a:lnTo>
                    <a:pt x="359552" y="301703"/>
                  </a:lnTo>
                  <a:lnTo>
                    <a:pt x="415723" y="292823"/>
                  </a:lnTo>
                  <a:lnTo>
                    <a:pt x="466554" y="278772"/>
                  </a:lnTo>
                  <a:lnTo>
                    <a:pt x="510842" y="260162"/>
                  </a:lnTo>
                  <a:lnTo>
                    <a:pt x="547382" y="237608"/>
                  </a:lnTo>
                  <a:lnTo>
                    <a:pt x="592409" y="183113"/>
                  </a:lnTo>
                  <a:lnTo>
                    <a:pt x="598488" y="152400"/>
                  </a:lnTo>
                  <a:lnTo>
                    <a:pt x="592409" y="121686"/>
                  </a:lnTo>
                  <a:lnTo>
                    <a:pt x="547382" y="67191"/>
                  </a:lnTo>
                  <a:lnTo>
                    <a:pt x="510842" y="44637"/>
                  </a:lnTo>
                  <a:lnTo>
                    <a:pt x="466554" y="26027"/>
                  </a:lnTo>
                  <a:lnTo>
                    <a:pt x="415723" y="11976"/>
                  </a:lnTo>
                  <a:lnTo>
                    <a:pt x="359552" y="3096"/>
                  </a:lnTo>
                  <a:lnTo>
                    <a:pt x="299243" y="0"/>
                  </a:lnTo>
                  <a:close/>
                </a:path>
              </a:pathLst>
            </a:custGeom>
            <a:solidFill>
              <a:srgbClr val="D4F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909722" y="2698750"/>
              <a:ext cx="598805" cy="304800"/>
            </a:xfrm>
            <a:custGeom>
              <a:avLst/>
              <a:gdLst/>
              <a:ahLst/>
              <a:cxnLst/>
              <a:rect l="l" t="t" r="r" b="b"/>
              <a:pathLst>
                <a:path w="598804" h="304800">
                  <a:moveTo>
                    <a:pt x="0" y="152399"/>
                  </a:moveTo>
                  <a:lnTo>
                    <a:pt x="23516" y="93079"/>
                  </a:lnTo>
                  <a:lnTo>
                    <a:pt x="87646" y="44636"/>
                  </a:lnTo>
                  <a:lnTo>
                    <a:pt x="131933" y="26027"/>
                  </a:lnTo>
                  <a:lnTo>
                    <a:pt x="182764" y="11976"/>
                  </a:lnTo>
                  <a:lnTo>
                    <a:pt x="238935" y="3096"/>
                  </a:lnTo>
                  <a:lnTo>
                    <a:pt x="299243" y="0"/>
                  </a:lnTo>
                  <a:lnTo>
                    <a:pt x="359551" y="3096"/>
                  </a:lnTo>
                  <a:lnTo>
                    <a:pt x="415723" y="11976"/>
                  </a:lnTo>
                  <a:lnTo>
                    <a:pt x="466554" y="26027"/>
                  </a:lnTo>
                  <a:lnTo>
                    <a:pt x="510841" y="44636"/>
                  </a:lnTo>
                  <a:lnTo>
                    <a:pt x="547381" y="67191"/>
                  </a:lnTo>
                  <a:lnTo>
                    <a:pt x="592408" y="121686"/>
                  </a:lnTo>
                  <a:lnTo>
                    <a:pt x="598488" y="152399"/>
                  </a:lnTo>
                  <a:lnTo>
                    <a:pt x="592408" y="183113"/>
                  </a:lnTo>
                  <a:lnTo>
                    <a:pt x="547381" y="237608"/>
                  </a:lnTo>
                  <a:lnTo>
                    <a:pt x="510841" y="260163"/>
                  </a:lnTo>
                  <a:lnTo>
                    <a:pt x="466554" y="278772"/>
                  </a:lnTo>
                  <a:lnTo>
                    <a:pt x="415723" y="292823"/>
                  </a:lnTo>
                  <a:lnTo>
                    <a:pt x="359551" y="301703"/>
                  </a:lnTo>
                  <a:lnTo>
                    <a:pt x="299243" y="304800"/>
                  </a:lnTo>
                  <a:lnTo>
                    <a:pt x="238935" y="301703"/>
                  </a:lnTo>
                  <a:lnTo>
                    <a:pt x="182764" y="292823"/>
                  </a:lnTo>
                  <a:lnTo>
                    <a:pt x="131933" y="278772"/>
                  </a:lnTo>
                  <a:lnTo>
                    <a:pt x="87646" y="260163"/>
                  </a:lnTo>
                  <a:lnTo>
                    <a:pt x="51106" y="237608"/>
                  </a:lnTo>
                  <a:lnTo>
                    <a:pt x="6079" y="183113"/>
                  </a:lnTo>
                  <a:lnTo>
                    <a:pt x="0" y="152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484522" y="2381250"/>
              <a:ext cx="504825" cy="2133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484521" y="2381250"/>
              <a:ext cx="504825" cy="2133600"/>
            </a:xfrm>
            <a:custGeom>
              <a:avLst/>
              <a:gdLst/>
              <a:ahLst/>
              <a:cxnLst/>
              <a:rect l="l" t="t" r="r" b="b"/>
              <a:pathLst>
                <a:path w="504825" h="2133600">
                  <a:moveTo>
                    <a:pt x="504824" y="2133599"/>
                  </a:moveTo>
                  <a:lnTo>
                    <a:pt x="19049" y="0"/>
                  </a:lnTo>
                  <a:lnTo>
                    <a:pt x="0" y="1943099"/>
                  </a:lnTo>
                  <a:lnTo>
                    <a:pt x="192087" y="2133599"/>
                  </a:lnTo>
                  <a:lnTo>
                    <a:pt x="504824" y="2133599"/>
                  </a:lnTo>
                  <a:close/>
                </a:path>
              </a:pathLst>
            </a:custGeom>
            <a:ln w="9524">
              <a:solidFill>
                <a:srgbClr val="E4E4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2378363" y="5832475"/>
            <a:ext cx="1880235" cy="41655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42900" marR="5080" indent="-330200">
              <a:lnSpc>
                <a:spcPts val="1400"/>
              </a:lnSpc>
              <a:spcBef>
                <a:spcPts val="380"/>
              </a:spcBef>
            </a:pPr>
            <a:r>
              <a:rPr sz="1400" spc="-5" dirty="0">
                <a:latin typeface="Tahoma"/>
                <a:cs typeface="Tahoma"/>
              </a:rPr>
              <a:t>source </a:t>
            </a:r>
            <a:r>
              <a:rPr sz="1400" spc="-25" dirty="0">
                <a:latin typeface="Tahoma"/>
                <a:cs typeface="Tahoma"/>
              </a:rPr>
              <a:t>IP,port: </a:t>
            </a:r>
            <a:r>
              <a:rPr sz="1400" dirty="0">
                <a:latin typeface="Tahoma"/>
                <a:cs typeface="Tahoma"/>
              </a:rPr>
              <a:t>A,9157  dest </a:t>
            </a:r>
            <a:r>
              <a:rPr sz="1400" spc="-70" dirty="0">
                <a:latin typeface="Tahoma"/>
                <a:cs typeface="Tahoma"/>
              </a:rPr>
              <a:t>IP, </a:t>
            </a:r>
            <a:r>
              <a:rPr sz="1400" dirty="0">
                <a:latin typeface="Tahoma"/>
                <a:cs typeface="Tahoma"/>
              </a:rPr>
              <a:t>port:</a:t>
            </a:r>
            <a:r>
              <a:rPr sz="1400" spc="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B,</a:t>
            </a:r>
            <a:r>
              <a:rPr sz="1400" u="heavy" spc="-5" dirty="0">
                <a:uFill>
                  <a:solidFill>
                    <a:srgbClr val="D81E00"/>
                  </a:solidFill>
                </a:uFill>
                <a:latin typeface="Tahoma"/>
                <a:cs typeface="Tahoma"/>
              </a:rPr>
              <a:t>80</a:t>
            </a:r>
            <a:r>
              <a:rPr sz="1400" u="heavy" spc="-80" dirty="0">
                <a:uFill>
                  <a:solidFill>
                    <a:srgbClr val="D81E00"/>
                  </a:solidFill>
                </a:uFill>
                <a:latin typeface="Tahoma"/>
                <a:cs typeface="Tahoma"/>
              </a:rPr>
              <a:t> 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124998" y="4932362"/>
            <a:ext cx="1268730" cy="228600"/>
            <a:chOff x="2124998" y="4932362"/>
            <a:chExt cx="1268730" cy="228600"/>
          </a:xfrm>
        </p:grpSpPr>
        <p:sp>
          <p:nvSpPr>
            <p:cNvPr id="63" name="object 63"/>
            <p:cNvSpPr/>
            <p:nvPr/>
          </p:nvSpPr>
          <p:spPr>
            <a:xfrm>
              <a:off x="2312323" y="4937124"/>
              <a:ext cx="1076325" cy="219075"/>
            </a:xfrm>
            <a:custGeom>
              <a:avLst/>
              <a:gdLst/>
              <a:ahLst/>
              <a:cxnLst/>
              <a:rect l="l" t="t" r="r" b="b"/>
              <a:pathLst>
                <a:path w="1076325" h="219075">
                  <a:moveTo>
                    <a:pt x="1076325" y="0"/>
                  </a:moveTo>
                  <a:lnTo>
                    <a:pt x="0" y="0"/>
                  </a:lnTo>
                  <a:lnTo>
                    <a:pt x="0" y="219075"/>
                  </a:lnTo>
                  <a:lnTo>
                    <a:pt x="1076325" y="219075"/>
                  </a:lnTo>
                  <a:lnTo>
                    <a:pt x="1076325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312323" y="4937125"/>
              <a:ext cx="1076325" cy="219075"/>
            </a:xfrm>
            <a:custGeom>
              <a:avLst/>
              <a:gdLst/>
              <a:ahLst/>
              <a:cxnLst/>
              <a:rect l="l" t="t" r="r" b="b"/>
              <a:pathLst>
                <a:path w="1076325" h="219075">
                  <a:moveTo>
                    <a:pt x="0" y="0"/>
                  </a:moveTo>
                  <a:lnTo>
                    <a:pt x="1076324" y="0"/>
                  </a:lnTo>
                  <a:lnTo>
                    <a:pt x="1076324" y="219074"/>
                  </a:lnTo>
                  <a:lnTo>
                    <a:pt x="0" y="2190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163098" y="5075238"/>
              <a:ext cx="240029" cy="0"/>
            </a:xfrm>
            <a:custGeom>
              <a:avLst/>
              <a:gdLst/>
              <a:ahLst/>
              <a:cxnLst/>
              <a:rect l="l" t="t" r="r" b="b"/>
              <a:pathLst>
                <a:path w="240030">
                  <a:moveTo>
                    <a:pt x="0" y="0"/>
                  </a:moveTo>
                  <a:lnTo>
                    <a:pt x="239712" y="0"/>
                  </a:lnTo>
                </a:path>
              </a:pathLst>
            </a:custGeom>
            <a:ln w="38099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124998" y="5018088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D81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2318038" y="5141913"/>
            <a:ext cx="1590675" cy="41655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380"/>
              </a:spcBef>
            </a:pPr>
            <a:r>
              <a:rPr sz="1400" spc="-5" dirty="0">
                <a:latin typeface="Tahoma"/>
                <a:cs typeface="Tahoma"/>
              </a:rPr>
              <a:t>source </a:t>
            </a:r>
            <a:r>
              <a:rPr sz="1400" spc="-25" dirty="0">
                <a:latin typeface="Tahoma"/>
                <a:cs typeface="Tahoma"/>
              </a:rPr>
              <a:t>IP,port: </a:t>
            </a:r>
            <a:r>
              <a:rPr sz="1400" spc="-5" dirty="0">
                <a:latin typeface="Tahoma"/>
                <a:cs typeface="Tahoma"/>
              </a:rPr>
              <a:t>B,80  </a:t>
            </a:r>
            <a:r>
              <a:rPr sz="1400" dirty="0">
                <a:latin typeface="Tahoma"/>
                <a:cs typeface="Tahoma"/>
              </a:rPr>
              <a:t>dest </a:t>
            </a:r>
            <a:r>
              <a:rPr sz="1400" spc="-25" dirty="0">
                <a:latin typeface="Tahoma"/>
                <a:cs typeface="Tahoma"/>
              </a:rPr>
              <a:t>IP,port: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A,9157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64316" y="5149850"/>
            <a:ext cx="918844" cy="51562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 indent="80010">
              <a:lnSpc>
                <a:spcPct val="78700"/>
              </a:lnSpc>
              <a:spcBef>
                <a:spcPts val="560"/>
              </a:spcBef>
            </a:pPr>
            <a:r>
              <a:rPr sz="1800" spc="-5" dirty="0">
                <a:latin typeface="Gill Sans MT"/>
                <a:cs typeface="Gill Sans MT"/>
              </a:rPr>
              <a:t>host: </a:t>
            </a:r>
            <a:r>
              <a:rPr sz="1800" dirty="0">
                <a:latin typeface="Gill Sans MT"/>
                <a:cs typeface="Gill Sans MT"/>
              </a:rPr>
              <a:t>IP  </a:t>
            </a:r>
            <a:r>
              <a:rPr sz="1800" spc="-10" dirty="0">
                <a:latin typeface="Gill Sans MT"/>
                <a:cs typeface="Gill Sans MT"/>
              </a:rPr>
              <a:t>address</a:t>
            </a:r>
            <a:r>
              <a:rPr sz="1800" spc="-27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A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404710" y="5046663"/>
            <a:ext cx="950594" cy="51562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 indent="95885">
              <a:lnSpc>
                <a:spcPct val="78700"/>
              </a:lnSpc>
              <a:spcBef>
                <a:spcPts val="560"/>
              </a:spcBef>
            </a:pPr>
            <a:r>
              <a:rPr sz="1800" spc="-5" dirty="0">
                <a:latin typeface="Gill Sans MT"/>
                <a:cs typeface="Gill Sans MT"/>
              </a:rPr>
              <a:t>host: </a:t>
            </a:r>
            <a:r>
              <a:rPr sz="1800" dirty="0">
                <a:latin typeface="Gill Sans MT"/>
                <a:cs typeface="Gill Sans MT"/>
              </a:rPr>
              <a:t>IP  </a:t>
            </a:r>
            <a:r>
              <a:rPr sz="1800" spc="-10" dirty="0">
                <a:latin typeface="Gill Sans MT"/>
                <a:cs typeface="Gill Sans MT"/>
              </a:rPr>
              <a:t>address</a:t>
            </a:r>
            <a:r>
              <a:rPr sz="1800" spc="-9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C</a:t>
            </a:r>
            <a:endParaRPr sz="1800">
              <a:latin typeface="Gill Sans MT"/>
              <a:cs typeface="Gill Sans MT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3802985" y="3578225"/>
            <a:ext cx="2268855" cy="320675"/>
            <a:chOff x="3802985" y="3578225"/>
            <a:chExt cx="2268855" cy="320675"/>
          </a:xfrm>
        </p:grpSpPr>
        <p:sp>
          <p:nvSpPr>
            <p:cNvPr id="71" name="object 71"/>
            <p:cNvSpPr/>
            <p:nvPr/>
          </p:nvSpPr>
          <p:spPr>
            <a:xfrm>
              <a:off x="3812510" y="3889375"/>
              <a:ext cx="2233930" cy="0"/>
            </a:xfrm>
            <a:custGeom>
              <a:avLst/>
              <a:gdLst/>
              <a:ahLst/>
              <a:cxnLst/>
              <a:rect l="l" t="t" r="r" b="b"/>
              <a:pathLst>
                <a:path w="2233929">
                  <a:moveTo>
                    <a:pt x="0" y="0"/>
                  </a:moveTo>
                  <a:lnTo>
                    <a:pt x="2233611" y="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28385" y="3587750"/>
              <a:ext cx="2233930" cy="0"/>
            </a:xfrm>
            <a:custGeom>
              <a:avLst/>
              <a:gdLst/>
              <a:ahLst/>
              <a:cxnLst/>
              <a:rect l="l" t="t" r="r" b="b"/>
              <a:pathLst>
                <a:path w="2233929">
                  <a:moveTo>
                    <a:pt x="0" y="0"/>
                  </a:moveTo>
                  <a:lnTo>
                    <a:pt x="2233611" y="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4547725" y="3303588"/>
            <a:ext cx="6591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network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3822035" y="2471737"/>
            <a:ext cx="2256155" cy="803275"/>
            <a:chOff x="3822035" y="2471737"/>
            <a:chExt cx="2256155" cy="803275"/>
          </a:xfrm>
        </p:grpSpPr>
        <p:sp>
          <p:nvSpPr>
            <p:cNvPr id="75" name="object 75"/>
            <p:cNvSpPr/>
            <p:nvPr/>
          </p:nvSpPr>
          <p:spPr>
            <a:xfrm>
              <a:off x="3831560" y="3265488"/>
              <a:ext cx="2233930" cy="0"/>
            </a:xfrm>
            <a:custGeom>
              <a:avLst/>
              <a:gdLst/>
              <a:ahLst/>
              <a:cxnLst/>
              <a:rect l="l" t="t" r="r" b="b"/>
              <a:pathLst>
                <a:path w="2233929">
                  <a:moveTo>
                    <a:pt x="0" y="0"/>
                  </a:moveTo>
                  <a:lnTo>
                    <a:pt x="2233611" y="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834735" y="2943225"/>
              <a:ext cx="176530" cy="0"/>
            </a:xfrm>
            <a:custGeom>
              <a:avLst/>
              <a:gdLst/>
              <a:ahLst/>
              <a:cxnLst/>
              <a:rect l="l" t="t" r="r" b="b"/>
              <a:pathLst>
                <a:path w="176529">
                  <a:moveTo>
                    <a:pt x="0" y="0"/>
                  </a:moveTo>
                  <a:lnTo>
                    <a:pt x="176212" y="0"/>
                  </a:lnTo>
                </a:path>
              </a:pathLst>
            </a:custGeom>
            <a:ln w="19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484023" y="2943225"/>
              <a:ext cx="1584325" cy="0"/>
            </a:xfrm>
            <a:custGeom>
              <a:avLst/>
              <a:gdLst/>
              <a:ahLst/>
              <a:cxnLst/>
              <a:rect l="l" t="t" r="r" b="b"/>
              <a:pathLst>
                <a:path w="1584325">
                  <a:moveTo>
                    <a:pt x="0" y="0"/>
                  </a:moveTo>
                  <a:lnTo>
                    <a:pt x="231775" y="0"/>
                  </a:lnTo>
                </a:path>
                <a:path w="1584325">
                  <a:moveTo>
                    <a:pt x="704850" y="0"/>
                  </a:moveTo>
                  <a:lnTo>
                    <a:pt x="903287" y="0"/>
                  </a:lnTo>
                </a:path>
                <a:path w="1584325">
                  <a:moveTo>
                    <a:pt x="1376362" y="0"/>
                  </a:moveTo>
                  <a:lnTo>
                    <a:pt x="1584323" y="0"/>
                  </a:lnTo>
                </a:path>
              </a:pathLst>
            </a:custGeom>
            <a:ln w="19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010948" y="2805113"/>
              <a:ext cx="473075" cy="228600"/>
            </a:xfrm>
            <a:custGeom>
              <a:avLst/>
              <a:gdLst/>
              <a:ahLst/>
              <a:cxnLst/>
              <a:rect l="l" t="t" r="r" b="b"/>
              <a:pathLst>
                <a:path w="473075" h="228600">
                  <a:moveTo>
                    <a:pt x="47307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73075" y="228600"/>
                  </a:lnTo>
                  <a:lnTo>
                    <a:pt x="473075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010948" y="2805113"/>
              <a:ext cx="473075" cy="228600"/>
            </a:xfrm>
            <a:custGeom>
              <a:avLst/>
              <a:gdLst/>
              <a:ahLst/>
              <a:cxnLst/>
              <a:rect l="l" t="t" r="r" b="b"/>
              <a:pathLst>
                <a:path w="473075" h="228600">
                  <a:moveTo>
                    <a:pt x="0" y="0"/>
                  </a:moveTo>
                  <a:lnTo>
                    <a:pt x="473074" y="0"/>
                  </a:lnTo>
                  <a:lnTo>
                    <a:pt x="473074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103743" y="2834831"/>
              <a:ext cx="282575" cy="173990"/>
            </a:xfrm>
            <a:custGeom>
              <a:avLst/>
              <a:gdLst/>
              <a:ahLst/>
              <a:cxnLst/>
              <a:rect l="l" t="t" r="r" b="b"/>
              <a:pathLst>
                <a:path w="282575" h="173989">
                  <a:moveTo>
                    <a:pt x="282025" y="0"/>
                  </a:moveTo>
                  <a:lnTo>
                    <a:pt x="0" y="0"/>
                  </a:lnTo>
                  <a:lnTo>
                    <a:pt x="0" y="173736"/>
                  </a:lnTo>
                  <a:lnTo>
                    <a:pt x="282025" y="173736"/>
                  </a:lnTo>
                  <a:lnTo>
                    <a:pt x="2820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103743" y="2834831"/>
              <a:ext cx="282575" cy="173990"/>
            </a:xfrm>
            <a:custGeom>
              <a:avLst/>
              <a:gdLst/>
              <a:ahLst/>
              <a:cxnLst/>
              <a:rect l="l" t="t" r="r" b="b"/>
              <a:pathLst>
                <a:path w="282575" h="173989">
                  <a:moveTo>
                    <a:pt x="0" y="0"/>
                  </a:moveTo>
                  <a:lnTo>
                    <a:pt x="282024" y="0"/>
                  </a:lnTo>
                  <a:lnTo>
                    <a:pt x="282024" y="173735"/>
                  </a:lnTo>
                  <a:lnTo>
                    <a:pt x="0" y="17373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403963" y="2937701"/>
              <a:ext cx="49530" cy="59690"/>
            </a:xfrm>
            <a:custGeom>
              <a:avLst/>
              <a:gdLst/>
              <a:ahLst/>
              <a:cxnLst/>
              <a:rect l="l" t="t" r="r" b="b"/>
              <a:pathLst>
                <a:path w="49529" h="59689">
                  <a:moveTo>
                    <a:pt x="49127" y="0"/>
                  </a:moveTo>
                  <a:lnTo>
                    <a:pt x="0" y="0"/>
                  </a:lnTo>
                  <a:lnTo>
                    <a:pt x="0" y="59436"/>
                  </a:lnTo>
                  <a:lnTo>
                    <a:pt x="49127" y="59436"/>
                  </a:lnTo>
                  <a:lnTo>
                    <a:pt x="49127" y="0"/>
                  </a:lnTo>
                  <a:close/>
                </a:path>
              </a:pathLst>
            </a:custGeom>
            <a:solidFill>
              <a:srgbClr val="D6A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403963" y="2937701"/>
              <a:ext cx="49530" cy="59690"/>
            </a:xfrm>
            <a:custGeom>
              <a:avLst/>
              <a:gdLst/>
              <a:ahLst/>
              <a:cxnLst/>
              <a:rect l="l" t="t" r="r" b="b"/>
              <a:pathLst>
                <a:path w="49529" h="59689">
                  <a:moveTo>
                    <a:pt x="0" y="0"/>
                  </a:moveTo>
                  <a:lnTo>
                    <a:pt x="49126" y="0"/>
                  </a:lnTo>
                  <a:lnTo>
                    <a:pt x="49126" y="59435"/>
                  </a:lnTo>
                  <a:lnTo>
                    <a:pt x="0" y="5943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030963" y="2939987"/>
              <a:ext cx="49530" cy="62230"/>
            </a:xfrm>
            <a:custGeom>
              <a:avLst/>
              <a:gdLst/>
              <a:ahLst/>
              <a:cxnLst/>
              <a:rect l="l" t="t" r="r" b="b"/>
              <a:pathLst>
                <a:path w="49529" h="62230">
                  <a:moveTo>
                    <a:pt x="49126" y="0"/>
                  </a:moveTo>
                  <a:lnTo>
                    <a:pt x="0" y="0"/>
                  </a:lnTo>
                  <a:lnTo>
                    <a:pt x="0" y="61722"/>
                  </a:lnTo>
                  <a:lnTo>
                    <a:pt x="49126" y="61722"/>
                  </a:lnTo>
                  <a:lnTo>
                    <a:pt x="49126" y="0"/>
                  </a:lnTo>
                  <a:close/>
                </a:path>
              </a:pathLst>
            </a:custGeom>
            <a:solidFill>
              <a:srgbClr val="D6A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030963" y="2939987"/>
              <a:ext cx="49530" cy="62230"/>
            </a:xfrm>
            <a:custGeom>
              <a:avLst/>
              <a:gdLst/>
              <a:ahLst/>
              <a:cxnLst/>
              <a:rect l="l" t="t" r="r" b="b"/>
              <a:pathLst>
                <a:path w="49529" h="62230">
                  <a:moveTo>
                    <a:pt x="0" y="0"/>
                  </a:moveTo>
                  <a:lnTo>
                    <a:pt x="49126" y="0"/>
                  </a:lnTo>
                  <a:lnTo>
                    <a:pt x="49126" y="61721"/>
                  </a:lnTo>
                  <a:lnTo>
                    <a:pt x="0" y="6172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322223" y="2476499"/>
              <a:ext cx="598805" cy="304800"/>
            </a:xfrm>
            <a:custGeom>
              <a:avLst/>
              <a:gdLst/>
              <a:ahLst/>
              <a:cxnLst/>
              <a:rect l="l" t="t" r="r" b="b"/>
              <a:pathLst>
                <a:path w="598804" h="304800">
                  <a:moveTo>
                    <a:pt x="299243" y="0"/>
                  </a:moveTo>
                  <a:lnTo>
                    <a:pt x="238935" y="3096"/>
                  </a:lnTo>
                  <a:lnTo>
                    <a:pt x="182764" y="11976"/>
                  </a:lnTo>
                  <a:lnTo>
                    <a:pt x="131933" y="26027"/>
                  </a:lnTo>
                  <a:lnTo>
                    <a:pt x="87646" y="44637"/>
                  </a:lnTo>
                  <a:lnTo>
                    <a:pt x="51106" y="67191"/>
                  </a:lnTo>
                  <a:lnTo>
                    <a:pt x="6079" y="121686"/>
                  </a:lnTo>
                  <a:lnTo>
                    <a:pt x="0" y="152400"/>
                  </a:lnTo>
                  <a:lnTo>
                    <a:pt x="6079" y="183113"/>
                  </a:lnTo>
                  <a:lnTo>
                    <a:pt x="51106" y="237608"/>
                  </a:lnTo>
                  <a:lnTo>
                    <a:pt x="87646" y="260162"/>
                  </a:lnTo>
                  <a:lnTo>
                    <a:pt x="131933" y="278772"/>
                  </a:lnTo>
                  <a:lnTo>
                    <a:pt x="182764" y="292823"/>
                  </a:lnTo>
                  <a:lnTo>
                    <a:pt x="238935" y="301703"/>
                  </a:lnTo>
                  <a:lnTo>
                    <a:pt x="299243" y="304800"/>
                  </a:lnTo>
                  <a:lnTo>
                    <a:pt x="359551" y="301703"/>
                  </a:lnTo>
                  <a:lnTo>
                    <a:pt x="415722" y="292823"/>
                  </a:lnTo>
                  <a:lnTo>
                    <a:pt x="466553" y="278772"/>
                  </a:lnTo>
                  <a:lnTo>
                    <a:pt x="510840" y="260162"/>
                  </a:lnTo>
                  <a:lnTo>
                    <a:pt x="547381" y="237608"/>
                  </a:lnTo>
                  <a:lnTo>
                    <a:pt x="592407" y="183113"/>
                  </a:lnTo>
                  <a:lnTo>
                    <a:pt x="598487" y="152400"/>
                  </a:lnTo>
                  <a:lnTo>
                    <a:pt x="592407" y="121686"/>
                  </a:lnTo>
                  <a:lnTo>
                    <a:pt x="547381" y="67191"/>
                  </a:lnTo>
                  <a:lnTo>
                    <a:pt x="510840" y="44637"/>
                  </a:lnTo>
                  <a:lnTo>
                    <a:pt x="466553" y="26027"/>
                  </a:lnTo>
                  <a:lnTo>
                    <a:pt x="415722" y="11976"/>
                  </a:lnTo>
                  <a:lnTo>
                    <a:pt x="359551" y="3096"/>
                  </a:lnTo>
                  <a:lnTo>
                    <a:pt x="299243" y="0"/>
                  </a:lnTo>
                  <a:close/>
                </a:path>
              </a:pathLst>
            </a:custGeom>
            <a:solidFill>
              <a:srgbClr val="D4F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322223" y="2476500"/>
              <a:ext cx="598805" cy="304800"/>
            </a:xfrm>
            <a:custGeom>
              <a:avLst/>
              <a:gdLst/>
              <a:ahLst/>
              <a:cxnLst/>
              <a:rect l="l" t="t" r="r" b="b"/>
              <a:pathLst>
                <a:path w="598804" h="304800">
                  <a:moveTo>
                    <a:pt x="0" y="152399"/>
                  </a:moveTo>
                  <a:lnTo>
                    <a:pt x="23516" y="93079"/>
                  </a:lnTo>
                  <a:lnTo>
                    <a:pt x="87646" y="44636"/>
                  </a:lnTo>
                  <a:lnTo>
                    <a:pt x="131933" y="26027"/>
                  </a:lnTo>
                  <a:lnTo>
                    <a:pt x="182764" y="11976"/>
                  </a:lnTo>
                  <a:lnTo>
                    <a:pt x="238935" y="3096"/>
                  </a:lnTo>
                  <a:lnTo>
                    <a:pt x="299244" y="0"/>
                  </a:lnTo>
                  <a:lnTo>
                    <a:pt x="359552" y="3096"/>
                  </a:lnTo>
                  <a:lnTo>
                    <a:pt x="415723" y="11976"/>
                  </a:lnTo>
                  <a:lnTo>
                    <a:pt x="466554" y="26027"/>
                  </a:lnTo>
                  <a:lnTo>
                    <a:pt x="510841" y="44636"/>
                  </a:lnTo>
                  <a:lnTo>
                    <a:pt x="547381" y="67191"/>
                  </a:lnTo>
                  <a:lnTo>
                    <a:pt x="592408" y="121686"/>
                  </a:lnTo>
                  <a:lnTo>
                    <a:pt x="598487" y="152399"/>
                  </a:lnTo>
                  <a:lnTo>
                    <a:pt x="592408" y="183113"/>
                  </a:lnTo>
                  <a:lnTo>
                    <a:pt x="547381" y="237608"/>
                  </a:lnTo>
                  <a:lnTo>
                    <a:pt x="510841" y="260162"/>
                  </a:lnTo>
                  <a:lnTo>
                    <a:pt x="466554" y="278772"/>
                  </a:lnTo>
                  <a:lnTo>
                    <a:pt x="415723" y="292823"/>
                  </a:lnTo>
                  <a:lnTo>
                    <a:pt x="359552" y="301703"/>
                  </a:lnTo>
                  <a:lnTo>
                    <a:pt x="299244" y="304799"/>
                  </a:lnTo>
                  <a:lnTo>
                    <a:pt x="238935" y="301703"/>
                  </a:lnTo>
                  <a:lnTo>
                    <a:pt x="182764" y="292823"/>
                  </a:lnTo>
                  <a:lnTo>
                    <a:pt x="131933" y="278772"/>
                  </a:lnTo>
                  <a:lnTo>
                    <a:pt x="87646" y="260162"/>
                  </a:lnTo>
                  <a:lnTo>
                    <a:pt x="51106" y="237608"/>
                  </a:lnTo>
                  <a:lnTo>
                    <a:pt x="6079" y="183113"/>
                  </a:lnTo>
                  <a:lnTo>
                    <a:pt x="0" y="152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5488609" y="2494279"/>
            <a:ext cx="2743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P6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4645948" y="2470151"/>
            <a:ext cx="608330" cy="314325"/>
            <a:chOff x="4645948" y="2470151"/>
            <a:chExt cx="608330" cy="314325"/>
          </a:xfrm>
        </p:grpSpPr>
        <p:sp>
          <p:nvSpPr>
            <p:cNvPr id="90" name="object 90"/>
            <p:cNvSpPr/>
            <p:nvPr/>
          </p:nvSpPr>
          <p:spPr>
            <a:xfrm>
              <a:off x="4650710" y="2474913"/>
              <a:ext cx="598805" cy="304800"/>
            </a:xfrm>
            <a:custGeom>
              <a:avLst/>
              <a:gdLst/>
              <a:ahLst/>
              <a:cxnLst/>
              <a:rect l="l" t="t" r="r" b="b"/>
              <a:pathLst>
                <a:path w="598804" h="304800">
                  <a:moveTo>
                    <a:pt x="299245" y="0"/>
                  </a:moveTo>
                  <a:lnTo>
                    <a:pt x="238936" y="3096"/>
                  </a:lnTo>
                  <a:lnTo>
                    <a:pt x="182765" y="11976"/>
                  </a:lnTo>
                  <a:lnTo>
                    <a:pt x="131934" y="26027"/>
                  </a:lnTo>
                  <a:lnTo>
                    <a:pt x="87646" y="44637"/>
                  </a:lnTo>
                  <a:lnTo>
                    <a:pt x="51106" y="67191"/>
                  </a:lnTo>
                  <a:lnTo>
                    <a:pt x="6079" y="121686"/>
                  </a:lnTo>
                  <a:lnTo>
                    <a:pt x="0" y="152400"/>
                  </a:lnTo>
                  <a:lnTo>
                    <a:pt x="6079" y="183113"/>
                  </a:lnTo>
                  <a:lnTo>
                    <a:pt x="51106" y="237608"/>
                  </a:lnTo>
                  <a:lnTo>
                    <a:pt x="87646" y="260162"/>
                  </a:lnTo>
                  <a:lnTo>
                    <a:pt x="131934" y="278772"/>
                  </a:lnTo>
                  <a:lnTo>
                    <a:pt x="182765" y="292823"/>
                  </a:lnTo>
                  <a:lnTo>
                    <a:pt x="238936" y="301703"/>
                  </a:lnTo>
                  <a:lnTo>
                    <a:pt x="299245" y="304800"/>
                  </a:lnTo>
                  <a:lnTo>
                    <a:pt x="359553" y="301703"/>
                  </a:lnTo>
                  <a:lnTo>
                    <a:pt x="415724" y="292823"/>
                  </a:lnTo>
                  <a:lnTo>
                    <a:pt x="466554" y="278772"/>
                  </a:lnTo>
                  <a:lnTo>
                    <a:pt x="510842" y="260162"/>
                  </a:lnTo>
                  <a:lnTo>
                    <a:pt x="547382" y="237608"/>
                  </a:lnTo>
                  <a:lnTo>
                    <a:pt x="592409" y="183113"/>
                  </a:lnTo>
                  <a:lnTo>
                    <a:pt x="598488" y="152400"/>
                  </a:lnTo>
                  <a:lnTo>
                    <a:pt x="592409" y="121686"/>
                  </a:lnTo>
                  <a:lnTo>
                    <a:pt x="547382" y="67191"/>
                  </a:lnTo>
                  <a:lnTo>
                    <a:pt x="510842" y="44637"/>
                  </a:lnTo>
                  <a:lnTo>
                    <a:pt x="466554" y="26027"/>
                  </a:lnTo>
                  <a:lnTo>
                    <a:pt x="415724" y="11976"/>
                  </a:lnTo>
                  <a:lnTo>
                    <a:pt x="359553" y="3096"/>
                  </a:lnTo>
                  <a:lnTo>
                    <a:pt x="299245" y="0"/>
                  </a:lnTo>
                  <a:close/>
                </a:path>
              </a:pathLst>
            </a:custGeom>
            <a:solidFill>
              <a:srgbClr val="D4F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650710" y="2474913"/>
              <a:ext cx="598805" cy="304800"/>
            </a:xfrm>
            <a:custGeom>
              <a:avLst/>
              <a:gdLst/>
              <a:ahLst/>
              <a:cxnLst/>
              <a:rect l="l" t="t" r="r" b="b"/>
              <a:pathLst>
                <a:path w="598804" h="304800">
                  <a:moveTo>
                    <a:pt x="0" y="152400"/>
                  </a:moveTo>
                  <a:lnTo>
                    <a:pt x="23516" y="93079"/>
                  </a:lnTo>
                  <a:lnTo>
                    <a:pt x="87646" y="44636"/>
                  </a:lnTo>
                  <a:lnTo>
                    <a:pt x="131933" y="26027"/>
                  </a:lnTo>
                  <a:lnTo>
                    <a:pt x="182764" y="11976"/>
                  </a:lnTo>
                  <a:lnTo>
                    <a:pt x="238935" y="3096"/>
                  </a:lnTo>
                  <a:lnTo>
                    <a:pt x="299244" y="0"/>
                  </a:lnTo>
                  <a:lnTo>
                    <a:pt x="359552" y="3096"/>
                  </a:lnTo>
                  <a:lnTo>
                    <a:pt x="415723" y="11976"/>
                  </a:lnTo>
                  <a:lnTo>
                    <a:pt x="466554" y="26027"/>
                  </a:lnTo>
                  <a:lnTo>
                    <a:pt x="510841" y="44636"/>
                  </a:lnTo>
                  <a:lnTo>
                    <a:pt x="547381" y="67191"/>
                  </a:lnTo>
                  <a:lnTo>
                    <a:pt x="592408" y="121686"/>
                  </a:lnTo>
                  <a:lnTo>
                    <a:pt x="598487" y="152400"/>
                  </a:lnTo>
                  <a:lnTo>
                    <a:pt x="592408" y="183113"/>
                  </a:lnTo>
                  <a:lnTo>
                    <a:pt x="547381" y="237608"/>
                  </a:lnTo>
                  <a:lnTo>
                    <a:pt x="510841" y="260163"/>
                  </a:lnTo>
                  <a:lnTo>
                    <a:pt x="466554" y="278772"/>
                  </a:lnTo>
                  <a:lnTo>
                    <a:pt x="415723" y="292823"/>
                  </a:lnTo>
                  <a:lnTo>
                    <a:pt x="359552" y="301703"/>
                  </a:lnTo>
                  <a:lnTo>
                    <a:pt x="299244" y="304799"/>
                  </a:lnTo>
                  <a:lnTo>
                    <a:pt x="238935" y="301703"/>
                  </a:lnTo>
                  <a:lnTo>
                    <a:pt x="182764" y="292823"/>
                  </a:lnTo>
                  <a:lnTo>
                    <a:pt x="131933" y="278772"/>
                  </a:lnTo>
                  <a:lnTo>
                    <a:pt x="87646" y="260163"/>
                  </a:lnTo>
                  <a:lnTo>
                    <a:pt x="51106" y="237608"/>
                  </a:lnTo>
                  <a:lnTo>
                    <a:pt x="6079" y="183113"/>
                  </a:lnTo>
                  <a:lnTo>
                    <a:pt x="0" y="15240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4817097" y="2492693"/>
            <a:ext cx="2743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P5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4711035" y="2689226"/>
            <a:ext cx="3757929" cy="1425575"/>
            <a:chOff x="4711035" y="2689226"/>
            <a:chExt cx="3757929" cy="1425575"/>
          </a:xfrm>
        </p:grpSpPr>
        <p:sp>
          <p:nvSpPr>
            <p:cNvPr id="94" name="object 94"/>
            <p:cNvSpPr/>
            <p:nvPr/>
          </p:nvSpPr>
          <p:spPr>
            <a:xfrm>
              <a:off x="4715798" y="2809875"/>
              <a:ext cx="473075" cy="228600"/>
            </a:xfrm>
            <a:custGeom>
              <a:avLst/>
              <a:gdLst/>
              <a:ahLst/>
              <a:cxnLst/>
              <a:rect l="l" t="t" r="r" b="b"/>
              <a:pathLst>
                <a:path w="473075" h="228600">
                  <a:moveTo>
                    <a:pt x="47307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73075" y="228600"/>
                  </a:lnTo>
                  <a:lnTo>
                    <a:pt x="473075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715798" y="2809875"/>
              <a:ext cx="473075" cy="228600"/>
            </a:xfrm>
            <a:custGeom>
              <a:avLst/>
              <a:gdLst/>
              <a:ahLst/>
              <a:cxnLst/>
              <a:rect l="l" t="t" r="r" b="b"/>
              <a:pathLst>
                <a:path w="473075" h="228600">
                  <a:moveTo>
                    <a:pt x="0" y="0"/>
                  </a:moveTo>
                  <a:lnTo>
                    <a:pt x="473074" y="0"/>
                  </a:lnTo>
                  <a:lnTo>
                    <a:pt x="473074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808593" y="2839593"/>
              <a:ext cx="282575" cy="173990"/>
            </a:xfrm>
            <a:custGeom>
              <a:avLst/>
              <a:gdLst/>
              <a:ahLst/>
              <a:cxnLst/>
              <a:rect l="l" t="t" r="r" b="b"/>
              <a:pathLst>
                <a:path w="282575" h="173989">
                  <a:moveTo>
                    <a:pt x="282025" y="0"/>
                  </a:moveTo>
                  <a:lnTo>
                    <a:pt x="0" y="0"/>
                  </a:lnTo>
                  <a:lnTo>
                    <a:pt x="0" y="173736"/>
                  </a:lnTo>
                  <a:lnTo>
                    <a:pt x="282025" y="173736"/>
                  </a:lnTo>
                  <a:lnTo>
                    <a:pt x="2820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808593" y="2839593"/>
              <a:ext cx="282575" cy="173990"/>
            </a:xfrm>
            <a:custGeom>
              <a:avLst/>
              <a:gdLst/>
              <a:ahLst/>
              <a:cxnLst/>
              <a:rect l="l" t="t" r="r" b="b"/>
              <a:pathLst>
                <a:path w="282575" h="173989">
                  <a:moveTo>
                    <a:pt x="0" y="0"/>
                  </a:moveTo>
                  <a:lnTo>
                    <a:pt x="282024" y="0"/>
                  </a:lnTo>
                  <a:lnTo>
                    <a:pt x="282024" y="173735"/>
                  </a:lnTo>
                  <a:lnTo>
                    <a:pt x="0" y="17373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108813" y="2942463"/>
              <a:ext cx="49530" cy="59690"/>
            </a:xfrm>
            <a:custGeom>
              <a:avLst/>
              <a:gdLst/>
              <a:ahLst/>
              <a:cxnLst/>
              <a:rect l="l" t="t" r="r" b="b"/>
              <a:pathLst>
                <a:path w="49529" h="59689">
                  <a:moveTo>
                    <a:pt x="49127" y="0"/>
                  </a:moveTo>
                  <a:lnTo>
                    <a:pt x="0" y="0"/>
                  </a:lnTo>
                  <a:lnTo>
                    <a:pt x="0" y="59436"/>
                  </a:lnTo>
                  <a:lnTo>
                    <a:pt x="49127" y="59436"/>
                  </a:lnTo>
                  <a:lnTo>
                    <a:pt x="49127" y="0"/>
                  </a:lnTo>
                  <a:close/>
                </a:path>
              </a:pathLst>
            </a:custGeom>
            <a:solidFill>
              <a:srgbClr val="D6A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108813" y="2942463"/>
              <a:ext cx="49530" cy="59690"/>
            </a:xfrm>
            <a:custGeom>
              <a:avLst/>
              <a:gdLst/>
              <a:ahLst/>
              <a:cxnLst/>
              <a:rect l="l" t="t" r="r" b="b"/>
              <a:pathLst>
                <a:path w="49529" h="59689">
                  <a:moveTo>
                    <a:pt x="0" y="0"/>
                  </a:moveTo>
                  <a:lnTo>
                    <a:pt x="49126" y="0"/>
                  </a:lnTo>
                  <a:lnTo>
                    <a:pt x="49126" y="59435"/>
                  </a:lnTo>
                  <a:lnTo>
                    <a:pt x="0" y="5943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735813" y="2944749"/>
              <a:ext cx="49530" cy="62230"/>
            </a:xfrm>
            <a:custGeom>
              <a:avLst/>
              <a:gdLst/>
              <a:ahLst/>
              <a:cxnLst/>
              <a:rect l="l" t="t" r="r" b="b"/>
              <a:pathLst>
                <a:path w="49529" h="62230">
                  <a:moveTo>
                    <a:pt x="49126" y="0"/>
                  </a:moveTo>
                  <a:lnTo>
                    <a:pt x="0" y="0"/>
                  </a:lnTo>
                  <a:lnTo>
                    <a:pt x="0" y="61722"/>
                  </a:lnTo>
                  <a:lnTo>
                    <a:pt x="49126" y="61722"/>
                  </a:lnTo>
                  <a:lnTo>
                    <a:pt x="49126" y="0"/>
                  </a:lnTo>
                  <a:close/>
                </a:path>
              </a:pathLst>
            </a:custGeom>
            <a:solidFill>
              <a:srgbClr val="D6A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735813" y="2944749"/>
              <a:ext cx="49530" cy="62230"/>
            </a:xfrm>
            <a:custGeom>
              <a:avLst/>
              <a:gdLst/>
              <a:ahLst/>
              <a:cxnLst/>
              <a:rect l="l" t="t" r="r" b="b"/>
              <a:pathLst>
                <a:path w="49529" h="62230">
                  <a:moveTo>
                    <a:pt x="0" y="0"/>
                  </a:moveTo>
                  <a:lnTo>
                    <a:pt x="49126" y="0"/>
                  </a:lnTo>
                  <a:lnTo>
                    <a:pt x="49126" y="61721"/>
                  </a:lnTo>
                  <a:lnTo>
                    <a:pt x="0" y="6172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387310" y="2814638"/>
              <a:ext cx="473075" cy="228600"/>
            </a:xfrm>
            <a:custGeom>
              <a:avLst/>
              <a:gdLst/>
              <a:ahLst/>
              <a:cxnLst/>
              <a:rect l="l" t="t" r="r" b="b"/>
              <a:pathLst>
                <a:path w="473075" h="228600">
                  <a:moveTo>
                    <a:pt x="47307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73075" y="228600"/>
                  </a:lnTo>
                  <a:lnTo>
                    <a:pt x="473075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387310" y="2814638"/>
              <a:ext cx="473075" cy="228600"/>
            </a:xfrm>
            <a:custGeom>
              <a:avLst/>
              <a:gdLst/>
              <a:ahLst/>
              <a:cxnLst/>
              <a:rect l="l" t="t" r="r" b="b"/>
              <a:pathLst>
                <a:path w="473075" h="228600">
                  <a:moveTo>
                    <a:pt x="0" y="0"/>
                  </a:moveTo>
                  <a:lnTo>
                    <a:pt x="473074" y="0"/>
                  </a:lnTo>
                  <a:lnTo>
                    <a:pt x="473074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480105" y="2844356"/>
              <a:ext cx="282575" cy="173990"/>
            </a:xfrm>
            <a:custGeom>
              <a:avLst/>
              <a:gdLst/>
              <a:ahLst/>
              <a:cxnLst/>
              <a:rect l="l" t="t" r="r" b="b"/>
              <a:pathLst>
                <a:path w="282575" h="173989">
                  <a:moveTo>
                    <a:pt x="282025" y="0"/>
                  </a:moveTo>
                  <a:lnTo>
                    <a:pt x="0" y="0"/>
                  </a:lnTo>
                  <a:lnTo>
                    <a:pt x="0" y="173736"/>
                  </a:lnTo>
                  <a:lnTo>
                    <a:pt x="282025" y="173736"/>
                  </a:lnTo>
                  <a:lnTo>
                    <a:pt x="2820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480105" y="2844356"/>
              <a:ext cx="282575" cy="173990"/>
            </a:xfrm>
            <a:custGeom>
              <a:avLst/>
              <a:gdLst/>
              <a:ahLst/>
              <a:cxnLst/>
              <a:rect l="l" t="t" r="r" b="b"/>
              <a:pathLst>
                <a:path w="282575" h="173989">
                  <a:moveTo>
                    <a:pt x="0" y="0"/>
                  </a:moveTo>
                  <a:lnTo>
                    <a:pt x="282024" y="0"/>
                  </a:lnTo>
                  <a:lnTo>
                    <a:pt x="282024" y="173735"/>
                  </a:lnTo>
                  <a:lnTo>
                    <a:pt x="0" y="17373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780326" y="2947226"/>
              <a:ext cx="49530" cy="59690"/>
            </a:xfrm>
            <a:custGeom>
              <a:avLst/>
              <a:gdLst/>
              <a:ahLst/>
              <a:cxnLst/>
              <a:rect l="l" t="t" r="r" b="b"/>
              <a:pathLst>
                <a:path w="49529" h="59689">
                  <a:moveTo>
                    <a:pt x="49127" y="0"/>
                  </a:moveTo>
                  <a:lnTo>
                    <a:pt x="0" y="0"/>
                  </a:lnTo>
                  <a:lnTo>
                    <a:pt x="0" y="59436"/>
                  </a:lnTo>
                  <a:lnTo>
                    <a:pt x="49127" y="59436"/>
                  </a:lnTo>
                  <a:lnTo>
                    <a:pt x="49127" y="0"/>
                  </a:lnTo>
                  <a:close/>
                </a:path>
              </a:pathLst>
            </a:custGeom>
            <a:solidFill>
              <a:srgbClr val="D6A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780326" y="2947226"/>
              <a:ext cx="49530" cy="59690"/>
            </a:xfrm>
            <a:custGeom>
              <a:avLst/>
              <a:gdLst/>
              <a:ahLst/>
              <a:cxnLst/>
              <a:rect l="l" t="t" r="r" b="b"/>
              <a:pathLst>
                <a:path w="49529" h="59689">
                  <a:moveTo>
                    <a:pt x="0" y="0"/>
                  </a:moveTo>
                  <a:lnTo>
                    <a:pt x="49126" y="0"/>
                  </a:lnTo>
                  <a:lnTo>
                    <a:pt x="49126" y="59435"/>
                  </a:lnTo>
                  <a:lnTo>
                    <a:pt x="0" y="5943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407325" y="2949512"/>
              <a:ext cx="49530" cy="62230"/>
            </a:xfrm>
            <a:custGeom>
              <a:avLst/>
              <a:gdLst/>
              <a:ahLst/>
              <a:cxnLst/>
              <a:rect l="l" t="t" r="r" b="b"/>
              <a:pathLst>
                <a:path w="49529" h="62230">
                  <a:moveTo>
                    <a:pt x="49127" y="0"/>
                  </a:moveTo>
                  <a:lnTo>
                    <a:pt x="0" y="0"/>
                  </a:lnTo>
                  <a:lnTo>
                    <a:pt x="0" y="61722"/>
                  </a:lnTo>
                  <a:lnTo>
                    <a:pt x="49127" y="61722"/>
                  </a:lnTo>
                  <a:lnTo>
                    <a:pt x="49127" y="0"/>
                  </a:lnTo>
                  <a:close/>
                </a:path>
              </a:pathLst>
            </a:custGeom>
            <a:solidFill>
              <a:srgbClr val="D6A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407325" y="2949512"/>
              <a:ext cx="49530" cy="62230"/>
            </a:xfrm>
            <a:custGeom>
              <a:avLst/>
              <a:gdLst/>
              <a:ahLst/>
              <a:cxnLst/>
              <a:rect l="l" t="t" r="r" b="b"/>
              <a:pathLst>
                <a:path w="49529" h="62230">
                  <a:moveTo>
                    <a:pt x="0" y="0"/>
                  </a:moveTo>
                  <a:lnTo>
                    <a:pt x="49126" y="0"/>
                  </a:lnTo>
                  <a:lnTo>
                    <a:pt x="49126" y="61721"/>
                  </a:lnTo>
                  <a:lnTo>
                    <a:pt x="0" y="6172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820823" y="4105275"/>
              <a:ext cx="1638300" cy="0"/>
            </a:xfrm>
            <a:custGeom>
              <a:avLst/>
              <a:gdLst/>
              <a:ahLst/>
              <a:cxnLst/>
              <a:rect l="l" t="t" r="r" b="b"/>
              <a:pathLst>
                <a:path w="1638300">
                  <a:moveTo>
                    <a:pt x="0" y="0"/>
                  </a:moveTo>
                  <a:lnTo>
                    <a:pt x="1638299" y="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811297" y="3810000"/>
              <a:ext cx="1638300" cy="0"/>
            </a:xfrm>
            <a:custGeom>
              <a:avLst/>
              <a:gdLst/>
              <a:ahLst/>
              <a:cxnLst/>
              <a:rect l="l" t="t" r="r" b="b"/>
              <a:pathLst>
                <a:path w="1638300">
                  <a:moveTo>
                    <a:pt x="0" y="0"/>
                  </a:moveTo>
                  <a:lnTo>
                    <a:pt x="1638299" y="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811297" y="3514725"/>
              <a:ext cx="1638300" cy="0"/>
            </a:xfrm>
            <a:custGeom>
              <a:avLst/>
              <a:gdLst/>
              <a:ahLst/>
              <a:cxnLst/>
              <a:rect l="l" t="t" r="r" b="b"/>
              <a:pathLst>
                <a:path w="1638300">
                  <a:moveTo>
                    <a:pt x="0" y="0"/>
                  </a:moveTo>
                  <a:lnTo>
                    <a:pt x="1638299" y="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811297" y="3209925"/>
              <a:ext cx="1638300" cy="0"/>
            </a:xfrm>
            <a:custGeom>
              <a:avLst/>
              <a:gdLst/>
              <a:ahLst/>
              <a:cxnLst/>
              <a:rect l="l" t="t" r="r" b="b"/>
              <a:pathLst>
                <a:path w="1638300">
                  <a:moveTo>
                    <a:pt x="0" y="0"/>
                  </a:moveTo>
                  <a:lnTo>
                    <a:pt x="152401" y="0"/>
                  </a:lnTo>
                </a:path>
                <a:path w="1638300">
                  <a:moveTo>
                    <a:pt x="625476" y="0"/>
                  </a:moveTo>
                  <a:lnTo>
                    <a:pt x="947738" y="0"/>
                  </a:lnTo>
                </a:path>
                <a:path w="1638300">
                  <a:moveTo>
                    <a:pt x="1420813" y="0"/>
                  </a:moveTo>
                  <a:lnTo>
                    <a:pt x="1638299" y="0"/>
                  </a:lnTo>
                </a:path>
              </a:pathLst>
            </a:custGeom>
            <a:ln w="19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963698" y="3036888"/>
              <a:ext cx="473075" cy="228600"/>
            </a:xfrm>
            <a:custGeom>
              <a:avLst/>
              <a:gdLst/>
              <a:ahLst/>
              <a:cxnLst/>
              <a:rect l="l" t="t" r="r" b="b"/>
              <a:pathLst>
                <a:path w="473075" h="228600">
                  <a:moveTo>
                    <a:pt x="47307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73075" y="228600"/>
                  </a:lnTo>
                  <a:lnTo>
                    <a:pt x="473075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963698" y="3036888"/>
              <a:ext cx="473075" cy="228600"/>
            </a:xfrm>
            <a:custGeom>
              <a:avLst/>
              <a:gdLst/>
              <a:ahLst/>
              <a:cxnLst/>
              <a:rect l="l" t="t" r="r" b="b"/>
              <a:pathLst>
                <a:path w="473075" h="228600">
                  <a:moveTo>
                    <a:pt x="0" y="0"/>
                  </a:moveTo>
                  <a:lnTo>
                    <a:pt x="473074" y="0"/>
                  </a:lnTo>
                  <a:lnTo>
                    <a:pt x="473074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056492" y="3066606"/>
              <a:ext cx="282575" cy="173990"/>
            </a:xfrm>
            <a:custGeom>
              <a:avLst/>
              <a:gdLst/>
              <a:ahLst/>
              <a:cxnLst/>
              <a:rect l="l" t="t" r="r" b="b"/>
              <a:pathLst>
                <a:path w="282575" h="173989">
                  <a:moveTo>
                    <a:pt x="282025" y="0"/>
                  </a:moveTo>
                  <a:lnTo>
                    <a:pt x="0" y="0"/>
                  </a:lnTo>
                  <a:lnTo>
                    <a:pt x="0" y="173736"/>
                  </a:lnTo>
                  <a:lnTo>
                    <a:pt x="282025" y="173736"/>
                  </a:lnTo>
                  <a:lnTo>
                    <a:pt x="2820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056492" y="3066606"/>
              <a:ext cx="282575" cy="173990"/>
            </a:xfrm>
            <a:custGeom>
              <a:avLst/>
              <a:gdLst/>
              <a:ahLst/>
              <a:cxnLst/>
              <a:rect l="l" t="t" r="r" b="b"/>
              <a:pathLst>
                <a:path w="282575" h="173989">
                  <a:moveTo>
                    <a:pt x="0" y="0"/>
                  </a:moveTo>
                  <a:lnTo>
                    <a:pt x="282024" y="0"/>
                  </a:lnTo>
                  <a:lnTo>
                    <a:pt x="282024" y="173735"/>
                  </a:lnTo>
                  <a:lnTo>
                    <a:pt x="0" y="17373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356713" y="3169476"/>
              <a:ext cx="49530" cy="59690"/>
            </a:xfrm>
            <a:custGeom>
              <a:avLst/>
              <a:gdLst/>
              <a:ahLst/>
              <a:cxnLst/>
              <a:rect l="l" t="t" r="r" b="b"/>
              <a:pathLst>
                <a:path w="49529" h="59689">
                  <a:moveTo>
                    <a:pt x="49127" y="0"/>
                  </a:moveTo>
                  <a:lnTo>
                    <a:pt x="0" y="0"/>
                  </a:lnTo>
                  <a:lnTo>
                    <a:pt x="0" y="59436"/>
                  </a:lnTo>
                  <a:lnTo>
                    <a:pt x="49127" y="59436"/>
                  </a:lnTo>
                  <a:lnTo>
                    <a:pt x="49127" y="0"/>
                  </a:lnTo>
                  <a:close/>
                </a:path>
              </a:pathLst>
            </a:custGeom>
            <a:solidFill>
              <a:srgbClr val="D6A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356713" y="3169476"/>
              <a:ext cx="49530" cy="59690"/>
            </a:xfrm>
            <a:custGeom>
              <a:avLst/>
              <a:gdLst/>
              <a:ahLst/>
              <a:cxnLst/>
              <a:rect l="l" t="t" r="r" b="b"/>
              <a:pathLst>
                <a:path w="49529" h="59689">
                  <a:moveTo>
                    <a:pt x="0" y="0"/>
                  </a:moveTo>
                  <a:lnTo>
                    <a:pt x="49127" y="0"/>
                  </a:lnTo>
                  <a:lnTo>
                    <a:pt x="49127" y="59435"/>
                  </a:lnTo>
                  <a:lnTo>
                    <a:pt x="0" y="5943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983712" y="3171762"/>
              <a:ext cx="49530" cy="62230"/>
            </a:xfrm>
            <a:custGeom>
              <a:avLst/>
              <a:gdLst/>
              <a:ahLst/>
              <a:cxnLst/>
              <a:rect l="l" t="t" r="r" b="b"/>
              <a:pathLst>
                <a:path w="49529" h="62230">
                  <a:moveTo>
                    <a:pt x="49127" y="0"/>
                  </a:moveTo>
                  <a:lnTo>
                    <a:pt x="0" y="0"/>
                  </a:lnTo>
                  <a:lnTo>
                    <a:pt x="0" y="61722"/>
                  </a:lnTo>
                  <a:lnTo>
                    <a:pt x="49127" y="61722"/>
                  </a:lnTo>
                  <a:lnTo>
                    <a:pt x="49127" y="0"/>
                  </a:lnTo>
                  <a:close/>
                </a:path>
              </a:pathLst>
            </a:custGeom>
            <a:solidFill>
              <a:srgbClr val="D6A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983712" y="3171762"/>
              <a:ext cx="49530" cy="62230"/>
            </a:xfrm>
            <a:custGeom>
              <a:avLst/>
              <a:gdLst/>
              <a:ahLst/>
              <a:cxnLst/>
              <a:rect l="l" t="t" r="r" b="b"/>
              <a:pathLst>
                <a:path w="49529" h="62230">
                  <a:moveTo>
                    <a:pt x="0" y="0"/>
                  </a:moveTo>
                  <a:lnTo>
                    <a:pt x="49127" y="0"/>
                  </a:lnTo>
                  <a:lnTo>
                    <a:pt x="49127" y="61721"/>
                  </a:lnTo>
                  <a:lnTo>
                    <a:pt x="0" y="6172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759035" y="3027363"/>
              <a:ext cx="473075" cy="228600"/>
            </a:xfrm>
            <a:custGeom>
              <a:avLst/>
              <a:gdLst/>
              <a:ahLst/>
              <a:cxnLst/>
              <a:rect l="l" t="t" r="r" b="b"/>
              <a:pathLst>
                <a:path w="473075" h="228600">
                  <a:moveTo>
                    <a:pt x="47307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73075" y="228600"/>
                  </a:lnTo>
                  <a:lnTo>
                    <a:pt x="473075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7759035" y="3027363"/>
              <a:ext cx="473075" cy="228600"/>
            </a:xfrm>
            <a:custGeom>
              <a:avLst/>
              <a:gdLst/>
              <a:ahLst/>
              <a:cxnLst/>
              <a:rect l="l" t="t" r="r" b="b"/>
              <a:pathLst>
                <a:path w="473075" h="228600">
                  <a:moveTo>
                    <a:pt x="0" y="0"/>
                  </a:moveTo>
                  <a:lnTo>
                    <a:pt x="473074" y="0"/>
                  </a:lnTo>
                  <a:lnTo>
                    <a:pt x="473074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7851830" y="3057081"/>
              <a:ext cx="282575" cy="173990"/>
            </a:xfrm>
            <a:custGeom>
              <a:avLst/>
              <a:gdLst/>
              <a:ahLst/>
              <a:cxnLst/>
              <a:rect l="l" t="t" r="r" b="b"/>
              <a:pathLst>
                <a:path w="282575" h="173989">
                  <a:moveTo>
                    <a:pt x="282025" y="0"/>
                  </a:moveTo>
                  <a:lnTo>
                    <a:pt x="0" y="0"/>
                  </a:lnTo>
                  <a:lnTo>
                    <a:pt x="0" y="173736"/>
                  </a:lnTo>
                  <a:lnTo>
                    <a:pt x="282025" y="173736"/>
                  </a:lnTo>
                  <a:lnTo>
                    <a:pt x="2820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7851830" y="3057081"/>
              <a:ext cx="282575" cy="173990"/>
            </a:xfrm>
            <a:custGeom>
              <a:avLst/>
              <a:gdLst/>
              <a:ahLst/>
              <a:cxnLst/>
              <a:rect l="l" t="t" r="r" b="b"/>
              <a:pathLst>
                <a:path w="282575" h="173989">
                  <a:moveTo>
                    <a:pt x="0" y="0"/>
                  </a:moveTo>
                  <a:lnTo>
                    <a:pt x="282024" y="0"/>
                  </a:lnTo>
                  <a:lnTo>
                    <a:pt x="282024" y="173735"/>
                  </a:lnTo>
                  <a:lnTo>
                    <a:pt x="0" y="17373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152051" y="3159951"/>
              <a:ext cx="49530" cy="59690"/>
            </a:xfrm>
            <a:custGeom>
              <a:avLst/>
              <a:gdLst/>
              <a:ahLst/>
              <a:cxnLst/>
              <a:rect l="l" t="t" r="r" b="b"/>
              <a:pathLst>
                <a:path w="49529" h="59689">
                  <a:moveTo>
                    <a:pt x="49127" y="0"/>
                  </a:moveTo>
                  <a:lnTo>
                    <a:pt x="0" y="0"/>
                  </a:lnTo>
                  <a:lnTo>
                    <a:pt x="0" y="59436"/>
                  </a:lnTo>
                  <a:lnTo>
                    <a:pt x="49127" y="59436"/>
                  </a:lnTo>
                  <a:lnTo>
                    <a:pt x="49127" y="0"/>
                  </a:lnTo>
                  <a:close/>
                </a:path>
              </a:pathLst>
            </a:custGeom>
            <a:solidFill>
              <a:srgbClr val="D6A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152051" y="3159951"/>
              <a:ext cx="49530" cy="59690"/>
            </a:xfrm>
            <a:custGeom>
              <a:avLst/>
              <a:gdLst/>
              <a:ahLst/>
              <a:cxnLst/>
              <a:rect l="l" t="t" r="r" b="b"/>
              <a:pathLst>
                <a:path w="49529" h="59689">
                  <a:moveTo>
                    <a:pt x="0" y="0"/>
                  </a:moveTo>
                  <a:lnTo>
                    <a:pt x="49127" y="0"/>
                  </a:lnTo>
                  <a:lnTo>
                    <a:pt x="49127" y="59435"/>
                  </a:lnTo>
                  <a:lnTo>
                    <a:pt x="0" y="5943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779050" y="3162237"/>
              <a:ext cx="49530" cy="62230"/>
            </a:xfrm>
            <a:custGeom>
              <a:avLst/>
              <a:gdLst/>
              <a:ahLst/>
              <a:cxnLst/>
              <a:rect l="l" t="t" r="r" b="b"/>
              <a:pathLst>
                <a:path w="49529" h="62230">
                  <a:moveTo>
                    <a:pt x="49127" y="0"/>
                  </a:moveTo>
                  <a:lnTo>
                    <a:pt x="0" y="0"/>
                  </a:lnTo>
                  <a:lnTo>
                    <a:pt x="0" y="61722"/>
                  </a:lnTo>
                  <a:lnTo>
                    <a:pt x="49127" y="61722"/>
                  </a:lnTo>
                  <a:lnTo>
                    <a:pt x="49127" y="0"/>
                  </a:lnTo>
                  <a:close/>
                </a:path>
              </a:pathLst>
            </a:custGeom>
            <a:solidFill>
              <a:srgbClr val="D6A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779050" y="3162237"/>
              <a:ext cx="49530" cy="62230"/>
            </a:xfrm>
            <a:custGeom>
              <a:avLst/>
              <a:gdLst/>
              <a:ahLst/>
              <a:cxnLst/>
              <a:rect l="l" t="t" r="r" b="b"/>
              <a:pathLst>
                <a:path w="49529" h="62230">
                  <a:moveTo>
                    <a:pt x="0" y="0"/>
                  </a:moveTo>
                  <a:lnTo>
                    <a:pt x="49127" y="0"/>
                  </a:lnTo>
                  <a:lnTo>
                    <a:pt x="49127" y="61721"/>
                  </a:lnTo>
                  <a:lnTo>
                    <a:pt x="0" y="6172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700297" y="2693988"/>
              <a:ext cx="598805" cy="304800"/>
            </a:xfrm>
            <a:custGeom>
              <a:avLst/>
              <a:gdLst/>
              <a:ahLst/>
              <a:cxnLst/>
              <a:rect l="l" t="t" r="r" b="b"/>
              <a:pathLst>
                <a:path w="598804" h="304800">
                  <a:moveTo>
                    <a:pt x="299243" y="0"/>
                  </a:moveTo>
                  <a:lnTo>
                    <a:pt x="238935" y="3096"/>
                  </a:lnTo>
                  <a:lnTo>
                    <a:pt x="182764" y="11976"/>
                  </a:lnTo>
                  <a:lnTo>
                    <a:pt x="131933" y="26027"/>
                  </a:lnTo>
                  <a:lnTo>
                    <a:pt x="87646" y="44637"/>
                  </a:lnTo>
                  <a:lnTo>
                    <a:pt x="51106" y="67191"/>
                  </a:lnTo>
                  <a:lnTo>
                    <a:pt x="6079" y="121686"/>
                  </a:lnTo>
                  <a:lnTo>
                    <a:pt x="0" y="152400"/>
                  </a:lnTo>
                  <a:lnTo>
                    <a:pt x="6079" y="183113"/>
                  </a:lnTo>
                  <a:lnTo>
                    <a:pt x="51106" y="237608"/>
                  </a:lnTo>
                  <a:lnTo>
                    <a:pt x="87646" y="260162"/>
                  </a:lnTo>
                  <a:lnTo>
                    <a:pt x="131933" y="278772"/>
                  </a:lnTo>
                  <a:lnTo>
                    <a:pt x="182764" y="292823"/>
                  </a:lnTo>
                  <a:lnTo>
                    <a:pt x="238935" y="301703"/>
                  </a:lnTo>
                  <a:lnTo>
                    <a:pt x="299243" y="304800"/>
                  </a:lnTo>
                  <a:lnTo>
                    <a:pt x="359552" y="301703"/>
                  </a:lnTo>
                  <a:lnTo>
                    <a:pt x="415723" y="292823"/>
                  </a:lnTo>
                  <a:lnTo>
                    <a:pt x="466554" y="278772"/>
                  </a:lnTo>
                  <a:lnTo>
                    <a:pt x="510842" y="260162"/>
                  </a:lnTo>
                  <a:lnTo>
                    <a:pt x="547382" y="237608"/>
                  </a:lnTo>
                  <a:lnTo>
                    <a:pt x="592409" y="183113"/>
                  </a:lnTo>
                  <a:lnTo>
                    <a:pt x="598488" y="152400"/>
                  </a:lnTo>
                  <a:lnTo>
                    <a:pt x="592409" y="121686"/>
                  </a:lnTo>
                  <a:lnTo>
                    <a:pt x="547382" y="67191"/>
                  </a:lnTo>
                  <a:lnTo>
                    <a:pt x="510842" y="44637"/>
                  </a:lnTo>
                  <a:lnTo>
                    <a:pt x="466554" y="26027"/>
                  </a:lnTo>
                  <a:lnTo>
                    <a:pt x="415723" y="11976"/>
                  </a:lnTo>
                  <a:lnTo>
                    <a:pt x="359552" y="3096"/>
                  </a:lnTo>
                  <a:lnTo>
                    <a:pt x="299243" y="0"/>
                  </a:lnTo>
                  <a:close/>
                </a:path>
              </a:pathLst>
            </a:custGeom>
            <a:solidFill>
              <a:srgbClr val="D4F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700297" y="2693988"/>
              <a:ext cx="598805" cy="304800"/>
            </a:xfrm>
            <a:custGeom>
              <a:avLst/>
              <a:gdLst/>
              <a:ahLst/>
              <a:cxnLst/>
              <a:rect l="l" t="t" r="r" b="b"/>
              <a:pathLst>
                <a:path w="598804" h="304800">
                  <a:moveTo>
                    <a:pt x="0" y="152399"/>
                  </a:moveTo>
                  <a:lnTo>
                    <a:pt x="23516" y="93079"/>
                  </a:lnTo>
                  <a:lnTo>
                    <a:pt x="87646" y="44636"/>
                  </a:lnTo>
                  <a:lnTo>
                    <a:pt x="131933" y="26027"/>
                  </a:lnTo>
                  <a:lnTo>
                    <a:pt x="182764" y="11976"/>
                  </a:lnTo>
                  <a:lnTo>
                    <a:pt x="238935" y="3096"/>
                  </a:lnTo>
                  <a:lnTo>
                    <a:pt x="299243" y="0"/>
                  </a:lnTo>
                  <a:lnTo>
                    <a:pt x="359551" y="3096"/>
                  </a:lnTo>
                  <a:lnTo>
                    <a:pt x="415723" y="11976"/>
                  </a:lnTo>
                  <a:lnTo>
                    <a:pt x="466554" y="26027"/>
                  </a:lnTo>
                  <a:lnTo>
                    <a:pt x="510841" y="44636"/>
                  </a:lnTo>
                  <a:lnTo>
                    <a:pt x="547381" y="67191"/>
                  </a:lnTo>
                  <a:lnTo>
                    <a:pt x="592408" y="121686"/>
                  </a:lnTo>
                  <a:lnTo>
                    <a:pt x="598488" y="152399"/>
                  </a:lnTo>
                  <a:lnTo>
                    <a:pt x="592408" y="183113"/>
                  </a:lnTo>
                  <a:lnTo>
                    <a:pt x="547381" y="237608"/>
                  </a:lnTo>
                  <a:lnTo>
                    <a:pt x="510841" y="260162"/>
                  </a:lnTo>
                  <a:lnTo>
                    <a:pt x="466554" y="278772"/>
                  </a:lnTo>
                  <a:lnTo>
                    <a:pt x="415723" y="292823"/>
                  </a:lnTo>
                  <a:lnTo>
                    <a:pt x="359551" y="301703"/>
                  </a:lnTo>
                  <a:lnTo>
                    <a:pt x="299243" y="304799"/>
                  </a:lnTo>
                  <a:lnTo>
                    <a:pt x="238935" y="301703"/>
                  </a:lnTo>
                  <a:lnTo>
                    <a:pt x="182764" y="292823"/>
                  </a:lnTo>
                  <a:lnTo>
                    <a:pt x="131933" y="278772"/>
                  </a:lnTo>
                  <a:lnTo>
                    <a:pt x="87646" y="260162"/>
                  </a:lnTo>
                  <a:lnTo>
                    <a:pt x="51106" y="237608"/>
                  </a:lnTo>
                  <a:lnTo>
                    <a:pt x="6079" y="183113"/>
                  </a:lnTo>
                  <a:lnTo>
                    <a:pt x="0" y="152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2" name="object 132"/>
          <p:cNvSpPr txBox="1"/>
          <p:nvPr/>
        </p:nvSpPr>
        <p:spPr>
          <a:xfrm>
            <a:off x="7076109" y="2414469"/>
            <a:ext cx="1064895" cy="103314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425"/>
              </a:spcBef>
            </a:pPr>
            <a:r>
              <a:rPr sz="1400" dirty="0">
                <a:latin typeface="Tahoma"/>
                <a:cs typeface="Tahoma"/>
              </a:rPr>
              <a:t>application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  <a:tabLst>
                <a:tab pos="802640" algn="l"/>
              </a:tabLst>
            </a:pPr>
            <a:r>
              <a:rPr sz="1600" dirty="0">
                <a:latin typeface="Arial"/>
                <a:cs typeface="Arial"/>
              </a:rPr>
              <a:t>P2	</a:t>
            </a:r>
            <a:r>
              <a:rPr sz="2400" baseline="1736" dirty="0">
                <a:latin typeface="Arial"/>
                <a:cs typeface="Arial"/>
              </a:rPr>
              <a:t>P3</a:t>
            </a:r>
            <a:endParaRPr sz="2400" baseline="1736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 marL="183515">
              <a:lnSpc>
                <a:spcPct val="100000"/>
              </a:lnSpc>
            </a:pPr>
            <a:r>
              <a:rPr sz="1400" spc="-5" dirty="0">
                <a:latin typeface="Tahoma"/>
                <a:cs typeface="Tahoma"/>
              </a:rPr>
              <a:t>transport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33" name="object 133"/>
          <p:cNvGrpSpPr/>
          <p:nvPr/>
        </p:nvGrpSpPr>
        <p:grpSpPr>
          <a:xfrm>
            <a:off x="1909099" y="2897188"/>
            <a:ext cx="6132830" cy="3298825"/>
            <a:chOff x="1909099" y="2897188"/>
            <a:chExt cx="6132830" cy="3298825"/>
          </a:xfrm>
        </p:grpSpPr>
        <p:sp>
          <p:nvSpPr>
            <p:cNvPr id="134" name="object 134"/>
            <p:cNvSpPr/>
            <p:nvPr/>
          </p:nvSpPr>
          <p:spPr>
            <a:xfrm>
              <a:off x="1951962" y="2911832"/>
              <a:ext cx="2695575" cy="2680970"/>
            </a:xfrm>
            <a:custGeom>
              <a:avLst/>
              <a:gdLst/>
              <a:ahLst/>
              <a:cxnLst/>
              <a:rect l="l" t="t" r="r" b="b"/>
              <a:pathLst>
                <a:path w="2695575" h="2680970">
                  <a:moveTo>
                    <a:pt x="0" y="221894"/>
                  </a:moveTo>
                  <a:lnTo>
                    <a:pt x="0" y="2680931"/>
                  </a:lnTo>
                  <a:lnTo>
                    <a:pt x="2695575" y="2668231"/>
                  </a:lnTo>
                  <a:lnTo>
                    <a:pt x="2684462" y="220306"/>
                  </a:lnTo>
                  <a:lnTo>
                    <a:pt x="2315299" y="0"/>
                  </a:lnTo>
                </a:path>
              </a:pathLst>
            </a:custGeom>
            <a:ln w="28574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909089" y="2897200"/>
              <a:ext cx="2429510" cy="294005"/>
            </a:xfrm>
            <a:custGeom>
              <a:avLst/>
              <a:gdLst/>
              <a:ahLst/>
              <a:cxnLst/>
              <a:rect l="l" t="t" r="r" b="b"/>
              <a:pathLst>
                <a:path w="2429510" h="294005">
                  <a:moveTo>
                    <a:pt x="85725" y="293687"/>
                  </a:moveTo>
                  <a:lnTo>
                    <a:pt x="42862" y="207962"/>
                  </a:lnTo>
                  <a:lnTo>
                    <a:pt x="0" y="293687"/>
                  </a:lnTo>
                  <a:lnTo>
                    <a:pt x="85725" y="293687"/>
                  </a:lnTo>
                  <a:close/>
                </a:path>
                <a:path w="2429510" h="294005">
                  <a:moveTo>
                    <a:pt x="2429205" y="7112"/>
                  </a:moveTo>
                  <a:lnTo>
                    <a:pt x="2333625" y="0"/>
                  </a:lnTo>
                  <a:lnTo>
                    <a:pt x="2385276" y="80733"/>
                  </a:lnTo>
                  <a:lnTo>
                    <a:pt x="2429205" y="7112"/>
                  </a:lnTo>
                  <a:close/>
                </a:path>
              </a:pathLst>
            </a:custGeom>
            <a:solidFill>
              <a:srgbClr val="D81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4938048" y="2957513"/>
              <a:ext cx="3089275" cy="3224530"/>
            </a:xfrm>
            <a:custGeom>
              <a:avLst/>
              <a:gdLst/>
              <a:ahLst/>
              <a:cxnLst/>
              <a:rect l="l" t="t" r="r" b="b"/>
              <a:pathLst>
                <a:path w="3089275" h="3224529">
                  <a:moveTo>
                    <a:pt x="0" y="0"/>
                  </a:moveTo>
                  <a:lnTo>
                    <a:pt x="0" y="3224212"/>
                  </a:lnTo>
                  <a:lnTo>
                    <a:pt x="3089274" y="3211512"/>
                  </a:lnTo>
                  <a:lnTo>
                    <a:pt x="3056255" y="238122"/>
                  </a:lnTo>
                </a:path>
              </a:pathLst>
            </a:custGeom>
            <a:ln w="28574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4895177" y="2928950"/>
              <a:ext cx="3142615" cy="324485"/>
            </a:xfrm>
            <a:custGeom>
              <a:avLst/>
              <a:gdLst/>
              <a:ahLst/>
              <a:cxnLst/>
              <a:rect l="l" t="t" r="r" b="b"/>
              <a:pathLst>
                <a:path w="3142615" h="324485">
                  <a:moveTo>
                    <a:pt x="85725" y="85725"/>
                  </a:moveTo>
                  <a:lnTo>
                    <a:pt x="42862" y="0"/>
                  </a:lnTo>
                  <a:lnTo>
                    <a:pt x="0" y="85725"/>
                  </a:lnTo>
                  <a:lnTo>
                    <a:pt x="85725" y="85725"/>
                  </a:lnTo>
                  <a:close/>
                </a:path>
                <a:path w="3142615" h="324485">
                  <a:moveTo>
                    <a:pt x="3142615" y="323367"/>
                  </a:moveTo>
                  <a:lnTo>
                    <a:pt x="3098800" y="238125"/>
                  </a:lnTo>
                  <a:lnTo>
                    <a:pt x="3056890" y="324319"/>
                  </a:lnTo>
                  <a:lnTo>
                    <a:pt x="3142615" y="323367"/>
                  </a:lnTo>
                  <a:close/>
                </a:path>
              </a:pathLst>
            </a:custGeom>
            <a:solidFill>
              <a:srgbClr val="D81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596860" y="2946400"/>
              <a:ext cx="1609725" cy="2437130"/>
            </a:xfrm>
            <a:custGeom>
              <a:avLst/>
              <a:gdLst/>
              <a:ahLst/>
              <a:cxnLst/>
              <a:rect l="l" t="t" r="r" b="b"/>
              <a:pathLst>
                <a:path w="1609725" h="2437129">
                  <a:moveTo>
                    <a:pt x="0" y="0"/>
                  </a:moveTo>
                  <a:lnTo>
                    <a:pt x="0" y="2436812"/>
                  </a:lnTo>
                  <a:lnTo>
                    <a:pt x="1609724" y="2436812"/>
                  </a:lnTo>
                  <a:lnTo>
                    <a:pt x="1609724" y="242887"/>
                  </a:lnTo>
                </a:path>
              </a:pathLst>
            </a:custGeom>
            <a:ln w="28574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553989" y="2917824"/>
              <a:ext cx="1695450" cy="328930"/>
            </a:xfrm>
            <a:custGeom>
              <a:avLst/>
              <a:gdLst/>
              <a:ahLst/>
              <a:cxnLst/>
              <a:rect l="l" t="t" r="r" b="b"/>
              <a:pathLst>
                <a:path w="1695450" h="328930">
                  <a:moveTo>
                    <a:pt x="85725" y="85725"/>
                  </a:moveTo>
                  <a:lnTo>
                    <a:pt x="42862" y="0"/>
                  </a:lnTo>
                  <a:lnTo>
                    <a:pt x="0" y="85725"/>
                  </a:lnTo>
                  <a:lnTo>
                    <a:pt x="85725" y="85725"/>
                  </a:lnTo>
                  <a:close/>
                </a:path>
                <a:path w="1695450" h="328930">
                  <a:moveTo>
                    <a:pt x="1695450" y="328612"/>
                  </a:moveTo>
                  <a:lnTo>
                    <a:pt x="1652587" y="242887"/>
                  </a:lnTo>
                  <a:lnTo>
                    <a:pt x="1609725" y="328612"/>
                  </a:lnTo>
                  <a:lnTo>
                    <a:pt x="1695450" y="328612"/>
                  </a:lnTo>
                  <a:close/>
                </a:path>
              </a:pathLst>
            </a:custGeom>
            <a:solidFill>
              <a:srgbClr val="D81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882610" y="5141912"/>
              <a:ext cx="1076325" cy="219075"/>
            </a:xfrm>
            <a:custGeom>
              <a:avLst/>
              <a:gdLst/>
              <a:ahLst/>
              <a:cxnLst/>
              <a:rect l="l" t="t" r="r" b="b"/>
              <a:pathLst>
                <a:path w="1076325" h="219075">
                  <a:moveTo>
                    <a:pt x="1076325" y="0"/>
                  </a:moveTo>
                  <a:lnTo>
                    <a:pt x="0" y="0"/>
                  </a:lnTo>
                  <a:lnTo>
                    <a:pt x="0" y="219075"/>
                  </a:lnTo>
                  <a:lnTo>
                    <a:pt x="1076325" y="219075"/>
                  </a:lnTo>
                  <a:lnTo>
                    <a:pt x="1076325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882610" y="5141912"/>
              <a:ext cx="1076325" cy="219075"/>
            </a:xfrm>
            <a:custGeom>
              <a:avLst/>
              <a:gdLst/>
              <a:ahLst/>
              <a:cxnLst/>
              <a:rect l="l" t="t" r="r" b="b"/>
              <a:pathLst>
                <a:path w="1076325" h="219075">
                  <a:moveTo>
                    <a:pt x="0" y="0"/>
                  </a:moveTo>
                  <a:lnTo>
                    <a:pt x="1076324" y="0"/>
                  </a:lnTo>
                  <a:lnTo>
                    <a:pt x="1076324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733385" y="5280025"/>
              <a:ext cx="240029" cy="0"/>
            </a:xfrm>
            <a:custGeom>
              <a:avLst/>
              <a:gdLst/>
              <a:ahLst/>
              <a:cxnLst/>
              <a:rect l="l" t="t" r="r" b="b"/>
              <a:pathLst>
                <a:path w="240029">
                  <a:moveTo>
                    <a:pt x="0" y="0"/>
                  </a:moveTo>
                  <a:lnTo>
                    <a:pt x="239712" y="0"/>
                  </a:lnTo>
                </a:path>
              </a:pathLst>
            </a:custGeom>
            <a:ln w="38099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695285" y="522287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D81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4" name="object 144"/>
          <p:cNvSpPr txBox="1"/>
          <p:nvPr/>
        </p:nvSpPr>
        <p:spPr>
          <a:xfrm>
            <a:off x="5888325" y="5346700"/>
            <a:ext cx="1774189" cy="41655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380"/>
              </a:spcBef>
            </a:pPr>
            <a:r>
              <a:rPr sz="1400" spc="-5" dirty="0">
                <a:latin typeface="Tahoma"/>
                <a:cs typeface="Tahoma"/>
              </a:rPr>
              <a:t>source </a:t>
            </a:r>
            <a:r>
              <a:rPr sz="1400" spc="-25" dirty="0">
                <a:latin typeface="Tahoma"/>
                <a:cs typeface="Tahoma"/>
              </a:rPr>
              <a:t>IP,port: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C,5775  dest </a:t>
            </a:r>
            <a:r>
              <a:rPr sz="1400" spc="-25" dirty="0">
                <a:latin typeface="Tahoma"/>
                <a:cs typeface="Tahoma"/>
              </a:rPr>
              <a:t>IP,port: </a:t>
            </a:r>
            <a:r>
              <a:rPr sz="1400" spc="-5" dirty="0">
                <a:latin typeface="Tahoma"/>
                <a:cs typeface="Tahoma"/>
              </a:rPr>
              <a:t>B</a:t>
            </a:r>
            <a:r>
              <a:rPr sz="1400" u="heavy" spc="-5" dirty="0">
                <a:uFill>
                  <a:solidFill>
                    <a:srgbClr val="D81E00"/>
                  </a:solidFill>
                </a:uFill>
                <a:latin typeface="Tahoma"/>
                <a:cs typeface="Tahoma"/>
              </a:rPr>
              <a:t>,80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45" name="object 145"/>
          <p:cNvGrpSpPr/>
          <p:nvPr/>
        </p:nvGrpSpPr>
        <p:grpSpPr>
          <a:xfrm>
            <a:off x="5765135" y="5926137"/>
            <a:ext cx="1268730" cy="228600"/>
            <a:chOff x="5765135" y="5926137"/>
            <a:chExt cx="1268730" cy="228600"/>
          </a:xfrm>
        </p:grpSpPr>
        <p:sp>
          <p:nvSpPr>
            <p:cNvPr id="146" name="object 146"/>
            <p:cNvSpPr/>
            <p:nvPr/>
          </p:nvSpPr>
          <p:spPr>
            <a:xfrm>
              <a:off x="5952460" y="5930899"/>
              <a:ext cx="1076325" cy="219075"/>
            </a:xfrm>
            <a:custGeom>
              <a:avLst/>
              <a:gdLst/>
              <a:ahLst/>
              <a:cxnLst/>
              <a:rect l="l" t="t" r="r" b="b"/>
              <a:pathLst>
                <a:path w="1076325" h="219075">
                  <a:moveTo>
                    <a:pt x="1076325" y="0"/>
                  </a:moveTo>
                  <a:lnTo>
                    <a:pt x="0" y="0"/>
                  </a:lnTo>
                  <a:lnTo>
                    <a:pt x="0" y="219075"/>
                  </a:lnTo>
                  <a:lnTo>
                    <a:pt x="1076325" y="219075"/>
                  </a:lnTo>
                  <a:lnTo>
                    <a:pt x="1076325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952460" y="5930900"/>
              <a:ext cx="1076325" cy="219075"/>
            </a:xfrm>
            <a:custGeom>
              <a:avLst/>
              <a:gdLst/>
              <a:ahLst/>
              <a:cxnLst/>
              <a:rect l="l" t="t" r="r" b="b"/>
              <a:pathLst>
                <a:path w="1076325" h="219075">
                  <a:moveTo>
                    <a:pt x="0" y="0"/>
                  </a:moveTo>
                  <a:lnTo>
                    <a:pt x="1076324" y="0"/>
                  </a:lnTo>
                  <a:lnTo>
                    <a:pt x="1076324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803235" y="6069012"/>
              <a:ext cx="240029" cy="0"/>
            </a:xfrm>
            <a:custGeom>
              <a:avLst/>
              <a:gdLst/>
              <a:ahLst/>
              <a:cxnLst/>
              <a:rect l="l" t="t" r="r" b="b"/>
              <a:pathLst>
                <a:path w="240029">
                  <a:moveTo>
                    <a:pt x="0" y="0"/>
                  </a:moveTo>
                  <a:lnTo>
                    <a:pt x="239712" y="0"/>
                  </a:lnTo>
                </a:path>
              </a:pathLst>
            </a:custGeom>
            <a:ln w="38099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765135" y="601186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D81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0" name="object 150"/>
          <p:cNvSpPr txBox="1"/>
          <p:nvPr/>
        </p:nvSpPr>
        <p:spPr>
          <a:xfrm>
            <a:off x="5958175" y="6135687"/>
            <a:ext cx="1774825" cy="41655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380"/>
              </a:spcBef>
            </a:pPr>
            <a:r>
              <a:rPr sz="1400" spc="-5" dirty="0">
                <a:latin typeface="Tahoma"/>
                <a:cs typeface="Tahoma"/>
              </a:rPr>
              <a:t>source </a:t>
            </a:r>
            <a:r>
              <a:rPr sz="1400" spc="-30" dirty="0">
                <a:latin typeface="Tahoma"/>
                <a:cs typeface="Tahoma"/>
              </a:rPr>
              <a:t>IP,port: </a:t>
            </a:r>
            <a:r>
              <a:rPr sz="1400" dirty="0">
                <a:latin typeface="Tahoma"/>
                <a:cs typeface="Tahoma"/>
              </a:rPr>
              <a:t>C,9157  dest </a:t>
            </a:r>
            <a:r>
              <a:rPr sz="1400" spc="-30" dirty="0">
                <a:latin typeface="Tahoma"/>
                <a:cs typeface="Tahoma"/>
              </a:rPr>
              <a:t>IP,port: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B</a:t>
            </a:r>
            <a:r>
              <a:rPr sz="1400" u="heavy" spc="-5" dirty="0">
                <a:uFill>
                  <a:solidFill>
                    <a:srgbClr val="D81E00"/>
                  </a:solidFill>
                </a:uFill>
                <a:latin typeface="Tahoma"/>
                <a:cs typeface="Tahoma"/>
              </a:rPr>
              <a:t>,80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1108363" y="6571932"/>
            <a:ext cx="4629785" cy="5118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228600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solidFill>
                  <a:srgbClr val="CC0000"/>
                </a:solidFill>
                <a:latin typeface="Tahoma"/>
                <a:cs typeface="Tahoma"/>
              </a:rPr>
              <a:t>three segments, </a:t>
            </a:r>
            <a:r>
              <a:rPr sz="1600" dirty="0">
                <a:solidFill>
                  <a:srgbClr val="CC0000"/>
                </a:solidFill>
                <a:latin typeface="Tahoma"/>
                <a:cs typeface="Tahoma"/>
              </a:rPr>
              <a:t>all </a:t>
            </a:r>
            <a:r>
              <a:rPr sz="1600" spc="-5" dirty="0">
                <a:solidFill>
                  <a:srgbClr val="CC0000"/>
                </a:solidFill>
                <a:latin typeface="Tahoma"/>
                <a:cs typeface="Tahoma"/>
              </a:rPr>
              <a:t>destined </a:t>
            </a:r>
            <a:r>
              <a:rPr sz="1600" dirty="0">
                <a:solidFill>
                  <a:srgbClr val="CC0000"/>
                </a:solidFill>
                <a:latin typeface="Tahoma"/>
                <a:cs typeface="Tahoma"/>
              </a:rPr>
              <a:t>to </a:t>
            </a:r>
            <a:r>
              <a:rPr sz="1600" spc="-5" dirty="0">
                <a:solidFill>
                  <a:srgbClr val="CC0000"/>
                </a:solidFill>
                <a:latin typeface="Tahoma"/>
                <a:cs typeface="Tahoma"/>
              </a:rPr>
              <a:t>IP address: </a:t>
            </a:r>
            <a:r>
              <a:rPr sz="1600" spc="-10" dirty="0">
                <a:solidFill>
                  <a:srgbClr val="CC0000"/>
                </a:solidFill>
                <a:latin typeface="Tahoma"/>
                <a:cs typeface="Tahoma"/>
              </a:rPr>
              <a:t>B,  </a:t>
            </a:r>
            <a:r>
              <a:rPr sz="1600" spc="-5" dirty="0">
                <a:solidFill>
                  <a:srgbClr val="CC0000"/>
                </a:solidFill>
                <a:latin typeface="Tahoma"/>
                <a:cs typeface="Tahoma"/>
              </a:rPr>
              <a:t>dest port: </a:t>
            </a:r>
            <a:r>
              <a:rPr sz="1600" dirty="0">
                <a:solidFill>
                  <a:srgbClr val="CC0000"/>
                </a:solidFill>
                <a:latin typeface="Tahoma"/>
                <a:cs typeface="Tahoma"/>
              </a:rPr>
              <a:t>80 </a:t>
            </a:r>
            <a:r>
              <a:rPr sz="1600" spc="-5" dirty="0">
                <a:solidFill>
                  <a:srgbClr val="CC0000"/>
                </a:solidFill>
                <a:latin typeface="Tahoma"/>
                <a:cs typeface="Tahoma"/>
              </a:rPr>
              <a:t>are demultiplexed </a:t>
            </a:r>
            <a:r>
              <a:rPr sz="1600" dirty="0">
                <a:solidFill>
                  <a:srgbClr val="CC0000"/>
                </a:solidFill>
                <a:latin typeface="Tahoma"/>
                <a:cs typeface="Tahoma"/>
              </a:rPr>
              <a:t>to </a:t>
            </a:r>
            <a:r>
              <a:rPr sz="1650" i="1" spc="-30" dirty="0">
                <a:solidFill>
                  <a:srgbClr val="CC0000"/>
                </a:solidFill>
                <a:latin typeface="Tahoma"/>
                <a:cs typeface="Tahoma"/>
              </a:rPr>
              <a:t>different</a:t>
            </a:r>
            <a:r>
              <a:rPr sz="1650" i="1" spc="1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CC0000"/>
                </a:solidFill>
                <a:latin typeface="Tahoma"/>
                <a:cs typeface="Tahoma"/>
              </a:rPr>
              <a:t>sockets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5604776" y="4146550"/>
            <a:ext cx="935355" cy="51562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9845" marR="5080" indent="-17780">
              <a:lnSpc>
                <a:spcPct val="78700"/>
              </a:lnSpc>
              <a:spcBef>
                <a:spcPts val="560"/>
              </a:spcBef>
            </a:pPr>
            <a:r>
              <a:rPr sz="1800" spc="10" dirty="0">
                <a:latin typeface="Gill Sans MT"/>
                <a:cs typeface="Gill Sans MT"/>
              </a:rPr>
              <a:t>server: </a:t>
            </a:r>
            <a:r>
              <a:rPr sz="1800" dirty="0">
                <a:latin typeface="Gill Sans MT"/>
                <a:cs typeface="Gill Sans MT"/>
              </a:rPr>
              <a:t>IP  </a:t>
            </a:r>
            <a:r>
              <a:rPr sz="1800" spc="-10" dirty="0">
                <a:latin typeface="Gill Sans MT"/>
                <a:cs typeface="Gill Sans MT"/>
              </a:rPr>
              <a:t>address</a:t>
            </a:r>
            <a:r>
              <a:rPr sz="1800" spc="-9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B</a:t>
            </a:r>
            <a:endParaRPr sz="1800">
              <a:latin typeface="Gill Sans MT"/>
              <a:cs typeface="Gill Sans MT"/>
            </a:endParaRPr>
          </a:p>
        </p:txBody>
      </p:sp>
      <p:grpSp>
        <p:nvGrpSpPr>
          <p:cNvPr id="153" name="object 153"/>
          <p:cNvGrpSpPr/>
          <p:nvPr/>
        </p:nvGrpSpPr>
        <p:grpSpPr>
          <a:xfrm>
            <a:off x="458123" y="1724025"/>
            <a:ext cx="8969375" cy="3016250"/>
            <a:chOff x="458123" y="1724025"/>
            <a:chExt cx="8969375" cy="3016250"/>
          </a:xfrm>
        </p:grpSpPr>
        <p:sp>
          <p:nvSpPr>
            <p:cNvPr id="154" name="object 154"/>
            <p:cNvSpPr/>
            <p:nvPr/>
          </p:nvSpPr>
          <p:spPr>
            <a:xfrm>
              <a:off x="3294973" y="3649663"/>
              <a:ext cx="339388" cy="67366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296483" y="3727326"/>
              <a:ext cx="151130" cy="14604"/>
            </a:xfrm>
            <a:custGeom>
              <a:avLst/>
              <a:gdLst/>
              <a:ahLst/>
              <a:cxnLst/>
              <a:rect l="l" t="t" r="r" b="b"/>
              <a:pathLst>
                <a:path w="151129" h="14604">
                  <a:moveTo>
                    <a:pt x="150811" y="0"/>
                  </a:moveTo>
                  <a:lnTo>
                    <a:pt x="0" y="0"/>
                  </a:lnTo>
                  <a:lnTo>
                    <a:pt x="0" y="14414"/>
                  </a:lnTo>
                  <a:lnTo>
                    <a:pt x="150811" y="14414"/>
                  </a:lnTo>
                  <a:lnTo>
                    <a:pt x="1508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296483" y="3727326"/>
              <a:ext cx="151130" cy="14604"/>
            </a:xfrm>
            <a:custGeom>
              <a:avLst/>
              <a:gdLst/>
              <a:ahLst/>
              <a:cxnLst/>
              <a:rect l="l" t="t" r="r" b="b"/>
              <a:pathLst>
                <a:path w="151129" h="14604">
                  <a:moveTo>
                    <a:pt x="0" y="0"/>
                  </a:moveTo>
                  <a:lnTo>
                    <a:pt x="150810" y="0"/>
                  </a:lnTo>
                  <a:lnTo>
                    <a:pt x="150810" y="14415"/>
                  </a:lnTo>
                  <a:lnTo>
                    <a:pt x="0" y="1441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433044" y="3719664"/>
              <a:ext cx="146685" cy="43180"/>
            </a:xfrm>
            <a:custGeom>
              <a:avLst/>
              <a:gdLst/>
              <a:ahLst/>
              <a:cxnLst/>
              <a:rect l="l" t="t" r="r" b="b"/>
              <a:pathLst>
                <a:path w="146685" h="43179">
                  <a:moveTo>
                    <a:pt x="124595" y="0"/>
                  </a:moveTo>
                  <a:lnTo>
                    <a:pt x="21482" y="0"/>
                  </a:lnTo>
                  <a:lnTo>
                    <a:pt x="13120" y="1688"/>
                  </a:lnTo>
                  <a:lnTo>
                    <a:pt x="6291" y="6291"/>
                  </a:lnTo>
                  <a:lnTo>
                    <a:pt x="1688" y="13120"/>
                  </a:lnTo>
                  <a:lnTo>
                    <a:pt x="0" y="21480"/>
                  </a:lnTo>
                  <a:lnTo>
                    <a:pt x="1688" y="29842"/>
                  </a:lnTo>
                  <a:lnTo>
                    <a:pt x="6291" y="36670"/>
                  </a:lnTo>
                  <a:lnTo>
                    <a:pt x="13120" y="41274"/>
                  </a:lnTo>
                  <a:lnTo>
                    <a:pt x="21482" y="42962"/>
                  </a:lnTo>
                  <a:lnTo>
                    <a:pt x="124595" y="42964"/>
                  </a:lnTo>
                  <a:lnTo>
                    <a:pt x="132956" y="41275"/>
                  </a:lnTo>
                  <a:lnTo>
                    <a:pt x="139784" y="36671"/>
                  </a:lnTo>
                  <a:lnTo>
                    <a:pt x="144388" y="29843"/>
                  </a:lnTo>
                  <a:lnTo>
                    <a:pt x="146077" y="21482"/>
                  </a:lnTo>
                  <a:lnTo>
                    <a:pt x="144389" y="13120"/>
                  </a:lnTo>
                  <a:lnTo>
                    <a:pt x="139786" y="6291"/>
                  </a:lnTo>
                  <a:lnTo>
                    <a:pt x="132957" y="1688"/>
                  </a:lnTo>
                  <a:lnTo>
                    <a:pt x="1245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3436274" y="3724267"/>
              <a:ext cx="139621" cy="3344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3299755" y="3822640"/>
              <a:ext cx="151130" cy="14604"/>
            </a:xfrm>
            <a:custGeom>
              <a:avLst/>
              <a:gdLst/>
              <a:ahLst/>
              <a:cxnLst/>
              <a:rect l="l" t="t" r="r" b="b"/>
              <a:pathLst>
                <a:path w="151129" h="14604">
                  <a:moveTo>
                    <a:pt x="150811" y="0"/>
                  </a:moveTo>
                  <a:lnTo>
                    <a:pt x="0" y="0"/>
                  </a:lnTo>
                  <a:lnTo>
                    <a:pt x="0" y="14414"/>
                  </a:lnTo>
                  <a:lnTo>
                    <a:pt x="150811" y="14414"/>
                  </a:lnTo>
                  <a:lnTo>
                    <a:pt x="1508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3299755" y="3822640"/>
              <a:ext cx="151130" cy="14604"/>
            </a:xfrm>
            <a:custGeom>
              <a:avLst/>
              <a:gdLst/>
              <a:ahLst/>
              <a:cxnLst/>
              <a:rect l="l" t="t" r="r" b="b"/>
              <a:pathLst>
                <a:path w="151129" h="14604">
                  <a:moveTo>
                    <a:pt x="0" y="0"/>
                  </a:moveTo>
                  <a:lnTo>
                    <a:pt x="150810" y="0"/>
                  </a:lnTo>
                  <a:lnTo>
                    <a:pt x="150810" y="14415"/>
                  </a:lnTo>
                  <a:lnTo>
                    <a:pt x="0" y="1441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3431533" y="3816440"/>
              <a:ext cx="146685" cy="46355"/>
            </a:xfrm>
            <a:custGeom>
              <a:avLst/>
              <a:gdLst/>
              <a:ahLst/>
              <a:cxnLst/>
              <a:rect l="l" t="t" r="r" b="b"/>
              <a:pathLst>
                <a:path w="146685" h="46354">
                  <a:moveTo>
                    <a:pt x="123106" y="0"/>
                  </a:moveTo>
                  <a:lnTo>
                    <a:pt x="22971" y="0"/>
                  </a:lnTo>
                  <a:lnTo>
                    <a:pt x="14029" y="1805"/>
                  </a:lnTo>
                  <a:lnTo>
                    <a:pt x="6728" y="6728"/>
                  </a:lnTo>
                  <a:lnTo>
                    <a:pt x="1805" y="14030"/>
                  </a:lnTo>
                  <a:lnTo>
                    <a:pt x="0" y="22971"/>
                  </a:lnTo>
                  <a:lnTo>
                    <a:pt x="1805" y="31913"/>
                  </a:lnTo>
                  <a:lnTo>
                    <a:pt x="6728" y="39214"/>
                  </a:lnTo>
                  <a:lnTo>
                    <a:pt x="14029" y="44138"/>
                  </a:lnTo>
                  <a:lnTo>
                    <a:pt x="22971" y="45943"/>
                  </a:lnTo>
                  <a:lnTo>
                    <a:pt x="123104" y="45944"/>
                  </a:lnTo>
                  <a:lnTo>
                    <a:pt x="132046" y="44139"/>
                  </a:lnTo>
                  <a:lnTo>
                    <a:pt x="139348" y="39216"/>
                  </a:lnTo>
                  <a:lnTo>
                    <a:pt x="144271" y="31913"/>
                  </a:lnTo>
                  <a:lnTo>
                    <a:pt x="146077" y="22971"/>
                  </a:lnTo>
                  <a:lnTo>
                    <a:pt x="144272" y="14030"/>
                  </a:lnTo>
                  <a:lnTo>
                    <a:pt x="139349" y="6728"/>
                  </a:lnTo>
                  <a:lnTo>
                    <a:pt x="132047" y="1805"/>
                  </a:lnTo>
                  <a:lnTo>
                    <a:pt x="1231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3434761" y="3820977"/>
              <a:ext cx="139622" cy="3006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3298245" y="3922660"/>
              <a:ext cx="151130" cy="14604"/>
            </a:xfrm>
            <a:custGeom>
              <a:avLst/>
              <a:gdLst/>
              <a:ahLst/>
              <a:cxnLst/>
              <a:rect l="l" t="t" r="r" b="b"/>
              <a:pathLst>
                <a:path w="151129" h="14604">
                  <a:moveTo>
                    <a:pt x="150811" y="0"/>
                  </a:moveTo>
                  <a:lnTo>
                    <a:pt x="0" y="0"/>
                  </a:lnTo>
                  <a:lnTo>
                    <a:pt x="0" y="14414"/>
                  </a:lnTo>
                  <a:lnTo>
                    <a:pt x="150811" y="14414"/>
                  </a:lnTo>
                  <a:lnTo>
                    <a:pt x="1508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3298245" y="3922660"/>
              <a:ext cx="151130" cy="14604"/>
            </a:xfrm>
            <a:custGeom>
              <a:avLst/>
              <a:gdLst/>
              <a:ahLst/>
              <a:cxnLst/>
              <a:rect l="l" t="t" r="r" b="b"/>
              <a:pathLst>
                <a:path w="151129" h="14604">
                  <a:moveTo>
                    <a:pt x="0" y="0"/>
                  </a:moveTo>
                  <a:lnTo>
                    <a:pt x="150810" y="0"/>
                  </a:lnTo>
                  <a:lnTo>
                    <a:pt x="150810" y="14415"/>
                  </a:lnTo>
                  <a:lnTo>
                    <a:pt x="0" y="1441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3301267" y="4010031"/>
              <a:ext cx="149860" cy="14604"/>
            </a:xfrm>
            <a:custGeom>
              <a:avLst/>
              <a:gdLst/>
              <a:ahLst/>
              <a:cxnLst/>
              <a:rect l="l" t="t" r="r" b="b"/>
              <a:pathLst>
                <a:path w="149860" h="14604">
                  <a:moveTo>
                    <a:pt x="149301" y="0"/>
                  </a:moveTo>
                  <a:lnTo>
                    <a:pt x="0" y="0"/>
                  </a:lnTo>
                  <a:lnTo>
                    <a:pt x="0" y="14414"/>
                  </a:lnTo>
                  <a:lnTo>
                    <a:pt x="149301" y="14414"/>
                  </a:lnTo>
                  <a:lnTo>
                    <a:pt x="1493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3301267" y="4010031"/>
              <a:ext cx="149860" cy="14604"/>
            </a:xfrm>
            <a:custGeom>
              <a:avLst/>
              <a:gdLst/>
              <a:ahLst/>
              <a:cxnLst/>
              <a:rect l="l" t="t" r="r" b="b"/>
              <a:pathLst>
                <a:path w="149860" h="14604">
                  <a:moveTo>
                    <a:pt x="0" y="0"/>
                  </a:moveTo>
                  <a:lnTo>
                    <a:pt x="149300" y="0"/>
                  </a:lnTo>
                  <a:lnTo>
                    <a:pt x="149300" y="14415"/>
                  </a:lnTo>
                  <a:lnTo>
                    <a:pt x="0" y="1441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3428309" y="4002088"/>
              <a:ext cx="147955" cy="44450"/>
            </a:xfrm>
            <a:custGeom>
              <a:avLst/>
              <a:gdLst/>
              <a:ahLst/>
              <a:cxnLst/>
              <a:rect l="l" t="t" r="r" b="b"/>
              <a:pathLst>
                <a:path w="147954" h="44450">
                  <a:moveTo>
                    <a:pt x="125332" y="0"/>
                  </a:moveTo>
                  <a:lnTo>
                    <a:pt x="22211" y="0"/>
                  </a:lnTo>
                  <a:lnTo>
                    <a:pt x="13565" y="1745"/>
                  </a:lnTo>
                  <a:lnTo>
                    <a:pt x="6505" y="6505"/>
                  </a:lnTo>
                  <a:lnTo>
                    <a:pt x="1745" y="13565"/>
                  </a:lnTo>
                  <a:lnTo>
                    <a:pt x="0" y="22209"/>
                  </a:lnTo>
                  <a:lnTo>
                    <a:pt x="1745" y="30855"/>
                  </a:lnTo>
                  <a:lnTo>
                    <a:pt x="6505" y="37915"/>
                  </a:lnTo>
                  <a:lnTo>
                    <a:pt x="13565" y="42675"/>
                  </a:lnTo>
                  <a:lnTo>
                    <a:pt x="22211" y="44420"/>
                  </a:lnTo>
                  <a:lnTo>
                    <a:pt x="125331" y="44422"/>
                  </a:lnTo>
                  <a:lnTo>
                    <a:pt x="133976" y="42676"/>
                  </a:lnTo>
                  <a:lnTo>
                    <a:pt x="141036" y="37916"/>
                  </a:lnTo>
                  <a:lnTo>
                    <a:pt x="145796" y="30856"/>
                  </a:lnTo>
                  <a:lnTo>
                    <a:pt x="147543" y="22211"/>
                  </a:lnTo>
                  <a:lnTo>
                    <a:pt x="145798" y="13565"/>
                  </a:lnTo>
                  <a:lnTo>
                    <a:pt x="141038" y="6505"/>
                  </a:lnTo>
                  <a:lnTo>
                    <a:pt x="133978" y="1745"/>
                  </a:lnTo>
                  <a:lnTo>
                    <a:pt x="1253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3431542" y="4006881"/>
              <a:ext cx="141274" cy="3483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3429922" y="3913247"/>
              <a:ext cx="204439" cy="6383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3558577" y="3649663"/>
              <a:ext cx="17372" cy="67307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558578" y="3649663"/>
              <a:ext cx="17780" cy="673100"/>
            </a:xfrm>
            <a:custGeom>
              <a:avLst/>
              <a:gdLst/>
              <a:ahLst/>
              <a:cxnLst/>
              <a:rect l="l" t="t" r="r" b="b"/>
              <a:pathLst>
                <a:path w="17779" h="673100">
                  <a:moveTo>
                    <a:pt x="0" y="0"/>
                  </a:moveTo>
                  <a:lnTo>
                    <a:pt x="17371" y="0"/>
                  </a:lnTo>
                  <a:lnTo>
                    <a:pt x="17371" y="673078"/>
                  </a:lnTo>
                  <a:lnTo>
                    <a:pt x="0" y="67307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574187" y="3819697"/>
              <a:ext cx="59670" cy="6266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3574943" y="3723502"/>
              <a:ext cx="61431" cy="7060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3571659" y="4290974"/>
              <a:ext cx="66675" cy="60325"/>
            </a:xfrm>
            <a:custGeom>
              <a:avLst/>
              <a:gdLst/>
              <a:ahLst/>
              <a:cxnLst/>
              <a:rect l="l" t="t" r="r" b="b"/>
              <a:pathLst>
                <a:path w="66675" h="60325">
                  <a:moveTo>
                    <a:pt x="66217" y="6388"/>
                  </a:moveTo>
                  <a:lnTo>
                    <a:pt x="63398" y="0"/>
                  </a:lnTo>
                  <a:lnTo>
                    <a:pt x="56451" y="0"/>
                  </a:lnTo>
                  <a:lnTo>
                    <a:pt x="54698" y="3962"/>
                  </a:lnTo>
                  <a:lnTo>
                    <a:pt x="0" y="27457"/>
                  </a:lnTo>
                  <a:lnTo>
                    <a:pt x="406" y="60312"/>
                  </a:lnTo>
                  <a:lnTo>
                    <a:pt x="61480" y="28536"/>
                  </a:lnTo>
                  <a:lnTo>
                    <a:pt x="63398" y="28536"/>
                  </a:lnTo>
                  <a:lnTo>
                    <a:pt x="66217" y="22148"/>
                  </a:lnTo>
                  <a:lnTo>
                    <a:pt x="66217" y="6388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3279110" y="4311563"/>
              <a:ext cx="301625" cy="43180"/>
            </a:xfrm>
            <a:custGeom>
              <a:avLst/>
              <a:gdLst/>
              <a:ahLst/>
              <a:cxnLst/>
              <a:rect l="l" t="t" r="r" b="b"/>
              <a:pathLst>
                <a:path w="301625" h="43179">
                  <a:moveTo>
                    <a:pt x="280148" y="0"/>
                  </a:moveTo>
                  <a:lnTo>
                    <a:pt x="21475" y="0"/>
                  </a:lnTo>
                  <a:lnTo>
                    <a:pt x="13116" y="1687"/>
                  </a:lnTo>
                  <a:lnTo>
                    <a:pt x="6290" y="6289"/>
                  </a:lnTo>
                  <a:lnTo>
                    <a:pt x="1687" y="13115"/>
                  </a:lnTo>
                  <a:lnTo>
                    <a:pt x="0" y="21474"/>
                  </a:lnTo>
                  <a:lnTo>
                    <a:pt x="1687" y="29833"/>
                  </a:lnTo>
                  <a:lnTo>
                    <a:pt x="6290" y="36659"/>
                  </a:lnTo>
                  <a:lnTo>
                    <a:pt x="13116" y="41262"/>
                  </a:lnTo>
                  <a:lnTo>
                    <a:pt x="21475" y="42950"/>
                  </a:lnTo>
                  <a:lnTo>
                    <a:pt x="280148" y="42950"/>
                  </a:lnTo>
                  <a:lnTo>
                    <a:pt x="288507" y="41262"/>
                  </a:lnTo>
                  <a:lnTo>
                    <a:pt x="295333" y="36659"/>
                  </a:lnTo>
                  <a:lnTo>
                    <a:pt x="299936" y="29833"/>
                  </a:lnTo>
                  <a:lnTo>
                    <a:pt x="301623" y="21474"/>
                  </a:lnTo>
                  <a:lnTo>
                    <a:pt x="299936" y="13115"/>
                  </a:lnTo>
                  <a:lnTo>
                    <a:pt x="295333" y="6289"/>
                  </a:lnTo>
                  <a:lnTo>
                    <a:pt x="288507" y="1687"/>
                  </a:lnTo>
                  <a:lnTo>
                    <a:pt x="280148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3279110" y="4311563"/>
              <a:ext cx="301625" cy="43180"/>
            </a:xfrm>
            <a:custGeom>
              <a:avLst/>
              <a:gdLst/>
              <a:ahLst/>
              <a:cxnLst/>
              <a:rect l="l" t="t" r="r" b="b"/>
              <a:pathLst>
                <a:path w="301625" h="43179">
                  <a:moveTo>
                    <a:pt x="0" y="21475"/>
                  </a:moveTo>
                  <a:lnTo>
                    <a:pt x="1687" y="13115"/>
                  </a:lnTo>
                  <a:lnTo>
                    <a:pt x="6289" y="6289"/>
                  </a:lnTo>
                  <a:lnTo>
                    <a:pt x="13115" y="1687"/>
                  </a:lnTo>
                  <a:lnTo>
                    <a:pt x="21475" y="0"/>
                  </a:lnTo>
                  <a:lnTo>
                    <a:pt x="280147" y="0"/>
                  </a:lnTo>
                  <a:lnTo>
                    <a:pt x="288506" y="1687"/>
                  </a:lnTo>
                  <a:lnTo>
                    <a:pt x="295333" y="6289"/>
                  </a:lnTo>
                  <a:lnTo>
                    <a:pt x="299935" y="13115"/>
                  </a:lnTo>
                  <a:lnTo>
                    <a:pt x="301622" y="21475"/>
                  </a:lnTo>
                  <a:lnTo>
                    <a:pt x="299935" y="29834"/>
                  </a:lnTo>
                  <a:lnTo>
                    <a:pt x="295333" y="36660"/>
                  </a:lnTo>
                  <a:lnTo>
                    <a:pt x="288506" y="41262"/>
                  </a:lnTo>
                  <a:lnTo>
                    <a:pt x="280147" y="42950"/>
                  </a:lnTo>
                  <a:lnTo>
                    <a:pt x="21475" y="42950"/>
                  </a:lnTo>
                  <a:lnTo>
                    <a:pt x="13115" y="41262"/>
                  </a:lnTo>
                  <a:lnTo>
                    <a:pt x="6289" y="36660"/>
                  </a:lnTo>
                  <a:lnTo>
                    <a:pt x="1687" y="29834"/>
                  </a:lnTo>
                  <a:lnTo>
                    <a:pt x="0" y="2147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3294973" y="4321271"/>
              <a:ext cx="269900" cy="238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3294973" y="4321271"/>
              <a:ext cx="270510" cy="24130"/>
            </a:xfrm>
            <a:custGeom>
              <a:avLst/>
              <a:gdLst/>
              <a:ahLst/>
              <a:cxnLst/>
              <a:rect l="l" t="t" r="r" b="b"/>
              <a:pathLst>
                <a:path w="270510" h="24129">
                  <a:moveTo>
                    <a:pt x="0" y="11914"/>
                  </a:moveTo>
                  <a:lnTo>
                    <a:pt x="0" y="5334"/>
                  </a:lnTo>
                  <a:lnTo>
                    <a:pt x="5334" y="0"/>
                  </a:lnTo>
                  <a:lnTo>
                    <a:pt x="11914" y="0"/>
                  </a:lnTo>
                  <a:lnTo>
                    <a:pt x="257985" y="0"/>
                  </a:lnTo>
                  <a:lnTo>
                    <a:pt x="264565" y="0"/>
                  </a:lnTo>
                  <a:lnTo>
                    <a:pt x="269899" y="5334"/>
                  </a:lnTo>
                  <a:lnTo>
                    <a:pt x="269899" y="11914"/>
                  </a:lnTo>
                  <a:lnTo>
                    <a:pt x="269899" y="18493"/>
                  </a:lnTo>
                  <a:lnTo>
                    <a:pt x="264565" y="23827"/>
                  </a:lnTo>
                  <a:lnTo>
                    <a:pt x="257985" y="23827"/>
                  </a:lnTo>
                  <a:lnTo>
                    <a:pt x="11914" y="23827"/>
                  </a:lnTo>
                  <a:lnTo>
                    <a:pt x="5334" y="23827"/>
                  </a:lnTo>
                  <a:lnTo>
                    <a:pt x="0" y="18493"/>
                  </a:lnTo>
                  <a:lnTo>
                    <a:pt x="0" y="1191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3321912" y="4224192"/>
              <a:ext cx="40005" cy="43180"/>
            </a:xfrm>
            <a:custGeom>
              <a:avLst/>
              <a:gdLst/>
              <a:ahLst/>
              <a:cxnLst/>
              <a:rect l="l" t="t" r="r" b="b"/>
              <a:pathLst>
                <a:path w="40004" h="43179">
                  <a:moveTo>
                    <a:pt x="19889" y="0"/>
                  </a:moveTo>
                  <a:lnTo>
                    <a:pt x="12147" y="1687"/>
                  </a:lnTo>
                  <a:lnTo>
                    <a:pt x="5825" y="6289"/>
                  </a:lnTo>
                  <a:lnTo>
                    <a:pt x="1563" y="13115"/>
                  </a:lnTo>
                  <a:lnTo>
                    <a:pt x="0" y="21474"/>
                  </a:lnTo>
                  <a:lnTo>
                    <a:pt x="1563" y="29833"/>
                  </a:lnTo>
                  <a:lnTo>
                    <a:pt x="5825" y="36659"/>
                  </a:lnTo>
                  <a:lnTo>
                    <a:pt x="12147" y="41262"/>
                  </a:lnTo>
                  <a:lnTo>
                    <a:pt x="19889" y="42950"/>
                  </a:lnTo>
                  <a:lnTo>
                    <a:pt x="27631" y="41262"/>
                  </a:lnTo>
                  <a:lnTo>
                    <a:pt x="33954" y="36659"/>
                  </a:lnTo>
                  <a:lnTo>
                    <a:pt x="38217" y="29833"/>
                  </a:lnTo>
                  <a:lnTo>
                    <a:pt x="39780" y="21474"/>
                  </a:lnTo>
                  <a:lnTo>
                    <a:pt x="38217" y="13115"/>
                  </a:lnTo>
                  <a:lnTo>
                    <a:pt x="33954" y="6289"/>
                  </a:lnTo>
                  <a:lnTo>
                    <a:pt x="27631" y="1687"/>
                  </a:lnTo>
                  <a:lnTo>
                    <a:pt x="19889" y="0"/>
                  </a:lnTo>
                  <a:close/>
                </a:path>
              </a:pathLst>
            </a:custGeom>
            <a:solidFill>
              <a:srgbClr val="37D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3366476" y="4224192"/>
              <a:ext cx="40005" cy="43180"/>
            </a:xfrm>
            <a:custGeom>
              <a:avLst/>
              <a:gdLst/>
              <a:ahLst/>
              <a:cxnLst/>
              <a:rect l="l" t="t" r="r" b="b"/>
              <a:pathLst>
                <a:path w="40004" h="43179">
                  <a:moveTo>
                    <a:pt x="19889" y="0"/>
                  </a:moveTo>
                  <a:lnTo>
                    <a:pt x="12147" y="1687"/>
                  </a:lnTo>
                  <a:lnTo>
                    <a:pt x="5825" y="6289"/>
                  </a:lnTo>
                  <a:lnTo>
                    <a:pt x="1562" y="13115"/>
                  </a:lnTo>
                  <a:lnTo>
                    <a:pt x="0" y="21474"/>
                  </a:lnTo>
                  <a:lnTo>
                    <a:pt x="1562" y="29833"/>
                  </a:lnTo>
                  <a:lnTo>
                    <a:pt x="5825" y="36659"/>
                  </a:lnTo>
                  <a:lnTo>
                    <a:pt x="12147" y="41262"/>
                  </a:lnTo>
                  <a:lnTo>
                    <a:pt x="19889" y="42950"/>
                  </a:lnTo>
                  <a:lnTo>
                    <a:pt x="27631" y="41262"/>
                  </a:lnTo>
                  <a:lnTo>
                    <a:pt x="33954" y="36659"/>
                  </a:lnTo>
                  <a:lnTo>
                    <a:pt x="38217" y="29833"/>
                  </a:lnTo>
                  <a:lnTo>
                    <a:pt x="39780" y="21474"/>
                  </a:lnTo>
                  <a:lnTo>
                    <a:pt x="38217" y="13115"/>
                  </a:lnTo>
                  <a:lnTo>
                    <a:pt x="33954" y="6289"/>
                  </a:lnTo>
                  <a:lnTo>
                    <a:pt x="27631" y="1687"/>
                  </a:lnTo>
                  <a:lnTo>
                    <a:pt x="19889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3410788" y="4224192"/>
              <a:ext cx="40005" cy="41275"/>
            </a:xfrm>
            <a:custGeom>
              <a:avLst/>
              <a:gdLst/>
              <a:ahLst/>
              <a:cxnLst/>
              <a:rect l="l" t="t" r="r" b="b"/>
              <a:pathLst>
                <a:path w="40004" h="41275">
                  <a:moveTo>
                    <a:pt x="19889" y="0"/>
                  </a:moveTo>
                  <a:lnTo>
                    <a:pt x="12147" y="1618"/>
                  </a:lnTo>
                  <a:lnTo>
                    <a:pt x="5825" y="6031"/>
                  </a:lnTo>
                  <a:lnTo>
                    <a:pt x="1563" y="12576"/>
                  </a:lnTo>
                  <a:lnTo>
                    <a:pt x="0" y="20591"/>
                  </a:lnTo>
                  <a:lnTo>
                    <a:pt x="1563" y="28607"/>
                  </a:lnTo>
                  <a:lnTo>
                    <a:pt x="5825" y="35153"/>
                  </a:lnTo>
                  <a:lnTo>
                    <a:pt x="12147" y="39566"/>
                  </a:lnTo>
                  <a:lnTo>
                    <a:pt x="19889" y="41184"/>
                  </a:lnTo>
                  <a:lnTo>
                    <a:pt x="27631" y="39566"/>
                  </a:lnTo>
                  <a:lnTo>
                    <a:pt x="33954" y="35153"/>
                  </a:lnTo>
                  <a:lnTo>
                    <a:pt x="38217" y="28607"/>
                  </a:lnTo>
                  <a:lnTo>
                    <a:pt x="39780" y="20591"/>
                  </a:lnTo>
                  <a:lnTo>
                    <a:pt x="38217" y="12576"/>
                  </a:lnTo>
                  <a:lnTo>
                    <a:pt x="33954" y="6031"/>
                  </a:lnTo>
                  <a:lnTo>
                    <a:pt x="27631" y="1618"/>
                  </a:lnTo>
                  <a:lnTo>
                    <a:pt x="19889" y="0"/>
                  </a:lnTo>
                  <a:close/>
                </a:path>
              </a:pathLst>
            </a:custGeom>
            <a:solidFill>
              <a:srgbClr val="37D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3510992" y="4063865"/>
              <a:ext cx="22225" cy="224154"/>
            </a:xfrm>
            <a:custGeom>
              <a:avLst/>
              <a:gdLst/>
              <a:ahLst/>
              <a:cxnLst/>
              <a:rect l="l" t="t" r="r" b="b"/>
              <a:pathLst>
                <a:path w="22225" h="224154">
                  <a:moveTo>
                    <a:pt x="22156" y="0"/>
                  </a:moveTo>
                  <a:lnTo>
                    <a:pt x="0" y="0"/>
                  </a:lnTo>
                  <a:lnTo>
                    <a:pt x="0" y="223869"/>
                  </a:lnTo>
                  <a:lnTo>
                    <a:pt x="22156" y="223869"/>
                  </a:lnTo>
                  <a:lnTo>
                    <a:pt x="22156" y="0"/>
                  </a:lnTo>
                  <a:close/>
                </a:path>
              </a:pathLst>
            </a:custGeom>
            <a:solidFill>
              <a:srgbClr val="363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3510992" y="4063865"/>
              <a:ext cx="22225" cy="224154"/>
            </a:xfrm>
            <a:custGeom>
              <a:avLst/>
              <a:gdLst/>
              <a:ahLst/>
              <a:cxnLst/>
              <a:rect l="l" t="t" r="r" b="b"/>
              <a:pathLst>
                <a:path w="22225" h="224154">
                  <a:moveTo>
                    <a:pt x="0" y="0"/>
                  </a:moveTo>
                  <a:lnTo>
                    <a:pt x="22156" y="0"/>
                  </a:lnTo>
                  <a:lnTo>
                    <a:pt x="22156" y="223868"/>
                  </a:lnTo>
                  <a:lnTo>
                    <a:pt x="0" y="22386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58123" y="4070350"/>
              <a:ext cx="666750" cy="66992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716712" y="4134614"/>
              <a:ext cx="345813" cy="30677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8716298" y="3986213"/>
              <a:ext cx="711198" cy="66992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8778645" y="4050476"/>
              <a:ext cx="345813" cy="30677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4434810" y="2243138"/>
              <a:ext cx="990600" cy="263525"/>
            </a:xfrm>
            <a:custGeom>
              <a:avLst/>
              <a:gdLst/>
              <a:ahLst/>
              <a:cxnLst/>
              <a:rect l="l" t="t" r="r" b="b"/>
              <a:pathLst>
                <a:path w="990600" h="263525">
                  <a:moveTo>
                    <a:pt x="990600" y="0"/>
                  </a:moveTo>
                  <a:lnTo>
                    <a:pt x="0" y="0"/>
                  </a:lnTo>
                  <a:lnTo>
                    <a:pt x="0" y="263525"/>
                  </a:lnTo>
                  <a:lnTo>
                    <a:pt x="990600" y="263525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4434810" y="2243139"/>
              <a:ext cx="990600" cy="263525"/>
            </a:xfrm>
            <a:custGeom>
              <a:avLst/>
              <a:gdLst/>
              <a:ahLst/>
              <a:cxnLst/>
              <a:rect l="l" t="t" r="r" b="b"/>
              <a:pathLst>
                <a:path w="990600" h="263525">
                  <a:moveTo>
                    <a:pt x="0" y="0"/>
                  </a:moveTo>
                  <a:lnTo>
                    <a:pt x="990599" y="0"/>
                  </a:lnTo>
                  <a:lnTo>
                    <a:pt x="990599" y="263524"/>
                  </a:lnTo>
                  <a:lnTo>
                    <a:pt x="0" y="2635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4629120" y="2264220"/>
              <a:ext cx="590550" cy="200660"/>
            </a:xfrm>
            <a:custGeom>
              <a:avLst/>
              <a:gdLst/>
              <a:ahLst/>
              <a:cxnLst/>
              <a:rect l="l" t="t" r="r" b="b"/>
              <a:pathLst>
                <a:path w="590550" h="200660">
                  <a:moveTo>
                    <a:pt x="590550" y="0"/>
                  </a:moveTo>
                  <a:lnTo>
                    <a:pt x="0" y="0"/>
                  </a:lnTo>
                  <a:lnTo>
                    <a:pt x="0" y="200278"/>
                  </a:lnTo>
                  <a:lnTo>
                    <a:pt x="590550" y="200278"/>
                  </a:lnTo>
                  <a:lnTo>
                    <a:pt x="590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4629120" y="2264220"/>
              <a:ext cx="590550" cy="200660"/>
            </a:xfrm>
            <a:custGeom>
              <a:avLst/>
              <a:gdLst/>
              <a:ahLst/>
              <a:cxnLst/>
              <a:rect l="l" t="t" r="r" b="b"/>
              <a:pathLst>
                <a:path w="590550" h="200660">
                  <a:moveTo>
                    <a:pt x="0" y="0"/>
                  </a:moveTo>
                  <a:lnTo>
                    <a:pt x="590549" y="0"/>
                  </a:lnTo>
                  <a:lnTo>
                    <a:pt x="590549" y="200278"/>
                  </a:lnTo>
                  <a:lnTo>
                    <a:pt x="0" y="20027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5257770" y="2382806"/>
              <a:ext cx="102870" cy="68580"/>
            </a:xfrm>
            <a:custGeom>
              <a:avLst/>
              <a:gdLst/>
              <a:ahLst/>
              <a:cxnLst/>
              <a:rect l="l" t="t" r="r" b="b"/>
              <a:pathLst>
                <a:path w="102870" h="68580">
                  <a:moveTo>
                    <a:pt x="102869" y="0"/>
                  </a:moveTo>
                  <a:lnTo>
                    <a:pt x="0" y="0"/>
                  </a:lnTo>
                  <a:lnTo>
                    <a:pt x="0" y="68516"/>
                  </a:lnTo>
                  <a:lnTo>
                    <a:pt x="102869" y="68516"/>
                  </a:lnTo>
                  <a:lnTo>
                    <a:pt x="102869" y="0"/>
                  </a:lnTo>
                  <a:close/>
                </a:path>
              </a:pathLst>
            </a:custGeom>
            <a:solidFill>
              <a:srgbClr val="D6A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5257770" y="2382807"/>
              <a:ext cx="102870" cy="68580"/>
            </a:xfrm>
            <a:custGeom>
              <a:avLst/>
              <a:gdLst/>
              <a:ahLst/>
              <a:cxnLst/>
              <a:rect l="l" t="t" r="r" b="b"/>
              <a:pathLst>
                <a:path w="102870" h="68580">
                  <a:moveTo>
                    <a:pt x="0" y="0"/>
                  </a:moveTo>
                  <a:lnTo>
                    <a:pt x="102870" y="0"/>
                  </a:lnTo>
                  <a:lnTo>
                    <a:pt x="102870" y="68517"/>
                  </a:lnTo>
                  <a:lnTo>
                    <a:pt x="0" y="685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4476720" y="2385442"/>
              <a:ext cx="102870" cy="71755"/>
            </a:xfrm>
            <a:custGeom>
              <a:avLst/>
              <a:gdLst/>
              <a:ahLst/>
              <a:cxnLst/>
              <a:rect l="l" t="t" r="r" b="b"/>
              <a:pathLst>
                <a:path w="102870" h="71755">
                  <a:moveTo>
                    <a:pt x="102869" y="0"/>
                  </a:moveTo>
                  <a:lnTo>
                    <a:pt x="0" y="0"/>
                  </a:lnTo>
                  <a:lnTo>
                    <a:pt x="0" y="71151"/>
                  </a:lnTo>
                  <a:lnTo>
                    <a:pt x="102869" y="71151"/>
                  </a:lnTo>
                  <a:lnTo>
                    <a:pt x="102869" y="0"/>
                  </a:lnTo>
                  <a:close/>
                </a:path>
              </a:pathLst>
            </a:custGeom>
            <a:solidFill>
              <a:srgbClr val="D6A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4476720" y="2385442"/>
              <a:ext cx="102870" cy="71755"/>
            </a:xfrm>
            <a:custGeom>
              <a:avLst/>
              <a:gdLst/>
              <a:ahLst/>
              <a:cxnLst/>
              <a:rect l="l" t="t" r="r" b="b"/>
              <a:pathLst>
                <a:path w="102870" h="71755">
                  <a:moveTo>
                    <a:pt x="0" y="0"/>
                  </a:moveTo>
                  <a:lnTo>
                    <a:pt x="102870" y="0"/>
                  </a:lnTo>
                  <a:lnTo>
                    <a:pt x="102870" y="71151"/>
                  </a:lnTo>
                  <a:lnTo>
                    <a:pt x="0" y="7115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5437811" y="1728787"/>
              <a:ext cx="353060" cy="624205"/>
            </a:xfrm>
            <a:custGeom>
              <a:avLst/>
              <a:gdLst/>
              <a:ahLst/>
              <a:cxnLst/>
              <a:rect l="l" t="t" r="r" b="b"/>
              <a:pathLst>
                <a:path w="353060" h="624205">
                  <a:moveTo>
                    <a:pt x="0" y="624169"/>
                  </a:moveTo>
                  <a:lnTo>
                    <a:pt x="352724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5423806" y="2251953"/>
              <a:ext cx="104696" cy="12294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8" name="object 198"/>
          <p:cNvSpPr txBox="1"/>
          <p:nvPr/>
        </p:nvSpPr>
        <p:spPr>
          <a:xfrm>
            <a:off x="5881975" y="1593533"/>
            <a:ext cx="24009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ahoma"/>
                <a:cs typeface="Tahoma"/>
              </a:rPr>
              <a:t>server socket, </a:t>
            </a:r>
            <a:r>
              <a:rPr sz="1600" dirty="0">
                <a:latin typeface="Tahoma"/>
                <a:cs typeface="Tahoma"/>
              </a:rPr>
              <a:t>also </a:t>
            </a:r>
            <a:r>
              <a:rPr sz="1600" spc="-5" dirty="0">
                <a:latin typeface="Tahoma"/>
                <a:cs typeface="Tahoma"/>
              </a:rPr>
              <a:t>port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80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338" y="807244"/>
            <a:ext cx="78905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Connection-oriented </a:t>
            </a:r>
            <a:r>
              <a:rPr dirty="0"/>
              <a:t>demux:</a:t>
            </a:r>
            <a:r>
              <a:rPr spc="15" dirty="0"/>
              <a:t> </a:t>
            </a:r>
            <a:r>
              <a:rPr spc="-5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91511" y="2206626"/>
            <a:ext cx="2954655" cy="2383155"/>
            <a:chOff x="891511" y="2206626"/>
            <a:chExt cx="2954655" cy="2383155"/>
          </a:xfrm>
        </p:grpSpPr>
        <p:sp>
          <p:nvSpPr>
            <p:cNvPr id="4" name="object 4"/>
            <p:cNvSpPr/>
            <p:nvPr/>
          </p:nvSpPr>
          <p:spPr>
            <a:xfrm>
              <a:off x="3288635" y="2211388"/>
              <a:ext cx="552450" cy="2082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88635" y="2211389"/>
              <a:ext cx="552450" cy="2082800"/>
            </a:xfrm>
            <a:custGeom>
              <a:avLst/>
              <a:gdLst/>
              <a:ahLst/>
              <a:cxnLst/>
              <a:rect l="l" t="t" r="r" b="b"/>
              <a:pathLst>
                <a:path w="552450" h="2082800">
                  <a:moveTo>
                    <a:pt x="0" y="2073274"/>
                  </a:moveTo>
                  <a:lnTo>
                    <a:pt x="552449" y="0"/>
                  </a:lnTo>
                  <a:lnTo>
                    <a:pt x="542924" y="1997074"/>
                  </a:lnTo>
                  <a:lnTo>
                    <a:pt x="285749" y="2082799"/>
                  </a:lnTo>
                  <a:lnTo>
                    <a:pt x="0" y="2073274"/>
                  </a:lnTo>
                  <a:close/>
                </a:path>
              </a:pathLst>
            </a:custGeom>
            <a:ln w="9524">
              <a:solidFill>
                <a:srgbClr val="E4E4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6273" y="2390774"/>
              <a:ext cx="460374" cy="2193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6273" y="2390775"/>
              <a:ext cx="460375" cy="2193925"/>
            </a:xfrm>
            <a:custGeom>
              <a:avLst/>
              <a:gdLst/>
              <a:ahLst/>
              <a:cxnLst/>
              <a:rect l="l" t="t" r="r" b="b"/>
              <a:pathLst>
                <a:path w="460375" h="2193925">
                  <a:moveTo>
                    <a:pt x="23812" y="2193924"/>
                  </a:moveTo>
                  <a:lnTo>
                    <a:pt x="0" y="2158999"/>
                  </a:lnTo>
                  <a:lnTo>
                    <a:pt x="460374" y="0"/>
                  </a:lnTo>
                  <a:lnTo>
                    <a:pt x="450849" y="1997074"/>
                  </a:lnTo>
                  <a:lnTo>
                    <a:pt x="288924" y="2193924"/>
                  </a:lnTo>
                  <a:lnTo>
                    <a:pt x="23812" y="2193924"/>
                  </a:lnTo>
                  <a:close/>
                </a:path>
              </a:pathLst>
            </a:custGeom>
            <a:ln w="9524">
              <a:solidFill>
                <a:srgbClr val="E4E4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91564" y="2368549"/>
              <a:ext cx="1297305" cy="1981200"/>
            </a:xfrm>
            <a:custGeom>
              <a:avLst/>
              <a:gdLst/>
              <a:ahLst/>
              <a:cxnLst/>
              <a:rect l="l" t="t" r="r" b="b"/>
              <a:pathLst>
                <a:path w="1297305" h="1981200">
                  <a:moveTo>
                    <a:pt x="1296987" y="0"/>
                  </a:moveTo>
                  <a:lnTo>
                    <a:pt x="0" y="0"/>
                  </a:lnTo>
                  <a:lnTo>
                    <a:pt x="0" y="53975"/>
                  </a:lnTo>
                  <a:lnTo>
                    <a:pt x="0" y="1981200"/>
                  </a:lnTo>
                  <a:lnTo>
                    <a:pt x="1296987" y="1981200"/>
                  </a:lnTo>
                  <a:lnTo>
                    <a:pt x="1296987" y="53975"/>
                  </a:lnTo>
                  <a:lnTo>
                    <a:pt x="1296987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53473" y="2422524"/>
              <a:ext cx="1273175" cy="1979930"/>
            </a:xfrm>
            <a:custGeom>
              <a:avLst/>
              <a:gdLst/>
              <a:ahLst/>
              <a:cxnLst/>
              <a:rect l="l" t="t" r="r" b="b"/>
              <a:pathLst>
                <a:path w="1273175" h="1979929">
                  <a:moveTo>
                    <a:pt x="1273175" y="0"/>
                  </a:moveTo>
                  <a:lnTo>
                    <a:pt x="0" y="0"/>
                  </a:lnTo>
                  <a:lnTo>
                    <a:pt x="0" y="1979612"/>
                  </a:lnTo>
                  <a:lnTo>
                    <a:pt x="1273175" y="1979612"/>
                  </a:lnTo>
                  <a:lnTo>
                    <a:pt x="1273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53473" y="2422525"/>
              <a:ext cx="1273175" cy="1979930"/>
            </a:xfrm>
            <a:custGeom>
              <a:avLst/>
              <a:gdLst/>
              <a:ahLst/>
              <a:cxnLst/>
              <a:rect l="l" t="t" r="r" b="b"/>
              <a:pathLst>
                <a:path w="1273175" h="1979929">
                  <a:moveTo>
                    <a:pt x="0" y="0"/>
                  </a:moveTo>
                  <a:lnTo>
                    <a:pt x="1273174" y="0"/>
                  </a:lnTo>
                  <a:lnTo>
                    <a:pt x="1273174" y="1979612"/>
                  </a:lnTo>
                  <a:lnTo>
                    <a:pt x="0" y="1979612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48710" y="3184526"/>
              <a:ext cx="1292225" cy="0"/>
            </a:xfrm>
            <a:custGeom>
              <a:avLst/>
              <a:gdLst/>
              <a:ahLst/>
              <a:cxnLst/>
              <a:rect l="l" t="t" r="r" b="b"/>
              <a:pathLst>
                <a:path w="1292225">
                  <a:moveTo>
                    <a:pt x="0" y="0"/>
                  </a:moveTo>
                  <a:lnTo>
                    <a:pt x="309562" y="0"/>
                  </a:lnTo>
                </a:path>
                <a:path w="1292225">
                  <a:moveTo>
                    <a:pt x="930275" y="0"/>
                  </a:moveTo>
                  <a:lnTo>
                    <a:pt x="1292224" y="0"/>
                  </a:lnTo>
                </a:path>
              </a:pathLst>
            </a:custGeom>
            <a:ln w="31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67760" y="3216275"/>
            <a:ext cx="12446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781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transport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42360" y="3489326"/>
            <a:ext cx="1306830" cy="627380"/>
            <a:chOff x="1342360" y="3489326"/>
            <a:chExt cx="1306830" cy="627380"/>
          </a:xfrm>
        </p:grpSpPr>
        <p:sp>
          <p:nvSpPr>
            <p:cNvPr id="14" name="object 14"/>
            <p:cNvSpPr/>
            <p:nvPr/>
          </p:nvSpPr>
          <p:spPr>
            <a:xfrm>
              <a:off x="1370936" y="3503613"/>
              <a:ext cx="1263650" cy="3175"/>
            </a:xfrm>
            <a:custGeom>
              <a:avLst/>
              <a:gdLst/>
              <a:ahLst/>
              <a:cxnLst/>
              <a:rect l="l" t="t" r="r" b="b"/>
              <a:pathLst>
                <a:path w="1263650" h="3175">
                  <a:moveTo>
                    <a:pt x="0" y="0"/>
                  </a:moveTo>
                  <a:lnTo>
                    <a:pt x="1263649" y="317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56648" y="3813174"/>
              <a:ext cx="1263650" cy="3175"/>
            </a:xfrm>
            <a:custGeom>
              <a:avLst/>
              <a:gdLst/>
              <a:ahLst/>
              <a:cxnLst/>
              <a:rect l="l" t="t" r="r" b="b"/>
              <a:pathLst>
                <a:path w="1263650" h="3175">
                  <a:moveTo>
                    <a:pt x="0" y="0"/>
                  </a:moveTo>
                  <a:lnTo>
                    <a:pt x="1263649" y="317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56648" y="4098924"/>
              <a:ext cx="1263650" cy="3175"/>
            </a:xfrm>
            <a:custGeom>
              <a:avLst/>
              <a:gdLst/>
              <a:ahLst/>
              <a:cxnLst/>
              <a:rect l="l" t="t" r="r" b="b"/>
              <a:pathLst>
                <a:path w="1263650" h="3175">
                  <a:moveTo>
                    <a:pt x="0" y="0"/>
                  </a:moveTo>
                  <a:lnTo>
                    <a:pt x="1263649" y="317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367760" y="4121150"/>
            <a:ext cx="12446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005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physical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67760" y="3835400"/>
            <a:ext cx="12446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link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67760" y="3540125"/>
            <a:ext cx="12446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654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network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685260" y="2693987"/>
            <a:ext cx="608330" cy="314325"/>
            <a:chOff x="1685260" y="2693987"/>
            <a:chExt cx="608330" cy="314325"/>
          </a:xfrm>
        </p:grpSpPr>
        <p:sp>
          <p:nvSpPr>
            <p:cNvPr id="21" name="object 21"/>
            <p:cNvSpPr/>
            <p:nvPr/>
          </p:nvSpPr>
          <p:spPr>
            <a:xfrm>
              <a:off x="1690023" y="2698750"/>
              <a:ext cx="598805" cy="304800"/>
            </a:xfrm>
            <a:custGeom>
              <a:avLst/>
              <a:gdLst/>
              <a:ahLst/>
              <a:cxnLst/>
              <a:rect l="l" t="t" r="r" b="b"/>
              <a:pathLst>
                <a:path w="598805" h="304800">
                  <a:moveTo>
                    <a:pt x="299243" y="0"/>
                  </a:moveTo>
                  <a:lnTo>
                    <a:pt x="238935" y="3096"/>
                  </a:lnTo>
                  <a:lnTo>
                    <a:pt x="182764" y="11976"/>
                  </a:lnTo>
                  <a:lnTo>
                    <a:pt x="131933" y="26027"/>
                  </a:lnTo>
                  <a:lnTo>
                    <a:pt x="87646" y="44637"/>
                  </a:lnTo>
                  <a:lnTo>
                    <a:pt x="51106" y="67191"/>
                  </a:lnTo>
                  <a:lnTo>
                    <a:pt x="6079" y="121686"/>
                  </a:lnTo>
                  <a:lnTo>
                    <a:pt x="0" y="152400"/>
                  </a:lnTo>
                  <a:lnTo>
                    <a:pt x="6079" y="183113"/>
                  </a:lnTo>
                  <a:lnTo>
                    <a:pt x="51106" y="237608"/>
                  </a:lnTo>
                  <a:lnTo>
                    <a:pt x="87646" y="260162"/>
                  </a:lnTo>
                  <a:lnTo>
                    <a:pt x="131933" y="278772"/>
                  </a:lnTo>
                  <a:lnTo>
                    <a:pt x="182764" y="292823"/>
                  </a:lnTo>
                  <a:lnTo>
                    <a:pt x="238935" y="301703"/>
                  </a:lnTo>
                  <a:lnTo>
                    <a:pt x="299243" y="304800"/>
                  </a:lnTo>
                  <a:lnTo>
                    <a:pt x="359551" y="301703"/>
                  </a:lnTo>
                  <a:lnTo>
                    <a:pt x="415722" y="292823"/>
                  </a:lnTo>
                  <a:lnTo>
                    <a:pt x="466553" y="278772"/>
                  </a:lnTo>
                  <a:lnTo>
                    <a:pt x="510840" y="260162"/>
                  </a:lnTo>
                  <a:lnTo>
                    <a:pt x="547381" y="237608"/>
                  </a:lnTo>
                  <a:lnTo>
                    <a:pt x="592407" y="183113"/>
                  </a:lnTo>
                  <a:lnTo>
                    <a:pt x="598487" y="152400"/>
                  </a:lnTo>
                  <a:lnTo>
                    <a:pt x="592407" y="121686"/>
                  </a:lnTo>
                  <a:lnTo>
                    <a:pt x="547381" y="67191"/>
                  </a:lnTo>
                  <a:lnTo>
                    <a:pt x="510840" y="44637"/>
                  </a:lnTo>
                  <a:lnTo>
                    <a:pt x="466553" y="26027"/>
                  </a:lnTo>
                  <a:lnTo>
                    <a:pt x="415722" y="11976"/>
                  </a:lnTo>
                  <a:lnTo>
                    <a:pt x="359551" y="3096"/>
                  </a:lnTo>
                  <a:lnTo>
                    <a:pt x="299243" y="0"/>
                  </a:lnTo>
                  <a:close/>
                </a:path>
              </a:pathLst>
            </a:custGeom>
            <a:solidFill>
              <a:srgbClr val="D4F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90023" y="2698750"/>
              <a:ext cx="598805" cy="304800"/>
            </a:xfrm>
            <a:custGeom>
              <a:avLst/>
              <a:gdLst/>
              <a:ahLst/>
              <a:cxnLst/>
              <a:rect l="l" t="t" r="r" b="b"/>
              <a:pathLst>
                <a:path w="598805" h="304800">
                  <a:moveTo>
                    <a:pt x="0" y="152399"/>
                  </a:moveTo>
                  <a:lnTo>
                    <a:pt x="23516" y="93079"/>
                  </a:lnTo>
                  <a:lnTo>
                    <a:pt x="87646" y="44636"/>
                  </a:lnTo>
                  <a:lnTo>
                    <a:pt x="131933" y="26027"/>
                  </a:lnTo>
                  <a:lnTo>
                    <a:pt x="182764" y="11976"/>
                  </a:lnTo>
                  <a:lnTo>
                    <a:pt x="238935" y="3096"/>
                  </a:lnTo>
                  <a:lnTo>
                    <a:pt x="299243" y="0"/>
                  </a:lnTo>
                  <a:lnTo>
                    <a:pt x="359551" y="3096"/>
                  </a:lnTo>
                  <a:lnTo>
                    <a:pt x="415723" y="11976"/>
                  </a:lnTo>
                  <a:lnTo>
                    <a:pt x="466554" y="26027"/>
                  </a:lnTo>
                  <a:lnTo>
                    <a:pt x="510841" y="44636"/>
                  </a:lnTo>
                  <a:lnTo>
                    <a:pt x="547381" y="67191"/>
                  </a:lnTo>
                  <a:lnTo>
                    <a:pt x="592408" y="121686"/>
                  </a:lnTo>
                  <a:lnTo>
                    <a:pt x="598487" y="152399"/>
                  </a:lnTo>
                  <a:lnTo>
                    <a:pt x="592408" y="183113"/>
                  </a:lnTo>
                  <a:lnTo>
                    <a:pt x="547381" y="237608"/>
                  </a:lnTo>
                  <a:lnTo>
                    <a:pt x="510841" y="260163"/>
                  </a:lnTo>
                  <a:lnTo>
                    <a:pt x="466554" y="278772"/>
                  </a:lnTo>
                  <a:lnTo>
                    <a:pt x="415723" y="292823"/>
                  </a:lnTo>
                  <a:lnTo>
                    <a:pt x="359551" y="301703"/>
                  </a:lnTo>
                  <a:lnTo>
                    <a:pt x="299243" y="304800"/>
                  </a:lnTo>
                  <a:lnTo>
                    <a:pt x="238935" y="301703"/>
                  </a:lnTo>
                  <a:lnTo>
                    <a:pt x="182764" y="292823"/>
                  </a:lnTo>
                  <a:lnTo>
                    <a:pt x="131933" y="278772"/>
                  </a:lnTo>
                  <a:lnTo>
                    <a:pt x="87646" y="260163"/>
                  </a:lnTo>
                  <a:lnTo>
                    <a:pt x="51106" y="237608"/>
                  </a:lnTo>
                  <a:lnTo>
                    <a:pt x="6079" y="183113"/>
                  </a:lnTo>
                  <a:lnTo>
                    <a:pt x="0" y="152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367760" y="2429350"/>
            <a:ext cx="1244600" cy="55689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52069" algn="ctr">
              <a:lnSpc>
                <a:spcPct val="100000"/>
              </a:lnSpc>
              <a:spcBef>
                <a:spcPts val="370"/>
              </a:spcBef>
            </a:pPr>
            <a:r>
              <a:rPr sz="1400" dirty="0">
                <a:latin typeface="Tahoma"/>
                <a:cs typeface="Tahoma"/>
              </a:rPr>
              <a:t>application</a:t>
            </a:r>
            <a:endParaRPr sz="1400">
              <a:latin typeface="Tahoma"/>
              <a:cs typeface="Tahoma"/>
            </a:endParaRPr>
          </a:p>
          <a:p>
            <a:pPr marL="6350" algn="ctr">
              <a:lnSpc>
                <a:spcPct val="100000"/>
              </a:lnSpc>
              <a:spcBef>
                <a:spcPts val="310"/>
              </a:spcBef>
            </a:pPr>
            <a:r>
              <a:rPr sz="1600" dirty="0">
                <a:latin typeface="Arial"/>
                <a:cs typeface="Arial"/>
              </a:rPr>
              <a:t>P3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653510" y="2135188"/>
            <a:ext cx="4491355" cy="2072005"/>
            <a:chOff x="1653510" y="2135188"/>
            <a:chExt cx="4491355" cy="2072005"/>
          </a:xfrm>
        </p:grpSpPr>
        <p:sp>
          <p:nvSpPr>
            <p:cNvPr id="25" name="object 25"/>
            <p:cNvSpPr/>
            <p:nvPr/>
          </p:nvSpPr>
          <p:spPr>
            <a:xfrm>
              <a:off x="3890289" y="2135200"/>
              <a:ext cx="2254250" cy="1981200"/>
            </a:xfrm>
            <a:custGeom>
              <a:avLst/>
              <a:gdLst/>
              <a:ahLst/>
              <a:cxnLst/>
              <a:rect l="l" t="t" r="r" b="b"/>
              <a:pathLst>
                <a:path w="2254250" h="1981200">
                  <a:moveTo>
                    <a:pt x="2254250" y="0"/>
                  </a:moveTo>
                  <a:lnTo>
                    <a:pt x="0" y="0"/>
                  </a:lnTo>
                  <a:lnTo>
                    <a:pt x="0" y="77774"/>
                  </a:lnTo>
                  <a:lnTo>
                    <a:pt x="0" y="1981200"/>
                  </a:lnTo>
                  <a:lnTo>
                    <a:pt x="2254250" y="1981200"/>
                  </a:lnTo>
                  <a:lnTo>
                    <a:pt x="2254250" y="77774"/>
                  </a:lnTo>
                  <a:lnTo>
                    <a:pt x="2254250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36323" y="2212975"/>
              <a:ext cx="2225675" cy="1979930"/>
            </a:xfrm>
            <a:custGeom>
              <a:avLst/>
              <a:gdLst/>
              <a:ahLst/>
              <a:cxnLst/>
              <a:rect l="l" t="t" r="r" b="b"/>
              <a:pathLst>
                <a:path w="2225675" h="1979929">
                  <a:moveTo>
                    <a:pt x="2225675" y="0"/>
                  </a:moveTo>
                  <a:lnTo>
                    <a:pt x="0" y="0"/>
                  </a:lnTo>
                  <a:lnTo>
                    <a:pt x="0" y="1979612"/>
                  </a:lnTo>
                  <a:lnTo>
                    <a:pt x="2225675" y="1979612"/>
                  </a:lnTo>
                  <a:lnTo>
                    <a:pt x="22256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36323" y="2212975"/>
              <a:ext cx="2225675" cy="1979930"/>
            </a:xfrm>
            <a:custGeom>
              <a:avLst/>
              <a:gdLst/>
              <a:ahLst/>
              <a:cxnLst/>
              <a:rect l="l" t="t" r="r" b="b"/>
              <a:pathLst>
                <a:path w="2225675" h="1979929">
                  <a:moveTo>
                    <a:pt x="0" y="0"/>
                  </a:moveTo>
                  <a:lnTo>
                    <a:pt x="2225674" y="0"/>
                  </a:lnTo>
                  <a:lnTo>
                    <a:pt x="2225674" y="1979612"/>
                  </a:lnTo>
                  <a:lnTo>
                    <a:pt x="0" y="1979612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58273" y="3022600"/>
              <a:ext cx="621030" cy="228600"/>
            </a:xfrm>
            <a:custGeom>
              <a:avLst/>
              <a:gdLst/>
              <a:ahLst/>
              <a:cxnLst/>
              <a:rect l="l" t="t" r="r" b="b"/>
              <a:pathLst>
                <a:path w="621030" h="228600">
                  <a:moveTo>
                    <a:pt x="62071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20712" y="228600"/>
                  </a:lnTo>
                  <a:lnTo>
                    <a:pt x="620712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58273" y="3022600"/>
              <a:ext cx="621030" cy="228600"/>
            </a:xfrm>
            <a:custGeom>
              <a:avLst/>
              <a:gdLst/>
              <a:ahLst/>
              <a:cxnLst/>
              <a:rect l="l" t="t" r="r" b="b"/>
              <a:pathLst>
                <a:path w="621030" h="228600">
                  <a:moveTo>
                    <a:pt x="0" y="0"/>
                  </a:moveTo>
                  <a:lnTo>
                    <a:pt x="620712" y="0"/>
                  </a:lnTo>
                  <a:lnTo>
                    <a:pt x="620712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80028" y="3052318"/>
              <a:ext cx="370205" cy="173990"/>
            </a:xfrm>
            <a:custGeom>
              <a:avLst/>
              <a:gdLst/>
              <a:ahLst/>
              <a:cxnLst/>
              <a:rect l="l" t="t" r="r" b="b"/>
              <a:pathLst>
                <a:path w="370205" h="173989">
                  <a:moveTo>
                    <a:pt x="370039" y="0"/>
                  </a:moveTo>
                  <a:lnTo>
                    <a:pt x="0" y="0"/>
                  </a:lnTo>
                  <a:lnTo>
                    <a:pt x="0" y="173736"/>
                  </a:lnTo>
                  <a:lnTo>
                    <a:pt x="370039" y="173736"/>
                  </a:lnTo>
                  <a:lnTo>
                    <a:pt x="3700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80028" y="3052318"/>
              <a:ext cx="370205" cy="173990"/>
            </a:xfrm>
            <a:custGeom>
              <a:avLst/>
              <a:gdLst/>
              <a:ahLst/>
              <a:cxnLst/>
              <a:rect l="l" t="t" r="r" b="b"/>
              <a:pathLst>
                <a:path w="370205" h="173989">
                  <a:moveTo>
                    <a:pt x="0" y="0"/>
                  </a:moveTo>
                  <a:lnTo>
                    <a:pt x="370039" y="0"/>
                  </a:lnTo>
                  <a:lnTo>
                    <a:pt x="370039" y="173735"/>
                  </a:lnTo>
                  <a:lnTo>
                    <a:pt x="0" y="17373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73942" y="3155188"/>
              <a:ext cx="64769" cy="59690"/>
            </a:xfrm>
            <a:custGeom>
              <a:avLst/>
              <a:gdLst/>
              <a:ahLst/>
              <a:cxnLst/>
              <a:rect l="l" t="t" r="r" b="b"/>
              <a:pathLst>
                <a:path w="64769" h="59689">
                  <a:moveTo>
                    <a:pt x="64458" y="0"/>
                  </a:moveTo>
                  <a:lnTo>
                    <a:pt x="0" y="0"/>
                  </a:lnTo>
                  <a:lnTo>
                    <a:pt x="0" y="59436"/>
                  </a:lnTo>
                  <a:lnTo>
                    <a:pt x="64458" y="59436"/>
                  </a:lnTo>
                  <a:lnTo>
                    <a:pt x="64458" y="0"/>
                  </a:lnTo>
                  <a:close/>
                </a:path>
              </a:pathLst>
            </a:custGeom>
            <a:solidFill>
              <a:srgbClr val="D6A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73942" y="3155188"/>
              <a:ext cx="64769" cy="59690"/>
            </a:xfrm>
            <a:custGeom>
              <a:avLst/>
              <a:gdLst/>
              <a:ahLst/>
              <a:cxnLst/>
              <a:rect l="l" t="t" r="r" b="b"/>
              <a:pathLst>
                <a:path w="64769" h="59689">
                  <a:moveTo>
                    <a:pt x="0" y="0"/>
                  </a:moveTo>
                  <a:lnTo>
                    <a:pt x="64459" y="0"/>
                  </a:lnTo>
                  <a:lnTo>
                    <a:pt x="64459" y="59435"/>
                  </a:lnTo>
                  <a:lnTo>
                    <a:pt x="0" y="5943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84534" y="3157474"/>
              <a:ext cx="64769" cy="62230"/>
            </a:xfrm>
            <a:custGeom>
              <a:avLst/>
              <a:gdLst/>
              <a:ahLst/>
              <a:cxnLst/>
              <a:rect l="l" t="t" r="r" b="b"/>
              <a:pathLst>
                <a:path w="64769" h="62230">
                  <a:moveTo>
                    <a:pt x="64458" y="0"/>
                  </a:moveTo>
                  <a:lnTo>
                    <a:pt x="0" y="0"/>
                  </a:lnTo>
                  <a:lnTo>
                    <a:pt x="0" y="61722"/>
                  </a:lnTo>
                  <a:lnTo>
                    <a:pt x="64458" y="61722"/>
                  </a:lnTo>
                  <a:lnTo>
                    <a:pt x="64458" y="0"/>
                  </a:lnTo>
                  <a:close/>
                </a:path>
              </a:pathLst>
            </a:custGeom>
            <a:solidFill>
              <a:srgbClr val="D6A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84534" y="3157474"/>
              <a:ext cx="64769" cy="62230"/>
            </a:xfrm>
            <a:custGeom>
              <a:avLst/>
              <a:gdLst/>
              <a:ahLst/>
              <a:cxnLst/>
              <a:rect l="l" t="t" r="r" b="b"/>
              <a:pathLst>
                <a:path w="64769" h="62230">
                  <a:moveTo>
                    <a:pt x="0" y="0"/>
                  </a:moveTo>
                  <a:lnTo>
                    <a:pt x="64459" y="0"/>
                  </a:lnTo>
                  <a:lnTo>
                    <a:pt x="64459" y="61721"/>
                  </a:lnTo>
                  <a:lnTo>
                    <a:pt x="0" y="6172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555086" y="2992438"/>
            <a:ext cx="7366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t</a:t>
            </a:r>
            <a:r>
              <a:rPr sz="1400" spc="-25" dirty="0">
                <a:latin typeface="Tahoma"/>
                <a:cs typeface="Tahoma"/>
              </a:rPr>
              <a:t>r</a:t>
            </a:r>
            <a:r>
              <a:rPr sz="1400" dirty="0">
                <a:latin typeface="Tahoma"/>
                <a:cs typeface="Tahoma"/>
              </a:rPr>
              <a:t>ansport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17760" y="2216150"/>
            <a:ext cx="3155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app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593880" y="3897313"/>
            <a:ext cx="646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p</a:t>
            </a:r>
            <a:r>
              <a:rPr sz="1400" spc="-15" dirty="0">
                <a:latin typeface="Tahoma"/>
                <a:cs typeface="Tahoma"/>
              </a:rPr>
              <a:t>h</a:t>
            </a:r>
            <a:r>
              <a:rPr sz="1400" spc="-5" dirty="0">
                <a:latin typeface="Tahoma"/>
                <a:cs typeface="Tahoma"/>
              </a:rPr>
              <a:t>y</a:t>
            </a:r>
            <a:r>
              <a:rPr sz="1400" dirty="0">
                <a:latin typeface="Tahoma"/>
                <a:cs typeface="Tahoma"/>
              </a:rPr>
              <a:t>sical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769510" y="3611563"/>
            <a:ext cx="2946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li</a:t>
            </a:r>
            <a:r>
              <a:rPr sz="1400" spc="-5" dirty="0">
                <a:latin typeface="Tahoma"/>
                <a:cs typeface="Tahoma"/>
              </a:rPr>
              <a:t>n</a:t>
            </a:r>
            <a:r>
              <a:rPr sz="1400" dirty="0">
                <a:latin typeface="Tahoma"/>
                <a:cs typeface="Tahoma"/>
              </a:rPr>
              <a:t>k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814473" y="2360613"/>
            <a:ext cx="1660525" cy="2035175"/>
            <a:chOff x="6814473" y="2360613"/>
            <a:chExt cx="1660525" cy="2035175"/>
          </a:xfrm>
        </p:grpSpPr>
        <p:sp>
          <p:nvSpPr>
            <p:cNvPr id="41" name="object 41"/>
            <p:cNvSpPr/>
            <p:nvPr/>
          </p:nvSpPr>
          <p:spPr>
            <a:xfrm>
              <a:off x="7025610" y="2360613"/>
              <a:ext cx="1297305" cy="41275"/>
            </a:xfrm>
            <a:custGeom>
              <a:avLst/>
              <a:gdLst/>
              <a:ahLst/>
              <a:cxnLst/>
              <a:rect l="l" t="t" r="r" b="b"/>
              <a:pathLst>
                <a:path w="1297304" h="41275">
                  <a:moveTo>
                    <a:pt x="0" y="41275"/>
                  </a:moveTo>
                  <a:lnTo>
                    <a:pt x="1296986" y="41275"/>
                  </a:lnTo>
                  <a:lnTo>
                    <a:pt x="1296986" y="0"/>
                  </a:lnTo>
                  <a:lnTo>
                    <a:pt x="0" y="0"/>
                  </a:lnTo>
                  <a:lnTo>
                    <a:pt x="0" y="41275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828760" y="2401888"/>
              <a:ext cx="1631950" cy="1979930"/>
            </a:xfrm>
            <a:custGeom>
              <a:avLst/>
              <a:gdLst/>
              <a:ahLst/>
              <a:cxnLst/>
              <a:rect l="l" t="t" r="r" b="b"/>
              <a:pathLst>
                <a:path w="1631950" h="1979929">
                  <a:moveTo>
                    <a:pt x="0" y="0"/>
                  </a:moveTo>
                  <a:lnTo>
                    <a:pt x="1631949" y="0"/>
                  </a:lnTo>
                  <a:lnTo>
                    <a:pt x="1631949" y="1979611"/>
                  </a:lnTo>
                  <a:lnTo>
                    <a:pt x="0" y="1979611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7335493" y="4113213"/>
            <a:ext cx="646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p</a:t>
            </a:r>
            <a:r>
              <a:rPr sz="1400" spc="-15" dirty="0">
                <a:latin typeface="Tahoma"/>
                <a:cs typeface="Tahoma"/>
              </a:rPr>
              <a:t>h</a:t>
            </a:r>
            <a:r>
              <a:rPr sz="1400" spc="-5" dirty="0">
                <a:latin typeface="Tahoma"/>
                <a:cs typeface="Tahoma"/>
              </a:rPr>
              <a:t>y</a:t>
            </a:r>
            <a:r>
              <a:rPr sz="1400" dirty="0">
                <a:latin typeface="Tahoma"/>
                <a:cs typeface="Tahoma"/>
              </a:rPr>
              <a:t>sical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477783" y="3827463"/>
            <a:ext cx="2946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li</a:t>
            </a:r>
            <a:r>
              <a:rPr sz="1400" spc="-5" dirty="0">
                <a:latin typeface="Tahoma"/>
                <a:cs typeface="Tahoma"/>
              </a:rPr>
              <a:t>n</a:t>
            </a:r>
            <a:r>
              <a:rPr sz="1400" dirty="0">
                <a:latin typeface="Tahoma"/>
                <a:cs typeface="Tahoma"/>
              </a:rPr>
              <a:t>k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286161" y="3532188"/>
            <a:ext cx="6591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network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021935" y="2376487"/>
            <a:ext cx="5949950" cy="3475354"/>
            <a:chOff x="3021935" y="2376487"/>
            <a:chExt cx="5949950" cy="3475354"/>
          </a:xfrm>
        </p:grpSpPr>
        <p:sp>
          <p:nvSpPr>
            <p:cNvPr id="47" name="object 47"/>
            <p:cNvSpPr/>
            <p:nvPr/>
          </p:nvSpPr>
          <p:spPr>
            <a:xfrm>
              <a:off x="3026698" y="5627687"/>
              <a:ext cx="1076325" cy="219075"/>
            </a:xfrm>
            <a:custGeom>
              <a:avLst/>
              <a:gdLst/>
              <a:ahLst/>
              <a:cxnLst/>
              <a:rect l="l" t="t" r="r" b="b"/>
              <a:pathLst>
                <a:path w="1076325" h="219075">
                  <a:moveTo>
                    <a:pt x="1076325" y="0"/>
                  </a:moveTo>
                  <a:lnTo>
                    <a:pt x="0" y="0"/>
                  </a:lnTo>
                  <a:lnTo>
                    <a:pt x="0" y="219075"/>
                  </a:lnTo>
                  <a:lnTo>
                    <a:pt x="1076325" y="219075"/>
                  </a:lnTo>
                  <a:lnTo>
                    <a:pt x="1076325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26698" y="5627687"/>
              <a:ext cx="1076325" cy="219075"/>
            </a:xfrm>
            <a:custGeom>
              <a:avLst/>
              <a:gdLst/>
              <a:ahLst/>
              <a:cxnLst/>
              <a:rect l="l" t="t" r="r" b="b"/>
              <a:pathLst>
                <a:path w="1076325" h="219075">
                  <a:moveTo>
                    <a:pt x="0" y="0"/>
                  </a:moveTo>
                  <a:lnTo>
                    <a:pt x="1076324" y="0"/>
                  </a:lnTo>
                  <a:lnTo>
                    <a:pt x="1076324" y="219074"/>
                  </a:lnTo>
                  <a:lnTo>
                    <a:pt x="0" y="2190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020473" y="5743575"/>
              <a:ext cx="240029" cy="0"/>
            </a:xfrm>
            <a:custGeom>
              <a:avLst/>
              <a:gdLst/>
              <a:ahLst/>
              <a:cxnLst/>
              <a:rect l="l" t="t" r="r" b="b"/>
              <a:pathLst>
                <a:path w="240029">
                  <a:moveTo>
                    <a:pt x="0" y="0"/>
                  </a:moveTo>
                  <a:lnTo>
                    <a:pt x="239712" y="0"/>
                  </a:lnTo>
                </a:path>
              </a:pathLst>
            </a:custGeom>
            <a:ln w="38099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183985" y="568642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1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909722" y="2698749"/>
              <a:ext cx="598805" cy="304800"/>
            </a:xfrm>
            <a:custGeom>
              <a:avLst/>
              <a:gdLst/>
              <a:ahLst/>
              <a:cxnLst/>
              <a:rect l="l" t="t" r="r" b="b"/>
              <a:pathLst>
                <a:path w="598804" h="304800">
                  <a:moveTo>
                    <a:pt x="299243" y="0"/>
                  </a:moveTo>
                  <a:lnTo>
                    <a:pt x="238935" y="3096"/>
                  </a:lnTo>
                  <a:lnTo>
                    <a:pt x="182764" y="11976"/>
                  </a:lnTo>
                  <a:lnTo>
                    <a:pt x="131933" y="26027"/>
                  </a:lnTo>
                  <a:lnTo>
                    <a:pt x="87646" y="44637"/>
                  </a:lnTo>
                  <a:lnTo>
                    <a:pt x="51106" y="67191"/>
                  </a:lnTo>
                  <a:lnTo>
                    <a:pt x="6079" y="121686"/>
                  </a:lnTo>
                  <a:lnTo>
                    <a:pt x="0" y="152400"/>
                  </a:lnTo>
                  <a:lnTo>
                    <a:pt x="6079" y="183113"/>
                  </a:lnTo>
                  <a:lnTo>
                    <a:pt x="51106" y="237608"/>
                  </a:lnTo>
                  <a:lnTo>
                    <a:pt x="87646" y="260162"/>
                  </a:lnTo>
                  <a:lnTo>
                    <a:pt x="131933" y="278772"/>
                  </a:lnTo>
                  <a:lnTo>
                    <a:pt x="182764" y="292823"/>
                  </a:lnTo>
                  <a:lnTo>
                    <a:pt x="238935" y="301703"/>
                  </a:lnTo>
                  <a:lnTo>
                    <a:pt x="299243" y="304800"/>
                  </a:lnTo>
                  <a:lnTo>
                    <a:pt x="359552" y="301703"/>
                  </a:lnTo>
                  <a:lnTo>
                    <a:pt x="415723" y="292823"/>
                  </a:lnTo>
                  <a:lnTo>
                    <a:pt x="466554" y="278772"/>
                  </a:lnTo>
                  <a:lnTo>
                    <a:pt x="510842" y="260162"/>
                  </a:lnTo>
                  <a:lnTo>
                    <a:pt x="547382" y="237608"/>
                  </a:lnTo>
                  <a:lnTo>
                    <a:pt x="592409" y="183113"/>
                  </a:lnTo>
                  <a:lnTo>
                    <a:pt x="598488" y="152400"/>
                  </a:lnTo>
                  <a:lnTo>
                    <a:pt x="592409" y="121686"/>
                  </a:lnTo>
                  <a:lnTo>
                    <a:pt x="547382" y="67191"/>
                  </a:lnTo>
                  <a:lnTo>
                    <a:pt x="510842" y="44637"/>
                  </a:lnTo>
                  <a:lnTo>
                    <a:pt x="466554" y="26027"/>
                  </a:lnTo>
                  <a:lnTo>
                    <a:pt x="415723" y="11976"/>
                  </a:lnTo>
                  <a:lnTo>
                    <a:pt x="359552" y="3096"/>
                  </a:lnTo>
                  <a:lnTo>
                    <a:pt x="299243" y="0"/>
                  </a:lnTo>
                  <a:close/>
                </a:path>
              </a:pathLst>
            </a:custGeom>
            <a:solidFill>
              <a:srgbClr val="D4F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909722" y="2698750"/>
              <a:ext cx="598805" cy="304800"/>
            </a:xfrm>
            <a:custGeom>
              <a:avLst/>
              <a:gdLst/>
              <a:ahLst/>
              <a:cxnLst/>
              <a:rect l="l" t="t" r="r" b="b"/>
              <a:pathLst>
                <a:path w="598804" h="304800">
                  <a:moveTo>
                    <a:pt x="0" y="152399"/>
                  </a:moveTo>
                  <a:lnTo>
                    <a:pt x="23516" y="93079"/>
                  </a:lnTo>
                  <a:lnTo>
                    <a:pt x="87646" y="44636"/>
                  </a:lnTo>
                  <a:lnTo>
                    <a:pt x="131933" y="26027"/>
                  </a:lnTo>
                  <a:lnTo>
                    <a:pt x="182764" y="11976"/>
                  </a:lnTo>
                  <a:lnTo>
                    <a:pt x="238935" y="3096"/>
                  </a:lnTo>
                  <a:lnTo>
                    <a:pt x="299243" y="0"/>
                  </a:lnTo>
                  <a:lnTo>
                    <a:pt x="359551" y="3096"/>
                  </a:lnTo>
                  <a:lnTo>
                    <a:pt x="415723" y="11976"/>
                  </a:lnTo>
                  <a:lnTo>
                    <a:pt x="466554" y="26027"/>
                  </a:lnTo>
                  <a:lnTo>
                    <a:pt x="510841" y="44636"/>
                  </a:lnTo>
                  <a:lnTo>
                    <a:pt x="547381" y="67191"/>
                  </a:lnTo>
                  <a:lnTo>
                    <a:pt x="592408" y="121686"/>
                  </a:lnTo>
                  <a:lnTo>
                    <a:pt x="598488" y="152399"/>
                  </a:lnTo>
                  <a:lnTo>
                    <a:pt x="592408" y="183113"/>
                  </a:lnTo>
                  <a:lnTo>
                    <a:pt x="547381" y="237608"/>
                  </a:lnTo>
                  <a:lnTo>
                    <a:pt x="510841" y="260163"/>
                  </a:lnTo>
                  <a:lnTo>
                    <a:pt x="466554" y="278772"/>
                  </a:lnTo>
                  <a:lnTo>
                    <a:pt x="415723" y="292823"/>
                  </a:lnTo>
                  <a:lnTo>
                    <a:pt x="359551" y="301703"/>
                  </a:lnTo>
                  <a:lnTo>
                    <a:pt x="299243" y="304800"/>
                  </a:lnTo>
                  <a:lnTo>
                    <a:pt x="238935" y="301703"/>
                  </a:lnTo>
                  <a:lnTo>
                    <a:pt x="182764" y="292823"/>
                  </a:lnTo>
                  <a:lnTo>
                    <a:pt x="131933" y="278772"/>
                  </a:lnTo>
                  <a:lnTo>
                    <a:pt x="87646" y="260163"/>
                  </a:lnTo>
                  <a:lnTo>
                    <a:pt x="51106" y="237608"/>
                  </a:lnTo>
                  <a:lnTo>
                    <a:pt x="6079" y="183113"/>
                  </a:lnTo>
                  <a:lnTo>
                    <a:pt x="0" y="152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462297" y="2381250"/>
              <a:ext cx="504825" cy="2133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462296" y="2381250"/>
              <a:ext cx="504825" cy="2133600"/>
            </a:xfrm>
            <a:custGeom>
              <a:avLst/>
              <a:gdLst/>
              <a:ahLst/>
              <a:cxnLst/>
              <a:rect l="l" t="t" r="r" b="b"/>
              <a:pathLst>
                <a:path w="504825" h="2133600">
                  <a:moveTo>
                    <a:pt x="504824" y="2133599"/>
                  </a:moveTo>
                  <a:lnTo>
                    <a:pt x="19049" y="0"/>
                  </a:lnTo>
                  <a:lnTo>
                    <a:pt x="0" y="1943099"/>
                  </a:lnTo>
                  <a:lnTo>
                    <a:pt x="192087" y="2133599"/>
                  </a:lnTo>
                  <a:lnTo>
                    <a:pt x="504824" y="2133599"/>
                  </a:lnTo>
                  <a:close/>
                </a:path>
              </a:pathLst>
            </a:custGeom>
            <a:ln w="9524">
              <a:solidFill>
                <a:srgbClr val="E4E4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378363" y="5832475"/>
            <a:ext cx="1779270" cy="41655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42900" marR="5080" indent="-330200">
              <a:lnSpc>
                <a:spcPts val="1400"/>
              </a:lnSpc>
              <a:spcBef>
                <a:spcPts val="380"/>
              </a:spcBef>
            </a:pPr>
            <a:r>
              <a:rPr sz="1400" spc="-5" dirty="0">
                <a:latin typeface="Tahoma"/>
                <a:cs typeface="Tahoma"/>
              </a:rPr>
              <a:t>source </a:t>
            </a:r>
            <a:r>
              <a:rPr sz="1400" spc="-25" dirty="0">
                <a:latin typeface="Tahoma"/>
                <a:cs typeface="Tahoma"/>
              </a:rPr>
              <a:t>IP,port: </a:t>
            </a:r>
            <a:r>
              <a:rPr sz="1400" dirty="0">
                <a:latin typeface="Tahoma"/>
                <a:cs typeface="Tahoma"/>
              </a:rPr>
              <a:t>A,9157  dest </a:t>
            </a:r>
            <a:r>
              <a:rPr sz="1400" spc="-70" dirty="0">
                <a:latin typeface="Tahoma"/>
                <a:cs typeface="Tahoma"/>
              </a:rPr>
              <a:t>IP, </a:t>
            </a:r>
            <a:r>
              <a:rPr sz="1400" dirty="0">
                <a:latin typeface="Tahoma"/>
                <a:cs typeface="Tahoma"/>
              </a:rPr>
              <a:t>port: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B,80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2124998" y="4932362"/>
            <a:ext cx="1268730" cy="228600"/>
            <a:chOff x="2124998" y="4932362"/>
            <a:chExt cx="1268730" cy="228600"/>
          </a:xfrm>
        </p:grpSpPr>
        <p:sp>
          <p:nvSpPr>
            <p:cNvPr id="57" name="object 57"/>
            <p:cNvSpPr/>
            <p:nvPr/>
          </p:nvSpPr>
          <p:spPr>
            <a:xfrm>
              <a:off x="2312323" y="4937124"/>
              <a:ext cx="1076325" cy="219075"/>
            </a:xfrm>
            <a:custGeom>
              <a:avLst/>
              <a:gdLst/>
              <a:ahLst/>
              <a:cxnLst/>
              <a:rect l="l" t="t" r="r" b="b"/>
              <a:pathLst>
                <a:path w="1076325" h="219075">
                  <a:moveTo>
                    <a:pt x="1076325" y="0"/>
                  </a:moveTo>
                  <a:lnTo>
                    <a:pt x="0" y="0"/>
                  </a:lnTo>
                  <a:lnTo>
                    <a:pt x="0" y="219075"/>
                  </a:lnTo>
                  <a:lnTo>
                    <a:pt x="1076325" y="219075"/>
                  </a:lnTo>
                  <a:lnTo>
                    <a:pt x="1076325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312323" y="4937125"/>
              <a:ext cx="1076325" cy="219075"/>
            </a:xfrm>
            <a:custGeom>
              <a:avLst/>
              <a:gdLst/>
              <a:ahLst/>
              <a:cxnLst/>
              <a:rect l="l" t="t" r="r" b="b"/>
              <a:pathLst>
                <a:path w="1076325" h="219075">
                  <a:moveTo>
                    <a:pt x="0" y="0"/>
                  </a:moveTo>
                  <a:lnTo>
                    <a:pt x="1076324" y="0"/>
                  </a:lnTo>
                  <a:lnTo>
                    <a:pt x="1076324" y="219074"/>
                  </a:lnTo>
                  <a:lnTo>
                    <a:pt x="0" y="2190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163098" y="5075238"/>
              <a:ext cx="240029" cy="0"/>
            </a:xfrm>
            <a:custGeom>
              <a:avLst/>
              <a:gdLst/>
              <a:ahLst/>
              <a:cxnLst/>
              <a:rect l="l" t="t" r="r" b="b"/>
              <a:pathLst>
                <a:path w="240030">
                  <a:moveTo>
                    <a:pt x="0" y="0"/>
                  </a:moveTo>
                  <a:lnTo>
                    <a:pt x="239712" y="0"/>
                  </a:lnTo>
                </a:path>
              </a:pathLst>
            </a:custGeom>
            <a:ln w="38099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124998" y="5018088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D81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2318038" y="5141913"/>
            <a:ext cx="1590675" cy="41655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380"/>
              </a:spcBef>
            </a:pPr>
            <a:r>
              <a:rPr sz="1400" spc="-5" dirty="0">
                <a:latin typeface="Tahoma"/>
                <a:cs typeface="Tahoma"/>
              </a:rPr>
              <a:t>source </a:t>
            </a:r>
            <a:r>
              <a:rPr sz="1400" spc="-25" dirty="0">
                <a:latin typeface="Tahoma"/>
                <a:cs typeface="Tahoma"/>
              </a:rPr>
              <a:t>IP,port: </a:t>
            </a:r>
            <a:r>
              <a:rPr sz="1400" spc="-5" dirty="0">
                <a:latin typeface="Tahoma"/>
                <a:cs typeface="Tahoma"/>
              </a:rPr>
              <a:t>B,80  </a:t>
            </a:r>
            <a:r>
              <a:rPr sz="1400" dirty="0">
                <a:latin typeface="Tahoma"/>
                <a:cs typeface="Tahoma"/>
              </a:rPr>
              <a:t>dest </a:t>
            </a:r>
            <a:r>
              <a:rPr sz="1400" spc="-25" dirty="0">
                <a:latin typeface="Tahoma"/>
                <a:cs typeface="Tahoma"/>
              </a:rPr>
              <a:t>IP,port: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A,9157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64316" y="5149850"/>
            <a:ext cx="918844" cy="51562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 indent="80010">
              <a:lnSpc>
                <a:spcPct val="78700"/>
              </a:lnSpc>
              <a:spcBef>
                <a:spcPts val="560"/>
              </a:spcBef>
            </a:pPr>
            <a:r>
              <a:rPr sz="1800" spc="-5" dirty="0">
                <a:latin typeface="Gill Sans MT"/>
                <a:cs typeface="Gill Sans MT"/>
              </a:rPr>
              <a:t>host: </a:t>
            </a:r>
            <a:r>
              <a:rPr sz="1800" dirty="0">
                <a:latin typeface="Gill Sans MT"/>
                <a:cs typeface="Gill Sans MT"/>
              </a:rPr>
              <a:t>IP  </a:t>
            </a:r>
            <a:r>
              <a:rPr sz="1800" spc="-10" dirty="0">
                <a:latin typeface="Gill Sans MT"/>
                <a:cs typeface="Gill Sans MT"/>
              </a:rPr>
              <a:t>address</a:t>
            </a:r>
            <a:r>
              <a:rPr sz="1800" spc="-27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A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404710" y="5046663"/>
            <a:ext cx="950594" cy="51562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 indent="95885">
              <a:lnSpc>
                <a:spcPct val="78700"/>
              </a:lnSpc>
              <a:spcBef>
                <a:spcPts val="560"/>
              </a:spcBef>
            </a:pPr>
            <a:r>
              <a:rPr sz="1800" spc="-5" dirty="0">
                <a:latin typeface="Gill Sans MT"/>
                <a:cs typeface="Gill Sans MT"/>
              </a:rPr>
              <a:t>host: </a:t>
            </a:r>
            <a:r>
              <a:rPr sz="1800" dirty="0">
                <a:latin typeface="Gill Sans MT"/>
                <a:cs typeface="Gill Sans MT"/>
              </a:rPr>
              <a:t>IP  </a:t>
            </a:r>
            <a:r>
              <a:rPr sz="1800" spc="-10" dirty="0">
                <a:latin typeface="Gill Sans MT"/>
                <a:cs typeface="Gill Sans MT"/>
              </a:rPr>
              <a:t>address</a:t>
            </a:r>
            <a:r>
              <a:rPr sz="1800" spc="-9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C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604776" y="4146550"/>
            <a:ext cx="935355" cy="51562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9845" marR="5080" indent="-17780">
              <a:lnSpc>
                <a:spcPct val="78700"/>
              </a:lnSpc>
              <a:spcBef>
                <a:spcPts val="560"/>
              </a:spcBef>
            </a:pPr>
            <a:r>
              <a:rPr sz="1800" spc="10" dirty="0">
                <a:latin typeface="Gill Sans MT"/>
                <a:cs typeface="Gill Sans MT"/>
              </a:rPr>
              <a:t>server: </a:t>
            </a:r>
            <a:r>
              <a:rPr sz="1800" dirty="0">
                <a:latin typeface="Gill Sans MT"/>
                <a:cs typeface="Gill Sans MT"/>
              </a:rPr>
              <a:t>IP  </a:t>
            </a:r>
            <a:r>
              <a:rPr sz="1800" spc="-10" dirty="0">
                <a:latin typeface="Gill Sans MT"/>
                <a:cs typeface="Gill Sans MT"/>
              </a:rPr>
              <a:t>address</a:t>
            </a:r>
            <a:r>
              <a:rPr sz="1800" spc="-9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B</a:t>
            </a:r>
            <a:endParaRPr sz="1800">
              <a:latin typeface="Gill Sans MT"/>
              <a:cs typeface="Gill Sans MT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3802985" y="3578225"/>
            <a:ext cx="2268855" cy="320675"/>
            <a:chOff x="3802985" y="3578225"/>
            <a:chExt cx="2268855" cy="320675"/>
          </a:xfrm>
        </p:grpSpPr>
        <p:sp>
          <p:nvSpPr>
            <p:cNvPr id="66" name="object 66"/>
            <p:cNvSpPr/>
            <p:nvPr/>
          </p:nvSpPr>
          <p:spPr>
            <a:xfrm>
              <a:off x="3812510" y="3889375"/>
              <a:ext cx="2233930" cy="0"/>
            </a:xfrm>
            <a:custGeom>
              <a:avLst/>
              <a:gdLst/>
              <a:ahLst/>
              <a:cxnLst/>
              <a:rect l="l" t="t" r="r" b="b"/>
              <a:pathLst>
                <a:path w="2233929">
                  <a:moveTo>
                    <a:pt x="0" y="0"/>
                  </a:moveTo>
                  <a:lnTo>
                    <a:pt x="2233611" y="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828385" y="3587750"/>
              <a:ext cx="2233930" cy="0"/>
            </a:xfrm>
            <a:custGeom>
              <a:avLst/>
              <a:gdLst/>
              <a:ahLst/>
              <a:cxnLst/>
              <a:rect l="l" t="t" r="r" b="b"/>
              <a:pathLst>
                <a:path w="2233929">
                  <a:moveTo>
                    <a:pt x="0" y="0"/>
                  </a:moveTo>
                  <a:lnTo>
                    <a:pt x="2233611" y="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4547725" y="3303588"/>
            <a:ext cx="6591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network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3822035" y="2689226"/>
            <a:ext cx="4646930" cy="1425575"/>
            <a:chOff x="3822035" y="2689226"/>
            <a:chExt cx="4646930" cy="1425575"/>
          </a:xfrm>
        </p:grpSpPr>
        <p:sp>
          <p:nvSpPr>
            <p:cNvPr id="70" name="object 70"/>
            <p:cNvSpPr/>
            <p:nvPr/>
          </p:nvSpPr>
          <p:spPr>
            <a:xfrm>
              <a:off x="3831560" y="3265488"/>
              <a:ext cx="2233930" cy="0"/>
            </a:xfrm>
            <a:custGeom>
              <a:avLst/>
              <a:gdLst/>
              <a:ahLst/>
              <a:cxnLst/>
              <a:rect l="l" t="t" r="r" b="b"/>
              <a:pathLst>
                <a:path w="2233929">
                  <a:moveTo>
                    <a:pt x="0" y="0"/>
                  </a:moveTo>
                  <a:lnTo>
                    <a:pt x="2233611" y="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34735" y="2943225"/>
              <a:ext cx="176530" cy="0"/>
            </a:xfrm>
            <a:custGeom>
              <a:avLst/>
              <a:gdLst/>
              <a:ahLst/>
              <a:cxnLst/>
              <a:rect l="l" t="t" r="r" b="b"/>
              <a:pathLst>
                <a:path w="176529">
                  <a:moveTo>
                    <a:pt x="0" y="0"/>
                  </a:moveTo>
                  <a:lnTo>
                    <a:pt x="176212" y="0"/>
                  </a:lnTo>
                </a:path>
              </a:pathLst>
            </a:custGeom>
            <a:ln w="19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484023" y="2943225"/>
              <a:ext cx="1584325" cy="0"/>
            </a:xfrm>
            <a:custGeom>
              <a:avLst/>
              <a:gdLst/>
              <a:ahLst/>
              <a:cxnLst/>
              <a:rect l="l" t="t" r="r" b="b"/>
              <a:pathLst>
                <a:path w="1584325">
                  <a:moveTo>
                    <a:pt x="0" y="0"/>
                  </a:moveTo>
                  <a:lnTo>
                    <a:pt x="231775" y="0"/>
                  </a:lnTo>
                </a:path>
                <a:path w="1584325">
                  <a:moveTo>
                    <a:pt x="704850" y="0"/>
                  </a:moveTo>
                  <a:lnTo>
                    <a:pt x="903287" y="0"/>
                  </a:lnTo>
                </a:path>
                <a:path w="1584325">
                  <a:moveTo>
                    <a:pt x="1376362" y="0"/>
                  </a:moveTo>
                  <a:lnTo>
                    <a:pt x="1584323" y="0"/>
                  </a:lnTo>
                </a:path>
              </a:pathLst>
            </a:custGeom>
            <a:ln w="19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010948" y="2805113"/>
              <a:ext cx="473075" cy="228600"/>
            </a:xfrm>
            <a:custGeom>
              <a:avLst/>
              <a:gdLst/>
              <a:ahLst/>
              <a:cxnLst/>
              <a:rect l="l" t="t" r="r" b="b"/>
              <a:pathLst>
                <a:path w="473075" h="228600">
                  <a:moveTo>
                    <a:pt x="47307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73075" y="228600"/>
                  </a:lnTo>
                  <a:lnTo>
                    <a:pt x="473075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010948" y="2805113"/>
              <a:ext cx="473075" cy="228600"/>
            </a:xfrm>
            <a:custGeom>
              <a:avLst/>
              <a:gdLst/>
              <a:ahLst/>
              <a:cxnLst/>
              <a:rect l="l" t="t" r="r" b="b"/>
              <a:pathLst>
                <a:path w="473075" h="228600">
                  <a:moveTo>
                    <a:pt x="0" y="0"/>
                  </a:moveTo>
                  <a:lnTo>
                    <a:pt x="473074" y="0"/>
                  </a:lnTo>
                  <a:lnTo>
                    <a:pt x="473074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103743" y="2834831"/>
              <a:ext cx="282575" cy="173990"/>
            </a:xfrm>
            <a:custGeom>
              <a:avLst/>
              <a:gdLst/>
              <a:ahLst/>
              <a:cxnLst/>
              <a:rect l="l" t="t" r="r" b="b"/>
              <a:pathLst>
                <a:path w="282575" h="173989">
                  <a:moveTo>
                    <a:pt x="282025" y="0"/>
                  </a:moveTo>
                  <a:lnTo>
                    <a:pt x="0" y="0"/>
                  </a:lnTo>
                  <a:lnTo>
                    <a:pt x="0" y="173736"/>
                  </a:lnTo>
                  <a:lnTo>
                    <a:pt x="282025" y="173736"/>
                  </a:lnTo>
                  <a:lnTo>
                    <a:pt x="2820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103743" y="2834831"/>
              <a:ext cx="282575" cy="173990"/>
            </a:xfrm>
            <a:custGeom>
              <a:avLst/>
              <a:gdLst/>
              <a:ahLst/>
              <a:cxnLst/>
              <a:rect l="l" t="t" r="r" b="b"/>
              <a:pathLst>
                <a:path w="282575" h="173989">
                  <a:moveTo>
                    <a:pt x="0" y="0"/>
                  </a:moveTo>
                  <a:lnTo>
                    <a:pt x="282024" y="0"/>
                  </a:lnTo>
                  <a:lnTo>
                    <a:pt x="282024" y="173735"/>
                  </a:lnTo>
                  <a:lnTo>
                    <a:pt x="0" y="17373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403963" y="2937701"/>
              <a:ext cx="49530" cy="59690"/>
            </a:xfrm>
            <a:custGeom>
              <a:avLst/>
              <a:gdLst/>
              <a:ahLst/>
              <a:cxnLst/>
              <a:rect l="l" t="t" r="r" b="b"/>
              <a:pathLst>
                <a:path w="49529" h="59689">
                  <a:moveTo>
                    <a:pt x="49127" y="0"/>
                  </a:moveTo>
                  <a:lnTo>
                    <a:pt x="0" y="0"/>
                  </a:lnTo>
                  <a:lnTo>
                    <a:pt x="0" y="59436"/>
                  </a:lnTo>
                  <a:lnTo>
                    <a:pt x="49127" y="59436"/>
                  </a:lnTo>
                  <a:lnTo>
                    <a:pt x="49127" y="0"/>
                  </a:lnTo>
                  <a:close/>
                </a:path>
              </a:pathLst>
            </a:custGeom>
            <a:solidFill>
              <a:srgbClr val="D6A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403963" y="2937701"/>
              <a:ext cx="49530" cy="59690"/>
            </a:xfrm>
            <a:custGeom>
              <a:avLst/>
              <a:gdLst/>
              <a:ahLst/>
              <a:cxnLst/>
              <a:rect l="l" t="t" r="r" b="b"/>
              <a:pathLst>
                <a:path w="49529" h="59689">
                  <a:moveTo>
                    <a:pt x="0" y="0"/>
                  </a:moveTo>
                  <a:lnTo>
                    <a:pt x="49126" y="0"/>
                  </a:lnTo>
                  <a:lnTo>
                    <a:pt x="49126" y="59435"/>
                  </a:lnTo>
                  <a:lnTo>
                    <a:pt x="0" y="5943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030963" y="2939987"/>
              <a:ext cx="49530" cy="62230"/>
            </a:xfrm>
            <a:custGeom>
              <a:avLst/>
              <a:gdLst/>
              <a:ahLst/>
              <a:cxnLst/>
              <a:rect l="l" t="t" r="r" b="b"/>
              <a:pathLst>
                <a:path w="49529" h="62230">
                  <a:moveTo>
                    <a:pt x="49126" y="0"/>
                  </a:moveTo>
                  <a:lnTo>
                    <a:pt x="0" y="0"/>
                  </a:lnTo>
                  <a:lnTo>
                    <a:pt x="0" y="61722"/>
                  </a:lnTo>
                  <a:lnTo>
                    <a:pt x="49126" y="61722"/>
                  </a:lnTo>
                  <a:lnTo>
                    <a:pt x="49126" y="0"/>
                  </a:lnTo>
                  <a:close/>
                </a:path>
              </a:pathLst>
            </a:custGeom>
            <a:solidFill>
              <a:srgbClr val="D6A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030963" y="2939987"/>
              <a:ext cx="49530" cy="62230"/>
            </a:xfrm>
            <a:custGeom>
              <a:avLst/>
              <a:gdLst/>
              <a:ahLst/>
              <a:cxnLst/>
              <a:rect l="l" t="t" r="r" b="b"/>
              <a:pathLst>
                <a:path w="49529" h="62230">
                  <a:moveTo>
                    <a:pt x="0" y="0"/>
                  </a:moveTo>
                  <a:lnTo>
                    <a:pt x="49126" y="0"/>
                  </a:lnTo>
                  <a:lnTo>
                    <a:pt x="49126" y="61721"/>
                  </a:lnTo>
                  <a:lnTo>
                    <a:pt x="0" y="6172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715798" y="2809875"/>
              <a:ext cx="473075" cy="228600"/>
            </a:xfrm>
            <a:custGeom>
              <a:avLst/>
              <a:gdLst/>
              <a:ahLst/>
              <a:cxnLst/>
              <a:rect l="l" t="t" r="r" b="b"/>
              <a:pathLst>
                <a:path w="473075" h="228600">
                  <a:moveTo>
                    <a:pt x="47307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73075" y="228600"/>
                  </a:lnTo>
                  <a:lnTo>
                    <a:pt x="473075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715798" y="2809875"/>
              <a:ext cx="473075" cy="228600"/>
            </a:xfrm>
            <a:custGeom>
              <a:avLst/>
              <a:gdLst/>
              <a:ahLst/>
              <a:cxnLst/>
              <a:rect l="l" t="t" r="r" b="b"/>
              <a:pathLst>
                <a:path w="473075" h="228600">
                  <a:moveTo>
                    <a:pt x="0" y="0"/>
                  </a:moveTo>
                  <a:lnTo>
                    <a:pt x="473074" y="0"/>
                  </a:lnTo>
                  <a:lnTo>
                    <a:pt x="473074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808593" y="2839593"/>
              <a:ext cx="282575" cy="173990"/>
            </a:xfrm>
            <a:custGeom>
              <a:avLst/>
              <a:gdLst/>
              <a:ahLst/>
              <a:cxnLst/>
              <a:rect l="l" t="t" r="r" b="b"/>
              <a:pathLst>
                <a:path w="282575" h="173989">
                  <a:moveTo>
                    <a:pt x="282025" y="0"/>
                  </a:moveTo>
                  <a:lnTo>
                    <a:pt x="0" y="0"/>
                  </a:lnTo>
                  <a:lnTo>
                    <a:pt x="0" y="173736"/>
                  </a:lnTo>
                  <a:lnTo>
                    <a:pt x="282025" y="173736"/>
                  </a:lnTo>
                  <a:lnTo>
                    <a:pt x="2820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808593" y="2839593"/>
              <a:ext cx="282575" cy="173990"/>
            </a:xfrm>
            <a:custGeom>
              <a:avLst/>
              <a:gdLst/>
              <a:ahLst/>
              <a:cxnLst/>
              <a:rect l="l" t="t" r="r" b="b"/>
              <a:pathLst>
                <a:path w="282575" h="173989">
                  <a:moveTo>
                    <a:pt x="0" y="0"/>
                  </a:moveTo>
                  <a:lnTo>
                    <a:pt x="282024" y="0"/>
                  </a:lnTo>
                  <a:lnTo>
                    <a:pt x="282024" y="173735"/>
                  </a:lnTo>
                  <a:lnTo>
                    <a:pt x="0" y="17373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108813" y="2942463"/>
              <a:ext cx="49530" cy="59690"/>
            </a:xfrm>
            <a:custGeom>
              <a:avLst/>
              <a:gdLst/>
              <a:ahLst/>
              <a:cxnLst/>
              <a:rect l="l" t="t" r="r" b="b"/>
              <a:pathLst>
                <a:path w="49529" h="59689">
                  <a:moveTo>
                    <a:pt x="49127" y="0"/>
                  </a:moveTo>
                  <a:lnTo>
                    <a:pt x="0" y="0"/>
                  </a:lnTo>
                  <a:lnTo>
                    <a:pt x="0" y="59436"/>
                  </a:lnTo>
                  <a:lnTo>
                    <a:pt x="49127" y="59436"/>
                  </a:lnTo>
                  <a:lnTo>
                    <a:pt x="49127" y="0"/>
                  </a:lnTo>
                  <a:close/>
                </a:path>
              </a:pathLst>
            </a:custGeom>
            <a:solidFill>
              <a:srgbClr val="D6A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108813" y="2942463"/>
              <a:ext cx="49530" cy="59690"/>
            </a:xfrm>
            <a:custGeom>
              <a:avLst/>
              <a:gdLst/>
              <a:ahLst/>
              <a:cxnLst/>
              <a:rect l="l" t="t" r="r" b="b"/>
              <a:pathLst>
                <a:path w="49529" h="59689">
                  <a:moveTo>
                    <a:pt x="0" y="0"/>
                  </a:moveTo>
                  <a:lnTo>
                    <a:pt x="49126" y="0"/>
                  </a:lnTo>
                  <a:lnTo>
                    <a:pt x="49126" y="59435"/>
                  </a:lnTo>
                  <a:lnTo>
                    <a:pt x="0" y="5943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735813" y="2944749"/>
              <a:ext cx="49530" cy="62230"/>
            </a:xfrm>
            <a:custGeom>
              <a:avLst/>
              <a:gdLst/>
              <a:ahLst/>
              <a:cxnLst/>
              <a:rect l="l" t="t" r="r" b="b"/>
              <a:pathLst>
                <a:path w="49529" h="62230">
                  <a:moveTo>
                    <a:pt x="49126" y="0"/>
                  </a:moveTo>
                  <a:lnTo>
                    <a:pt x="0" y="0"/>
                  </a:lnTo>
                  <a:lnTo>
                    <a:pt x="0" y="61722"/>
                  </a:lnTo>
                  <a:lnTo>
                    <a:pt x="49126" y="61722"/>
                  </a:lnTo>
                  <a:lnTo>
                    <a:pt x="49126" y="0"/>
                  </a:lnTo>
                  <a:close/>
                </a:path>
              </a:pathLst>
            </a:custGeom>
            <a:solidFill>
              <a:srgbClr val="D6A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735813" y="2944749"/>
              <a:ext cx="49530" cy="62230"/>
            </a:xfrm>
            <a:custGeom>
              <a:avLst/>
              <a:gdLst/>
              <a:ahLst/>
              <a:cxnLst/>
              <a:rect l="l" t="t" r="r" b="b"/>
              <a:pathLst>
                <a:path w="49529" h="62230">
                  <a:moveTo>
                    <a:pt x="0" y="0"/>
                  </a:moveTo>
                  <a:lnTo>
                    <a:pt x="49126" y="0"/>
                  </a:lnTo>
                  <a:lnTo>
                    <a:pt x="49126" y="61721"/>
                  </a:lnTo>
                  <a:lnTo>
                    <a:pt x="0" y="6172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387310" y="2814638"/>
              <a:ext cx="473075" cy="228600"/>
            </a:xfrm>
            <a:custGeom>
              <a:avLst/>
              <a:gdLst/>
              <a:ahLst/>
              <a:cxnLst/>
              <a:rect l="l" t="t" r="r" b="b"/>
              <a:pathLst>
                <a:path w="473075" h="228600">
                  <a:moveTo>
                    <a:pt x="47307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73075" y="228600"/>
                  </a:lnTo>
                  <a:lnTo>
                    <a:pt x="473075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387310" y="2814638"/>
              <a:ext cx="473075" cy="228600"/>
            </a:xfrm>
            <a:custGeom>
              <a:avLst/>
              <a:gdLst/>
              <a:ahLst/>
              <a:cxnLst/>
              <a:rect l="l" t="t" r="r" b="b"/>
              <a:pathLst>
                <a:path w="473075" h="228600">
                  <a:moveTo>
                    <a:pt x="0" y="0"/>
                  </a:moveTo>
                  <a:lnTo>
                    <a:pt x="473074" y="0"/>
                  </a:lnTo>
                  <a:lnTo>
                    <a:pt x="473074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480105" y="2844356"/>
              <a:ext cx="282575" cy="173990"/>
            </a:xfrm>
            <a:custGeom>
              <a:avLst/>
              <a:gdLst/>
              <a:ahLst/>
              <a:cxnLst/>
              <a:rect l="l" t="t" r="r" b="b"/>
              <a:pathLst>
                <a:path w="282575" h="173989">
                  <a:moveTo>
                    <a:pt x="282025" y="0"/>
                  </a:moveTo>
                  <a:lnTo>
                    <a:pt x="0" y="0"/>
                  </a:lnTo>
                  <a:lnTo>
                    <a:pt x="0" y="173736"/>
                  </a:lnTo>
                  <a:lnTo>
                    <a:pt x="282025" y="173736"/>
                  </a:lnTo>
                  <a:lnTo>
                    <a:pt x="2820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480105" y="2844356"/>
              <a:ext cx="282575" cy="173990"/>
            </a:xfrm>
            <a:custGeom>
              <a:avLst/>
              <a:gdLst/>
              <a:ahLst/>
              <a:cxnLst/>
              <a:rect l="l" t="t" r="r" b="b"/>
              <a:pathLst>
                <a:path w="282575" h="173989">
                  <a:moveTo>
                    <a:pt x="0" y="0"/>
                  </a:moveTo>
                  <a:lnTo>
                    <a:pt x="282024" y="0"/>
                  </a:lnTo>
                  <a:lnTo>
                    <a:pt x="282024" y="173735"/>
                  </a:lnTo>
                  <a:lnTo>
                    <a:pt x="0" y="17373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780326" y="2947226"/>
              <a:ext cx="49530" cy="59690"/>
            </a:xfrm>
            <a:custGeom>
              <a:avLst/>
              <a:gdLst/>
              <a:ahLst/>
              <a:cxnLst/>
              <a:rect l="l" t="t" r="r" b="b"/>
              <a:pathLst>
                <a:path w="49529" h="59689">
                  <a:moveTo>
                    <a:pt x="49127" y="0"/>
                  </a:moveTo>
                  <a:lnTo>
                    <a:pt x="0" y="0"/>
                  </a:lnTo>
                  <a:lnTo>
                    <a:pt x="0" y="59436"/>
                  </a:lnTo>
                  <a:lnTo>
                    <a:pt x="49127" y="59436"/>
                  </a:lnTo>
                  <a:lnTo>
                    <a:pt x="49127" y="0"/>
                  </a:lnTo>
                  <a:close/>
                </a:path>
              </a:pathLst>
            </a:custGeom>
            <a:solidFill>
              <a:srgbClr val="D6A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780326" y="2947226"/>
              <a:ext cx="49530" cy="59690"/>
            </a:xfrm>
            <a:custGeom>
              <a:avLst/>
              <a:gdLst/>
              <a:ahLst/>
              <a:cxnLst/>
              <a:rect l="l" t="t" r="r" b="b"/>
              <a:pathLst>
                <a:path w="49529" h="59689">
                  <a:moveTo>
                    <a:pt x="0" y="0"/>
                  </a:moveTo>
                  <a:lnTo>
                    <a:pt x="49126" y="0"/>
                  </a:lnTo>
                  <a:lnTo>
                    <a:pt x="49126" y="59435"/>
                  </a:lnTo>
                  <a:lnTo>
                    <a:pt x="0" y="5943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407325" y="2949512"/>
              <a:ext cx="49530" cy="62230"/>
            </a:xfrm>
            <a:custGeom>
              <a:avLst/>
              <a:gdLst/>
              <a:ahLst/>
              <a:cxnLst/>
              <a:rect l="l" t="t" r="r" b="b"/>
              <a:pathLst>
                <a:path w="49529" h="62230">
                  <a:moveTo>
                    <a:pt x="49127" y="0"/>
                  </a:moveTo>
                  <a:lnTo>
                    <a:pt x="0" y="0"/>
                  </a:lnTo>
                  <a:lnTo>
                    <a:pt x="0" y="61722"/>
                  </a:lnTo>
                  <a:lnTo>
                    <a:pt x="49127" y="61722"/>
                  </a:lnTo>
                  <a:lnTo>
                    <a:pt x="49127" y="0"/>
                  </a:lnTo>
                  <a:close/>
                </a:path>
              </a:pathLst>
            </a:custGeom>
            <a:solidFill>
              <a:srgbClr val="D6A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407325" y="2949512"/>
              <a:ext cx="49530" cy="62230"/>
            </a:xfrm>
            <a:custGeom>
              <a:avLst/>
              <a:gdLst/>
              <a:ahLst/>
              <a:cxnLst/>
              <a:rect l="l" t="t" r="r" b="b"/>
              <a:pathLst>
                <a:path w="49529" h="62230">
                  <a:moveTo>
                    <a:pt x="0" y="0"/>
                  </a:moveTo>
                  <a:lnTo>
                    <a:pt x="49126" y="0"/>
                  </a:lnTo>
                  <a:lnTo>
                    <a:pt x="49126" y="61721"/>
                  </a:lnTo>
                  <a:lnTo>
                    <a:pt x="0" y="6172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820823" y="4105275"/>
              <a:ext cx="1638300" cy="0"/>
            </a:xfrm>
            <a:custGeom>
              <a:avLst/>
              <a:gdLst/>
              <a:ahLst/>
              <a:cxnLst/>
              <a:rect l="l" t="t" r="r" b="b"/>
              <a:pathLst>
                <a:path w="1638300">
                  <a:moveTo>
                    <a:pt x="0" y="0"/>
                  </a:moveTo>
                  <a:lnTo>
                    <a:pt x="1638299" y="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811297" y="3810000"/>
              <a:ext cx="1638300" cy="0"/>
            </a:xfrm>
            <a:custGeom>
              <a:avLst/>
              <a:gdLst/>
              <a:ahLst/>
              <a:cxnLst/>
              <a:rect l="l" t="t" r="r" b="b"/>
              <a:pathLst>
                <a:path w="1638300">
                  <a:moveTo>
                    <a:pt x="0" y="0"/>
                  </a:moveTo>
                  <a:lnTo>
                    <a:pt x="1638299" y="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811297" y="3514725"/>
              <a:ext cx="1638300" cy="0"/>
            </a:xfrm>
            <a:custGeom>
              <a:avLst/>
              <a:gdLst/>
              <a:ahLst/>
              <a:cxnLst/>
              <a:rect l="l" t="t" r="r" b="b"/>
              <a:pathLst>
                <a:path w="1638300">
                  <a:moveTo>
                    <a:pt x="0" y="0"/>
                  </a:moveTo>
                  <a:lnTo>
                    <a:pt x="1638299" y="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811297" y="3209925"/>
              <a:ext cx="1638300" cy="0"/>
            </a:xfrm>
            <a:custGeom>
              <a:avLst/>
              <a:gdLst/>
              <a:ahLst/>
              <a:cxnLst/>
              <a:rect l="l" t="t" r="r" b="b"/>
              <a:pathLst>
                <a:path w="1638300">
                  <a:moveTo>
                    <a:pt x="0" y="0"/>
                  </a:moveTo>
                  <a:lnTo>
                    <a:pt x="152401" y="0"/>
                  </a:lnTo>
                </a:path>
                <a:path w="1638300">
                  <a:moveTo>
                    <a:pt x="625476" y="0"/>
                  </a:moveTo>
                  <a:lnTo>
                    <a:pt x="947738" y="0"/>
                  </a:lnTo>
                </a:path>
                <a:path w="1638300">
                  <a:moveTo>
                    <a:pt x="1420813" y="0"/>
                  </a:moveTo>
                  <a:lnTo>
                    <a:pt x="1638299" y="0"/>
                  </a:lnTo>
                </a:path>
              </a:pathLst>
            </a:custGeom>
            <a:ln w="19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63698" y="3036888"/>
              <a:ext cx="473075" cy="228600"/>
            </a:xfrm>
            <a:custGeom>
              <a:avLst/>
              <a:gdLst/>
              <a:ahLst/>
              <a:cxnLst/>
              <a:rect l="l" t="t" r="r" b="b"/>
              <a:pathLst>
                <a:path w="473075" h="228600">
                  <a:moveTo>
                    <a:pt x="47307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73075" y="228600"/>
                  </a:lnTo>
                  <a:lnTo>
                    <a:pt x="473075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963698" y="3036888"/>
              <a:ext cx="473075" cy="228600"/>
            </a:xfrm>
            <a:custGeom>
              <a:avLst/>
              <a:gdLst/>
              <a:ahLst/>
              <a:cxnLst/>
              <a:rect l="l" t="t" r="r" b="b"/>
              <a:pathLst>
                <a:path w="473075" h="228600">
                  <a:moveTo>
                    <a:pt x="0" y="0"/>
                  </a:moveTo>
                  <a:lnTo>
                    <a:pt x="473074" y="0"/>
                  </a:lnTo>
                  <a:lnTo>
                    <a:pt x="473074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056492" y="3066606"/>
              <a:ext cx="282575" cy="173990"/>
            </a:xfrm>
            <a:custGeom>
              <a:avLst/>
              <a:gdLst/>
              <a:ahLst/>
              <a:cxnLst/>
              <a:rect l="l" t="t" r="r" b="b"/>
              <a:pathLst>
                <a:path w="282575" h="173989">
                  <a:moveTo>
                    <a:pt x="282025" y="0"/>
                  </a:moveTo>
                  <a:lnTo>
                    <a:pt x="0" y="0"/>
                  </a:lnTo>
                  <a:lnTo>
                    <a:pt x="0" y="173736"/>
                  </a:lnTo>
                  <a:lnTo>
                    <a:pt x="282025" y="173736"/>
                  </a:lnTo>
                  <a:lnTo>
                    <a:pt x="2820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056492" y="3066606"/>
              <a:ext cx="282575" cy="173990"/>
            </a:xfrm>
            <a:custGeom>
              <a:avLst/>
              <a:gdLst/>
              <a:ahLst/>
              <a:cxnLst/>
              <a:rect l="l" t="t" r="r" b="b"/>
              <a:pathLst>
                <a:path w="282575" h="173989">
                  <a:moveTo>
                    <a:pt x="0" y="0"/>
                  </a:moveTo>
                  <a:lnTo>
                    <a:pt x="282024" y="0"/>
                  </a:lnTo>
                  <a:lnTo>
                    <a:pt x="282024" y="173735"/>
                  </a:lnTo>
                  <a:lnTo>
                    <a:pt x="0" y="17373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356713" y="3169476"/>
              <a:ext cx="49530" cy="59690"/>
            </a:xfrm>
            <a:custGeom>
              <a:avLst/>
              <a:gdLst/>
              <a:ahLst/>
              <a:cxnLst/>
              <a:rect l="l" t="t" r="r" b="b"/>
              <a:pathLst>
                <a:path w="49529" h="59689">
                  <a:moveTo>
                    <a:pt x="49127" y="0"/>
                  </a:moveTo>
                  <a:lnTo>
                    <a:pt x="0" y="0"/>
                  </a:lnTo>
                  <a:lnTo>
                    <a:pt x="0" y="59436"/>
                  </a:lnTo>
                  <a:lnTo>
                    <a:pt x="49127" y="59436"/>
                  </a:lnTo>
                  <a:lnTo>
                    <a:pt x="49127" y="0"/>
                  </a:lnTo>
                  <a:close/>
                </a:path>
              </a:pathLst>
            </a:custGeom>
            <a:solidFill>
              <a:srgbClr val="D6A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356713" y="3169476"/>
              <a:ext cx="49530" cy="59690"/>
            </a:xfrm>
            <a:custGeom>
              <a:avLst/>
              <a:gdLst/>
              <a:ahLst/>
              <a:cxnLst/>
              <a:rect l="l" t="t" r="r" b="b"/>
              <a:pathLst>
                <a:path w="49529" h="59689">
                  <a:moveTo>
                    <a:pt x="0" y="0"/>
                  </a:moveTo>
                  <a:lnTo>
                    <a:pt x="49127" y="0"/>
                  </a:lnTo>
                  <a:lnTo>
                    <a:pt x="49127" y="59435"/>
                  </a:lnTo>
                  <a:lnTo>
                    <a:pt x="0" y="5943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983712" y="3171762"/>
              <a:ext cx="49530" cy="62230"/>
            </a:xfrm>
            <a:custGeom>
              <a:avLst/>
              <a:gdLst/>
              <a:ahLst/>
              <a:cxnLst/>
              <a:rect l="l" t="t" r="r" b="b"/>
              <a:pathLst>
                <a:path w="49529" h="62230">
                  <a:moveTo>
                    <a:pt x="49127" y="0"/>
                  </a:moveTo>
                  <a:lnTo>
                    <a:pt x="0" y="0"/>
                  </a:lnTo>
                  <a:lnTo>
                    <a:pt x="0" y="61722"/>
                  </a:lnTo>
                  <a:lnTo>
                    <a:pt x="49127" y="61722"/>
                  </a:lnTo>
                  <a:lnTo>
                    <a:pt x="49127" y="0"/>
                  </a:lnTo>
                  <a:close/>
                </a:path>
              </a:pathLst>
            </a:custGeom>
            <a:solidFill>
              <a:srgbClr val="D6A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983712" y="3171762"/>
              <a:ext cx="49530" cy="62230"/>
            </a:xfrm>
            <a:custGeom>
              <a:avLst/>
              <a:gdLst/>
              <a:ahLst/>
              <a:cxnLst/>
              <a:rect l="l" t="t" r="r" b="b"/>
              <a:pathLst>
                <a:path w="49529" h="62230">
                  <a:moveTo>
                    <a:pt x="0" y="0"/>
                  </a:moveTo>
                  <a:lnTo>
                    <a:pt x="49127" y="0"/>
                  </a:lnTo>
                  <a:lnTo>
                    <a:pt x="49127" y="61721"/>
                  </a:lnTo>
                  <a:lnTo>
                    <a:pt x="0" y="6172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759035" y="3027363"/>
              <a:ext cx="473075" cy="228600"/>
            </a:xfrm>
            <a:custGeom>
              <a:avLst/>
              <a:gdLst/>
              <a:ahLst/>
              <a:cxnLst/>
              <a:rect l="l" t="t" r="r" b="b"/>
              <a:pathLst>
                <a:path w="473075" h="228600">
                  <a:moveTo>
                    <a:pt x="47307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73075" y="228600"/>
                  </a:lnTo>
                  <a:lnTo>
                    <a:pt x="473075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759035" y="3027363"/>
              <a:ext cx="473075" cy="228600"/>
            </a:xfrm>
            <a:custGeom>
              <a:avLst/>
              <a:gdLst/>
              <a:ahLst/>
              <a:cxnLst/>
              <a:rect l="l" t="t" r="r" b="b"/>
              <a:pathLst>
                <a:path w="473075" h="228600">
                  <a:moveTo>
                    <a:pt x="0" y="0"/>
                  </a:moveTo>
                  <a:lnTo>
                    <a:pt x="473074" y="0"/>
                  </a:lnTo>
                  <a:lnTo>
                    <a:pt x="473074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851830" y="3057081"/>
              <a:ext cx="282575" cy="173990"/>
            </a:xfrm>
            <a:custGeom>
              <a:avLst/>
              <a:gdLst/>
              <a:ahLst/>
              <a:cxnLst/>
              <a:rect l="l" t="t" r="r" b="b"/>
              <a:pathLst>
                <a:path w="282575" h="173989">
                  <a:moveTo>
                    <a:pt x="282025" y="0"/>
                  </a:moveTo>
                  <a:lnTo>
                    <a:pt x="0" y="0"/>
                  </a:lnTo>
                  <a:lnTo>
                    <a:pt x="0" y="173736"/>
                  </a:lnTo>
                  <a:lnTo>
                    <a:pt x="282025" y="173736"/>
                  </a:lnTo>
                  <a:lnTo>
                    <a:pt x="2820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851830" y="3057081"/>
              <a:ext cx="282575" cy="173990"/>
            </a:xfrm>
            <a:custGeom>
              <a:avLst/>
              <a:gdLst/>
              <a:ahLst/>
              <a:cxnLst/>
              <a:rect l="l" t="t" r="r" b="b"/>
              <a:pathLst>
                <a:path w="282575" h="173989">
                  <a:moveTo>
                    <a:pt x="0" y="0"/>
                  </a:moveTo>
                  <a:lnTo>
                    <a:pt x="282024" y="0"/>
                  </a:lnTo>
                  <a:lnTo>
                    <a:pt x="282024" y="173735"/>
                  </a:lnTo>
                  <a:lnTo>
                    <a:pt x="0" y="17373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152051" y="3159951"/>
              <a:ext cx="49530" cy="59690"/>
            </a:xfrm>
            <a:custGeom>
              <a:avLst/>
              <a:gdLst/>
              <a:ahLst/>
              <a:cxnLst/>
              <a:rect l="l" t="t" r="r" b="b"/>
              <a:pathLst>
                <a:path w="49529" h="59689">
                  <a:moveTo>
                    <a:pt x="49127" y="0"/>
                  </a:moveTo>
                  <a:lnTo>
                    <a:pt x="0" y="0"/>
                  </a:lnTo>
                  <a:lnTo>
                    <a:pt x="0" y="59436"/>
                  </a:lnTo>
                  <a:lnTo>
                    <a:pt x="49127" y="59436"/>
                  </a:lnTo>
                  <a:lnTo>
                    <a:pt x="49127" y="0"/>
                  </a:lnTo>
                  <a:close/>
                </a:path>
              </a:pathLst>
            </a:custGeom>
            <a:solidFill>
              <a:srgbClr val="D6A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152051" y="3159951"/>
              <a:ext cx="49530" cy="59690"/>
            </a:xfrm>
            <a:custGeom>
              <a:avLst/>
              <a:gdLst/>
              <a:ahLst/>
              <a:cxnLst/>
              <a:rect l="l" t="t" r="r" b="b"/>
              <a:pathLst>
                <a:path w="49529" h="59689">
                  <a:moveTo>
                    <a:pt x="0" y="0"/>
                  </a:moveTo>
                  <a:lnTo>
                    <a:pt x="49127" y="0"/>
                  </a:lnTo>
                  <a:lnTo>
                    <a:pt x="49127" y="59435"/>
                  </a:lnTo>
                  <a:lnTo>
                    <a:pt x="0" y="5943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779051" y="3162237"/>
              <a:ext cx="49530" cy="62230"/>
            </a:xfrm>
            <a:custGeom>
              <a:avLst/>
              <a:gdLst/>
              <a:ahLst/>
              <a:cxnLst/>
              <a:rect l="l" t="t" r="r" b="b"/>
              <a:pathLst>
                <a:path w="49529" h="62230">
                  <a:moveTo>
                    <a:pt x="49127" y="0"/>
                  </a:moveTo>
                  <a:lnTo>
                    <a:pt x="0" y="0"/>
                  </a:lnTo>
                  <a:lnTo>
                    <a:pt x="0" y="61722"/>
                  </a:lnTo>
                  <a:lnTo>
                    <a:pt x="49127" y="61722"/>
                  </a:lnTo>
                  <a:lnTo>
                    <a:pt x="49127" y="0"/>
                  </a:lnTo>
                  <a:close/>
                </a:path>
              </a:pathLst>
            </a:custGeom>
            <a:solidFill>
              <a:srgbClr val="D6A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779050" y="3162237"/>
              <a:ext cx="49530" cy="62230"/>
            </a:xfrm>
            <a:custGeom>
              <a:avLst/>
              <a:gdLst/>
              <a:ahLst/>
              <a:cxnLst/>
              <a:rect l="l" t="t" r="r" b="b"/>
              <a:pathLst>
                <a:path w="49529" h="62230">
                  <a:moveTo>
                    <a:pt x="0" y="0"/>
                  </a:moveTo>
                  <a:lnTo>
                    <a:pt x="49127" y="0"/>
                  </a:lnTo>
                  <a:lnTo>
                    <a:pt x="49127" y="61721"/>
                  </a:lnTo>
                  <a:lnTo>
                    <a:pt x="0" y="6172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700297" y="2693988"/>
              <a:ext cx="598805" cy="304800"/>
            </a:xfrm>
            <a:custGeom>
              <a:avLst/>
              <a:gdLst/>
              <a:ahLst/>
              <a:cxnLst/>
              <a:rect l="l" t="t" r="r" b="b"/>
              <a:pathLst>
                <a:path w="598804" h="304800">
                  <a:moveTo>
                    <a:pt x="299243" y="0"/>
                  </a:moveTo>
                  <a:lnTo>
                    <a:pt x="238935" y="3096"/>
                  </a:lnTo>
                  <a:lnTo>
                    <a:pt x="182764" y="11976"/>
                  </a:lnTo>
                  <a:lnTo>
                    <a:pt x="131933" y="26027"/>
                  </a:lnTo>
                  <a:lnTo>
                    <a:pt x="87646" y="44637"/>
                  </a:lnTo>
                  <a:lnTo>
                    <a:pt x="51106" y="67191"/>
                  </a:lnTo>
                  <a:lnTo>
                    <a:pt x="6079" y="121686"/>
                  </a:lnTo>
                  <a:lnTo>
                    <a:pt x="0" y="152400"/>
                  </a:lnTo>
                  <a:lnTo>
                    <a:pt x="6079" y="183113"/>
                  </a:lnTo>
                  <a:lnTo>
                    <a:pt x="51106" y="237608"/>
                  </a:lnTo>
                  <a:lnTo>
                    <a:pt x="87646" y="260162"/>
                  </a:lnTo>
                  <a:lnTo>
                    <a:pt x="131933" y="278772"/>
                  </a:lnTo>
                  <a:lnTo>
                    <a:pt x="182764" y="292823"/>
                  </a:lnTo>
                  <a:lnTo>
                    <a:pt x="238935" y="301703"/>
                  </a:lnTo>
                  <a:lnTo>
                    <a:pt x="299243" y="304800"/>
                  </a:lnTo>
                  <a:lnTo>
                    <a:pt x="359552" y="301703"/>
                  </a:lnTo>
                  <a:lnTo>
                    <a:pt x="415723" y="292823"/>
                  </a:lnTo>
                  <a:lnTo>
                    <a:pt x="466554" y="278772"/>
                  </a:lnTo>
                  <a:lnTo>
                    <a:pt x="510842" y="260162"/>
                  </a:lnTo>
                  <a:lnTo>
                    <a:pt x="547382" y="237608"/>
                  </a:lnTo>
                  <a:lnTo>
                    <a:pt x="592409" y="183113"/>
                  </a:lnTo>
                  <a:lnTo>
                    <a:pt x="598488" y="152400"/>
                  </a:lnTo>
                  <a:lnTo>
                    <a:pt x="592409" y="121686"/>
                  </a:lnTo>
                  <a:lnTo>
                    <a:pt x="547382" y="67191"/>
                  </a:lnTo>
                  <a:lnTo>
                    <a:pt x="510842" y="44637"/>
                  </a:lnTo>
                  <a:lnTo>
                    <a:pt x="466554" y="26027"/>
                  </a:lnTo>
                  <a:lnTo>
                    <a:pt x="415723" y="11976"/>
                  </a:lnTo>
                  <a:lnTo>
                    <a:pt x="359552" y="3096"/>
                  </a:lnTo>
                  <a:lnTo>
                    <a:pt x="299243" y="0"/>
                  </a:lnTo>
                  <a:close/>
                </a:path>
              </a:pathLst>
            </a:custGeom>
            <a:solidFill>
              <a:srgbClr val="D4F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700297" y="2693988"/>
              <a:ext cx="598805" cy="304800"/>
            </a:xfrm>
            <a:custGeom>
              <a:avLst/>
              <a:gdLst/>
              <a:ahLst/>
              <a:cxnLst/>
              <a:rect l="l" t="t" r="r" b="b"/>
              <a:pathLst>
                <a:path w="598804" h="304800">
                  <a:moveTo>
                    <a:pt x="0" y="152399"/>
                  </a:moveTo>
                  <a:lnTo>
                    <a:pt x="23516" y="93079"/>
                  </a:lnTo>
                  <a:lnTo>
                    <a:pt x="87646" y="44636"/>
                  </a:lnTo>
                  <a:lnTo>
                    <a:pt x="131933" y="26027"/>
                  </a:lnTo>
                  <a:lnTo>
                    <a:pt x="182764" y="11976"/>
                  </a:lnTo>
                  <a:lnTo>
                    <a:pt x="238935" y="3096"/>
                  </a:lnTo>
                  <a:lnTo>
                    <a:pt x="299243" y="0"/>
                  </a:lnTo>
                  <a:lnTo>
                    <a:pt x="359551" y="3096"/>
                  </a:lnTo>
                  <a:lnTo>
                    <a:pt x="415723" y="11976"/>
                  </a:lnTo>
                  <a:lnTo>
                    <a:pt x="466554" y="26027"/>
                  </a:lnTo>
                  <a:lnTo>
                    <a:pt x="510841" y="44636"/>
                  </a:lnTo>
                  <a:lnTo>
                    <a:pt x="547381" y="67191"/>
                  </a:lnTo>
                  <a:lnTo>
                    <a:pt x="592408" y="121686"/>
                  </a:lnTo>
                  <a:lnTo>
                    <a:pt x="598488" y="152399"/>
                  </a:lnTo>
                  <a:lnTo>
                    <a:pt x="592408" y="183113"/>
                  </a:lnTo>
                  <a:lnTo>
                    <a:pt x="547381" y="237608"/>
                  </a:lnTo>
                  <a:lnTo>
                    <a:pt x="510841" y="260162"/>
                  </a:lnTo>
                  <a:lnTo>
                    <a:pt x="466554" y="278772"/>
                  </a:lnTo>
                  <a:lnTo>
                    <a:pt x="415723" y="292823"/>
                  </a:lnTo>
                  <a:lnTo>
                    <a:pt x="359551" y="301703"/>
                  </a:lnTo>
                  <a:lnTo>
                    <a:pt x="299243" y="304799"/>
                  </a:lnTo>
                  <a:lnTo>
                    <a:pt x="238935" y="301703"/>
                  </a:lnTo>
                  <a:lnTo>
                    <a:pt x="182764" y="292823"/>
                  </a:lnTo>
                  <a:lnTo>
                    <a:pt x="131933" y="278772"/>
                  </a:lnTo>
                  <a:lnTo>
                    <a:pt x="87646" y="260162"/>
                  </a:lnTo>
                  <a:lnTo>
                    <a:pt x="51106" y="237608"/>
                  </a:lnTo>
                  <a:lnTo>
                    <a:pt x="6079" y="183113"/>
                  </a:lnTo>
                  <a:lnTo>
                    <a:pt x="0" y="152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7076109" y="2414469"/>
            <a:ext cx="1064895" cy="103314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425"/>
              </a:spcBef>
            </a:pPr>
            <a:r>
              <a:rPr sz="1400" dirty="0">
                <a:latin typeface="Tahoma"/>
                <a:cs typeface="Tahoma"/>
              </a:rPr>
              <a:t>application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  <a:tabLst>
                <a:tab pos="802640" algn="l"/>
              </a:tabLst>
            </a:pPr>
            <a:r>
              <a:rPr sz="1600" dirty="0">
                <a:latin typeface="Arial"/>
                <a:cs typeface="Arial"/>
              </a:rPr>
              <a:t>P2	</a:t>
            </a:r>
            <a:r>
              <a:rPr sz="2400" baseline="1736" dirty="0">
                <a:latin typeface="Arial"/>
                <a:cs typeface="Arial"/>
              </a:rPr>
              <a:t>P3</a:t>
            </a:r>
            <a:endParaRPr sz="2400" baseline="1736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 marL="183515">
              <a:lnSpc>
                <a:spcPct val="100000"/>
              </a:lnSpc>
            </a:pPr>
            <a:r>
              <a:rPr sz="1400" spc="-5" dirty="0">
                <a:latin typeface="Tahoma"/>
                <a:cs typeface="Tahoma"/>
              </a:rPr>
              <a:t>transport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1909099" y="2897188"/>
            <a:ext cx="6132830" cy="3298825"/>
            <a:chOff x="1909099" y="2897188"/>
            <a:chExt cx="6132830" cy="3298825"/>
          </a:xfrm>
        </p:grpSpPr>
        <p:sp>
          <p:nvSpPr>
            <p:cNvPr id="121" name="object 121"/>
            <p:cNvSpPr/>
            <p:nvPr/>
          </p:nvSpPr>
          <p:spPr>
            <a:xfrm>
              <a:off x="1951962" y="2911832"/>
              <a:ext cx="2695575" cy="2680970"/>
            </a:xfrm>
            <a:custGeom>
              <a:avLst/>
              <a:gdLst/>
              <a:ahLst/>
              <a:cxnLst/>
              <a:rect l="l" t="t" r="r" b="b"/>
              <a:pathLst>
                <a:path w="2695575" h="2680970">
                  <a:moveTo>
                    <a:pt x="0" y="221894"/>
                  </a:moveTo>
                  <a:lnTo>
                    <a:pt x="0" y="2680931"/>
                  </a:lnTo>
                  <a:lnTo>
                    <a:pt x="2695575" y="2668231"/>
                  </a:lnTo>
                  <a:lnTo>
                    <a:pt x="2684462" y="220306"/>
                  </a:lnTo>
                  <a:lnTo>
                    <a:pt x="2315299" y="0"/>
                  </a:lnTo>
                </a:path>
              </a:pathLst>
            </a:custGeom>
            <a:ln w="28574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909089" y="2897200"/>
              <a:ext cx="2429510" cy="294005"/>
            </a:xfrm>
            <a:custGeom>
              <a:avLst/>
              <a:gdLst/>
              <a:ahLst/>
              <a:cxnLst/>
              <a:rect l="l" t="t" r="r" b="b"/>
              <a:pathLst>
                <a:path w="2429510" h="294005">
                  <a:moveTo>
                    <a:pt x="85725" y="293687"/>
                  </a:moveTo>
                  <a:lnTo>
                    <a:pt x="42862" y="207962"/>
                  </a:lnTo>
                  <a:lnTo>
                    <a:pt x="0" y="293687"/>
                  </a:lnTo>
                  <a:lnTo>
                    <a:pt x="85725" y="293687"/>
                  </a:lnTo>
                  <a:close/>
                </a:path>
                <a:path w="2429510" h="294005">
                  <a:moveTo>
                    <a:pt x="2429205" y="7112"/>
                  </a:moveTo>
                  <a:lnTo>
                    <a:pt x="2333625" y="0"/>
                  </a:lnTo>
                  <a:lnTo>
                    <a:pt x="2385276" y="80733"/>
                  </a:lnTo>
                  <a:lnTo>
                    <a:pt x="2429205" y="7112"/>
                  </a:lnTo>
                  <a:close/>
                </a:path>
              </a:pathLst>
            </a:custGeom>
            <a:solidFill>
              <a:srgbClr val="D81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938048" y="2957513"/>
              <a:ext cx="3089275" cy="3224530"/>
            </a:xfrm>
            <a:custGeom>
              <a:avLst/>
              <a:gdLst/>
              <a:ahLst/>
              <a:cxnLst/>
              <a:rect l="l" t="t" r="r" b="b"/>
              <a:pathLst>
                <a:path w="3089275" h="3224529">
                  <a:moveTo>
                    <a:pt x="0" y="0"/>
                  </a:moveTo>
                  <a:lnTo>
                    <a:pt x="0" y="3224212"/>
                  </a:lnTo>
                  <a:lnTo>
                    <a:pt x="3089274" y="3211512"/>
                  </a:lnTo>
                  <a:lnTo>
                    <a:pt x="3056255" y="238122"/>
                  </a:lnTo>
                </a:path>
              </a:pathLst>
            </a:custGeom>
            <a:ln w="28574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895177" y="2928950"/>
              <a:ext cx="3142615" cy="324485"/>
            </a:xfrm>
            <a:custGeom>
              <a:avLst/>
              <a:gdLst/>
              <a:ahLst/>
              <a:cxnLst/>
              <a:rect l="l" t="t" r="r" b="b"/>
              <a:pathLst>
                <a:path w="3142615" h="324485">
                  <a:moveTo>
                    <a:pt x="85725" y="85725"/>
                  </a:moveTo>
                  <a:lnTo>
                    <a:pt x="42862" y="0"/>
                  </a:lnTo>
                  <a:lnTo>
                    <a:pt x="0" y="85725"/>
                  </a:lnTo>
                  <a:lnTo>
                    <a:pt x="85725" y="85725"/>
                  </a:lnTo>
                  <a:close/>
                </a:path>
                <a:path w="3142615" h="324485">
                  <a:moveTo>
                    <a:pt x="3142615" y="323367"/>
                  </a:moveTo>
                  <a:lnTo>
                    <a:pt x="3098800" y="238125"/>
                  </a:lnTo>
                  <a:lnTo>
                    <a:pt x="3056890" y="324319"/>
                  </a:lnTo>
                  <a:lnTo>
                    <a:pt x="3142615" y="323367"/>
                  </a:lnTo>
                  <a:close/>
                </a:path>
              </a:pathLst>
            </a:custGeom>
            <a:solidFill>
              <a:srgbClr val="D81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596860" y="2946400"/>
              <a:ext cx="1609725" cy="2437130"/>
            </a:xfrm>
            <a:custGeom>
              <a:avLst/>
              <a:gdLst/>
              <a:ahLst/>
              <a:cxnLst/>
              <a:rect l="l" t="t" r="r" b="b"/>
              <a:pathLst>
                <a:path w="1609725" h="2437129">
                  <a:moveTo>
                    <a:pt x="0" y="0"/>
                  </a:moveTo>
                  <a:lnTo>
                    <a:pt x="0" y="2436812"/>
                  </a:lnTo>
                  <a:lnTo>
                    <a:pt x="1609724" y="2436812"/>
                  </a:lnTo>
                  <a:lnTo>
                    <a:pt x="1609724" y="242887"/>
                  </a:lnTo>
                </a:path>
              </a:pathLst>
            </a:custGeom>
            <a:ln w="28574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553989" y="2917824"/>
              <a:ext cx="1695450" cy="328930"/>
            </a:xfrm>
            <a:custGeom>
              <a:avLst/>
              <a:gdLst/>
              <a:ahLst/>
              <a:cxnLst/>
              <a:rect l="l" t="t" r="r" b="b"/>
              <a:pathLst>
                <a:path w="1695450" h="328930">
                  <a:moveTo>
                    <a:pt x="85725" y="85725"/>
                  </a:moveTo>
                  <a:lnTo>
                    <a:pt x="42862" y="0"/>
                  </a:lnTo>
                  <a:lnTo>
                    <a:pt x="0" y="85725"/>
                  </a:lnTo>
                  <a:lnTo>
                    <a:pt x="85725" y="85725"/>
                  </a:lnTo>
                  <a:close/>
                </a:path>
                <a:path w="1695450" h="328930">
                  <a:moveTo>
                    <a:pt x="1695450" y="328612"/>
                  </a:moveTo>
                  <a:lnTo>
                    <a:pt x="1652587" y="242887"/>
                  </a:lnTo>
                  <a:lnTo>
                    <a:pt x="1609725" y="328612"/>
                  </a:lnTo>
                  <a:lnTo>
                    <a:pt x="1695450" y="328612"/>
                  </a:lnTo>
                  <a:close/>
                </a:path>
              </a:pathLst>
            </a:custGeom>
            <a:solidFill>
              <a:srgbClr val="D81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882610" y="5141912"/>
              <a:ext cx="1076325" cy="219075"/>
            </a:xfrm>
            <a:custGeom>
              <a:avLst/>
              <a:gdLst/>
              <a:ahLst/>
              <a:cxnLst/>
              <a:rect l="l" t="t" r="r" b="b"/>
              <a:pathLst>
                <a:path w="1076325" h="219075">
                  <a:moveTo>
                    <a:pt x="1076325" y="0"/>
                  </a:moveTo>
                  <a:lnTo>
                    <a:pt x="0" y="0"/>
                  </a:lnTo>
                  <a:lnTo>
                    <a:pt x="0" y="219075"/>
                  </a:lnTo>
                  <a:lnTo>
                    <a:pt x="1076325" y="219075"/>
                  </a:lnTo>
                  <a:lnTo>
                    <a:pt x="1076325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882610" y="5141912"/>
              <a:ext cx="1076325" cy="219075"/>
            </a:xfrm>
            <a:custGeom>
              <a:avLst/>
              <a:gdLst/>
              <a:ahLst/>
              <a:cxnLst/>
              <a:rect l="l" t="t" r="r" b="b"/>
              <a:pathLst>
                <a:path w="1076325" h="219075">
                  <a:moveTo>
                    <a:pt x="0" y="0"/>
                  </a:moveTo>
                  <a:lnTo>
                    <a:pt x="1076324" y="0"/>
                  </a:lnTo>
                  <a:lnTo>
                    <a:pt x="1076324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733385" y="5280025"/>
              <a:ext cx="240029" cy="0"/>
            </a:xfrm>
            <a:custGeom>
              <a:avLst/>
              <a:gdLst/>
              <a:ahLst/>
              <a:cxnLst/>
              <a:rect l="l" t="t" r="r" b="b"/>
              <a:pathLst>
                <a:path w="240029">
                  <a:moveTo>
                    <a:pt x="0" y="0"/>
                  </a:moveTo>
                  <a:lnTo>
                    <a:pt x="239712" y="0"/>
                  </a:lnTo>
                </a:path>
              </a:pathLst>
            </a:custGeom>
            <a:ln w="38099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695285" y="522287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D81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1" name="object 131"/>
          <p:cNvSpPr txBox="1"/>
          <p:nvPr/>
        </p:nvSpPr>
        <p:spPr>
          <a:xfrm>
            <a:off x="5888325" y="5346700"/>
            <a:ext cx="1774189" cy="41655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380"/>
              </a:spcBef>
            </a:pPr>
            <a:r>
              <a:rPr sz="1400" spc="-5" dirty="0">
                <a:latin typeface="Tahoma"/>
                <a:cs typeface="Tahoma"/>
              </a:rPr>
              <a:t>source </a:t>
            </a:r>
            <a:r>
              <a:rPr sz="1400" spc="-25" dirty="0">
                <a:latin typeface="Tahoma"/>
                <a:cs typeface="Tahoma"/>
              </a:rPr>
              <a:t>IP,port: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C,5775  dest </a:t>
            </a:r>
            <a:r>
              <a:rPr sz="1400" spc="-25" dirty="0">
                <a:latin typeface="Tahoma"/>
                <a:cs typeface="Tahoma"/>
              </a:rPr>
              <a:t>IP,port: </a:t>
            </a:r>
            <a:r>
              <a:rPr sz="1400" spc="-5" dirty="0">
                <a:latin typeface="Tahoma"/>
                <a:cs typeface="Tahoma"/>
              </a:rPr>
              <a:t>B,80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32" name="object 132"/>
          <p:cNvGrpSpPr/>
          <p:nvPr/>
        </p:nvGrpSpPr>
        <p:grpSpPr>
          <a:xfrm>
            <a:off x="5765135" y="5926137"/>
            <a:ext cx="1268730" cy="228600"/>
            <a:chOff x="5765135" y="5926137"/>
            <a:chExt cx="1268730" cy="228600"/>
          </a:xfrm>
        </p:grpSpPr>
        <p:sp>
          <p:nvSpPr>
            <p:cNvPr id="133" name="object 133"/>
            <p:cNvSpPr/>
            <p:nvPr/>
          </p:nvSpPr>
          <p:spPr>
            <a:xfrm>
              <a:off x="5952460" y="5930899"/>
              <a:ext cx="1076325" cy="219075"/>
            </a:xfrm>
            <a:custGeom>
              <a:avLst/>
              <a:gdLst/>
              <a:ahLst/>
              <a:cxnLst/>
              <a:rect l="l" t="t" r="r" b="b"/>
              <a:pathLst>
                <a:path w="1076325" h="219075">
                  <a:moveTo>
                    <a:pt x="1076325" y="0"/>
                  </a:moveTo>
                  <a:lnTo>
                    <a:pt x="0" y="0"/>
                  </a:lnTo>
                  <a:lnTo>
                    <a:pt x="0" y="219075"/>
                  </a:lnTo>
                  <a:lnTo>
                    <a:pt x="1076325" y="219075"/>
                  </a:lnTo>
                  <a:lnTo>
                    <a:pt x="1076325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952460" y="5930900"/>
              <a:ext cx="1076325" cy="219075"/>
            </a:xfrm>
            <a:custGeom>
              <a:avLst/>
              <a:gdLst/>
              <a:ahLst/>
              <a:cxnLst/>
              <a:rect l="l" t="t" r="r" b="b"/>
              <a:pathLst>
                <a:path w="1076325" h="219075">
                  <a:moveTo>
                    <a:pt x="0" y="0"/>
                  </a:moveTo>
                  <a:lnTo>
                    <a:pt x="1076324" y="0"/>
                  </a:lnTo>
                  <a:lnTo>
                    <a:pt x="1076324" y="219075"/>
                  </a:lnTo>
                  <a:lnTo>
                    <a:pt x="0" y="21907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803235" y="6069012"/>
              <a:ext cx="240029" cy="0"/>
            </a:xfrm>
            <a:custGeom>
              <a:avLst/>
              <a:gdLst/>
              <a:ahLst/>
              <a:cxnLst/>
              <a:rect l="l" t="t" r="r" b="b"/>
              <a:pathLst>
                <a:path w="240029">
                  <a:moveTo>
                    <a:pt x="0" y="0"/>
                  </a:moveTo>
                  <a:lnTo>
                    <a:pt x="239712" y="0"/>
                  </a:lnTo>
                </a:path>
              </a:pathLst>
            </a:custGeom>
            <a:ln w="38099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765135" y="601186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D81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7" name="object 137"/>
          <p:cNvSpPr txBox="1"/>
          <p:nvPr/>
        </p:nvSpPr>
        <p:spPr>
          <a:xfrm>
            <a:off x="5958175" y="6135687"/>
            <a:ext cx="1774825" cy="41655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380"/>
              </a:spcBef>
            </a:pPr>
            <a:r>
              <a:rPr sz="1400" spc="-5" dirty="0">
                <a:latin typeface="Tahoma"/>
                <a:cs typeface="Tahoma"/>
              </a:rPr>
              <a:t>source </a:t>
            </a:r>
            <a:r>
              <a:rPr sz="1400" spc="-30" dirty="0">
                <a:latin typeface="Tahoma"/>
                <a:cs typeface="Tahoma"/>
              </a:rPr>
              <a:t>IP,port: </a:t>
            </a:r>
            <a:r>
              <a:rPr sz="1400" dirty="0">
                <a:latin typeface="Tahoma"/>
                <a:cs typeface="Tahoma"/>
              </a:rPr>
              <a:t>C,9157  dest </a:t>
            </a:r>
            <a:r>
              <a:rPr sz="1400" spc="-30" dirty="0">
                <a:latin typeface="Tahoma"/>
                <a:cs typeface="Tahoma"/>
              </a:rPr>
              <a:t>IP,port: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B,80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38" name="object 138"/>
          <p:cNvGrpSpPr/>
          <p:nvPr/>
        </p:nvGrpSpPr>
        <p:grpSpPr>
          <a:xfrm>
            <a:off x="3950623" y="2555876"/>
            <a:ext cx="2043430" cy="314325"/>
            <a:chOff x="3950623" y="2555876"/>
            <a:chExt cx="2043430" cy="314325"/>
          </a:xfrm>
        </p:grpSpPr>
        <p:sp>
          <p:nvSpPr>
            <p:cNvPr id="139" name="object 139"/>
            <p:cNvSpPr/>
            <p:nvPr/>
          </p:nvSpPr>
          <p:spPr>
            <a:xfrm>
              <a:off x="3955385" y="2560638"/>
              <a:ext cx="2033905" cy="304800"/>
            </a:xfrm>
            <a:custGeom>
              <a:avLst/>
              <a:gdLst/>
              <a:ahLst/>
              <a:cxnLst/>
              <a:rect l="l" t="t" r="r" b="b"/>
              <a:pathLst>
                <a:path w="2033904" h="304800">
                  <a:moveTo>
                    <a:pt x="1016793" y="0"/>
                  </a:moveTo>
                  <a:lnTo>
                    <a:pt x="940909" y="418"/>
                  </a:lnTo>
                  <a:lnTo>
                    <a:pt x="866539" y="1652"/>
                  </a:lnTo>
                  <a:lnTo>
                    <a:pt x="793880" y="3673"/>
                  </a:lnTo>
                  <a:lnTo>
                    <a:pt x="723130" y="6452"/>
                  </a:lnTo>
                  <a:lnTo>
                    <a:pt x="654484" y="9959"/>
                  </a:lnTo>
                  <a:lnTo>
                    <a:pt x="588139" y="14164"/>
                  </a:lnTo>
                  <a:lnTo>
                    <a:pt x="524291" y="19038"/>
                  </a:lnTo>
                  <a:lnTo>
                    <a:pt x="463138" y="24552"/>
                  </a:lnTo>
                  <a:lnTo>
                    <a:pt x="404876" y="30676"/>
                  </a:lnTo>
                  <a:lnTo>
                    <a:pt x="349702" y="37381"/>
                  </a:lnTo>
                  <a:lnTo>
                    <a:pt x="297811" y="44637"/>
                  </a:lnTo>
                  <a:lnTo>
                    <a:pt x="249402" y="52414"/>
                  </a:lnTo>
                  <a:lnTo>
                    <a:pt x="204670" y="60684"/>
                  </a:lnTo>
                  <a:lnTo>
                    <a:pt x="163811" y="69416"/>
                  </a:lnTo>
                  <a:lnTo>
                    <a:pt x="94503" y="88152"/>
                  </a:lnTo>
                  <a:lnTo>
                    <a:pt x="43050" y="108384"/>
                  </a:lnTo>
                  <a:lnTo>
                    <a:pt x="11024" y="129879"/>
                  </a:lnTo>
                  <a:lnTo>
                    <a:pt x="0" y="152400"/>
                  </a:lnTo>
                  <a:lnTo>
                    <a:pt x="2788" y="163773"/>
                  </a:lnTo>
                  <a:lnTo>
                    <a:pt x="43050" y="196415"/>
                  </a:lnTo>
                  <a:lnTo>
                    <a:pt x="94503" y="216647"/>
                  </a:lnTo>
                  <a:lnTo>
                    <a:pt x="163811" y="235383"/>
                  </a:lnTo>
                  <a:lnTo>
                    <a:pt x="204670" y="244115"/>
                  </a:lnTo>
                  <a:lnTo>
                    <a:pt x="249402" y="252385"/>
                  </a:lnTo>
                  <a:lnTo>
                    <a:pt x="297811" y="260162"/>
                  </a:lnTo>
                  <a:lnTo>
                    <a:pt x="349702" y="267418"/>
                  </a:lnTo>
                  <a:lnTo>
                    <a:pt x="404876" y="274123"/>
                  </a:lnTo>
                  <a:lnTo>
                    <a:pt x="463138" y="280247"/>
                  </a:lnTo>
                  <a:lnTo>
                    <a:pt x="524291" y="285761"/>
                  </a:lnTo>
                  <a:lnTo>
                    <a:pt x="588139" y="290635"/>
                  </a:lnTo>
                  <a:lnTo>
                    <a:pt x="654484" y="294840"/>
                  </a:lnTo>
                  <a:lnTo>
                    <a:pt x="723130" y="298347"/>
                  </a:lnTo>
                  <a:lnTo>
                    <a:pt x="793880" y="301126"/>
                  </a:lnTo>
                  <a:lnTo>
                    <a:pt x="866539" y="303147"/>
                  </a:lnTo>
                  <a:lnTo>
                    <a:pt x="940909" y="304381"/>
                  </a:lnTo>
                  <a:lnTo>
                    <a:pt x="1016793" y="304800"/>
                  </a:lnTo>
                  <a:lnTo>
                    <a:pt x="1092678" y="304381"/>
                  </a:lnTo>
                  <a:lnTo>
                    <a:pt x="1167048" y="303147"/>
                  </a:lnTo>
                  <a:lnTo>
                    <a:pt x="1239706" y="301126"/>
                  </a:lnTo>
                  <a:lnTo>
                    <a:pt x="1310457" y="298347"/>
                  </a:lnTo>
                  <a:lnTo>
                    <a:pt x="1379103" y="294840"/>
                  </a:lnTo>
                  <a:lnTo>
                    <a:pt x="1445448" y="290635"/>
                  </a:lnTo>
                  <a:lnTo>
                    <a:pt x="1509295" y="285761"/>
                  </a:lnTo>
                  <a:lnTo>
                    <a:pt x="1570448" y="280247"/>
                  </a:lnTo>
                  <a:lnTo>
                    <a:pt x="1628710" y="274123"/>
                  </a:lnTo>
                  <a:lnTo>
                    <a:pt x="1683885" y="267418"/>
                  </a:lnTo>
                  <a:lnTo>
                    <a:pt x="1735775" y="260162"/>
                  </a:lnTo>
                  <a:lnTo>
                    <a:pt x="1784185" y="252385"/>
                  </a:lnTo>
                  <a:lnTo>
                    <a:pt x="1828917" y="244115"/>
                  </a:lnTo>
                  <a:lnTo>
                    <a:pt x="1869775" y="235383"/>
                  </a:lnTo>
                  <a:lnTo>
                    <a:pt x="1939084" y="216647"/>
                  </a:lnTo>
                  <a:lnTo>
                    <a:pt x="1990537" y="196415"/>
                  </a:lnTo>
                  <a:lnTo>
                    <a:pt x="2022562" y="174920"/>
                  </a:lnTo>
                  <a:lnTo>
                    <a:pt x="2033587" y="152400"/>
                  </a:lnTo>
                  <a:lnTo>
                    <a:pt x="2030798" y="141026"/>
                  </a:lnTo>
                  <a:lnTo>
                    <a:pt x="1990537" y="108384"/>
                  </a:lnTo>
                  <a:lnTo>
                    <a:pt x="1939084" y="88152"/>
                  </a:lnTo>
                  <a:lnTo>
                    <a:pt x="1869775" y="69416"/>
                  </a:lnTo>
                  <a:lnTo>
                    <a:pt x="1828917" y="60684"/>
                  </a:lnTo>
                  <a:lnTo>
                    <a:pt x="1784185" y="52414"/>
                  </a:lnTo>
                  <a:lnTo>
                    <a:pt x="1735775" y="44637"/>
                  </a:lnTo>
                  <a:lnTo>
                    <a:pt x="1683885" y="37381"/>
                  </a:lnTo>
                  <a:lnTo>
                    <a:pt x="1628710" y="30676"/>
                  </a:lnTo>
                  <a:lnTo>
                    <a:pt x="1570448" y="24552"/>
                  </a:lnTo>
                  <a:lnTo>
                    <a:pt x="1509295" y="19038"/>
                  </a:lnTo>
                  <a:lnTo>
                    <a:pt x="1445448" y="14164"/>
                  </a:lnTo>
                  <a:lnTo>
                    <a:pt x="1379103" y="9959"/>
                  </a:lnTo>
                  <a:lnTo>
                    <a:pt x="1310457" y="6452"/>
                  </a:lnTo>
                  <a:lnTo>
                    <a:pt x="1239706" y="3673"/>
                  </a:lnTo>
                  <a:lnTo>
                    <a:pt x="1167048" y="1652"/>
                  </a:lnTo>
                  <a:lnTo>
                    <a:pt x="1092678" y="418"/>
                  </a:lnTo>
                  <a:lnTo>
                    <a:pt x="1016793" y="0"/>
                  </a:lnTo>
                  <a:close/>
                </a:path>
              </a:pathLst>
            </a:custGeom>
            <a:solidFill>
              <a:srgbClr val="D4F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955385" y="2560638"/>
              <a:ext cx="2033905" cy="304800"/>
            </a:xfrm>
            <a:custGeom>
              <a:avLst/>
              <a:gdLst/>
              <a:ahLst/>
              <a:cxnLst/>
              <a:rect l="l" t="t" r="r" b="b"/>
              <a:pathLst>
                <a:path w="2033904" h="304800">
                  <a:moveTo>
                    <a:pt x="0" y="152399"/>
                  </a:moveTo>
                  <a:lnTo>
                    <a:pt x="24510" y="118989"/>
                  </a:lnTo>
                  <a:lnTo>
                    <a:pt x="66446" y="98096"/>
                  </a:lnTo>
                  <a:lnTo>
                    <a:pt x="127023" y="78582"/>
                  </a:lnTo>
                  <a:lnTo>
                    <a:pt x="204670" y="60684"/>
                  </a:lnTo>
                  <a:lnTo>
                    <a:pt x="249402" y="52414"/>
                  </a:lnTo>
                  <a:lnTo>
                    <a:pt x="297812" y="44636"/>
                  </a:lnTo>
                  <a:lnTo>
                    <a:pt x="349702" y="37381"/>
                  </a:lnTo>
                  <a:lnTo>
                    <a:pt x="404876" y="30676"/>
                  </a:lnTo>
                  <a:lnTo>
                    <a:pt x="463138" y="24552"/>
                  </a:lnTo>
                  <a:lnTo>
                    <a:pt x="524291" y="19038"/>
                  </a:lnTo>
                  <a:lnTo>
                    <a:pt x="588139" y="14164"/>
                  </a:lnTo>
                  <a:lnTo>
                    <a:pt x="654484" y="9959"/>
                  </a:lnTo>
                  <a:lnTo>
                    <a:pt x="723130" y="6452"/>
                  </a:lnTo>
                  <a:lnTo>
                    <a:pt x="793880" y="3673"/>
                  </a:lnTo>
                  <a:lnTo>
                    <a:pt x="866539" y="1652"/>
                  </a:lnTo>
                  <a:lnTo>
                    <a:pt x="940909" y="418"/>
                  </a:lnTo>
                  <a:lnTo>
                    <a:pt x="1016793" y="0"/>
                  </a:lnTo>
                  <a:lnTo>
                    <a:pt x="1092678" y="418"/>
                  </a:lnTo>
                  <a:lnTo>
                    <a:pt x="1167048" y="1652"/>
                  </a:lnTo>
                  <a:lnTo>
                    <a:pt x="1239706" y="3673"/>
                  </a:lnTo>
                  <a:lnTo>
                    <a:pt x="1310457" y="6452"/>
                  </a:lnTo>
                  <a:lnTo>
                    <a:pt x="1379103" y="9959"/>
                  </a:lnTo>
                  <a:lnTo>
                    <a:pt x="1445448" y="14164"/>
                  </a:lnTo>
                  <a:lnTo>
                    <a:pt x="1509295" y="19038"/>
                  </a:lnTo>
                  <a:lnTo>
                    <a:pt x="1570448" y="24552"/>
                  </a:lnTo>
                  <a:lnTo>
                    <a:pt x="1628710" y="30676"/>
                  </a:lnTo>
                  <a:lnTo>
                    <a:pt x="1683885" y="37381"/>
                  </a:lnTo>
                  <a:lnTo>
                    <a:pt x="1735775" y="44636"/>
                  </a:lnTo>
                  <a:lnTo>
                    <a:pt x="1784185" y="52414"/>
                  </a:lnTo>
                  <a:lnTo>
                    <a:pt x="1828917" y="60684"/>
                  </a:lnTo>
                  <a:lnTo>
                    <a:pt x="1869775" y="69416"/>
                  </a:lnTo>
                  <a:lnTo>
                    <a:pt x="1939084" y="88152"/>
                  </a:lnTo>
                  <a:lnTo>
                    <a:pt x="1990537" y="108384"/>
                  </a:lnTo>
                  <a:lnTo>
                    <a:pt x="2022562" y="129879"/>
                  </a:lnTo>
                  <a:lnTo>
                    <a:pt x="2033587" y="152399"/>
                  </a:lnTo>
                  <a:lnTo>
                    <a:pt x="2030798" y="163773"/>
                  </a:lnTo>
                  <a:lnTo>
                    <a:pt x="1990537" y="196415"/>
                  </a:lnTo>
                  <a:lnTo>
                    <a:pt x="1939084" y="216647"/>
                  </a:lnTo>
                  <a:lnTo>
                    <a:pt x="1869775" y="235383"/>
                  </a:lnTo>
                  <a:lnTo>
                    <a:pt x="1828917" y="244115"/>
                  </a:lnTo>
                  <a:lnTo>
                    <a:pt x="1784185" y="252385"/>
                  </a:lnTo>
                  <a:lnTo>
                    <a:pt x="1735775" y="260163"/>
                  </a:lnTo>
                  <a:lnTo>
                    <a:pt x="1683885" y="267418"/>
                  </a:lnTo>
                  <a:lnTo>
                    <a:pt x="1628710" y="274123"/>
                  </a:lnTo>
                  <a:lnTo>
                    <a:pt x="1570448" y="280247"/>
                  </a:lnTo>
                  <a:lnTo>
                    <a:pt x="1509295" y="285761"/>
                  </a:lnTo>
                  <a:lnTo>
                    <a:pt x="1445448" y="290635"/>
                  </a:lnTo>
                  <a:lnTo>
                    <a:pt x="1379103" y="294840"/>
                  </a:lnTo>
                  <a:lnTo>
                    <a:pt x="1310457" y="298347"/>
                  </a:lnTo>
                  <a:lnTo>
                    <a:pt x="1239706" y="301126"/>
                  </a:lnTo>
                  <a:lnTo>
                    <a:pt x="1167048" y="303147"/>
                  </a:lnTo>
                  <a:lnTo>
                    <a:pt x="1092678" y="304381"/>
                  </a:lnTo>
                  <a:lnTo>
                    <a:pt x="1016793" y="304799"/>
                  </a:lnTo>
                  <a:lnTo>
                    <a:pt x="940909" y="304381"/>
                  </a:lnTo>
                  <a:lnTo>
                    <a:pt x="866539" y="303147"/>
                  </a:lnTo>
                  <a:lnTo>
                    <a:pt x="793880" y="301126"/>
                  </a:lnTo>
                  <a:lnTo>
                    <a:pt x="723130" y="298347"/>
                  </a:lnTo>
                  <a:lnTo>
                    <a:pt x="654484" y="294840"/>
                  </a:lnTo>
                  <a:lnTo>
                    <a:pt x="588139" y="290635"/>
                  </a:lnTo>
                  <a:lnTo>
                    <a:pt x="524291" y="285761"/>
                  </a:lnTo>
                  <a:lnTo>
                    <a:pt x="463138" y="280247"/>
                  </a:lnTo>
                  <a:lnTo>
                    <a:pt x="404876" y="274123"/>
                  </a:lnTo>
                  <a:lnTo>
                    <a:pt x="349702" y="267418"/>
                  </a:lnTo>
                  <a:lnTo>
                    <a:pt x="297812" y="260163"/>
                  </a:lnTo>
                  <a:lnTo>
                    <a:pt x="249402" y="252385"/>
                  </a:lnTo>
                  <a:lnTo>
                    <a:pt x="204670" y="244115"/>
                  </a:lnTo>
                  <a:lnTo>
                    <a:pt x="163811" y="235383"/>
                  </a:lnTo>
                  <a:lnTo>
                    <a:pt x="94503" y="216647"/>
                  </a:lnTo>
                  <a:lnTo>
                    <a:pt x="43050" y="196415"/>
                  </a:lnTo>
                  <a:lnTo>
                    <a:pt x="11024" y="174920"/>
                  </a:lnTo>
                  <a:lnTo>
                    <a:pt x="0" y="152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1" name="object 141"/>
          <p:cNvSpPr txBox="1"/>
          <p:nvPr/>
        </p:nvSpPr>
        <p:spPr>
          <a:xfrm>
            <a:off x="4839938" y="2578418"/>
            <a:ext cx="2743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P4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788323" y="1338263"/>
            <a:ext cx="8228010" cy="173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3" name="object 143"/>
          <p:cNvGrpSpPr/>
          <p:nvPr/>
        </p:nvGrpSpPr>
        <p:grpSpPr>
          <a:xfrm>
            <a:off x="458123" y="1724025"/>
            <a:ext cx="8969375" cy="3016250"/>
            <a:chOff x="458123" y="1724025"/>
            <a:chExt cx="8969375" cy="3016250"/>
          </a:xfrm>
        </p:grpSpPr>
        <p:sp>
          <p:nvSpPr>
            <p:cNvPr id="144" name="object 144"/>
            <p:cNvSpPr/>
            <p:nvPr/>
          </p:nvSpPr>
          <p:spPr>
            <a:xfrm>
              <a:off x="8716298" y="3986213"/>
              <a:ext cx="711198" cy="66992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778645" y="4050476"/>
              <a:ext cx="345813" cy="30677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458123" y="4070350"/>
              <a:ext cx="666750" cy="66992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16712" y="4134614"/>
              <a:ext cx="345813" cy="30677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3294973" y="3649663"/>
              <a:ext cx="339388" cy="67366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3296483" y="3727326"/>
              <a:ext cx="151130" cy="14604"/>
            </a:xfrm>
            <a:custGeom>
              <a:avLst/>
              <a:gdLst/>
              <a:ahLst/>
              <a:cxnLst/>
              <a:rect l="l" t="t" r="r" b="b"/>
              <a:pathLst>
                <a:path w="151129" h="14604">
                  <a:moveTo>
                    <a:pt x="150811" y="0"/>
                  </a:moveTo>
                  <a:lnTo>
                    <a:pt x="0" y="0"/>
                  </a:lnTo>
                  <a:lnTo>
                    <a:pt x="0" y="14414"/>
                  </a:lnTo>
                  <a:lnTo>
                    <a:pt x="150811" y="14414"/>
                  </a:lnTo>
                  <a:lnTo>
                    <a:pt x="1508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3296483" y="3727326"/>
              <a:ext cx="151130" cy="14604"/>
            </a:xfrm>
            <a:custGeom>
              <a:avLst/>
              <a:gdLst/>
              <a:ahLst/>
              <a:cxnLst/>
              <a:rect l="l" t="t" r="r" b="b"/>
              <a:pathLst>
                <a:path w="151129" h="14604">
                  <a:moveTo>
                    <a:pt x="0" y="0"/>
                  </a:moveTo>
                  <a:lnTo>
                    <a:pt x="150810" y="0"/>
                  </a:lnTo>
                  <a:lnTo>
                    <a:pt x="150810" y="14415"/>
                  </a:lnTo>
                  <a:lnTo>
                    <a:pt x="0" y="1441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3433044" y="3719664"/>
              <a:ext cx="146685" cy="43180"/>
            </a:xfrm>
            <a:custGeom>
              <a:avLst/>
              <a:gdLst/>
              <a:ahLst/>
              <a:cxnLst/>
              <a:rect l="l" t="t" r="r" b="b"/>
              <a:pathLst>
                <a:path w="146685" h="43179">
                  <a:moveTo>
                    <a:pt x="124595" y="0"/>
                  </a:moveTo>
                  <a:lnTo>
                    <a:pt x="21482" y="0"/>
                  </a:lnTo>
                  <a:lnTo>
                    <a:pt x="13120" y="1688"/>
                  </a:lnTo>
                  <a:lnTo>
                    <a:pt x="6291" y="6291"/>
                  </a:lnTo>
                  <a:lnTo>
                    <a:pt x="1688" y="13120"/>
                  </a:lnTo>
                  <a:lnTo>
                    <a:pt x="0" y="21480"/>
                  </a:lnTo>
                  <a:lnTo>
                    <a:pt x="1688" y="29842"/>
                  </a:lnTo>
                  <a:lnTo>
                    <a:pt x="6291" y="36670"/>
                  </a:lnTo>
                  <a:lnTo>
                    <a:pt x="13120" y="41274"/>
                  </a:lnTo>
                  <a:lnTo>
                    <a:pt x="21482" y="42962"/>
                  </a:lnTo>
                  <a:lnTo>
                    <a:pt x="124595" y="42964"/>
                  </a:lnTo>
                  <a:lnTo>
                    <a:pt x="132956" y="41275"/>
                  </a:lnTo>
                  <a:lnTo>
                    <a:pt x="139784" y="36671"/>
                  </a:lnTo>
                  <a:lnTo>
                    <a:pt x="144388" y="29843"/>
                  </a:lnTo>
                  <a:lnTo>
                    <a:pt x="146077" y="21482"/>
                  </a:lnTo>
                  <a:lnTo>
                    <a:pt x="144389" y="13120"/>
                  </a:lnTo>
                  <a:lnTo>
                    <a:pt x="139786" y="6291"/>
                  </a:lnTo>
                  <a:lnTo>
                    <a:pt x="132957" y="1688"/>
                  </a:lnTo>
                  <a:lnTo>
                    <a:pt x="1245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3436274" y="3724267"/>
              <a:ext cx="139621" cy="3344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299755" y="3822640"/>
              <a:ext cx="151130" cy="14604"/>
            </a:xfrm>
            <a:custGeom>
              <a:avLst/>
              <a:gdLst/>
              <a:ahLst/>
              <a:cxnLst/>
              <a:rect l="l" t="t" r="r" b="b"/>
              <a:pathLst>
                <a:path w="151129" h="14604">
                  <a:moveTo>
                    <a:pt x="150811" y="0"/>
                  </a:moveTo>
                  <a:lnTo>
                    <a:pt x="0" y="0"/>
                  </a:lnTo>
                  <a:lnTo>
                    <a:pt x="0" y="14414"/>
                  </a:lnTo>
                  <a:lnTo>
                    <a:pt x="150811" y="14414"/>
                  </a:lnTo>
                  <a:lnTo>
                    <a:pt x="1508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299755" y="3822640"/>
              <a:ext cx="151130" cy="14604"/>
            </a:xfrm>
            <a:custGeom>
              <a:avLst/>
              <a:gdLst/>
              <a:ahLst/>
              <a:cxnLst/>
              <a:rect l="l" t="t" r="r" b="b"/>
              <a:pathLst>
                <a:path w="151129" h="14604">
                  <a:moveTo>
                    <a:pt x="0" y="0"/>
                  </a:moveTo>
                  <a:lnTo>
                    <a:pt x="150810" y="0"/>
                  </a:lnTo>
                  <a:lnTo>
                    <a:pt x="150810" y="14415"/>
                  </a:lnTo>
                  <a:lnTo>
                    <a:pt x="0" y="1441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431533" y="3816440"/>
              <a:ext cx="146685" cy="46355"/>
            </a:xfrm>
            <a:custGeom>
              <a:avLst/>
              <a:gdLst/>
              <a:ahLst/>
              <a:cxnLst/>
              <a:rect l="l" t="t" r="r" b="b"/>
              <a:pathLst>
                <a:path w="146685" h="46354">
                  <a:moveTo>
                    <a:pt x="123106" y="0"/>
                  </a:moveTo>
                  <a:lnTo>
                    <a:pt x="22971" y="0"/>
                  </a:lnTo>
                  <a:lnTo>
                    <a:pt x="14029" y="1805"/>
                  </a:lnTo>
                  <a:lnTo>
                    <a:pt x="6728" y="6728"/>
                  </a:lnTo>
                  <a:lnTo>
                    <a:pt x="1805" y="14030"/>
                  </a:lnTo>
                  <a:lnTo>
                    <a:pt x="0" y="22971"/>
                  </a:lnTo>
                  <a:lnTo>
                    <a:pt x="1805" y="31913"/>
                  </a:lnTo>
                  <a:lnTo>
                    <a:pt x="6728" y="39214"/>
                  </a:lnTo>
                  <a:lnTo>
                    <a:pt x="14029" y="44138"/>
                  </a:lnTo>
                  <a:lnTo>
                    <a:pt x="22971" y="45943"/>
                  </a:lnTo>
                  <a:lnTo>
                    <a:pt x="123104" y="45944"/>
                  </a:lnTo>
                  <a:lnTo>
                    <a:pt x="132046" y="44139"/>
                  </a:lnTo>
                  <a:lnTo>
                    <a:pt x="139348" y="39216"/>
                  </a:lnTo>
                  <a:lnTo>
                    <a:pt x="144271" y="31913"/>
                  </a:lnTo>
                  <a:lnTo>
                    <a:pt x="146077" y="22971"/>
                  </a:lnTo>
                  <a:lnTo>
                    <a:pt x="144272" y="14030"/>
                  </a:lnTo>
                  <a:lnTo>
                    <a:pt x="139349" y="6728"/>
                  </a:lnTo>
                  <a:lnTo>
                    <a:pt x="132047" y="1805"/>
                  </a:lnTo>
                  <a:lnTo>
                    <a:pt x="1231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434761" y="3820977"/>
              <a:ext cx="139622" cy="3006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298245" y="3922660"/>
              <a:ext cx="151130" cy="14604"/>
            </a:xfrm>
            <a:custGeom>
              <a:avLst/>
              <a:gdLst/>
              <a:ahLst/>
              <a:cxnLst/>
              <a:rect l="l" t="t" r="r" b="b"/>
              <a:pathLst>
                <a:path w="151129" h="14604">
                  <a:moveTo>
                    <a:pt x="150811" y="0"/>
                  </a:moveTo>
                  <a:lnTo>
                    <a:pt x="0" y="0"/>
                  </a:lnTo>
                  <a:lnTo>
                    <a:pt x="0" y="14414"/>
                  </a:lnTo>
                  <a:lnTo>
                    <a:pt x="150811" y="14414"/>
                  </a:lnTo>
                  <a:lnTo>
                    <a:pt x="1508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3298245" y="3922660"/>
              <a:ext cx="151130" cy="14604"/>
            </a:xfrm>
            <a:custGeom>
              <a:avLst/>
              <a:gdLst/>
              <a:ahLst/>
              <a:cxnLst/>
              <a:rect l="l" t="t" r="r" b="b"/>
              <a:pathLst>
                <a:path w="151129" h="14604">
                  <a:moveTo>
                    <a:pt x="0" y="0"/>
                  </a:moveTo>
                  <a:lnTo>
                    <a:pt x="150810" y="0"/>
                  </a:lnTo>
                  <a:lnTo>
                    <a:pt x="150810" y="14415"/>
                  </a:lnTo>
                  <a:lnTo>
                    <a:pt x="0" y="1441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3301267" y="4010031"/>
              <a:ext cx="149860" cy="14604"/>
            </a:xfrm>
            <a:custGeom>
              <a:avLst/>
              <a:gdLst/>
              <a:ahLst/>
              <a:cxnLst/>
              <a:rect l="l" t="t" r="r" b="b"/>
              <a:pathLst>
                <a:path w="149860" h="14604">
                  <a:moveTo>
                    <a:pt x="149301" y="0"/>
                  </a:moveTo>
                  <a:lnTo>
                    <a:pt x="0" y="0"/>
                  </a:lnTo>
                  <a:lnTo>
                    <a:pt x="0" y="14414"/>
                  </a:lnTo>
                  <a:lnTo>
                    <a:pt x="149301" y="14414"/>
                  </a:lnTo>
                  <a:lnTo>
                    <a:pt x="1493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3301267" y="4010031"/>
              <a:ext cx="149860" cy="14604"/>
            </a:xfrm>
            <a:custGeom>
              <a:avLst/>
              <a:gdLst/>
              <a:ahLst/>
              <a:cxnLst/>
              <a:rect l="l" t="t" r="r" b="b"/>
              <a:pathLst>
                <a:path w="149860" h="14604">
                  <a:moveTo>
                    <a:pt x="0" y="0"/>
                  </a:moveTo>
                  <a:lnTo>
                    <a:pt x="149300" y="0"/>
                  </a:lnTo>
                  <a:lnTo>
                    <a:pt x="149300" y="14415"/>
                  </a:lnTo>
                  <a:lnTo>
                    <a:pt x="0" y="1441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3428309" y="4002088"/>
              <a:ext cx="147955" cy="44450"/>
            </a:xfrm>
            <a:custGeom>
              <a:avLst/>
              <a:gdLst/>
              <a:ahLst/>
              <a:cxnLst/>
              <a:rect l="l" t="t" r="r" b="b"/>
              <a:pathLst>
                <a:path w="147954" h="44450">
                  <a:moveTo>
                    <a:pt x="125332" y="0"/>
                  </a:moveTo>
                  <a:lnTo>
                    <a:pt x="22211" y="0"/>
                  </a:lnTo>
                  <a:lnTo>
                    <a:pt x="13565" y="1745"/>
                  </a:lnTo>
                  <a:lnTo>
                    <a:pt x="6505" y="6505"/>
                  </a:lnTo>
                  <a:lnTo>
                    <a:pt x="1745" y="13565"/>
                  </a:lnTo>
                  <a:lnTo>
                    <a:pt x="0" y="22209"/>
                  </a:lnTo>
                  <a:lnTo>
                    <a:pt x="1745" y="30855"/>
                  </a:lnTo>
                  <a:lnTo>
                    <a:pt x="6505" y="37915"/>
                  </a:lnTo>
                  <a:lnTo>
                    <a:pt x="13565" y="42675"/>
                  </a:lnTo>
                  <a:lnTo>
                    <a:pt x="22211" y="44420"/>
                  </a:lnTo>
                  <a:lnTo>
                    <a:pt x="125331" y="44422"/>
                  </a:lnTo>
                  <a:lnTo>
                    <a:pt x="133976" y="42676"/>
                  </a:lnTo>
                  <a:lnTo>
                    <a:pt x="141036" y="37916"/>
                  </a:lnTo>
                  <a:lnTo>
                    <a:pt x="145796" y="30856"/>
                  </a:lnTo>
                  <a:lnTo>
                    <a:pt x="147543" y="22211"/>
                  </a:lnTo>
                  <a:lnTo>
                    <a:pt x="145798" y="13565"/>
                  </a:lnTo>
                  <a:lnTo>
                    <a:pt x="141038" y="6505"/>
                  </a:lnTo>
                  <a:lnTo>
                    <a:pt x="133978" y="1745"/>
                  </a:lnTo>
                  <a:lnTo>
                    <a:pt x="1253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3431542" y="4006881"/>
              <a:ext cx="141274" cy="3483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3429922" y="3913247"/>
              <a:ext cx="204439" cy="6383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3558577" y="3649663"/>
              <a:ext cx="17372" cy="67307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3558578" y="3649663"/>
              <a:ext cx="17780" cy="673100"/>
            </a:xfrm>
            <a:custGeom>
              <a:avLst/>
              <a:gdLst/>
              <a:ahLst/>
              <a:cxnLst/>
              <a:rect l="l" t="t" r="r" b="b"/>
              <a:pathLst>
                <a:path w="17779" h="673100">
                  <a:moveTo>
                    <a:pt x="0" y="0"/>
                  </a:moveTo>
                  <a:lnTo>
                    <a:pt x="17371" y="0"/>
                  </a:lnTo>
                  <a:lnTo>
                    <a:pt x="17371" y="673078"/>
                  </a:lnTo>
                  <a:lnTo>
                    <a:pt x="0" y="67307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3574187" y="3819697"/>
              <a:ext cx="59670" cy="6266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3574943" y="3723502"/>
              <a:ext cx="61431" cy="7060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3571659" y="4290974"/>
              <a:ext cx="66675" cy="60325"/>
            </a:xfrm>
            <a:custGeom>
              <a:avLst/>
              <a:gdLst/>
              <a:ahLst/>
              <a:cxnLst/>
              <a:rect l="l" t="t" r="r" b="b"/>
              <a:pathLst>
                <a:path w="66675" h="60325">
                  <a:moveTo>
                    <a:pt x="66217" y="6388"/>
                  </a:moveTo>
                  <a:lnTo>
                    <a:pt x="63398" y="0"/>
                  </a:lnTo>
                  <a:lnTo>
                    <a:pt x="56451" y="0"/>
                  </a:lnTo>
                  <a:lnTo>
                    <a:pt x="54698" y="3962"/>
                  </a:lnTo>
                  <a:lnTo>
                    <a:pt x="0" y="27457"/>
                  </a:lnTo>
                  <a:lnTo>
                    <a:pt x="406" y="60312"/>
                  </a:lnTo>
                  <a:lnTo>
                    <a:pt x="61480" y="28536"/>
                  </a:lnTo>
                  <a:lnTo>
                    <a:pt x="63398" y="28536"/>
                  </a:lnTo>
                  <a:lnTo>
                    <a:pt x="66217" y="22148"/>
                  </a:lnTo>
                  <a:lnTo>
                    <a:pt x="66217" y="6388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3279110" y="4311563"/>
              <a:ext cx="301625" cy="43180"/>
            </a:xfrm>
            <a:custGeom>
              <a:avLst/>
              <a:gdLst/>
              <a:ahLst/>
              <a:cxnLst/>
              <a:rect l="l" t="t" r="r" b="b"/>
              <a:pathLst>
                <a:path w="301625" h="43179">
                  <a:moveTo>
                    <a:pt x="280148" y="0"/>
                  </a:moveTo>
                  <a:lnTo>
                    <a:pt x="21475" y="0"/>
                  </a:lnTo>
                  <a:lnTo>
                    <a:pt x="13116" y="1687"/>
                  </a:lnTo>
                  <a:lnTo>
                    <a:pt x="6290" y="6289"/>
                  </a:lnTo>
                  <a:lnTo>
                    <a:pt x="1687" y="13115"/>
                  </a:lnTo>
                  <a:lnTo>
                    <a:pt x="0" y="21474"/>
                  </a:lnTo>
                  <a:lnTo>
                    <a:pt x="1687" y="29833"/>
                  </a:lnTo>
                  <a:lnTo>
                    <a:pt x="6290" y="36659"/>
                  </a:lnTo>
                  <a:lnTo>
                    <a:pt x="13116" y="41262"/>
                  </a:lnTo>
                  <a:lnTo>
                    <a:pt x="21475" y="42950"/>
                  </a:lnTo>
                  <a:lnTo>
                    <a:pt x="280148" y="42950"/>
                  </a:lnTo>
                  <a:lnTo>
                    <a:pt x="288507" y="41262"/>
                  </a:lnTo>
                  <a:lnTo>
                    <a:pt x="295333" y="36659"/>
                  </a:lnTo>
                  <a:lnTo>
                    <a:pt x="299936" y="29833"/>
                  </a:lnTo>
                  <a:lnTo>
                    <a:pt x="301623" y="21474"/>
                  </a:lnTo>
                  <a:lnTo>
                    <a:pt x="299936" y="13115"/>
                  </a:lnTo>
                  <a:lnTo>
                    <a:pt x="295333" y="6289"/>
                  </a:lnTo>
                  <a:lnTo>
                    <a:pt x="288507" y="1687"/>
                  </a:lnTo>
                  <a:lnTo>
                    <a:pt x="280148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3279110" y="4311563"/>
              <a:ext cx="301625" cy="43180"/>
            </a:xfrm>
            <a:custGeom>
              <a:avLst/>
              <a:gdLst/>
              <a:ahLst/>
              <a:cxnLst/>
              <a:rect l="l" t="t" r="r" b="b"/>
              <a:pathLst>
                <a:path w="301625" h="43179">
                  <a:moveTo>
                    <a:pt x="0" y="21475"/>
                  </a:moveTo>
                  <a:lnTo>
                    <a:pt x="1687" y="13115"/>
                  </a:lnTo>
                  <a:lnTo>
                    <a:pt x="6289" y="6289"/>
                  </a:lnTo>
                  <a:lnTo>
                    <a:pt x="13115" y="1687"/>
                  </a:lnTo>
                  <a:lnTo>
                    <a:pt x="21475" y="0"/>
                  </a:lnTo>
                  <a:lnTo>
                    <a:pt x="280147" y="0"/>
                  </a:lnTo>
                  <a:lnTo>
                    <a:pt x="288506" y="1687"/>
                  </a:lnTo>
                  <a:lnTo>
                    <a:pt x="295333" y="6289"/>
                  </a:lnTo>
                  <a:lnTo>
                    <a:pt x="299935" y="13115"/>
                  </a:lnTo>
                  <a:lnTo>
                    <a:pt x="301622" y="21475"/>
                  </a:lnTo>
                  <a:lnTo>
                    <a:pt x="299935" y="29834"/>
                  </a:lnTo>
                  <a:lnTo>
                    <a:pt x="295333" y="36660"/>
                  </a:lnTo>
                  <a:lnTo>
                    <a:pt x="288506" y="41262"/>
                  </a:lnTo>
                  <a:lnTo>
                    <a:pt x="280147" y="42950"/>
                  </a:lnTo>
                  <a:lnTo>
                    <a:pt x="21475" y="42950"/>
                  </a:lnTo>
                  <a:lnTo>
                    <a:pt x="13115" y="41262"/>
                  </a:lnTo>
                  <a:lnTo>
                    <a:pt x="6289" y="36660"/>
                  </a:lnTo>
                  <a:lnTo>
                    <a:pt x="1687" y="29834"/>
                  </a:lnTo>
                  <a:lnTo>
                    <a:pt x="0" y="2147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294973" y="4321271"/>
              <a:ext cx="269900" cy="2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294973" y="4321271"/>
              <a:ext cx="270510" cy="24130"/>
            </a:xfrm>
            <a:custGeom>
              <a:avLst/>
              <a:gdLst/>
              <a:ahLst/>
              <a:cxnLst/>
              <a:rect l="l" t="t" r="r" b="b"/>
              <a:pathLst>
                <a:path w="270510" h="24129">
                  <a:moveTo>
                    <a:pt x="0" y="11914"/>
                  </a:moveTo>
                  <a:lnTo>
                    <a:pt x="0" y="5334"/>
                  </a:lnTo>
                  <a:lnTo>
                    <a:pt x="5334" y="0"/>
                  </a:lnTo>
                  <a:lnTo>
                    <a:pt x="11914" y="0"/>
                  </a:lnTo>
                  <a:lnTo>
                    <a:pt x="257985" y="0"/>
                  </a:lnTo>
                  <a:lnTo>
                    <a:pt x="264565" y="0"/>
                  </a:lnTo>
                  <a:lnTo>
                    <a:pt x="269899" y="5334"/>
                  </a:lnTo>
                  <a:lnTo>
                    <a:pt x="269899" y="11914"/>
                  </a:lnTo>
                  <a:lnTo>
                    <a:pt x="269899" y="18493"/>
                  </a:lnTo>
                  <a:lnTo>
                    <a:pt x="264565" y="23827"/>
                  </a:lnTo>
                  <a:lnTo>
                    <a:pt x="257985" y="23827"/>
                  </a:lnTo>
                  <a:lnTo>
                    <a:pt x="11914" y="23827"/>
                  </a:lnTo>
                  <a:lnTo>
                    <a:pt x="5334" y="23827"/>
                  </a:lnTo>
                  <a:lnTo>
                    <a:pt x="0" y="18493"/>
                  </a:lnTo>
                  <a:lnTo>
                    <a:pt x="0" y="1191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3321912" y="4224192"/>
              <a:ext cx="40005" cy="43180"/>
            </a:xfrm>
            <a:custGeom>
              <a:avLst/>
              <a:gdLst/>
              <a:ahLst/>
              <a:cxnLst/>
              <a:rect l="l" t="t" r="r" b="b"/>
              <a:pathLst>
                <a:path w="40004" h="43179">
                  <a:moveTo>
                    <a:pt x="19889" y="0"/>
                  </a:moveTo>
                  <a:lnTo>
                    <a:pt x="12147" y="1687"/>
                  </a:lnTo>
                  <a:lnTo>
                    <a:pt x="5825" y="6289"/>
                  </a:lnTo>
                  <a:lnTo>
                    <a:pt x="1563" y="13115"/>
                  </a:lnTo>
                  <a:lnTo>
                    <a:pt x="0" y="21474"/>
                  </a:lnTo>
                  <a:lnTo>
                    <a:pt x="1563" y="29833"/>
                  </a:lnTo>
                  <a:lnTo>
                    <a:pt x="5825" y="36659"/>
                  </a:lnTo>
                  <a:lnTo>
                    <a:pt x="12147" y="41262"/>
                  </a:lnTo>
                  <a:lnTo>
                    <a:pt x="19889" y="42950"/>
                  </a:lnTo>
                  <a:lnTo>
                    <a:pt x="27631" y="41262"/>
                  </a:lnTo>
                  <a:lnTo>
                    <a:pt x="33954" y="36659"/>
                  </a:lnTo>
                  <a:lnTo>
                    <a:pt x="38217" y="29833"/>
                  </a:lnTo>
                  <a:lnTo>
                    <a:pt x="39780" y="21474"/>
                  </a:lnTo>
                  <a:lnTo>
                    <a:pt x="38217" y="13115"/>
                  </a:lnTo>
                  <a:lnTo>
                    <a:pt x="33954" y="6289"/>
                  </a:lnTo>
                  <a:lnTo>
                    <a:pt x="27631" y="1687"/>
                  </a:lnTo>
                  <a:lnTo>
                    <a:pt x="19889" y="0"/>
                  </a:lnTo>
                  <a:close/>
                </a:path>
              </a:pathLst>
            </a:custGeom>
            <a:solidFill>
              <a:srgbClr val="37D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3366476" y="4224192"/>
              <a:ext cx="40005" cy="43180"/>
            </a:xfrm>
            <a:custGeom>
              <a:avLst/>
              <a:gdLst/>
              <a:ahLst/>
              <a:cxnLst/>
              <a:rect l="l" t="t" r="r" b="b"/>
              <a:pathLst>
                <a:path w="40004" h="43179">
                  <a:moveTo>
                    <a:pt x="19889" y="0"/>
                  </a:moveTo>
                  <a:lnTo>
                    <a:pt x="12147" y="1687"/>
                  </a:lnTo>
                  <a:lnTo>
                    <a:pt x="5825" y="6289"/>
                  </a:lnTo>
                  <a:lnTo>
                    <a:pt x="1562" y="13115"/>
                  </a:lnTo>
                  <a:lnTo>
                    <a:pt x="0" y="21474"/>
                  </a:lnTo>
                  <a:lnTo>
                    <a:pt x="1562" y="29833"/>
                  </a:lnTo>
                  <a:lnTo>
                    <a:pt x="5825" y="36659"/>
                  </a:lnTo>
                  <a:lnTo>
                    <a:pt x="12147" y="41262"/>
                  </a:lnTo>
                  <a:lnTo>
                    <a:pt x="19889" y="42950"/>
                  </a:lnTo>
                  <a:lnTo>
                    <a:pt x="27631" y="41262"/>
                  </a:lnTo>
                  <a:lnTo>
                    <a:pt x="33954" y="36659"/>
                  </a:lnTo>
                  <a:lnTo>
                    <a:pt x="38217" y="29833"/>
                  </a:lnTo>
                  <a:lnTo>
                    <a:pt x="39780" y="21474"/>
                  </a:lnTo>
                  <a:lnTo>
                    <a:pt x="38217" y="13115"/>
                  </a:lnTo>
                  <a:lnTo>
                    <a:pt x="33954" y="6289"/>
                  </a:lnTo>
                  <a:lnTo>
                    <a:pt x="27631" y="1687"/>
                  </a:lnTo>
                  <a:lnTo>
                    <a:pt x="19889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3410788" y="4224192"/>
              <a:ext cx="40005" cy="41275"/>
            </a:xfrm>
            <a:custGeom>
              <a:avLst/>
              <a:gdLst/>
              <a:ahLst/>
              <a:cxnLst/>
              <a:rect l="l" t="t" r="r" b="b"/>
              <a:pathLst>
                <a:path w="40004" h="41275">
                  <a:moveTo>
                    <a:pt x="19889" y="0"/>
                  </a:moveTo>
                  <a:lnTo>
                    <a:pt x="12147" y="1618"/>
                  </a:lnTo>
                  <a:lnTo>
                    <a:pt x="5825" y="6031"/>
                  </a:lnTo>
                  <a:lnTo>
                    <a:pt x="1563" y="12576"/>
                  </a:lnTo>
                  <a:lnTo>
                    <a:pt x="0" y="20591"/>
                  </a:lnTo>
                  <a:lnTo>
                    <a:pt x="1563" y="28607"/>
                  </a:lnTo>
                  <a:lnTo>
                    <a:pt x="5825" y="35153"/>
                  </a:lnTo>
                  <a:lnTo>
                    <a:pt x="12147" y="39566"/>
                  </a:lnTo>
                  <a:lnTo>
                    <a:pt x="19889" y="41184"/>
                  </a:lnTo>
                  <a:lnTo>
                    <a:pt x="27631" y="39566"/>
                  </a:lnTo>
                  <a:lnTo>
                    <a:pt x="33954" y="35153"/>
                  </a:lnTo>
                  <a:lnTo>
                    <a:pt x="38217" y="28607"/>
                  </a:lnTo>
                  <a:lnTo>
                    <a:pt x="39780" y="20591"/>
                  </a:lnTo>
                  <a:lnTo>
                    <a:pt x="38217" y="12576"/>
                  </a:lnTo>
                  <a:lnTo>
                    <a:pt x="33954" y="6031"/>
                  </a:lnTo>
                  <a:lnTo>
                    <a:pt x="27631" y="1618"/>
                  </a:lnTo>
                  <a:lnTo>
                    <a:pt x="19889" y="0"/>
                  </a:lnTo>
                  <a:close/>
                </a:path>
              </a:pathLst>
            </a:custGeom>
            <a:solidFill>
              <a:srgbClr val="37D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3510992" y="4063865"/>
              <a:ext cx="22225" cy="224154"/>
            </a:xfrm>
            <a:custGeom>
              <a:avLst/>
              <a:gdLst/>
              <a:ahLst/>
              <a:cxnLst/>
              <a:rect l="l" t="t" r="r" b="b"/>
              <a:pathLst>
                <a:path w="22225" h="224154">
                  <a:moveTo>
                    <a:pt x="22156" y="0"/>
                  </a:moveTo>
                  <a:lnTo>
                    <a:pt x="0" y="0"/>
                  </a:lnTo>
                  <a:lnTo>
                    <a:pt x="0" y="223869"/>
                  </a:lnTo>
                  <a:lnTo>
                    <a:pt x="22156" y="223869"/>
                  </a:lnTo>
                  <a:lnTo>
                    <a:pt x="22156" y="0"/>
                  </a:lnTo>
                  <a:close/>
                </a:path>
              </a:pathLst>
            </a:custGeom>
            <a:solidFill>
              <a:srgbClr val="363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3510992" y="4063865"/>
              <a:ext cx="22225" cy="224154"/>
            </a:xfrm>
            <a:custGeom>
              <a:avLst/>
              <a:gdLst/>
              <a:ahLst/>
              <a:cxnLst/>
              <a:rect l="l" t="t" r="r" b="b"/>
              <a:pathLst>
                <a:path w="22225" h="224154">
                  <a:moveTo>
                    <a:pt x="0" y="0"/>
                  </a:moveTo>
                  <a:lnTo>
                    <a:pt x="22156" y="0"/>
                  </a:lnTo>
                  <a:lnTo>
                    <a:pt x="22156" y="223868"/>
                  </a:lnTo>
                  <a:lnTo>
                    <a:pt x="0" y="22386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4434810" y="2271713"/>
              <a:ext cx="990600" cy="263525"/>
            </a:xfrm>
            <a:custGeom>
              <a:avLst/>
              <a:gdLst/>
              <a:ahLst/>
              <a:cxnLst/>
              <a:rect l="l" t="t" r="r" b="b"/>
              <a:pathLst>
                <a:path w="990600" h="263525">
                  <a:moveTo>
                    <a:pt x="990600" y="0"/>
                  </a:moveTo>
                  <a:lnTo>
                    <a:pt x="0" y="0"/>
                  </a:lnTo>
                  <a:lnTo>
                    <a:pt x="0" y="263525"/>
                  </a:lnTo>
                  <a:lnTo>
                    <a:pt x="990600" y="263525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4434810" y="2271714"/>
              <a:ext cx="990600" cy="263525"/>
            </a:xfrm>
            <a:custGeom>
              <a:avLst/>
              <a:gdLst/>
              <a:ahLst/>
              <a:cxnLst/>
              <a:rect l="l" t="t" r="r" b="b"/>
              <a:pathLst>
                <a:path w="990600" h="263525">
                  <a:moveTo>
                    <a:pt x="0" y="0"/>
                  </a:moveTo>
                  <a:lnTo>
                    <a:pt x="990599" y="0"/>
                  </a:lnTo>
                  <a:lnTo>
                    <a:pt x="990599" y="263524"/>
                  </a:lnTo>
                  <a:lnTo>
                    <a:pt x="0" y="2635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4629120" y="2305971"/>
              <a:ext cx="590550" cy="200660"/>
            </a:xfrm>
            <a:custGeom>
              <a:avLst/>
              <a:gdLst/>
              <a:ahLst/>
              <a:cxnLst/>
              <a:rect l="l" t="t" r="r" b="b"/>
              <a:pathLst>
                <a:path w="590550" h="200660">
                  <a:moveTo>
                    <a:pt x="590550" y="0"/>
                  </a:moveTo>
                  <a:lnTo>
                    <a:pt x="0" y="0"/>
                  </a:lnTo>
                  <a:lnTo>
                    <a:pt x="0" y="200278"/>
                  </a:lnTo>
                  <a:lnTo>
                    <a:pt x="590550" y="200278"/>
                  </a:lnTo>
                  <a:lnTo>
                    <a:pt x="590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4629120" y="2305972"/>
              <a:ext cx="590550" cy="200660"/>
            </a:xfrm>
            <a:custGeom>
              <a:avLst/>
              <a:gdLst/>
              <a:ahLst/>
              <a:cxnLst/>
              <a:rect l="l" t="t" r="r" b="b"/>
              <a:pathLst>
                <a:path w="590550" h="200660">
                  <a:moveTo>
                    <a:pt x="0" y="0"/>
                  </a:moveTo>
                  <a:lnTo>
                    <a:pt x="590549" y="0"/>
                  </a:lnTo>
                  <a:lnTo>
                    <a:pt x="590549" y="200278"/>
                  </a:lnTo>
                  <a:lnTo>
                    <a:pt x="0" y="20027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5257770" y="2424558"/>
              <a:ext cx="102870" cy="68580"/>
            </a:xfrm>
            <a:custGeom>
              <a:avLst/>
              <a:gdLst/>
              <a:ahLst/>
              <a:cxnLst/>
              <a:rect l="l" t="t" r="r" b="b"/>
              <a:pathLst>
                <a:path w="102870" h="68580">
                  <a:moveTo>
                    <a:pt x="102869" y="0"/>
                  </a:moveTo>
                  <a:lnTo>
                    <a:pt x="0" y="0"/>
                  </a:lnTo>
                  <a:lnTo>
                    <a:pt x="0" y="68517"/>
                  </a:lnTo>
                  <a:lnTo>
                    <a:pt x="102869" y="68517"/>
                  </a:lnTo>
                  <a:lnTo>
                    <a:pt x="102869" y="0"/>
                  </a:lnTo>
                  <a:close/>
                </a:path>
              </a:pathLst>
            </a:custGeom>
            <a:solidFill>
              <a:srgbClr val="D6A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5257770" y="2424558"/>
              <a:ext cx="102870" cy="68580"/>
            </a:xfrm>
            <a:custGeom>
              <a:avLst/>
              <a:gdLst/>
              <a:ahLst/>
              <a:cxnLst/>
              <a:rect l="l" t="t" r="r" b="b"/>
              <a:pathLst>
                <a:path w="102870" h="68580">
                  <a:moveTo>
                    <a:pt x="0" y="0"/>
                  </a:moveTo>
                  <a:lnTo>
                    <a:pt x="102870" y="0"/>
                  </a:lnTo>
                  <a:lnTo>
                    <a:pt x="102870" y="68517"/>
                  </a:lnTo>
                  <a:lnTo>
                    <a:pt x="0" y="685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476720" y="2427193"/>
              <a:ext cx="102870" cy="71755"/>
            </a:xfrm>
            <a:custGeom>
              <a:avLst/>
              <a:gdLst/>
              <a:ahLst/>
              <a:cxnLst/>
              <a:rect l="l" t="t" r="r" b="b"/>
              <a:pathLst>
                <a:path w="102870" h="71755">
                  <a:moveTo>
                    <a:pt x="102869" y="0"/>
                  </a:moveTo>
                  <a:lnTo>
                    <a:pt x="0" y="0"/>
                  </a:lnTo>
                  <a:lnTo>
                    <a:pt x="0" y="71151"/>
                  </a:lnTo>
                  <a:lnTo>
                    <a:pt x="102869" y="71151"/>
                  </a:lnTo>
                  <a:lnTo>
                    <a:pt x="102869" y="0"/>
                  </a:lnTo>
                  <a:close/>
                </a:path>
              </a:pathLst>
            </a:custGeom>
            <a:solidFill>
              <a:srgbClr val="D6A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4476720" y="2427193"/>
              <a:ext cx="102870" cy="71755"/>
            </a:xfrm>
            <a:custGeom>
              <a:avLst/>
              <a:gdLst/>
              <a:ahLst/>
              <a:cxnLst/>
              <a:rect l="l" t="t" r="r" b="b"/>
              <a:pathLst>
                <a:path w="102870" h="71755">
                  <a:moveTo>
                    <a:pt x="0" y="0"/>
                  </a:moveTo>
                  <a:lnTo>
                    <a:pt x="102870" y="0"/>
                  </a:lnTo>
                  <a:lnTo>
                    <a:pt x="102870" y="71151"/>
                  </a:lnTo>
                  <a:lnTo>
                    <a:pt x="0" y="7115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5437811" y="1728787"/>
              <a:ext cx="353060" cy="624205"/>
            </a:xfrm>
            <a:custGeom>
              <a:avLst/>
              <a:gdLst/>
              <a:ahLst/>
              <a:cxnLst/>
              <a:rect l="l" t="t" r="r" b="b"/>
              <a:pathLst>
                <a:path w="353060" h="624205">
                  <a:moveTo>
                    <a:pt x="0" y="624169"/>
                  </a:moveTo>
                  <a:lnTo>
                    <a:pt x="352724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5423806" y="2251953"/>
              <a:ext cx="104696" cy="12294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8" name="object 188"/>
          <p:cNvSpPr txBox="1"/>
          <p:nvPr/>
        </p:nvSpPr>
        <p:spPr>
          <a:xfrm>
            <a:off x="5881975" y="1593533"/>
            <a:ext cx="24009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ahoma"/>
                <a:cs typeface="Tahoma"/>
              </a:rPr>
              <a:t>server socket, </a:t>
            </a:r>
            <a:r>
              <a:rPr sz="1600" dirty="0">
                <a:latin typeface="Tahoma"/>
                <a:cs typeface="Tahoma"/>
              </a:rPr>
              <a:t>also </a:t>
            </a:r>
            <a:r>
              <a:rPr sz="1600" spc="-5" dirty="0">
                <a:latin typeface="Tahoma"/>
                <a:cs typeface="Tahoma"/>
              </a:rPr>
              <a:t>port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80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3362613" y="1512571"/>
            <a:ext cx="14382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CC0000"/>
                </a:solidFill>
                <a:latin typeface="Tahoma"/>
                <a:cs typeface="Tahoma"/>
              </a:rPr>
              <a:t>threaded</a:t>
            </a:r>
            <a:r>
              <a:rPr sz="1600" spc="-7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CC0000"/>
                </a:solidFill>
                <a:latin typeface="Tahoma"/>
                <a:cs typeface="Tahoma"/>
              </a:rPr>
              <a:t>server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4142710" y="1811339"/>
            <a:ext cx="1095375" cy="914400"/>
          </a:xfrm>
          <a:custGeom>
            <a:avLst/>
            <a:gdLst/>
            <a:ahLst/>
            <a:cxnLst/>
            <a:rect l="l" t="t" r="r" b="b"/>
            <a:pathLst>
              <a:path w="1095375" h="914400">
                <a:moveTo>
                  <a:pt x="0" y="0"/>
                </a:moveTo>
                <a:lnTo>
                  <a:pt x="1095374" y="914399"/>
                </a:lnTo>
              </a:path>
            </a:pathLst>
          </a:custGeom>
          <a:ln w="19049">
            <a:solidFill>
              <a:srgbClr val="D81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20" dirty="0"/>
              <a:t>Transport </a:t>
            </a:r>
            <a:r>
              <a:rPr spc="-5" dirty="0"/>
              <a:t>Layer</a:t>
            </a:r>
            <a:r>
              <a:rPr spc="-100" dirty="0"/>
              <a:t> </a:t>
            </a:r>
            <a:r>
              <a:rPr sz="1800" baseline="2314" dirty="0"/>
              <a:t>3-</a:t>
            </a:r>
            <a:fld id="{81D60167-4931-47E6-BA6A-407CBD079E47}" type="slidenum">
              <a:rPr sz="1800" baseline="2314" dirty="0"/>
              <a:pPr marL="12700">
                <a:lnSpc>
                  <a:spcPct val="100000"/>
                </a:lnSpc>
                <a:spcBef>
                  <a:spcPts val="160"/>
                </a:spcBef>
              </a:pPr>
              <a:t>13</a:t>
            </a:fld>
            <a:endParaRPr sz="1800" baseline="2314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8829" y="1510535"/>
            <a:ext cx="4049735" cy="114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0263" y="909320"/>
            <a:ext cx="57092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4275" algn="l"/>
              </a:tabLst>
            </a:pPr>
            <a:r>
              <a:rPr sz="4400" spc="-5" dirty="0"/>
              <a:t>Transport	Layer:</a:t>
            </a:r>
            <a:r>
              <a:rPr sz="4400" spc="-50" dirty="0"/>
              <a:t> </a:t>
            </a:r>
            <a:r>
              <a:rPr sz="4400" spc="-5" dirty="0"/>
              <a:t>Outline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20" dirty="0"/>
              <a:t>Transport </a:t>
            </a:r>
            <a:r>
              <a:rPr spc="-5" dirty="0"/>
              <a:t>Layer</a:t>
            </a:r>
            <a:r>
              <a:rPr spc="-100" dirty="0"/>
              <a:t> </a:t>
            </a:r>
            <a:r>
              <a:rPr sz="1800" baseline="2314" dirty="0"/>
              <a:t>3-</a:t>
            </a:r>
            <a:fld id="{81D60167-4931-47E6-BA6A-407CBD079E47}" type="slidenum">
              <a:rPr sz="1800" baseline="2314" dirty="0"/>
              <a:pPr marL="12700">
                <a:lnSpc>
                  <a:spcPct val="100000"/>
                </a:lnSpc>
                <a:spcBef>
                  <a:spcPts val="160"/>
                </a:spcBef>
              </a:pPr>
              <a:t>14</a:t>
            </a:fld>
            <a:endParaRPr sz="1800" baseline="2314"/>
          </a:p>
        </p:txBody>
      </p:sp>
      <p:sp>
        <p:nvSpPr>
          <p:cNvPr id="4" name="object 4"/>
          <p:cNvSpPr txBox="1"/>
          <p:nvPr/>
        </p:nvSpPr>
        <p:spPr>
          <a:xfrm>
            <a:off x="1070263" y="2037079"/>
            <a:ext cx="2819400" cy="243332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570865" marR="351790" indent="-558800">
              <a:lnSpc>
                <a:spcPts val="2800"/>
              </a:lnSpc>
              <a:spcBef>
                <a:spcPts val="660"/>
              </a:spcBef>
            </a:pPr>
            <a:r>
              <a:rPr sz="2800" dirty="0">
                <a:latin typeface="Gill Sans MT"/>
                <a:cs typeface="Gill Sans MT"/>
              </a:rPr>
              <a:t>1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transport-layer  </a:t>
            </a:r>
            <a:r>
              <a:rPr sz="2800" dirty="0">
                <a:latin typeface="Gill Sans MT"/>
                <a:cs typeface="Gill Sans MT"/>
              </a:rPr>
              <a:t>services</a:t>
            </a:r>
            <a:endParaRPr sz="2800">
              <a:latin typeface="Gill Sans MT"/>
              <a:cs typeface="Gill Sans MT"/>
            </a:endParaRPr>
          </a:p>
          <a:p>
            <a:pPr marL="570865" marR="150495" indent="-558800">
              <a:lnSpc>
                <a:spcPts val="2830"/>
              </a:lnSpc>
              <a:spcBef>
                <a:spcPts val="745"/>
              </a:spcBef>
            </a:pPr>
            <a:r>
              <a:rPr sz="2800" dirty="0">
                <a:latin typeface="Gill Sans MT"/>
                <a:cs typeface="Gill Sans MT"/>
              </a:rPr>
              <a:t>2 multiplexing and  demultiplexing</a:t>
            </a:r>
            <a:endParaRPr sz="2800">
              <a:latin typeface="Gill Sans MT"/>
              <a:cs typeface="Gill Sans MT"/>
            </a:endParaRPr>
          </a:p>
          <a:p>
            <a:pPr marL="570865" marR="5080" indent="-558800">
              <a:lnSpc>
                <a:spcPts val="2930"/>
              </a:lnSpc>
              <a:spcBef>
                <a:spcPts val="560"/>
              </a:spcBef>
            </a:pPr>
            <a:r>
              <a:rPr sz="2800" dirty="0">
                <a:solidFill>
                  <a:srgbClr val="FF0000"/>
                </a:solidFill>
                <a:latin typeface="Gill Sans MT"/>
                <a:cs typeface="Gill Sans MT"/>
              </a:rPr>
              <a:t>3 </a:t>
            </a:r>
            <a:r>
              <a:rPr sz="2800" spc="-5" dirty="0">
                <a:solidFill>
                  <a:srgbClr val="FF0000"/>
                </a:solidFill>
                <a:latin typeface="Gill Sans MT"/>
                <a:cs typeface="Gill Sans MT"/>
              </a:rPr>
              <a:t>connectionless  transport:</a:t>
            </a:r>
            <a:r>
              <a:rPr sz="2800" spc="-6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FF0000"/>
                </a:solidFill>
                <a:latin typeface="Gill Sans MT"/>
                <a:cs typeface="Gill Sans MT"/>
              </a:rPr>
              <a:t>UDP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32663" y="2037079"/>
            <a:ext cx="3948429" cy="359854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571500" marR="698500" indent="-558800">
              <a:lnSpc>
                <a:spcPts val="2800"/>
              </a:lnSpc>
              <a:spcBef>
                <a:spcPts val="660"/>
              </a:spcBef>
            </a:pPr>
            <a:r>
              <a:rPr sz="2800" dirty="0">
                <a:latin typeface="Gill Sans MT"/>
                <a:cs typeface="Gill Sans MT"/>
              </a:rPr>
              <a:t>4 </a:t>
            </a:r>
            <a:r>
              <a:rPr sz="2800" spc="-5" dirty="0">
                <a:latin typeface="Gill Sans MT"/>
                <a:cs typeface="Gill Sans MT"/>
              </a:rPr>
              <a:t>connection-oriented  transport: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TCP</a:t>
            </a:r>
            <a:endParaRPr sz="2800">
              <a:latin typeface="Gill Sans MT"/>
              <a:cs typeface="Gill Sans MT"/>
            </a:endParaRPr>
          </a:p>
          <a:p>
            <a:pPr marL="685165">
              <a:lnSpc>
                <a:spcPct val="100000"/>
              </a:lnSpc>
              <a:spcBef>
                <a:spcPts val="175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segment</a:t>
            </a:r>
            <a:r>
              <a:rPr sz="2400" spc="-4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structure</a:t>
            </a:r>
            <a:endParaRPr sz="2400">
              <a:latin typeface="Gill Sans MT"/>
              <a:cs typeface="Gill Sans MT"/>
            </a:endParaRPr>
          </a:p>
          <a:p>
            <a:pPr marL="685165">
              <a:lnSpc>
                <a:spcPct val="100000"/>
              </a:lnSpc>
              <a:spcBef>
                <a:spcPts val="12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reliable </a:t>
            </a:r>
            <a:r>
              <a:rPr sz="2400" dirty="0">
                <a:latin typeface="Gill Sans MT"/>
                <a:cs typeface="Gill Sans MT"/>
              </a:rPr>
              <a:t>data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transfer</a:t>
            </a:r>
            <a:endParaRPr sz="2400">
              <a:latin typeface="Gill Sans MT"/>
              <a:cs typeface="Gill Sans MT"/>
            </a:endParaRPr>
          </a:p>
          <a:p>
            <a:pPr marL="685165">
              <a:lnSpc>
                <a:spcPct val="100000"/>
              </a:lnSpc>
              <a:spcBef>
                <a:spcPts val="12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Gill Sans MT"/>
                <a:cs typeface="Gill Sans MT"/>
              </a:rPr>
              <a:t>flow</a:t>
            </a:r>
            <a:r>
              <a:rPr sz="2400" spc="-40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control</a:t>
            </a:r>
            <a:endParaRPr sz="2400">
              <a:latin typeface="Gill Sans MT"/>
              <a:cs typeface="Gill Sans MT"/>
            </a:endParaRPr>
          </a:p>
          <a:p>
            <a:pPr marL="685165">
              <a:lnSpc>
                <a:spcPct val="100000"/>
              </a:lnSpc>
              <a:spcBef>
                <a:spcPts val="12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connection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management</a:t>
            </a:r>
            <a:endParaRPr sz="2400">
              <a:latin typeface="Gill Sans MT"/>
              <a:cs typeface="Gill Sans MT"/>
            </a:endParaRPr>
          </a:p>
          <a:p>
            <a:pPr marL="571500" marR="238125" indent="-558800">
              <a:lnSpc>
                <a:spcPts val="2830"/>
              </a:lnSpc>
              <a:spcBef>
                <a:spcPts val="790"/>
              </a:spcBef>
            </a:pPr>
            <a:r>
              <a:rPr sz="2800" dirty="0">
                <a:latin typeface="Gill Sans MT"/>
                <a:cs typeface="Gill Sans MT"/>
              </a:rPr>
              <a:t>5 principles of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congestion  control</a:t>
            </a:r>
            <a:endParaRPr sz="28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Gill Sans MT"/>
                <a:cs typeface="Gill Sans MT"/>
              </a:rPr>
              <a:t>6 TCP </a:t>
            </a:r>
            <a:r>
              <a:rPr sz="2800" spc="-5" dirty="0">
                <a:latin typeface="Gill Sans MT"/>
                <a:cs typeface="Gill Sans MT"/>
              </a:rPr>
              <a:t>congestion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control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5316" y="1332735"/>
            <a:ext cx="8101035" cy="114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3726" y="783432"/>
            <a:ext cx="82321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56125" algn="l"/>
              </a:tabLst>
            </a:pPr>
            <a:r>
              <a:rPr spc="-5" dirty="0"/>
              <a:t>UDP:</a:t>
            </a:r>
            <a:r>
              <a:rPr spc="10" dirty="0"/>
              <a:t> </a:t>
            </a:r>
            <a:r>
              <a:rPr spc="-5" dirty="0"/>
              <a:t>User</a:t>
            </a:r>
            <a:r>
              <a:rPr spc="15" dirty="0"/>
              <a:t> </a:t>
            </a:r>
            <a:r>
              <a:rPr spc="-5" dirty="0"/>
              <a:t>Datagram	Protocol </a:t>
            </a:r>
            <a:r>
              <a:rPr sz="3200" dirty="0"/>
              <a:t>[RFC</a:t>
            </a:r>
            <a:r>
              <a:rPr sz="3200" spc="-65" dirty="0"/>
              <a:t> </a:t>
            </a:r>
            <a:r>
              <a:rPr sz="3200" dirty="0"/>
              <a:t>768]</a:t>
            </a:r>
            <a:endParaRPr sz="32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20" dirty="0"/>
              <a:t>Transport </a:t>
            </a:r>
            <a:r>
              <a:rPr spc="-5" dirty="0"/>
              <a:t>Layer</a:t>
            </a:r>
            <a:r>
              <a:rPr spc="-100" dirty="0"/>
              <a:t> </a:t>
            </a:r>
            <a:r>
              <a:rPr sz="1800" baseline="2314" dirty="0"/>
              <a:t>3-</a:t>
            </a:r>
            <a:fld id="{81D60167-4931-47E6-BA6A-407CBD079E47}" type="slidenum">
              <a:rPr sz="1800" baseline="2314" dirty="0"/>
              <a:pPr marL="12700">
                <a:lnSpc>
                  <a:spcPct val="100000"/>
                </a:lnSpc>
                <a:spcBef>
                  <a:spcPts val="160"/>
                </a:spcBef>
              </a:pPr>
              <a:t>15</a:t>
            </a:fld>
            <a:endParaRPr sz="1800" baseline="2314"/>
          </a:p>
        </p:txBody>
      </p:sp>
      <p:sp>
        <p:nvSpPr>
          <p:cNvPr id="4" name="object 4"/>
          <p:cNvSpPr txBox="1"/>
          <p:nvPr/>
        </p:nvSpPr>
        <p:spPr>
          <a:xfrm>
            <a:off x="965488" y="1770063"/>
            <a:ext cx="3510279" cy="385826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4965" marR="283845" indent="-342900">
              <a:lnSpc>
                <a:spcPct val="84500"/>
              </a:lnSpc>
              <a:spcBef>
                <a:spcPts val="545"/>
              </a:spcBef>
              <a:tabLst>
                <a:tab pos="354965" algn="l"/>
              </a:tabLst>
            </a:pPr>
            <a:r>
              <a:rPr sz="1550" spc="-690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550" spc="-690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Gill Sans MT"/>
                <a:cs typeface="Gill Sans MT"/>
              </a:rPr>
              <a:t>no </a:t>
            </a:r>
            <a:r>
              <a:rPr sz="2400" spc="-5" dirty="0">
                <a:latin typeface="Gill Sans MT"/>
                <a:cs typeface="Gill Sans MT"/>
              </a:rPr>
              <a:t>frills, bare bones  transport protocol for  </a:t>
            </a:r>
            <a:r>
              <a:rPr sz="2400" spc="-5" dirty="0">
                <a:latin typeface="MS PGothic"/>
                <a:cs typeface="MS PGothic"/>
              </a:rPr>
              <a:t>“</a:t>
            </a:r>
            <a:r>
              <a:rPr sz="2400" spc="-5" dirty="0">
                <a:latin typeface="Gill Sans MT"/>
                <a:cs typeface="Gill Sans MT"/>
              </a:rPr>
              <a:t>best effort</a:t>
            </a:r>
            <a:r>
              <a:rPr sz="2400" spc="-5" dirty="0">
                <a:latin typeface="MS PGothic"/>
                <a:cs typeface="MS PGothic"/>
              </a:rPr>
              <a:t>” </a:t>
            </a:r>
            <a:r>
              <a:rPr sz="2400" dirty="0">
                <a:latin typeface="Gill Sans MT"/>
                <a:cs typeface="Gill Sans MT"/>
              </a:rPr>
              <a:t>service,  UDP </a:t>
            </a:r>
            <a:r>
              <a:rPr sz="2400" spc="-5" dirty="0">
                <a:latin typeface="Gill Sans MT"/>
                <a:cs typeface="Gill Sans MT"/>
              </a:rPr>
              <a:t>segments may</a:t>
            </a:r>
            <a:r>
              <a:rPr sz="2400" spc="-6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be:</a:t>
            </a:r>
            <a:endParaRPr sz="2400">
              <a:latin typeface="Gill Sans MT"/>
              <a:cs typeface="Gill Sans MT"/>
            </a:endParaRPr>
          </a:p>
          <a:p>
            <a:pPr marL="469265">
              <a:lnSpc>
                <a:spcPct val="100000"/>
              </a:lnSpc>
              <a:spcBef>
                <a:spcPts val="95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3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lost</a:t>
            </a:r>
            <a:endParaRPr sz="2400">
              <a:latin typeface="Gill Sans MT"/>
              <a:cs typeface="Gill Sans MT"/>
            </a:endParaRPr>
          </a:p>
          <a:p>
            <a:pPr marL="469265">
              <a:lnSpc>
                <a:spcPct val="100000"/>
              </a:lnSpc>
              <a:spcBef>
                <a:spcPts val="22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delivered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out-of-order</a:t>
            </a:r>
            <a:endParaRPr sz="24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54965" algn="l"/>
              </a:tabLst>
            </a:pPr>
            <a:r>
              <a:rPr sz="1550" spc="-690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550" spc="-690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400" i="1" spc="-5" dirty="0">
                <a:solidFill>
                  <a:srgbClr val="CC0000"/>
                </a:solidFill>
                <a:latin typeface="Gill Sans MT"/>
                <a:cs typeface="Gill Sans MT"/>
              </a:rPr>
              <a:t>connectionless:</a:t>
            </a:r>
            <a:endParaRPr sz="2400">
              <a:latin typeface="Gill Sans MT"/>
              <a:cs typeface="Gill Sans MT"/>
            </a:endParaRPr>
          </a:p>
          <a:p>
            <a:pPr marL="697865" marR="445770" indent="-228600">
              <a:lnSpc>
                <a:spcPts val="2420"/>
              </a:lnSpc>
              <a:spcBef>
                <a:spcPts val="585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Gill Sans MT"/>
                <a:cs typeface="Gill Sans MT"/>
              </a:rPr>
              <a:t>no </a:t>
            </a:r>
            <a:r>
              <a:rPr sz="2400" spc="-5" dirty="0">
                <a:latin typeface="Gill Sans MT"/>
                <a:cs typeface="Gill Sans MT"/>
              </a:rPr>
              <a:t>sender-receiver  handshaking</a:t>
            </a:r>
            <a:endParaRPr sz="2400">
              <a:latin typeface="Gill Sans MT"/>
              <a:cs typeface="Gill Sans MT"/>
            </a:endParaRPr>
          </a:p>
          <a:p>
            <a:pPr marL="697865" marR="33655" indent="-228600">
              <a:lnSpc>
                <a:spcPts val="2420"/>
              </a:lnSpc>
              <a:spcBef>
                <a:spcPts val="66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each </a:t>
            </a:r>
            <a:r>
              <a:rPr sz="2400" dirty="0">
                <a:latin typeface="Gill Sans MT"/>
                <a:cs typeface="Gill Sans MT"/>
              </a:rPr>
              <a:t>UDP </a:t>
            </a:r>
            <a:r>
              <a:rPr sz="2400" spc="-5" dirty="0">
                <a:latin typeface="Gill Sans MT"/>
                <a:cs typeface="Gill Sans MT"/>
              </a:rPr>
              <a:t>segment  handled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independently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81900" y="1708468"/>
            <a:ext cx="3774440" cy="442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795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800" spc="-795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Gill Sans MT"/>
                <a:cs typeface="Gill Sans MT"/>
              </a:rPr>
              <a:t>UDP</a:t>
            </a:r>
            <a:r>
              <a:rPr sz="2800" spc="-90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uses:</a:t>
            </a:r>
            <a:endParaRPr sz="2800">
              <a:latin typeface="Gill Sans MT"/>
              <a:cs typeface="Gill Sans MT"/>
            </a:endParaRPr>
          </a:p>
          <a:p>
            <a:pPr marL="698500" marR="174625" indent="-228600">
              <a:lnSpc>
                <a:spcPct val="85500"/>
              </a:lnSpc>
              <a:spcBef>
                <a:spcPts val="49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streaming </a:t>
            </a:r>
            <a:r>
              <a:rPr sz="2400" spc="-5" dirty="0">
                <a:latin typeface="Gill Sans MT"/>
                <a:cs typeface="Gill Sans MT"/>
              </a:rPr>
              <a:t>multimedia  </a:t>
            </a:r>
            <a:r>
              <a:rPr sz="2400" spc="-10" dirty="0">
                <a:latin typeface="Gill Sans MT"/>
                <a:cs typeface="Gill Sans MT"/>
              </a:rPr>
              <a:t>apps </a:t>
            </a:r>
            <a:r>
              <a:rPr sz="2400" spc="-5" dirty="0">
                <a:latin typeface="Gill Sans MT"/>
                <a:cs typeface="Gill Sans MT"/>
              </a:rPr>
              <a:t>(loss tolerant,</a:t>
            </a:r>
            <a:r>
              <a:rPr sz="2400" spc="-254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rate  </a:t>
            </a:r>
            <a:r>
              <a:rPr sz="2400" spc="-10" dirty="0">
                <a:latin typeface="Gill Sans MT"/>
                <a:cs typeface="Gill Sans MT"/>
              </a:rPr>
              <a:t>sensitive)</a:t>
            </a:r>
            <a:endParaRPr sz="2400">
              <a:latin typeface="Gill Sans MT"/>
              <a:cs typeface="Gill Sans MT"/>
            </a:endParaRPr>
          </a:p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3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DNS</a:t>
            </a:r>
            <a:endParaRPr sz="2400">
              <a:latin typeface="Gill Sans MT"/>
              <a:cs typeface="Gill Sans MT"/>
            </a:endParaRPr>
          </a:p>
          <a:p>
            <a:pPr marL="469900">
              <a:lnSpc>
                <a:spcPct val="100000"/>
              </a:lnSpc>
              <a:spcBef>
                <a:spcPts val="219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3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SNMP</a:t>
            </a:r>
            <a:endParaRPr sz="2400">
              <a:latin typeface="Gill Sans MT"/>
              <a:cs typeface="Gill Sans MT"/>
            </a:endParaRPr>
          </a:p>
          <a:p>
            <a:pPr marL="355600" marR="400685" indent="-342900">
              <a:lnSpc>
                <a:spcPts val="2830"/>
              </a:lnSpc>
              <a:spcBef>
                <a:spcPts val="690"/>
              </a:spcBef>
              <a:tabLst>
                <a:tab pos="354965" algn="l"/>
              </a:tabLst>
            </a:pPr>
            <a:r>
              <a:rPr sz="1800" spc="-795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800" spc="-795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Gill Sans MT"/>
                <a:cs typeface="Gill Sans MT"/>
              </a:rPr>
              <a:t>reliable </a:t>
            </a:r>
            <a:r>
              <a:rPr sz="2800" spc="-5" dirty="0">
                <a:latin typeface="Gill Sans MT"/>
                <a:cs typeface="Gill Sans MT"/>
              </a:rPr>
              <a:t>transfer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over  </a:t>
            </a:r>
            <a:r>
              <a:rPr sz="2800" spc="-5" dirty="0">
                <a:latin typeface="Gill Sans MT"/>
                <a:cs typeface="Gill Sans MT"/>
              </a:rPr>
              <a:t>UDP:</a:t>
            </a:r>
            <a:endParaRPr sz="2800">
              <a:latin typeface="Gill Sans MT"/>
              <a:cs typeface="Gill Sans MT"/>
            </a:endParaRPr>
          </a:p>
          <a:p>
            <a:pPr marL="698500" marR="1085850" indent="-228600">
              <a:lnSpc>
                <a:spcPts val="2420"/>
              </a:lnSpc>
              <a:spcBef>
                <a:spcPts val="63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add reliability </a:t>
            </a:r>
            <a:r>
              <a:rPr sz="2400" dirty="0">
                <a:latin typeface="Gill Sans MT"/>
                <a:cs typeface="Gill Sans MT"/>
              </a:rPr>
              <a:t>at  </a:t>
            </a:r>
            <a:r>
              <a:rPr sz="2400" spc="-5" dirty="0">
                <a:latin typeface="Gill Sans MT"/>
                <a:cs typeface="Gill Sans MT"/>
              </a:rPr>
              <a:t>application</a:t>
            </a:r>
            <a:r>
              <a:rPr sz="2400" spc="-65" dirty="0">
                <a:latin typeface="Gill Sans MT"/>
                <a:cs typeface="Gill Sans MT"/>
              </a:rPr>
              <a:t> </a:t>
            </a:r>
            <a:r>
              <a:rPr sz="2400" spc="-35" dirty="0">
                <a:latin typeface="Gill Sans MT"/>
                <a:cs typeface="Gill Sans MT"/>
              </a:rPr>
              <a:t>layer</a:t>
            </a:r>
            <a:endParaRPr sz="2400">
              <a:latin typeface="Gill Sans MT"/>
              <a:cs typeface="Gill Sans MT"/>
            </a:endParaRPr>
          </a:p>
          <a:p>
            <a:pPr marL="698500" marR="5080" indent="-228600">
              <a:lnSpc>
                <a:spcPts val="2520"/>
              </a:lnSpc>
              <a:spcBef>
                <a:spcPts val="48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application-specific </a:t>
            </a:r>
            <a:r>
              <a:rPr sz="2400" spc="-20" dirty="0">
                <a:latin typeface="Gill Sans MT"/>
                <a:cs typeface="Gill Sans MT"/>
              </a:rPr>
              <a:t>error  </a:t>
            </a:r>
            <a:r>
              <a:rPr sz="2400" spc="-10" dirty="0">
                <a:latin typeface="Gill Sans MT"/>
                <a:cs typeface="Gill Sans MT"/>
              </a:rPr>
              <a:t>recovery!</a:t>
            </a:r>
            <a:endParaRPr sz="2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1882" y="1435923"/>
            <a:ext cx="4499881" cy="114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9451" y="885826"/>
            <a:ext cx="45497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19120" algn="l"/>
              </a:tabLst>
            </a:pPr>
            <a:r>
              <a:rPr dirty="0"/>
              <a:t>UD</a:t>
            </a:r>
            <a:r>
              <a:rPr spc="-5" dirty="0"/>
              <a:t>P</a:t>
            </a:r>
            <a:r>
              <a:rPr dirty="0"/>
              <a:t>:</a:t>
            </a:r>
            <a:r>
              <a:rPr spc="-5" dirty="0"/>
              <a:t> </a:t>
            </a:r>
            <a:r>
              <a:rPr dirty="0"/>
              <a:t>se</a:t>
            </a:r>
            <a:r>
              <a:rPr spc="-5" dirty="0"/>
              <a:t>g</a:t>
            </a:r>
            <a:r>
              <a:rPr dirty="0"/>
              <a:t>ment	he</a:t>
            </a:r>
            <a:r>
              <a:rPr spc="-5" dirty="0"/>
              <a:t>a</a:t>
            </a:r>
            <a:r>
              <a:rPr dirty="0"/>
              <a:t>der</a:t>
            </a:r>
          </a:p>
        </p:txBody>
      </p:sp>
      <p:sp>
        <p:nvSpPr>
          <p:cNvPr id="4" name="object 4"/>
          <p:cNvSpPr/>
          <p:nvPr/>
        </p:nvSpPr>
        <p:spPr>
          <a:xfrm>
            <a:off x="1172489" y="2309824"/>
            <a:ext cx="3324225" cy="3200400"/>
          </a:xfrm>
          <a:custGeom>
            <a:avLst/>
            <a:gdLst/>
            <a:ahLst/>
            <a:cxnLst/>
            <a:rect l="l" t="t" r="r" b="b"/>
            <a:pathLst>
              <a:path w="3324225" h="3200400">
                <a:moveTo>
                  <a:pt x="3324225" y="0"/>
                </a:moveTo>
                <a:lnTo>
                  <a:pt x="0" y="0"/>
                </a:lnTo>
                <a:lnTo>
                  <a:pt x="0" y="95250"/>
                </a:lnTo>
                <a:lnTo>
                  <a:pt x="0" y="3200387"/>
                </a:lnTo>
                <a:lnTo>
                  <a:pt x="3324225" y="3200387"/>
                </a:lnTo>
                <a:lnTo>
                  <a:pt x="3324225" y="95250"/>
                </a:lnTo>
                <a:lnTo>
                  <a:pt x="3324225" y="0"/>
                </a:lnTo>
                <a:close/>
              </a:path>
            </a:pathLst>
          </a:custGeom>
          <a:solidFill>
            <a:srgbClr val="021E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6298" y="2405063"/>
            <a:ext cx="3324225" cy="3200400"/>
          </a:xfrm>
          <a:custGeom>
            <a:avLst/>
            <a:gdLst/>
            <a:ahLst/>
            <a:cxnLst/>
            <a:rect l="l" t="t" r="r" b="b"/>
            <a:pathLst>
              <a:path w="3324225" h="3200400">
                <a:moveTo>
                  <a:pt x="3324224" y="0"/>
                </a:moveTo>
                <a:lnTo>
                  <a:pt x="0" y="0"/>
                </a:lnTo>
                <a:lnTo>
                  <a:pt x="0" y="3200398"/>
                </a:lnTo>
                <a:lnTo>
                  <a:pt x="3324224" y="3200398"/>
                </a:lnTo>
                <a:lnTo>
                  <a:pt x="33242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21213" y="1972945"/>
            <a:ext cx="7797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32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bits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82273" y="2138061"/>
            <a:ext cx="1209675" cy="76200"/>
            <a:chOff x="3182273" y="2138061"/>
            <a:chExt cx="1209675" cy="76200"/>
          </a:xfrm>
        </p:grpSpPr>
        <p:sp>
          <p:nvSpPr>
            <p:cNvPr id="8" name="object 8"/>
            <p:cNvSpPr/>
            <p:nvPr/>
          </p:nvSpPr>
          <p:spPr>
            <a:xfrm>
              <a:off x="3191798" y="2171700"/>
              <a:ext cx="1174750" cy="5080"/>
            </a:xfrm>
            <a:custGeom>
              <a:avLst/>
              <a:gdLst/>
              <a:ahLst/>
              <a:cxnLst/>
              <a:rect l="l" t="t" r="r" b="b"/>
              <a:pathLst>
                <a:path w="1174750" h="5080">
                  <a:moveTo>
                    <a:pt x="0" y="0"/>
                  </a:moveTo>
                  <a:lnTo>
                    <a:pt x="1174749" y="466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15597" y="2138061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302" y="0"/>
                  </a:moveTo>
                  <a:lnTo>
                    <a:pt x="0" y="76198"/>
                  </a:lnTo>
                  <a:lnTo>
                    <a:pt x="76351" y="38400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86773" y="2395539"/>
          <a:ext cx="3324225" cy="3200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300"/>
                <a:gridCol w="1685925"/>
              </a:tblGrid>
              <a:tr h="40004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source port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#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584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dest port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#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length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88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checksum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40029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934085" marR="1178560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pp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li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ation 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data  (payload)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1082011" y="2143123"/>
            <a:ext cx="1129030" cy="76200"/>
            <a:chOff x="1082011" y="2143123"/>
            <a:chExt cx="1129030" cy="76200"/>
          </a:xfrm>
        </p:grpSpPr>
        <p:sp>
          <p:nvSpPr>
            <p:cNvPr id="12" name="object 12"/>
            <p:cNvSpPr/>
            <p:nvPr/>
          </p:nvSpPr>
          <p:spPr>
            <a:xfrm>
              <a:off x="1107411" y="2181223"/>
              <a:ext cx="1103630" cy="0"/>
            </a:xfrm>
            <a:custGeom>
              <a:avLst/>
              <a:gdLst/>
              <a:ahLst/>
              <a:cxnLst/>
              <a:rect l="l" t="t" r="r" b="b"/>
              <a:pathLst>
                <a:path w="1103630">
                  <a:moveTo>
                    <a:pt x="1103311" y="1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82011" y="214312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611602" y="5713095"/>
            <a:ext cx="23641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UDP </a:t>
            </a:r>
            <a:r>
              <a:rPr sz="2000" spc="-5" dirty="0">
                <a:latin typeface="Tahoma"/>
                <a:cs typeface="Tahoma"/>
              </a:rPr>
              <a:t>segment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format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97540" y="1806258"/>
            <a:ext cx="185610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5895" marR="5080" indent="-163830" algn="r">
              <a:lnSpc>
                <a:spcPct val="99500"/>
              </a:lnSpc>
              <a:spcBef>
                <a:spcPts val="110"/>
              </a:spcBef>
            </a:pPr>
            <a:r>
              <a:rPr sz="1800" spc="-5" dirty="0">
                <a:latin typeface="Tahoma"/>
                <a:cs typeface="Tahoma"/>
              </a:rPr>
              <a:t>length, </a:t>
            </a:r>
            <a:r>
              <a:rPr sz="1800" dirty="0">
                <a:latin typeface="Tahoma"/>
                <a:cs typeface="Tahoma"/>
              </a:rPr>
              <a:t>in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bytes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of  UDP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segment,  including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header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60386" y="2089150"/>
            <a:ext cx="2849245" cy="888365"/>
          </a:xfrm>
          <a:custGeom>
            <a:avLst/>
            <a:gdLst/>
            <a:ahLst/>
            <a:cxnLst/>
            <a:rect l="l" t="t" r="r" b="b"/>
            <a:pathLst>
              <a:path w="2849245" h="888364">
                <a:moveTo>
                  <a:pt x="2849124" y="0"/>
                </a:moveTo>
                <a:lnTo>
                  <a:pt x="0" y="88779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36135" y="2925456"/>
            <a:ext cx="84455" cy="73025"/>
          </a:xfrm>
          <a:custGeom>
            <a:avLst/>
            <a:gdLst/>
            <a:ahLst/>
            <a:cxnLst/>
            <a:rect l="l" t="t" r="r" b="b"/>
            <a:pathLst>
              <a:path w="84455" h="73025">
                <a:moveTo>
                  <a:pt x="61415" y="0"/>
                </a:moveTo>
                <a:lnTo>
                  <a:pt x="0" y="59043"/>
                </a:lnTo>
                <a:lnTo>
                  <a:pt x="84085" y="72749"/>
                </a:lnTo>
                <a:lnTo>
                  <a:pt x="614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402550" y="4489577"/>
            <a:ext cx="3368675" cy="209613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55600" marR="5080" indent="-342900" algn="just">
              <a:lnSpc>
                <a:spcPts val="2420"/>
              </a:lnSpc>
              <a:spcBef>
                <a:spcPts val="560"/>
              </a:spcBef>
            </a:pPr>
            <a:r>
              <a:rPr sz="1550" spc="-690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550" spc="91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simple: </a:t>
            </a:r>
            <a:r>
              <a:rPr sz="2400" dirty="0">
                <a:latin typeface="Gill Sans MT"/>
                <a:cs typeface="Gill Sans MT"/>
              </a:rPr>
              <a:t>no </a:t>
            </a:r>
            <a:r>
              <a:rPr sz="2400" spc="-5" dirty="0">
                <a:latin typeface="Gill Sans MT"/>
                <a:cs typeface="Gill Sans MT"/>
              </a:rPr>
              <a:t>connection  state </a:t>
            </a:r>
            <a:r>
              <a:rPr sz="2400" dirty="0">
                <a:latin typeface="Gill Sans MT"/>
                <a:cs typeface="Gill Sans MT"/>
              </a:rPr>
              <a:t>at </a:t>
            </a:r>
            <a:r>
              <a:rPr sz="2400" spc="-5" dirty="0">
                <a:latin typeface="Gill Sans MT"/>
                <a:cs typeface="Gill Sans MT"/>
              </a:rPr>
              <a:t>sender,</a:t>
            </a:r>
            <a:r>
              <a:rPr sz="2400" spc="-5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receiver</a:t>
            </a:r>
            <a:endParaRPr sz="2400">
              <a:latin typeface="Gill Sans MT"/>
              <a:cs typeface="Gill Sans MT"/>
            </a:endParaRPr>
          </a:p>
          <a:p>
            <a:pPr marL="12700" algn="just">
              <a:lnSpc>
                <a:spcPct val="100000"/>
              </a:lnSpc>
              <a:spcBef>
                <a:spcPts val="200"/>
              </a:spcBef>
            </a:pPr>
            <a:r>
              <a:rPr sz="1550" spc="-690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550" spc="91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small header</a:t>
            </a:r>
            <a:r>
              <a:rPr sz="2400" spc="-10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size</a:t>
            </a:r>
            <a:endParaRPr sz="2400">
              <a:latin typeface="Gill Sans MT"/>
              <a:cs typeface="Gill Sans MT"/>
            </a:endParaRPr>
          </a:p>
          <a:p>
            <a:pPr marL="355600" marR="200660" indent="-342900" algn="just">
              <a:lnSpc>
                <a:spcPct val="85500"/>
              </a:lnSpc>
              <a:spcBef>
                <a:spcPts val="535"/>
              </a:spcBef>
            </a:pPr>
            <a:r>
              <a:rPr sz="1550" spc="-690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550" spc="90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Gill Sans MT"/>
                <a:cs typeface="Gill Sans MT"/>
              </a:rPr>
              <a:t>no </a:t>
            </a:r>
            <a:r>
              <a:rPr sz="2400" spc="-5" dirty="0">
                <a:latin typeface="Gill Sans MT"/>
                <a:cs typeface="Gill Sans MT"/>
              </a:rPr>
              <a:t>congestion control:  </a:t>
            </a:r>
            <a:r>
              <a:rPr sz="2400" dirty="0">
                <a:latin typeface="Gill Sans MT"/>
                <a:cs typeface="Gill Sans MT"/>
              </a:rPr>
              <a:t>UDP </a:t>
            </a:r>
            <a:r>
              <a:rPr sz="2400" spc="-5" dirty="0">
                <a:latin typeface="Gill Sans MT"/>
                <a:cs typeface="Gill Sans MT"/>
              </a:rPr>
              <a:t>can </a:t>
            </a:r>
            <a:r>
              <a:rPr sz="2400" dirty="0">
                <a:latin typeface="Gill Sans MT"/>
                <a:cs typeface="Gill Sans MT"/>
              </a:rPr>
              <a:t>blast </a:t>
            </a:r>
            <a:r>
              <a:rPr sz="2400" spc="-5" dirty="0">
                <a:latin typeface="Gill Sans MT"/>
                <a:cs typeface="Gill Sans MT"/>
              </a:rPr>
              <a:t>away </a:t>
            </a:r>
            <a:r>
              <a:rPr sz="2400" dirty="0">
                <a:latin typeface="Gill Sans MT"/>
                <a:cs typeface="Gill Sans MT"/>
              </a:rPr>
              <a:t>as  </a:t>
            </a:r>
            <a:r>
              <a:rPr sz="2400" spc="-5" dirty="0">
                <a:latin typeface="Gill Sans MT"/>
                <a:cs typeface="Gill Sans MT"/>
              </a:rPr>
              <a:t>fast </a:t>
            </a:r>
            <a:r>
              <a:rPr sz="2400" dirty="0">
                <a:latin typeface="Gill Sans MT"/>
                <a:cs typeface="Gill Sans MT"/>
              </a:rPr>
              <a:t>as</a:t>
            </a:r>
            <a:r>
              <a:rPr sz="2400" spc="-10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desired</a:t>
            </a:r>
            <a:endParaRPr sz="2400">
              <a:latin typeface="Gill Sans MT"/>
              <a:cs typeface="Gill Sans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152360" y="3100388"/>
            <a:ext cx="4067175" cy="3549650"/>
            <a:chOff x="5152360" y="3100388"/>
            <a:chExt cx="4067175" cy="3549650"/>
          </a:xfrm>
        </p:grpSpPr>
        <p:sp>
          <p:nvSpPr>
            <p:cNvPr id="20" name="object 20"/>
            <p:cNvSpPr/>
            <p:nvPr/>
          </p:nvSpPr>
          <p:spPr>
            <a:xfrm>
              <a:off x="5161885" y="3381375"/>
              <a:ext cx="4048125" cy="3259454"/>
            </a:xfrm>
            <a:custGeom>
              <a:avLst/>
              <a:gdLst/>
              <a:ahLst/>
              <a:cxnLst/>
              <a:rect l="l" t="t" r="r" b="b"/>
              <a:pathLst>
                <a:path w="4048125" h="3259454">
                  <a:moveTo>
                    <a:pt x="0" y="0"/>
                  </a:moveTo>
                  <a:lnTo>
                    <a:pt x="4048124" y="0"/>
                  </a:lnTo>
                  <a:lnTo>
                    <a:pt x="4048124" y="3259136"/>
                  </a:lnTo>
                  <a:lnTo>
                    <a:pt x="0" y="3259136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93660" y="3100388"/>
              <a:ext cx="3130550" cy="433705"/>
            </a:xfrm>
            <a:custGeom>
              <a:avLst/>
              <a:gdLst/>
              <a:ahLst/>
              <a:cxnLst/>
              <a:rect l="l" t="t" r="r" b="b"/>
              <a:pathLst>
                <a:path w="3130550" h="433704">
                  <a:moveTo>
                    <a:pt x="3130550" y="0"/>
                  </a:moveTo>
                  <a:lnTo>
                    <a:pt x="0" y="0"/>
                  </a:lnTo>
                  <a:lnTo>
                    <a:pt x="0" y="433386"/>
                  </a:lnTo>
                  <a:lnTo>
                    <a:pt x="3130550" y="433386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402550" y="3062288"/>
            <a:ext cx="3462020" cy="1428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100"/>
              </a:spcBef>
            </a:pPr>
            <a:r>
              <a:rPr sz="2800" spc="-35" dirty="0">
                <a:solidFill>
                  <a:srgbClr val="CC0000"/>
                </a:solidFill>
                <a:latin typeface="Gill Sans MT"/>
                <a:cs typeface="Gill Sans MT"/>
              </a:rPr>
              <a:t>why </a:t>
            </a:r>
            <a:r>
              <a:rPr sz="2800" spc="-5" dirty="0">
                <a:solidFill>
                  <a:srgbClr val="CC0000"/>
                </a:solidFill>
                <a:latin typeface="Gill Sans MT"/>
                <a:cs typeface="Gill Sans MT"/>
              </a:rPr>
              <a:t>is </a:t>
            </a:r>
            <a:r>
              <a:rPr sz="2800" spc="-15" dirty="0">
                <a:solidFill>
                  <a:srgbClr val="CC0000"/>
                </a:solidFill>
                <a:latin typeface="Gill Sans MT"/>
                <a:cs typeface="Gill Sans MT"/>
              </a:rPr>
              <a:t>there </a:t>
            </a:r>
            <a:r>
              <a:rPr sz="2800" dirty="0">
                <a:solidFill>
                  <a:srgbClr val="CC0000"/>
                </a:solidFill>
                <a:latin typeface="Gill Sans MT"/>
                <a:cs typeface="Gill Sans MT"/>
              </a:rPr>
              <a:t>a</a:t>
            </a:r>
            <a:r>
              <a:rPr sz="2800" spc="15" dirty="0">
                <a:solidFill>
                  <a:srgbClr val="CC0000"/>
                </a:solidFill>
                <a:latin typeface="Gill Sans MT"/>
                <a:cs typeface="Gill Sans MT"/>
              </a:rPr>
              <a:t> </a:t>
            </a:r>
            <a:r>
              <a:rPr sz="2800" spc="-5" dirty="0">
                <a:solidFill>
                  <a:srgbClr val="CC0000"/>
                </a:solidFill>
                <a:latin typeface="Gill Sans MT"/>
                <a:cs typeface="Gill Sans MT"/>
              </a:rPr>
              <a:t>UDP?</a:t>
            </a:r>
            <a:endParaRPr sz="2800">
              <a:latin typeface="Gill Sans MT"/>
              <a:cs typeface="Gill Sans MT"/>
            </a:endParaRPr>
          </a:p>
          <a:p>
            <a:pPr marL="355600" marR="5080" indent="-342900">
              <a:lnSpc>
                <a:spcPts val="2400"/>
              </a:lnSpc>
              <a:spcBef>
                <a:spcPts val="480"/>
              </a:spcBef>
              <a:tabLst>
                <a:tab pos="354965" algn="l"/>
              </a:tabLst>
            </a:pPr>
            <a:r>
              <a:rPr sz="1550" spc="-690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550" spc="-690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Gill Sans MT"/>
                <a:cs typeface="Gill Sans MT"/>
              </a:rPr>
              <a:t>no </a:t>
            </a:r>
            <a:r>
              <a:rPr sz="2400" spc="-5" dirty="0">
                <a:latin typeface="Gill Sans MT"/>
                <a:cs typeface="Gill Sans MT"/>
              </a:rPr>
              <a:t>connection  establishment (which can  </a:t>
            </a:r>
            <a:r>
              <a:rPr sz="2400" dirty="0">
                <a:latin typeface="Gill Sans MT"/>
                <a:cs typeface="Gill Sans MT"/>
              </a:rPr>
              <a:t>add</a:t>
            </a:r>
            <a:r>
              <a:rPr sz="2400" spc="-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delay)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20" dirty="0"/>
              <a:t>Transport </a:t>
            </a:r>
            <a:r>
              <a:rPr spc="-5" dirty="0"/>
              <a:t>Layer</a:t>
            </a:r>
            <a:r>
              <a:rPr spc="-100" dirty="0"/>
              <a:t> </a:t>
            </a:r>
            <a:r>
              <a:rPr sz="1800" baseline="2314" dirty="0"/>
              <a:t>3-</a:t>
            </a:r>
            <a:fld id="{81D60167-4931-47E6-BA6A-407CBD079E47}" type="slidenum">
              <a:rPr sz="1800" baseline="2314" dirty="0"/>
              <a:pPr marL="12700">
                <a:lnSpc>
                  <a:spcPct val="100000"/>
                </a:lnSpc>
                <a:spcBef>
                  <a:spcPts val="160"/>
                </a:spcBef>
              </a:pPr>
              <a:t>16</a:t>
            </a:fld>
            <a:endParaRPr sz="1800" baseline="2314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0263" y="909320"/>
            <a:ext cx="35096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UDP</a:t>
            </a:r>
            <a:r>
              <a:rPr sz="4400" spc="-65" dirty="0"/>
              <a:t> </a:t>
            </a:r>
            <a:r>
              <a:rPr sz="4400" spc="-5" dirty="0"/>
              <a:t>checksum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22663" y="2925763"/>
            <a:ext cx="12319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C0000"/>
                </a:solidFill>
                <a:latin typeface="Gill Sans MT"/>
                <a:cs typeface="Gill Sans MT"/>
              </a:rPr>
              <a:t>sender: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663" y="3390075"/>
            <a:ext cx="3305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550" spc="-690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550" spc="-690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Gill Sans MT"/>
                <a:cs typeface="Gill Sans MT"/>
              </a:rPr>
              <a:t>treat segment</a:t>
            </a:r>
            <a:r>
              <a:rPr sz="2400" spc="-1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contents,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2663" y="3685223"/>
            <a:ext cx="3160395" cy="31724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marR="5080">
              <a:lnSpc>
                <a:spcPct val="79900"/>
              </a:lnSpc>
              <a:spcBef>
                <a:spcPts val="675"/>
              </a:spcBef>
            </a:pPr>
            <a:r>
              <a:rPr sz="2400" spc="-5" dirty="0">
                <a:latin typeface="Gill Sans MT"/>
                <a:cs typeface="Gill Sans MT"/>
              </a:rPr>
              <a:t>including header</a:t>
            </a:r>
            <a:r>
              <a:rPr sz="2400" spc="-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fields,  as sequence of 16-bit  </a:t>
            </a:r>
            <a:r>
              <a:rPr sz="2400" spc="-5" dirty="0">
                <a:latin typeface="Gill Sans MT"/>
                <a:cs typeface="Gill Sans MT"/>
              </a:rPr>
              <a:t>integers</a:t>
            </a:r>
            <a:endParaRPr sz="2400">
              <a:latin typeface="Gill Sans MT"/>
              <a:cs typeface="Gill Sans MT"/>
            </a:endParaRPr>
          </a:p>
          <a:p>
            <a:pPr marL="354965" marR="340360" indent="-342900">
              <a:lnSpc>
                <a:spcPct val="80100"/>
              </a:lnSpc>
              <a:spcBef>
                <a:spcPts val="570"/>
              </a:spcBef>
              <a:tabLst>
                <a:tab pos="354965" algn="l"/>
              </a:tabLst>
            </a:pPr>
            <a:r>
              <a:rPr sz="1550" spc="-690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550" spc="-690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Gill Sans MT"/>
                <a:cs typeface="Gill Sans MT"/>
              </a:rPr>
              <a:t>checksum: addition  (one</a:t>
            </a:r>
            <a:r>
              <a:rPr sz="2400" spc="-5" dirty="0">
                <a:latin typeface="MS PGothic"/>
                <a:cs typeface="MS PGothic"/>
              </a:rPr>
              <a:t>’</a:t>
            </a:r>
            <a:r>
              <a:rPr sz="2400" spc="-5" dirty="0">
                <a:latin typeface="Gill Sans MT"/>
                <a:cs typeface="Gill Sans MT"/>
              </a:rPr>
              <a:t>s</a:t>
            </a:r>
            <a:r>
              <a:rPr sz="2400" spc="-30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complement  </a:t>
            </a:r>
            <a:r>
              <a:rPr sz="2400" dirty="0">
                <a:latin typeface="Gill Sans MT"/>
                <a:cs typeface="Gill Sans MT"/>
              </a:rPr>
              <a:t>sum) of </a:t>
            </a:r>
            <a:r>
              <a:rPr sz="2400" spc="-5" dirty="0">
                <a:latin typeface="Gill Sans MT"/>
                <a:cs typeface="Gill Sans MT"/>
              </a:rPr>
              <a:t>segment  contents</a:t>
            </a:r>
            <a:endParaRPr sz="2400">
              <a:latin typeface="Gill Sans MT"/>
              <a:cs typeface="Gill Sans MT"/>
            </a:endParaRPr>
          </a:p>
          <a:p>
            <a:pPr marL="354965" marR="50165" indent="-342900">
              <a:lnSpc>
                <a:spcPct val="80300"/>
              </a:lnSpc>
              <a:spcBef>
                <a:spcPts val="565"/>
              </a:spcBef>
              <a:tabLst>
                <a:tab pos="354965" algn="l"/>
              </a:tabLst>
            </a:pPr>
            <a:r>
              <a:rPr sz="1550" spc="-690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550" spc="-690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Gill Sans MT"/>
                <a:cs typeface="Gill Sans MT"/>
              </a:rPr>
              <a:t>sender </a:t>
            </a:r>
            <a:r>
              <a:rPr sz="2400" dirty="0">
                <a:latin typeface="Gill Sans MT"/>
                <a:cs typeface="Gill Sans MT"/>
              </a:rPr>
              <a:t>puts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checksum  value into </a:t>
            </a:r>
            <a:r>
              <a:rPr sz="2400" dirty="0">
                <a:latin typeface="Gill Sans MT"/>
                <a:cs typeface="Gill Sans MT"/>
              </a:rPr>
              <a:t>UDP  </a:t>
            </a:r>
            <a:r>
              <a:rPr sz="2400" spc="-5" dirty="0">
                <a:latin typeface="Gill Sans MT"/>
                <a:cs typeface="Gill Sans MT"/>
              </a:rPr>
              <a:t>checksum</a:t>
            </a:r>
            <a:r>
              <a:rPr sz="2400" spc="-1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field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85063" y="2989579"/>
            <a:ext cx="12858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CC0000"/>
                </a:solidFill>
                <a:latin typeface="Gill Sans MT"/>
                <a:cs typeface="Gill Sans MT"/>
              </a:rPr>
              <a:t>receiver: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85063" y="3425951"/>
            <a:ext cx="3776979" cy="340423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55600" marR="694055" indent="-342900">
              <a:lnSpc>
                <a:spcPts val="2420"/>
              </a:lnSpc>
              <a:spcBef>
                <a:spcPts val="560"/>
              </a:spcBef>
              <a:tabLst>
                <a:tab pos="354965" algn="l"/>
              </a:tabLst>
            </a:pPr>
            <a:r>
              <a:rPr sz="1550" spc="-690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550" spc="-690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Gill Sans MT"/>
                <a:cs typeface="Gill Sans MT"/>
              </a:rPr>
              <a:t>compute checksum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of  received</a:t>
            </a:r>
            <a:r>
              <a:rPr sz="2400" spc="-1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segment</a:t>
            </a:r>
            <a:endParaRPr sz="2400">
              <a:latin typeface="Gill Sans MT"/>
              <a:cs typeface="Gill Sans MT"/>
            </a:endParaRPr>
          </a:p>
          <a:p>
            <a:pPr marL="355600" marR="46355" indent="-342900">
              <a:lnSpc>
                <a:spcPct val="85500"/>
              </a:lnSpc>
              <a:spcBef>
                <a:spcPts val="615"/>
              </a:spcBef>
              <a:tabLst>
                <a:tab pos="354965" algn="l"/>
              </a:tabLst>
            </a:pPr>
            <a:r>
              <a:rPr sz="1550" spc="-690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550" spc="-690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Gill Sans MT"/>
                <a:cs typeface="Gill Sans MT"/>
              </a:rPr>
              <a:t>check </a:t>
            </a:r>
            <a:r>
              <a:rPr sz="2400" spc="-5" dirty="0">
                <a:latin typeface="Gill Sans MT"/>
                <a:cs typeface="Gill Sans MT"/>
              </a:rPr>
              <a:t>if computed  checksum equals checksum  </a:t>
            </a:r>
            <a:r>
              <a:rPr sz="2400" dirty="0">
                <a:latin typeface="Gill Sans MT"/>
                <a:cs typeface="Gill Sans MT"/>
              </a:rPr>
              <a:t>field</a:t>
            </a:r>
            <a:r>
              <a:rPr sz="2400" spc="-5" dirty="0">
                <a:latin typeface="Gill Sans MT"/>
                <a:cs typeface="Gill Sans MT"/>
              </a:rPr>
              <a:t> value:</a:t>
            </a:r>
            <a:endParaRPr sz="2400">
              <a:latin typeface="Gill Sans MT"/>
              <a:cs typeface="Gill Sans MT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Gill Sans MT"/>
                <a:cs typeface="Gill Sans MT"/>
              </a:rPr>
              <a:t>NO - </a:t>
            </a:r>
            <a:r>
              <a:rPr sz="2400" spc="-5" dirty="0">
                <a:latin typeface="Gill Sans MT"/>
                <a:cs typeface="Gill Sans MT"/>
              </a:rPr>
              <a:t>error</a:t>
            </a:r>
            <a:r>
              <a:rPr sz="2400" spc="-2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detected</a:t>
            </a:r>
            <a:endParaRPr sz="2400">
              <a:latin typeface="Gill Sans MT"/>
              <a:cs typeface="Gill Sans MT"/>
            </a:endParaRPr>
          </a:p>
          <a:p>
            <a:pPr marL="469900">
              <a:lnSpc>
                <a:spcPts val="2650"/>
              </a:lnSpc>
              <a:spcBef>
                <a:spcPts val="12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Gill Sans MT"/>
                <a:cs typeface="Gill Sans MT"/>
              </a:rPr>
              <a:t>YES - no </a:t>
            </a:r>
            <a:r>
              <a:rPr sz="2400" spc="-5" dirty="0">
                <a:latin typeface="Gill Sans MT"/>
                <a:cs typeface="Gill Sans MT"/>
              </a:rPr>
              <a:t>error</a:t>
            </a:r>
            <a:r>
              <a:rPr sz="2400" spc="-30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detected.</a:t>
            </a:r>
            <a:endParaRPr sz="2400">
              <a:latin typeface="Gill Sans MT"/>
              <a:cs typeface="Gill Sans MT"/>
            </a:endParaRPr>
          </a:p>
          <a:p>
            <a:pPr marL="698500" marR="229870">
              <a:lnSpc>
                <a:spcPts val="2500"/>
              </a:lnSpc>
              <a:spcBef>
                <a:spcPts val="175"/>
              </a:spcBef>
            </a:pPr>
            <a:r>
              <a:rPr sz="2400" i="1" spc="-5" dirty="0">
                <a:latin typeface="Gill Sans MT"/>
                <a:cs typeface="Gill Sans MT"/>
              </a:rPr>
              <a:t>But maybe </a:t>
            </a:r>
            <a:r>
              <a:rPr sz="2400" i="1" dirty="0">
                <a:latin typeface="Gill Sans MT"/>
                <a:cs typeface="Gill Sans MT"/>
              </a:rPr>
              <a:t>errors  </a:t>
            </a:r>
            <a:r>
              <a:rPr sz="2400" i="1" spc="-5" dirty="0">
                <a:latin typeface="Gill Sans MT"/>
                <a:cs typeface="Gill Sans MT"/>
              </a:rPr>
              <a:t>nonetheless? </a:t>
            </a:r>
            <a:r>
              <a:rPr sz="2400" dirty="0">
                <a:latin typeface="Gill Sans MT"/>
                <a:cs typeface="Gill Sans MT"/>
              </a:rPr>
              <a:t>More</a:t>
            </a:r>
            <a:r>
              <a:rPr sz="2400" spc="-40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later</a:t>
            </a:r>
            <a:endParaRPr sz="2400">
              <a:latin typeface="Gill Sans MT"/>
              <a:cs typeface="Gill Sans MT"/>
            </a:endParaRPr>
          </a:p>
          <a:p>
            <a:pPr marL="698500">
              <a:lnSpc>
                <a:spcPts val="2380"/>
              </a:lnSpc>
            </a:pPr>
            <a:r>
              <a:rPr sz="2400" dirty="0">
                <a:latin typeface="Gill Sans MT"/>
                <a:cs typeface="Gill Sans MT"/>
              </a:rPr>
              <a:t>….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2188" y="1949768"/>
            <a:ext cx="67652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solidFill>
                  <a:srgbClr val="CC0000"/>
                </a:solidFill>
                <a:latin typeface="Gill Sans MT"/>
                <a:cs typeface="Gill Sans MT"/>
              </a:rPr>
              <a:t>Goal: </a:t>
            </a:r>
            <a:r>
              <a:rPr sz="2800" dirty="0">
                <a:latin typeface="Gill Sans MT"/>
                <a:cs typeface="Gill Sans MT"/>
              </a:rPr>
              <a:t>detect </a:t>
            </a:r>
            <a:r>
              <a:rPr sz="2800" spc="-15" dirty="0">
                <a:latin typeface="MS PGothic"/>
                <a:cs typeface="MS PGothic"/>
              </a:rPr>
              <a:t>“</a:t>
            </a:r>
            <a:r>
              <a:rPr sz="2800" spc="-15" dirty="0">
                <a:latin typeface="Gill Sans MT"/>
                <a:cs typeface="Gill Sans MT"/>
              </a:rPr>
              <a:t>errors</a:t>
            </a:r>
            <a:r>
              <a:rPr sz="2800" spc="-15" dirty="0">
                <a:latin typeface="MS PGothic"/>
                <a:cs typeface="MS PGothic"/>
              </a:rPr>
              <a:t>” </a:t>
            </a:r>
            <a:r>
              <a:rPr sz="2800" spc="-5" dirty="0">
                <a:latin typeface="Gill Sans MT"/>
                <a:cs typeface="Gill Sans MT"/>
              </a:rPr>
              <a:t>(flipped bits) in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segments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93111" y="1484313"/>
            <a:ext cx="3838574" cy="173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20" dirty="0"/>
              <a:t>Transport </a:t>
            </a:r>
            <a:r>
              <a:rPr spc="-5" dirty="0"/>
              <a:t>Layer</a:t>
            </a:r>
            <a:r>
              <a:rPr spc="-100" dirty="0"/>
              <a:t> </a:t>
            </a:r>
            <a:r>
              <a:rPr sz="1800" baseline="2314" dirty="0"/>
              <a:t>3-</a:t>
            </a:r>
            <a:fld id="{81D60167-4931-47E6-BA6A-407CBD079E47}" type="slidenum">
              <a:rPr sz="1800" baseline="2314" dirty="0"/>
              <a:pPr marL="12700">
                <a:lnSpc>
                  <a:spcPct val="100000"/>
                </a:lnSpc>
                <a:spcBef>
                  <a:spcPts val="160"/>
                </a:spcBef>
              </a:pPr>
              <a:t>17</a:t>
            </a:fld>
            <a:endParaRPr sz="1800" baseline="2314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8329" y="1334323"/>
            <a:ext cx="6750601" cy="114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2463" y="725170"/>
            <a:ext cx="64014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Internet </a:t>
            </a:r>
            <a:r>
              <a:rPr sz="4400" spc="-5" dirty="0"/>
              <a:t>checksum:</a:t>
            </a:r>
            <a:r>
              <a:rPr sz="4400" spc="-35" dirty="0"/>
              <a:t> </a:t>
            </a:r>
            <a:r>
              <a:rPr sz="4400" spc="-5" dirty="0"/>
              <a:t>example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070263" y="1997075"/>
            <a:ext cx="7513320" cy="1318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Gill Sans MT"/>
                <a:cs typeface="Gill Sans MT"/>
              </a:rPr>
              <a:t>example: </a:t>
            </a:r>
            <a:r>
              <a:rPr sz="2800" dirty="0">
                <a:latin typeface="Gill Sans MT"/>
                <a:cs typeface="Gill Sans MT"/>
              </a:rPr>
              <a:t>add two 16-bit</a:t>
            </a:r>
            <a:r>
              <a:rPr sz="2800" spc="-5" dirty="0">
                <a:latin typeface="Gill Sans MT"/>
                <a:cs typeface="Gill Sans MT"/>
              </a:rPr>
              <a:t> integers</a:t>
            </a:r>
            <a:endParaRPr sz="2800">
              <a:latin typeface="Gill Sans MT"/>
              <a:cs typeface="Gill Sans MT"/>
            </a:endParaRPr>
          </a:p>
          <a:p>
            <a:pPr marL="1715135">
              <a:lnSpc>
                <a:spcPct val="100000"/>
              </a:lnSpc>
              <a:spcBef>
                <a:spcPts val="2025"/>
              </a:spcBef>
              <a:tabLst>
                <a:tab pos="2090420" algn="l"/>
                <a:tab pos="2465705" algn="l"/>
                <a:tab pos="2840990" algn="l"/>
                <a:tab pos="3216275" algn="l"/>
                <a:tab pos="3591560" algn="l"/>
                <a:tab pos="3966845" algn="l"/>
                <a:tab pos="4342130" algn="l"/>
                <a:tab pos="4717415" algn="l"/>
                <a:tab pos="5093335" algn="l"/>
                <a:tab pos="5468620" algn="l"/>
                <a:tab pos="5843905" algn="l"/>
                <a:tab pos="6219190" algn="l"/>
                <a:tab pos="6594475" algn="l"/>
                <a:tab pos="6969759" algn="l"/>
                <a:tab pos="7345045" algn="l"/>
              </a:tabLst>
            </a:pPr>
            <a:r>
              <a:rPr sz="2000" b="1" dirty="0">
                <a:latin typeface="Comic Sans MS"/>
                <a:cs typeface="Comic Sans MS"/>
              </a:rPr>
              <a:t>1	1	1	0	0	1	1	0	0	1	1	0	0	1	1	0</a:t>
            </a:r>
            <a:endParaRPr sz="2000">
              <a:latin typeface="Comic Sans MS"/>
              <a:cs typeface="Comic Sans MS"/>
            </a:endParaRPr>
          </a:p>
          <a:p>
            <a:pPr marL="1715135">
              <a:lnSpc>
                <a:spcPct val="100000"/>
              </a:lnSpc>
              <a:tabLst>
                <a:tab pos="2090420" algn="l"/>
                <a:tab pos="2465705" algn="l"/>
                <a:tab pos="2840990" algn="l"/>
                <a:tab pos="3216275" algn="l"/>
                <a:tab pos="3591560" algn="l"/>
                <a:tab pos="3966845" algn="l"/>
                <a:tab pos="4342130" algn="l"/>
                <a:tab pos="4717415" algn="l"/>
                <a:tab pos="5093335" algn="l"/>
                <a:tab pos="5468620" algn="l"/>
                <a:tab pos="5843905" algn="l"/>
                <a:tab pos="6219190" algn="l"/>
                <a:tab pos="6594475" algn="l"/>
                <a:tab pos="6969759" algn="l"/>
                <a:tab pos="7345045" algn="l"/>
              </a:tabLst>
            </a:pPr>
            <a:r>
              <a:rPr sz="2000" b="1" dirty="0">
                <a:latin typeface="Comic Sans MS"/>
                <a:cs typeface="Comic Sans MS"/>
              </a:rPr>
              <a:t>1	1	0	1	0	1	0	1	0	1	0	1	0	1	0	1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7413" y="3646170"/>
            <a:ext cx="61823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7350" algn="l"/>
                <a:tab pos="762635" algn="l"/>
                <a:tab pos="1137920" algn="l"/>
                <a:tab pos="1512570" algn="l"/>
                <a:tab pos="1887855" algn="l"/>
                <a:tab pos="2263140" algn="l"/>
                <a:tab pos="2638425" algn="l"/>
                <a:tab pos="3013075" algn="l"/>
                <a:tab pos="3388360" algn="l"/>
                <a:tab pos="3763645" algn="l"/>
                <a:tab pos="4138929" algn="l"/>
                <a:tab pos="4513580" algn="l"/>
                <a:tab pos="4888865" algn="l"/>
                <a:tab pos="5264150" algn="l"/>
                <a:tab pos="5639435" algn="l"/>
                <a:tab pos="6014085" algn="l"/>
              </a:tabLst>
            </a:pPr>
            <a:r>
              <a:rPr sz="2000" b="1" dirty="0">
                <a:latin typeface="Comic Sans MS"/>
                <a:cs typeface="Comic Sans MS"/>
              </a:rPr>
              <a:t>1	1	0	1	1	1	0	1	1	1	0	1	1	1	0	1	1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72711" y="4319270"/>
            <a:ext cx="58108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7985" algn="l"/>
                <a:tab pos="763270" algn="l"/>
                <a:tab pos="1138555" algn="l"/>
                <a:tab pos="1513840" algn="l"/>
                <a:tab pos="1889125" algn="l"/>
                <a:tab pos="2264410" algn="l"/>
                <a:tab pos="2639695" algn="l"/>
                <a:tab pos="3014980" algn="l"/>
                <a:tab pos="3390265" algn="l"/>
                <a:tab pos="3766185" algn="l"/>
                <a:tab pos="4141470" algn="l"/>
                <a:tab pos="4516755" algn="l"/>
                <a:tab pos="4892040" algn="l"/>
                <a:tab pos="5267325" algn="l"/>
                <a:tab pos="5642610" algn="l"/>
              </a:tabLst>
            </a:pPr>
            <a:r>
              <a:rPr sz="2000" b="1" dirty="0">
                <a:latin typeface="Comic Sans MS"/>
                <a:cs typeface="Comic Sans MS"/>
              </a:rPr>
              <a:t>1	0	1	1	1	0	1	1	1	0	1	1	1	1	0	0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tabLst>
                <a:tab pos="387985" algn="l"/>
                <a:tab pos="763270" algn="l"/>
                <a:tab pos="1138555" algn="l"/>
                <a:tab pos="1513840" algn="l"/>
                <a:tab pos="1889125" algn="l"/>
                <a:tab pos="2264410" algn="l"/>
                <a:tab pos="2639695" algn="l"/>
                <a:tab pos="3014980" algn="l"/>
                <a:tab pos="3390265" algn="l"/>
                <a:tab pos="3766185" algn="l"/>
                <a:tab pos="4141470" algn="l"/>
                <a:tab pos="4516755" algn="l"/>
                <a:tab pos="4892040" algn="l"/>
                <a:tab pos="5267325" algn="l"/>
                <a:tab pos="5642610" algn="l"/>
              </a:tabLst>
            </a:pPr>
            <a:r>
              <a:rPr sz="2000" b="1" dirty="0">
                <a:latin typeface="Comic Sans MS"/>
                <a:cs typeface="Comic Sans MS"/>
              </a:rPr>
              <a:t>0	1	0	0	0	1	0	0	0	1	0	0	0	0	1	1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42473" y="3475038"/>
            <a:ext cx="6477000" cy="0"/>
          </a:xfrm>
          <a:custGeom>
            <a:avLst/>
            <a:gdLst/>
            <a:ahLst/>
            <a:cxnLst/>
            <a:rect l="l" t="t" r="r" b="b"/>
            <a:pathLst>
              <a:path w="6477000">
                <a:moveTo>
                  <a:pt x="6476998" y="0"/>
                </a:moveTo>
                <a:lnTo>
                  <a:pt x="0" y="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2313910" y="3646487"/>
            <a:ext cx="6180455" cy="441325"/>
            <a:chOff x="2313910" y="3646487"/>
            <a:chExt cx="6180455" cy="441325"/>
          </a:xfrm>
        </p:grpSpPr>
        <p:sp>
          <p:nvSpPr>
            <p:cNvPr id="9" name="object 9"/>
            <p:cNvSpPr/>
            <p:nvPr/>
          </p:nvSpPr>
          <p:spPr>
            <a:xfrm>
              <a:off x="2318673" y="365124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399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399" y="0"/>
                  </a:lnTo>
                  <a:lnTo>
                    <a:pt x="200570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799" y="152399"/>
                  </a:lnTo>
                  <a:lnTo>
                    <a:pt x="297030" y="200570"/>
                  </a:lnTo>
                  <a:lnTo>
                    <a:pt x="275395" y="242405"/>
                  </a:lnTo>
                  <a:lnTo>
                    <a:pt x="242405" y="275395"/>
                  </a:lnTo>
                  <a:lnTo>
                    <a:pt x="200570" y="297030"/>
                  </a:lnTo>
                  <a:lnTo>
                    <a:pt x="152399" y="304800"/>
                  </a:lnTo>
                  <a:lnTo>
                    <a:pt x="104229" y="297030"/>
                  </a:lnTo>
                  <a:lnTo>
                    <a:pt x="62394" y="275395"/>
                  </a:lnTo>
                  <a:lnTo>
                    <a:pt x="29404" y="242405"/>
                  </a:lnTo>
                  <a:lnTo>
                    <a:pt x="7769" y="200570"/>
                  </a:lnTo>
                  <a:lnTo>
                    <a:pt x="0" y="152399"/>
                  </a:lnTo>
                  <a:close/>
                </a:path>
              </a:pathLst>
            </a:custGeom>
            <a:ln w="952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80598" y="3957638"/>
              <a:ext cx="5988050" cy="92075"/>
            </a:xfrm>
            <a:custGeom>
              <a:avLst/>
              <a:gdLst/>
              <a:ahLst/>
              <a:cxnLst/>
              <a:rect l="l" t="t" r="r" b="b"/>
              <a:pathLst>
                <a:path w="5988050" h="92075">
                  <a:moveTo>
                    <a:pt x="0" y="0"/>
                  </a:moveTo>
                  <a:lnTo>
                    <a:pt x="0" y="92074"/>
                  </a:lnTo>
                  <a:lnTo>
                    <a:pt x="5988049" y="92074"/>
                  </a:lnTo>
                </a:path>
              </a:pathLst>
            </a:custGeom>
            <a:ln w="952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17848" y="401161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25400" y="38100"/>
                  </a:ln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97213" y="3639820"/>
            <a:ext cx="1390015" cy="1290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mic Sans MS"/>
                <a:cs typeface="Comic Sans MS"/>
              </a:rPr>
              <a:t>wraparound</a:t>
            </a:r>
            <a:endParaRPr sz="2000">
              <a:latin typeface="Comic Sans MS"/>
              <a:cs typeface="Comic Sans MS"/>
            </a:endParaRPr>
          </a:p>
          <a:p>
            <a:pPr marL="239395" marR="5080" indent="682625">
              <a:lnSpc>
                <a:spcPct val="115599"/>
              </a:lnSpc>
              <a:spcBef>
                <a:spcPts val="2010"/>
              </a:spcBef>
            </a:pPr>
            <a:r>
              <a:rPr sz="2000" dirty="0">
                <a:latin typeface="Comic Sans MS"/>
                <a:cs typeface="Comic Sans MS"/>
              </a:rPr>
              <a:t>sum  c</a:t>
            </a:r>
            <a:r>
              <a:rPr sz="2000" spc="-5" dirty="0">
                <a:latin typeface="Comic Sans MS"/>
                <a:cs typeface="Comic Sans MS"/>
              </a:rPr>
              <a:t>h</a:t>
            </a:r>
            <a:r>
              <a:rPr sz="2000" dirty="0">
                <a:latin typeface="Comic Sans MS"/>
                <a:cs typeface="Comic Sans MS"/>
              </a:rPr>
              <a:t>ec</a:t>
            </a:r>
            <a:r>
              <a:rPr sz="2000" spc="-5" dirty="0">
                <a:latin typeface="Comic Sans MS"/>
                <a:cs typeface="Comic Sans MS"/>
              </a:rPr>
              <a:t>ks</a:t>
            </a:r>
            <a:r>
              <a:rPr sz="2000" dirty="0">
                <a:latin typeface="Comic Sans MS"/>
                <a:cs typeface="Comic Sans MS"/>
              </a:rPr>
              <a:t>um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42473" y="4194175"/>
            <a:ext cx="6477000" cy="0"/>
          </a:xfrm>
          <a:custGeom>
            <a:avLst/>
            <a:gdLst/>
            <a:ahLst/>
            <a:cxnLst/>
            <a:rect l="l" t="t" r="r" b="b"/>
            <a:pathLst>
              <a:path w="6477000">
                <a:moveTo>
                  <a:pt x="6476998" y="0"/>
                </a:moveTo>
                <a:lnTo>
                  <a:pt x="0" y="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61595" y="5487988"/>
            <a:ext cx="6700520" cy="6959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600075" marR="5080" indent="-588010">
              <a:lnSpc>
                <a:spcPts val="2400"/>
              </a:lnSpc>
              <a:spcBef>
                <a:spcPts val="580"/>
              </a:spcBef>
            </a:pPr>
            <a:r>
              <a:rPr sz="2400" i="1" dirty="0">
                <a:latin typeface="Gill Sans MT"/>
                <a:cs typeface="Gill Sans MT"/>
              </a:rPr>
              <a:t>Note: </a:t>
            </a:r>
            <a:r>
              <a:rPr sz="2400" spc="-5" dirty="0">
                <a:latin typeface="Gill Sans MT"/>
                <a:cs typeface="Gill Sans MT"/>
              </a:rPr>
              <a:t>when adding numbers, </a:t>
            </a:r>
            <a:r>
              <a:rPr sz="2400" dirty="0">
                <a:latin typeface="Gill Sans MT"/>
                <a:cs typeface="Gill Sans MT"/>
              </a:rPr>
              <a:t>a </a:t>
            </a:r>
            <a:r>
              <a:rPr sz="2400" spc="-5" dirty="0">
                <a:latin typeface="Gill Sans MT"/>
                <a:cs typeface="Gill Sans MT"/>
              </a:rPr>
              <a:t>carryout </a:t>
            </a:r>
            <a:r>
              <a:rPr sz="2400" spc="-15" dirty="0">
                <a:latin typeface="Gill Sans MT"/>
                <a:cs typeface="Gill Sans MT"/>
              </a:rPr>
              <a:t>from </a:t>
            </a:r>
            <a:r>
              <a:rPr sz="2400" dirty="0">
                <a:latin typeface="Gill Sans MT"/>
                <a:cs typeface="Gill Sans MT"/>
              </a:rPr>
              <a:t>the</a:t>
            </a:r>
            <a:r>
              <a:rPr sz="2400" spc="-26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most  significant </a:t>
            </a:r>
            <a:r>
              <a:rPr sz="2400" dirty="0">
                <a:latin typeface="Gill Sans MT"/>
                <a:cs typeface="Gill Sans MT"/>
              </a:rPr>
              <a:t>bit </a:t>
            </a:r>
            <a:r>
              <a:rPr sz="2400" spc="-5" dirty="0">
                <a:latin typeface="Gill Sans MT"/>
                <a:cs typeface="Gill Sans MT"/>
              </a:rPr>
              <a:t>needs </a:t>
            </a:r>
            <a:r>
              <a:rPr sz="2400" dirty="0">
                <a:latin typeface="Gill Sans MT"/>
                <a:cs typeface="Gill Sans MT"/>
              </a:rPr>
              <a:t>to be </a:t>
            </a:r>
            <a:r>
              <a:rPr sz="2400" spc="-5" dirty="0">
                <a:latin typeface="Gill Sans MT"/>
                <a:cs typeface="Gill Sans MT"/>
              </a:rPr>
              <a:t>added </a:t>
            </a:r>
            <a:r>
              <a:rPr sz="2400" dirty="0">
                <a:latin typeface="Gill Sans MT"/>
                <a:cs typeface="Gill Sans MT"/>
              </a:rPr>
              <a:t>to the</a:t>
            </a:r>
            <a:r>
              <a:rPr sz="2400" spc="-40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result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20" dirty="0"/>
              <a:t>Transport </a:t>
            </a:r>
            <a:r>
              <a:rPr spc="-5" dirty="0"/>
              <a:t>Layer</a:t>
            </a:r>
            <a:r>
              <a:rPr spc="-100" dirty="0"/>
              <a:t> </a:t>
            </a:r>
            <a:r>
              <a:rPr sz="1800" baseline="2314" dirty="0"/>
              <a:t>3-</a:t>
            </a:r>
            <a:fld id="{81D60167-4931-47E6-BA6A-407CBD079E47}" type="slidenum">
              <a:rPr sz="1800" baseline="2314" dirty="0"/>
              <a:pPr marL="12700">
                <a:lnSpc>
                  <a:spcPct val="100000"/>
                </a:lnSpc>
                <a:spcBef>
                  <a:spcPts val="160"/>
                </a:spcBef>
              </a:pPr>
              <a:t>18</a:t>
            </a:fld>
            <a:endParaRPr sz="1800" baseline="2314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8829" y="1510535"/>
            <a:ext cx="4049735" cy="114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0263" y="909320"/>
            <a:ext cx="57092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4275" algn="l"/>
              </a:tabLst>
            </a:pPr>
            <a:r>
              <a:rPr sz="4400" spc="-5" dirty="0"/>
              <a:t>Transport	Layer:</a:t>
            </a:r>
            <a:r>
              <a:rPr sz="4400" spc="-50" dirty="0"/>
              <a:t> </a:t>
            </a:r>
            <a:r>
              <a:rPr sz="4400" spc="-5" dirty="0"/>
              <a:t>Outline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20" dirty="0"/>
              <a:t>Transport </a:t>
            </a:r>
            <a:r>
              <a:rPr spc="-5" dirty="0"/>
              <a:t>Layer</a:t>
            </a:r>
            <a:r>
              <a:rPr spc="-100" dirty="0"/>
              <a:t> </a:t>
            </a:r>
            <a:r>
              <a:rPr sz="1800" baseline="2314" dirty="0"/>
              <a:t>3-</a:t>
            </a:r>
            <a:fld id="{81D60167-4931-47E6-BA6A-407CBD079E47}" type="slidenum">
              <a:rPr sz="1800" baseline="2314" dirty="0"/>
              <a:pPr marL="12700">
                <a:lnSpc>
                  <a:spcPct val="100000"/>
                </a:lnSpc>
                <a:spcBef>
                  <a:spcPts val="160"/>
                </a:spcBef>
              </a:pPr>
              <a:t>19</a:t>
            </a:fld>
            <a:endParaRPr sz="1800" baseline="2314"/>
          </a:p>
        </p:txBody>
      </p:sp>
      <p:sp>
        <p:nvSpPr>
          <p:cNvPr id="4" name="object 4"/>
          <p:cNvSpPr txBox="1"/>
          <p:nvPr/>
        </p:nvSpPr>
        <p:spPr>
          <a:xfrm>
            <a:off x="1070263" y="2037079"/>
            <a:ext cx="2819400" cy="243332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570865" marR="351790" indent="-558800">
              <a:lnSpc>
                <a:spcPts val="2800"/>
              </a:lnSpc>
              <a:spcBef>
                <a:spcPts val="660"/>
              </a:spcBef>
            </a:pPr>
            <a:r>
              <a:rPr sz="2800" dirty="0">
                <a:latin typeface="Gill Sans MT"/>
                <a:cs typeface="Gill Sans MT"/>
              </a:rPr>
              <a:t>1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transport-layer  </a:t>
            </a:r>
            <a:r>
              <a:rPr sz="2800" dirty="0">
                <a:latin typeface="Gill Sans MT"/>
                <a:cs typeface="Gill Sans MT"/>
              </a:rPr>
              <a:t>services</a:t>
            </a:r>
            <a:endParaRPr sz="2800">
              <a:latin typeface="Gill Sans MT"/>
              <a:cs typeface="Gill Sans MT"/>
            </a:endParaRPr>
          </a:p>
          <a:p>
            <a:pPr marL="570865" marR="150495" indent="-558800">
              <a:lnSpc>
                <a:spcPts val="2830"/>
              </a:lnSpc>
              <a:spcBef>
                <a:spcPts val="745"/>
              </a:spcBef>
            </a:pPr>
            <a:r>
              <a:rPr sz="2800" dirty="0">
                <a:latin typeface="Gill Sans MT"/>
                <a:cs typeface="Gill Sans MT"/>
              </a:rPr>
              <a:t>2 multiplexing and  demultiplexing</a:t>
            </a:r>
            <a:endParaRPr sz="2800">
              <a:latin typeface="Gill Sans MT"/>
              <a:cs typeface="Gill Sans MT"/>
            </a:endParaRPr>
          </a:p>
          <a:p>
            <a:pPr marL="570865" marR="5080" indent="-558800">
              <a:lnSpc>
                <a:spcPts val="2930"/>
              </a:lnSpc>
              <a:spcBef>
                <a:spcPts val="560"/>
              </a:spcBef>
            </a:pPr>
            <a:r>
              <a:rPr sz="2800" dirty="0">
                <a:latin typeface="Gill Sans MT"/>
                <a:cs typeface="Gill Sans MT"/>
              </a:rPr>
              <a:t>3 </a:t>
            </a:r>
            <a:r>
              <a:rPr sz="2800" spc="-5" dirty="0">
                <a:latin typeface="Gill Sans MT"/>
                <a:cs typeface="Gill Sans MT"/>
              </a:rPr>
              <a:t>connectionless  transport: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UDP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32663" y="2037079"/>
            <a:ext cx="3948429" cy="359854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571500" marR="698500" indent="-558800">
              <a:lnSpc>
                <a:spcPts val="2800"/>
              </a:lnSpc>
              <a:spcBef>
                <a:spcPts val="660"/>
              </a:spcBef>
            </a:pPr>
            <a:r>
              <a:rPr sz="2800" dirty="0">
                <a:solidFill>
                  <a:srgbClr val="FF0000"/>
                </a:solidFill>
                <a:latin typeface="Gill Sans MT"/>
                <a:cs typeface="Gill Sans MT"/>
              </a:rPr>
              <a:t>4 </a:t>
            </a:r>
            <a:r>
              <a:rPr sz="2800" spc="-5" dirty="0">
                <a:solidFill>
                  <a:srgbClr val="FF0000"/>
                </a:solidFill>
                <a:latin typeface="Gill Sans MT"/>
                <a:cs typeface="Gill Sans MT"/>
              </a:rPr>
              <a:t>connection-oriented  transport:</a:t>
            </a:r>
            <a:r>
              <a:rPr sz="2800" spc="-1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FF0000"/>
                </a:solidFill>
                <a:latin typeface="Gill Sans MT"/>
                <a:cs typeface="Gill Sans MT"/>
              </a:rPr>
              <a:t>TCP</a:t>
            </a:r>
            <a:endParaRPr sz="2800">
              <a:latin typeface="Gill Sans MT"/>
              <a:cs typeface="Gill Sans MT"/>
            </a:endParaRPr>
          </a:p>
          <a:p>
            <a:pPr marL="685165">
              <a:lnSpc>
                <a:spcPct val="100000"/>
              </a:lnSpc>
              <a:spcBef>
                <a:spcPts val="175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segment</a:t>
            </a:r>
            <a:r>
              <a:rPr sz="2400" spc="-4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structure</a:t>
            </a:r>
            <a:endParaRPr sz="2400">
              <a:latin typeface="Gill Sans MT"/>
              <a:cs typeface="Gill Sans MT"/>
            </a:endParaRPr>
          </a:p>
          <a:p>
            <a:pPr marL="685165">
              <a:lnSpc>
                <a:spcPct val="100000"/>
              </a:lnSpc>
              <a:spcBef>
                <a:spcPts val="12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reliable </a:t>
            </a:r>
            <a:r>
              <a:rPr sz="2400" dirty="0">
                <a:latin typeface="Gill Sans MT"/>
                <a:cs typeface="Gill Sans MT"/>
              </a:rPr>
              <a:t>data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transfer</a:t>
            </a:r>
            <a:endParaRPr sz="2400">
              <a:latin typeface="Gill Sans MT"/>
              <a:cs typeface="Gill Sans MT"/>
            </a:endParaRPr>
          </a:p>
          <a:p>
            <a:pPr marL="685165">
              <a:lnSpc>
                <a:spcPct val="100000"/>
              </a:lnSpc>
              <a:spcBef>
                <a:spcPts val="12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Gill Sans MT"/>
                <a:cs typeface="Gill Sans MT"/>
              </a:rPr>
              <a:t>flow</a:t>
            </a:r>
            <a:r>
              <a:rPr sz="2400" spc="-40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control</a:t>
            </a:r>
            <a:endParaRPr sz="2400">
              <a:latin typeface="Gill Sans MT"/>
              <a:cs typeface="Gill Sans MT"/>
            </a:endParaRPr>
          </a:p>
          <a:p>
            <a:pPr marL="685165">
              <a:lnSpc>
                <a:spcPct val="100000"/>
              </a:lnSpc>
              <a:spcBef>
                <a:spcPts val="12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connection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management</a:t>
            </a:r>
            <a:endParaRPr sz="2400">
              <a:latin typeface="Gill Sans MT"/>
              <a:cs typeface="Gill Sans MT"/>
            </a:endParaRPr>
          </a:p>
          <a:p>
            <a:pPr marL="571500" marR="238125" indent="-558800">
              <a:lnSpc>
                <a:spcPts val="2830"/>
              </a:lnSpc>
              <a:spcBef>
                <a:spcPts val="790"/>
              </a:spcBef>
            </a:pPr>
            <a:r>
              <a:rPr sz="2800" dirty="0">
                <a:latin typeface="Gill Sans MT"/>
                <a:cs typeface="Gill Sans MT"/>
              </a:rPr>
              <a:t>5 principles of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congestion  control</a:t>
            </a:r>
            <a:endParaRPr sz="28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Gill Sans MT"/>
                <a:cs typeface="Gill Sans MT"/>
              </a:rPr>
              <a:t>6 TCP </a:t>
            </a:r>
            <a:r>
              <a:rPr sz="2800" spc="-5" dirty="0">
                <a:latin typeface="Gill Sans MT"/>
                <a:cs typeface="Gill Sans MT"/>
              </a:rPr>
              <a:t>congestion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control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8829" y="1510535"/>
            <a:ext cx="4049735" cy="114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0263" y="909320"/>
            <a:ext cx="57092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4275" algn="l"/>
              </a:tabLst>
            </a:pPr>
            <a:r>
              <a:rPr sz="4400" spc="-5" dirty="0"/>
              <a:t>Transport	Layer:</a:t>
            </a:r>
            <a:r>
              <a:rPr sz="4400" spc="-50" dirty="0"/>
              <a:t> </a:t>
            </a:r>
            <a:r>
              <a:rPr sz="4400" spc="-5" dirty="0"/>
              <a:t>Outline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20" dirty="0"/>
              <a:t>Transport </a:t>
            </a:r>
            <a:r>
              <a:rPr spc="-5" dirty="0"/>
              <a:t>Layer</a:t>
            </a:r>
            <a:r>
              <a:rPr spc="-100" dirty="0"/>
              <a:t> </a:t>
            </a:r>
            <a:r>
              <a:rPr sz="1800" baseline="2314" dirty="0"/>
              <a:t>3-</a:t>
            </a:r>
            <a:fld id="{81D60167-4931-47E6-BA6A-407CBD079E47}" type="slidenum">
              <a:rPr sz="1800" baseline="2314" dirty="0"/>
              <a:pPr marL="12700">
                <a:lnSpc>
                  <a:spcPct val="100000"/>
                </a:lnSpc>
                <a:spcBef>
                  <a:spcPts val="160"/>
                </a:spcBef>
              </a:pPr>
              <a:t>2</a:t>
            </a:fld>
            <a:endParaRPr sz="1800" baseline="2314"/>
          </a:p>
        </p:txBody>
      </p:sp>
      <p:sp>
        <p:nvSpPr>
          <p:cNvPr id="4" name="object 4"/>
          <p:cNvSpPr txBox="1"/>
          <p:nvPr/>
        </p:nvSpPr>
        <p:spPr>
          <a:xfrm>
            <a:off x="1070263" y="2037079"/>
            <a:ext cx="2819400" cy="243332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570865" marR="351790" indent="-558800">
              <a:lnSpc>
                <a:spcPts val="2800"/>
              </a:lnSpc>
              <a:spcBef>
                <a:spcPts val="660"/>
              </a:spcBef>
            </a:pPr>
            <a:r>
              <a:rPr sz="2800" dirty="0">
                <a:solidFill>
                  <a:srgbClr val="CC0000"/>
                </a:solidFill>
                <a:latin typeface="Gill Sans MT"/>
                <a:cs typeface="Gill Sans MT"/>
              </a:rPr>
              <a:t>1</a:t>
            </a:r>
            <a:r>
              <a:rPr sz="2800" spc="-50" dirty="0">
                <a:solidFill>
                  <a:srgbClr val="CC0000"/>
                </a:solidFill>
                <a:latin typeface="Gill Sans MT"/>
                <a:cs typeface="Gill Sans MT"/>
              </a:rPr>
              <a:t> </a:t>
            </a:r>
            <a:r>
              <a:rPr sz="2800" spc="-5" dirty="0">
                <a:solidFill>
                  <a:srgbClr val="CC0000"/>
                </a:solidFill>
                <a:latin typeface="Gill Sans MT"/>
                <a:cs typeface="Gill Sans MT"/>
              </a:rPr>
              <a:t>transport-layer  </a:t>
            </a:r>
            <a:r>
              <a:rPr sz="2800" dirty="0">
                <a:solidFill>
                  <a:srgbClr val="CC0000"/>
                </a:solidFill>
                <a:latin typeface="Gill Sans MT"/>
                <a:cs typeface="Gill Sans MT"/>
              </a:rPr>
              <a:t>services</a:t>
            </a:r>
            <a:endParaRPr sz="2800">
              <a:latin typeface="Gill Sans MT"/>
              <a:cs typeface="Gill Sans MT"/>
            </a:endParaRPr>
          </a:p>
          <a:p>
            <a:pPr marL="570865" marR="150495" indent="-558800">
              <a:lnSpc>
                <a:spcPts val="2830"/>
              </a:lnSpc>
              <a:spcBef>
                <a:spcPts val="745"/>
              </a:spcBef>
            </a:pPr>
            <a:r>
              <a:rPr sz="2800" dirty="0">
                <a:latin typeface="Gill Sans MT"/>
                <a:cs typeface="Gill Sans MT"/>
              </a:rPr>
              <a:t>2 multiplexing and  demultiplexing</a:t>
            </a:r>
            <a:endParaRPr sz="2800">
              <a:latin typeface="Gill Sans MT"/>
              <a:cs typeface="Gill Sans MT"/>
            </a:endParaRPr>
          </a:p>
          <a:p>
            <a:pPr marL="570865" marR="5080" indent="-558800">
              <a:lnSpc>
                <a:spcPts val="2930"/>
              </a:lnSpc>
              <a:spcBef>
                <a:spcPts val="560"/>
              </a:spcBef>
            </a:pPr>
            <a:r>
              <a:rPr sz="2800" dirty="0">
                <a:latin typeface="Gill Sans MT"/>
                <a:cs typeface="Gill Sans MT"/>
              </a:rPr>
              <a:t>3 </a:t>
            </a:r>
            <a:r>
              <a:rPr sz="2800" spc="-5" dirty="0">
                <a:latin typeface="Gill Sans MT"/>
                <a:cs typeface="Gill Sans MT"/>
              </a:rPr>
              <a:t>connectionless  transport: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UDP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32663" y="2037079"/>
            <a:ext cx="3948429" cy="359854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571500" marR="698500" indent="-558800">
              <a:lnSpc>
                <a:spcPts val="2800"/>
              </a:lnSpc>
              <a:spcBef>
                <a:spcPts val="660"/>
              </a:spcBef>
            </a:pPr>
            <a:r>
              <a:rPr sz="2800" dirty="0">
                <a:latin typeface="Gill Sans MT"/>
                <a:cs typeface="Gill Sans MT"/>
              </a:rPr>
              <a:t>4 </a:t>
            </a:r>
            <a:r>
              <a:rPr sz="2800" spc="-5" dirty="0">
                <a:latin typeface="Gill Sans MT"/>
                <a:cs typeface="Gill Sans MT"/>
              </a:rPr>
              <a:t>connection-oriented  transport: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TCP</a:t>
            </a:r>
            <a:endParaRPr sz="2800">
              <a:latin typeface="Gill Sans MT"/>
              <a:cs typeface="Gill Sans MT"/>
            </a:endParaRPr>
          </a:p>
          <a:p>
            <a:pPr marL="685165">
              <a:lnSpc>
                <a:spcPct val="100000"/>
              </a:lnSpc>
              <a:spcBef>
                <a:spcPts val="175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segment</a:t>
            </a:r>
            <a:r>
              <a:rPr sz="2400" spc="-4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structure</a:t>
            </a:r>
            <a:endParaRPr sz="2400">
              <a:latin typeface="Gill Sans MT"/>
              <a:cs typeface="Gill Sans MT"/>
            </a:endParaRPr>
          </a:p>
          <a:p>
            <a:pPr marL="685165">
              <a:lnSpc>
                <a:spcPct val="100000"/>
              </a:lnSpc>
              <a:spcBef>
                <a:spcPts val="12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reliable </a:t>
            </a:r>
            <a:r>
              <a:rPr sz="2400" dirty="0">
                <a:latin typeface="Gill Sans MT"/>
                <a:cs typeface="Gill Sans MT"/>
              </a:rPr>
              <a:t>data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transfer</a:t>
            </a:r>
            <a:endParaRPr sz="2400">
              <a:latin typeface="Gill Sans MT"/>
              <a:cs typeface="Gill Sans MT"/>
            </a:endParaRPr>
          </a:p>
          <a:p>
            <a:pPr marL="685165">
              <a:lnSpc>
                <a:spcPct val="100000"/>
              </a:lnSpc>
              <a:spcBef>
                <a:spcPts val="12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Gill Sans MT"/>
                <a:cs typeface="Gill Sans MT"/>
              </a:rPr>
              <a:t>flow</a:t>
            </a:r>
            <a:r>
              <a:rPr sz="2400" spc="-40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control</a:t>
            </a:r>
            <a:endParaRPr sz="2400">
              <a:latin typeface="Gill Sans MT"/>
              <a:cs typeface="Gill Sans MT"/>
            </a:endParaRPr>
          </a:p>
          <a:p>
            <a:pPr marL="685165">
              <a:lnSpc>
                <a:spcPct val="100000"/>
              </a:lnSpc>
              <a:spcBef>
                <a:spcPts val="12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connection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management</a:t>
            </a:r>
            <a:endParaRPr sz="2400">
              <a:latin typeface="Gill Sans MT"/>
              <a:cs typeface="Gill Sans MT"/>
            </a:endParaRPr>
          </a:p>
          <a:p>
            <a:pPr marL="571500" marR="238125" indent="-558800">
              <a:lnSpc>
                <a:spcPts val="2830"/>
              </a:lnSpc>
              <a:spcBef>
                <a:spcPts val="790"/>
              </a:spcBef>
            </a:pPr>
            <a:r>
              <a:rPr sz="2800" dirty="0">
                <a:latin typeface="Gill Sans MT"/>
                <a:cs typeface="Gill Sans MT"/>
              </a:rPr>
              <a:t>5 principles of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congestion  control</a:t>
            </a:r>
            <a:endParaRPr sz="28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Gill Sans MT"/>
                <a:cs typeface="Gill Sans MT"/>
              </a:rPr>
              <a:t>6 TCP </a:t>
            </a:r>
            <a:r>
              <a:rPr sz="2800" spc="-5" dirty="0">
                <a:latin typeface="Gill Sans MT"/>
                <a:cs typeface="Gill Sans MT"/>
              </a:rPr>
              <a:t>congestion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control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463" y="804546"/>
            <a:ext cx="35521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TCP:</a:t>
            </a:r>
            <a:r>
              <a:rPr sz="4400" spc="-55" dirty="0"/>
              <a:t> </a:t>
            </a:r>
            <a:r>
              <a:rPr sz="4400" spc="-5" dirty="0"/>
              <a:t>Overview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729302" y="1058546"/>
            <a:ext cx="4170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99"/>
                </a:solidFill>
                <a:latin typeface="Gill Sans MT"/>
                <a:cs typeface="Gill Sans MT"/>
              </a:rPr>
              <a:t>RFCs: </a:t>
            </a:r>
            <a:r>
              <a:rPr sz="2400" dirty="0">
                <a:solidFill>
                  <a:srgbClr val="000099"/>
                </a:solidFill>
                <a:latin typeface="Gill Sans MT"/>
                <a:cs typeface="Gill Sans MT"/>
              </a:rPr>
              <a:t>793,1122,1323, 2018,</a:t>
            </a:r>
            <a:r>
              <a:rPr sz="2400" spc="-80" dirty="0">
                <a:solidFill>
                  <a:srgbClr val="000099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000099"/>
                </a:solidFill>
                <a:latin typeface="Gill Sans MT"/>
                <a:cs typeface="Gill Sans MT"/>
              </a:rPr>
              <a:t>2581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987" y="1989454"/>
            <a:ext cx="3703320" cy="4742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795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800" spc="-795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solidFill>
                  <a:srgbClr val="CC0000"/>
                </a:solidFill>
                <a:latin typeface="Gill Sans MT"/>
                <a:cs typeface="Gill Sans MT"/>
              </a:rPr>
              <a:t>full duplex</a:t>
            </a:r>
            <a:r>
              <a:rPr sz="2800" spc="-25" dirty="0">
                <a:solidFill>
                  <a:srgbClr val="CC0000"/>
                </a:solidFill>
                <a:latin typeface="Gill Sans MT"/>
                <a:cs typeface="Gill Sans MT"/>
              </a:rPr>
              <a:t> </a:t>
            </a:r>
            <a:r>
              <a:rPr sz="2800" spc="-5" dirty="0">
                <a:solidFill>
                  <a:srgbClr val="CC0000"/>
                </a:solidFill>
                <a:latin typeface="Gill Sans MT"/>
                <a:cs typeface="Gill Sans MT"/>
              </a:rPr>
              <a:t>data:</a:t>
            </a:r>
            <a:endParaRPr sz="2800">
              <a:latin typeface="Gill Sans MT"/>
              <a:cs typeface="Gill Sans MT"/>
            </a:endParaRPr>
          </a:p>
          <a:p>
            <a:pPr marL="698500" marR="150495" indent="-228600">
              <a:lnSpc>
                <a:spcPts val="2420"/>
              </a:lnSpc>
              <a:spcBef>
                <a:spcPts val="54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bi-directional </a:t>
            </a:r>
            <a:r>
              <a:rPr sz="2400" dirty="0">
                <a:latin typeface="Gill Sans MT"/>
                <a:cs typeface="Gill Sans MT"/>
              </a:rPr>
              <a:t>data flow  </a:t>
            </a:r>
            <a:r>
              <a:rPr sz="2400" spc="-5" dirty="0">
                <a:latin typeface="Gill Sans MT"/>
                <a:cs typeface="Gill Sans MT"/>
              </a:rPr>
              <a:t>in </a:t>
            </a:r>
            <a:r>
              <a:rPr sz="2400" dirty="0">
                <a:latin typeface="Gill Sans MT"/>
                <a:cs typeface="Gill Sans MT"/>
              </a:rPr>
              <a:t>same</a:t>
            </a:r>
            <a:r>
              <a:rPr sz="2400" spc="-1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connection</a:t>
            </a:r>
            <a:endParaRPr sz="2400">
              <a:latin typeface="Gill Sans MT"/>
              <a:cs typeface="Gill Sans MT"/>
            </a:endParaRPr>
          </a:p>
          <a:p>
            <a:pPr marL="698500" marR="5080" indent="-228600">
              <a:lnSpc>
                <a:spcPts val="2420"/>
              </a:lnSpc>
              <a:spcBef>
                <a:spcPts val="66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Gill Sans MT"/>
                <a:cs typeface="Gill Sans MT"/>
              </a:rPr>
              <a:t>MSS: </a:t>
            </a:r>
            <a:r>
              <a:rPr sz="2400" spc="-5" dirty="0">
                <a:latin typeface="Gill Sans MT"/>
                <a:cs typeface="Gill Sans MT"/>
              </a:rPr>
              <a:t>maximum segment  size</a:t>
            </a:r>
            <a:endParaRPr sz="24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  <a:tabLst>
                <a:tab pos="354965" algn="l"/>
              </a:tabLst>
            </a:pPr>
            <a:r>
              <a:rPr sz="1800" spc="-795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800" spc="-795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CC0000"/>
                </a:solidFill>
                <a:latin typeface="Gill Sans MT"/>
                <a:cs typeface="Gill Sans MT"/>
              </a:rPr>
              <a:t>connection-oriented:</a:t>
            </a:r>
            <a:endParaRPr sz="2800">
              <a:latin typeface="Gill Sans MT"/>
              <a:cs typeface="Gill Sans MT"/>
            </a:endParaRPr>
          </a:p>
          <a:p>
            <a:pPr marL="698500" marR="182245" indent="-228600">
              <a:lnSpc>
                <a:spcPct val="84800"/>
              </a:lnSpc>
              <a:spcBef>
                <a:spcPts val="54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handshaking (exchange  </a:t>
            </a:r>
            <a:r>
              <a:rPr sz="2400" dirty="0">
                <a:latin typeface="Gill Sans MT"/>
                <a:cs typeface="Gill Sans MT"/>
              </a:rPr>
              <a:t>of </a:t>
            </a:r>
            <a:r>
              <a:rPr sz="2400" spc="-5" dirty="0">
                <a:latin typeface="Gill Sans MT"/>
                <a:cs typeface="Gill Sans MT"/>
              </a:rPr>
              <a:t>control msgs) inits  sender, </a:t>
            </a:r>
            <a:r>
              <a:rPr sz="2400" dirty="0">
                <a:latin typeface="Gill Sans MT"/>
                <a:cs typeface="Gill Sans MT"/>
              </a:rPr>
              <a:t>receiver </a:t>
            </a:r>
            <a:r>
              <a:rPr sz="2400" spc="-5" dirty="0">
                <a:latin typeface="Gill Sans MT"/>
                <a:cs typeface="Gill Sans MT"/>
              </a:rPr>
              <a:t>state  before </a:t>
            </a:r>
            <a:r>
              <a:rPr sz="2400" dirty="0">
                <a:latin typeface="Gill Sans MT"/>
                <a:cs typeface="Gill Sans MT"/>
              </a:rPr>
              <a:t>data</a:t>
            </a:r>
            <a:r>
              <a:rPr sz="2400" spc="-2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exchange</a:t>
            </a:r>
            <a:endParaRPr sz="24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54965" algn="l"/>
              </a:tabLst>
            </a:pPr>
            <a:r>
              <a:rPr sz="1800" spc="-795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800" spc="-795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solidFill>
                  <a:srgbClr val="CC0000"/>
                </a:solidFill>
                <a:latin typeface="Gill Sans MT"/>
                <a:cs typeface="Gill Sans MT"/>
              </a:rPr>
              <a:t>flow</a:t>
            </a:r>
            <a:r>
              <a:rPr sz="2800" spc="-15" dirty="0">
                <a:solidFill>
                  <a:srgbClr val="CC0000"/>
                </a:solidFill>
                <a:latin typeface="Gill Sans MT"/>
                <a:cs typeface="Gill Sans MT"/>
              </a:rPr>
              <a:t> </a:t>
            </a:r>
            <a:r>
              <a:rPr sz="2800" spc="-5" dirty="0">
                <a:solidFill>
                  <a:srgbClr val="CC0000"/>
                </a:solidFill>
                <a:latin typeface="Gill Sans MT"/>
                <a:cs typeface="Gill Sans MT"/>
              </a:rPr>
              <a:t>controlled:</a:t>
            </a:r>
            <a:endParaRPr sz="2800">
              <a:latin typeface="Gill Sans MT"/>
              <a:cs typeface="Gill Sans MT"/>
            </a:endParaRPr>
          </a:p>
          <a:p>
            <a:pPr marL="698500" marR="510540" indent="-228600">
              <a:lnSpc>
                <a:spcPts val="2420"/>
              </a:lnSpc>
              <a:spcBef>
                <a:spcPts val="665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sender will not  </a:t>
            </a:r>
            <a:r>
              <a:rPr sz="2400" dirty="0">
                <a:latin typeface="Gill Sans MT"/>
                <a:cs typeface="Gill Sans MT"/>
              </a:rPr>
              <a:t>overwhelm</a:t>
            </a:r>
            <a:r>
              <a:rPr sz="2400" spc="-10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receiver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8363" y="1979929"/>
            <a:ext cx="3828415" cy="3472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795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800" spc="-795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CC0000"/>
                </a:solidFill>
                <a:latin typeface="Gill Sans MT"/>
                <a:cs typeface="Gill Sans MT"/>
              </a:rPr>
              <a:t>point-to-point:</a:t>
            </a:r>
            <a:endParaRPr sz="2800">
              <a:latin typeface="Gill Sans MT"/>
              <a:cs typeface="Gill Sans MT"/>
            </a:endParaRPr>
          </a:p>
          <a:p>
            <a:pPr marL="469265">
              <a:lnSpc>
                <a:spcPct val="100000"/>
              </a:lnSpc>
              <a:spcBef>
                <a:spcPts val="75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Gill Sans MT"/>
                <a:cs typeface="Gill Sans MT"/>
              </a:rPr>
              <a:t>one </a:t>
            </a:r>
            <a:r>
              <a:rPr sz="2400" spc="-5" dirty="0">
                <a:latin typeface="Gill Sans MT"/>
                <a:cs typeface="Gill Sans MT"/>
              </a:rPr>
              <a:t>sender, </a:t>
            </a:r>
            <a:r>
              <a:rPr sz="2400" dirty="0">
                <a:latin typeface="Gill Sans MT"/>
                <a:cs typeface="Gill Sans MT"/>
              </a:rPr>
              <a:t>one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receiver</a:t>
            </a:r>
            <a:endParaRPr sz="2400">
              <a:latin typeface="Gill Sans MT"/>
              <a:cs typeface="Gill Sans MT"/>
            </a:endParaRPr>
          </a:p>
          <a:p>
            <a:pPr marL="354965" marR="387985" indent="-342900">
              <a:lnSpc>
                <a:spcPts val="2930"/>
              </a:lnSpc>
              <a:spcBef>
                <a:spcPts val="610"/>
              </a:spcBef>
              <a:tabLst>
                <a:tab pos="354965" algn="l"/>
              </a:tabLst>
            </a:pPr>
            <a:r>
              <a:rPr sz="1800" spc="-795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800" spc="-795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CC0000"/>
                </a:solidFill>
                <a:latin typeface="Gill Sans MT"/>
                <a:cs typeface="Gill Sans MT"/>
              </a:rPr>
              <a:t>reliable, in-order </a:t>
            </a:r>
            <a:r>
              <a:rPr sz="2800" i="1" spc="-5" dirty="0">
                <a:solidFill>
                  <a:srgbClr val="CC0000"/>
                </a:solidFill>
                <a:latin typeface="Gill Sans MT"/>
                <a:cs typeface="Gill Sans MT"/>
              </a:rPr>
              <a:t>byte  steam:</a:t>
            </a:r>
            <a:endParaRPr sz="2800">
              <a:latin typeface="Gill Sans MT"/>
              <a:cs typeface="Gill Sans MT"/>
            </a:endParaRPr>
          </a:p>
          <a:p>
            <a:pPr marL="697865" marR="1539240" indent="-228600">
              <a:lnSpc>
                <a:spcPts val="2420"/>
              </a:lnSpc>
              <a:spcBef>
                <a:spcPts val="515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Gill Sans MT"/>
                <a:cs typeface="Gill Sans MT"/>
              </a:rPr>
              <a:t>no </a:t>
            </a:r>
            <a:r>
              <a:rPr sz="2400" spc="-5" dirty="0">
                <a:latin typeface="MS PGothic"/>
                <a:cs typeface="MS PGothic"/>
              </a:rPr>
              <a:t>“</a:t>
            </a:r>
            <a:r>
              <a:rPr sz="2400" spc="-5" dirty="0">
                <a:latin typeface="Gill Sans MT"/>
                <a:cs typeface="Gill Sans MT"/>
              </a:rPr>
              <a:t>message  boundaries</a:t>
            </a:r>
            <a:r>
              <a:rPr sz="2400" spc="-5" dirty="0">
                <a:latin typeface="MS PGothic"/>
                <a:cs typeface="MS PGothic"/>
              </a:rPr>
              <a:t>”</a:t>
            </a:r>
            <a:endParaRPr sz="2400">
              <a:latin typeface="MS PGothic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  <a:tabLst>
                <a:tab pos="354965" algn="l"/>
              </a:tabLst>
            </a:pPr>
            <a:r>
              <a:rPr sz="1800" spc="-795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800" spc="-795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CC0000"/>
                </a:solidFill>
                <a:latin typeface="Gill Sans MT"/>
                <a:cs typeface="Gill Sans MT"/>
              </a:rPr>
              <a:t>pipelined:</a:t>
            </a:r>
            <a:endParaRPr sz="2800">
              <a:latin typeface="Gill Sans MT"/>
              <a:cs typeface="Gill Sans MT"/>
            </a:endParaRPr>
          </a:p>
          <a:p>
            <a:pPr marL="697865" marR="5080" indent="-228600">
              <a:lnSpc>
                <a:spcPts val="2420"/>
              </a:lnSpc>
              <a:spcBef>
                <a:spcPts val="57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Gill Sans MT"/>
                <a:cs typeface="Gill Sans MT"/>
              </a:rPr>
              <a:t>TCP </a:t>
            </a:r>
            <a:r>
              <a:rPr sz="2400" spc="-5" dirty="0">
                <a:latin typeface="Gill Sans MT"/>
                <a:cs typeface="Gill Sans MT"/>
              </a:rPr>
              <a:t>congestion </a:t>
            </a:r>
            <a:r>
              <a:rPr sz="2400" dirty="0">
                <a:latin typeface="Gill Sans MT"/>
                <a:cs typeface="Gill Sans MT"/>
              </a:rPr>
              <a:t>and</a:t>
            </a:r>
            <a:r>
              <a:rPr sz="2400" spc="-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flow  </a:t>
            </a:r>
            <a:r>
              <a:rPr sz="2400" spc="-5" dirty="0">
                <a:latin typeface="Gill Sans MT"/>
                <a:cs typeface="Gill Sans MT"/>
              </a:rPr>
              <a:t>control </a:t>
            </a:r>
            <a:r>
              <a:rPr sz="2400" dirty="0">
                <a:latin typeface="Gill Sans MT"/>
                <a:cs typeface="Gill Sans MT"/>
              </a:rPr>
              <a:t>set </a:t>
            </a:r>
            <a:r>
              <a:rPr sz="2400" spc="-5" dirty="0">
                <a:latin typeface="Gill Sans MT"/>
                <a:cs typeface="Gill Sans MT"/>
              </a:rPr>
              <a:t>window</a:t>
            </a:r>
            <a:r>
              <a:rPr sz="2400" spc="-40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size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0561" y="1382713"/>
            <a:ext cx="8228010" cy="173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20" dirty="0"/>
              <a:t>Transport </a:t>
            </a:r>
            <a:r>
              <a:rPr spc="-5" dirty="0"/>
              <a:t>Layer</a:t>
            </a:r>
            <a:r>
              <a:rPr spc="-100" dirty="0"/>
              <a:t> </a:t>
            </a:r>
            <a:r>
              <a:rPr sz="1800" baseline="2314" dirty="0"/>
              <a:t>3-</a:t>
            </a:r>
            <a:fld id="{81D60167-4931-47E6-BA6A-407CBD079E47}" type="slidenum">
              <a:rPr sz="1800" baseline="2314" dirty="0"/>
              <a:pPr marL="12700">
                <a:lnSpc>
                  <a:spcPct val="100000"/>
                </a:lnSpc>
                <a:spcBef>
                  <a:spcPts val="160"/>
                </a:spcBef>
              </a:pPr>
              <a:t>20</a:t>
            </a:fld>
            <a:endParaRPr sz="1800" baseline="2314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1637" y="1258123"/>
            <a:ext cx="4950024" cy="114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0263" y="720726"/>
            <a:ext cx="48571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33700" algn="l"/>
              </a:tabLst>
            </a:pPr>
            <a:r>
              <a:rPr dirty="0"/>
              <a:t>TCP</a:t>
            </a:r>
            <a:r>
              <a:rPr spc="-5" dirty="0"/>
              <a:t> </a:t>
            </a:r>
            <a:r>
              <a:rPr dirty="0"/>
              <a:t>se</a:t>
            </a:r>
            <a:r>
              <a:rPr spc="-5" dirty="0"/>
              <a:t>g</a:t>
            </a:r>
            <a:r>
              <a:rPr dirty="0"/>
              <a:t>ment	structure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260060" y="1970088"/>
            <a:ext cx="4046854" cy="4930775"/>
            <a:chOff x="3260060" y="1970088"/>
            <a:chExt cx="4046854" cy="4930775"/>
          </a:xfrm>
        </p:grpSpPr>
        <p:sp>
          <p:nvSpPr>
            <p:cNvPr id="5" name="object 5"/>
            <p:cNvSpPr/>
            <p:nvPr/>
          </p:nvSpPr>
          <p:spPr>
            <a:xfrm>
              <a:off x="3355302" y="1970100"/>
              <a:ext cx="3951604" cy="4824730"/>
            </a:xfrm>
            <a:custGeom>
              <a:avLst/>
              <a:gdLst/>
              <a:ahLst/>
              <a:cxnLst/>
              <a:rect l="l" t="t" r="r" b="b"/>
              <a:pathLst>
                <a:path w="3951604" h="4824730">
                  <a:moveTo>
                    <a:pt x="3951287" y="0"/>
                  </a:moveTo>
                  <a:lnTo>
                    <a:pt x="0" y="0"/>
                  </a:lnTo>
                  <a:lnTo>
                    <a:pt x="0" y="115874"/>
                  </a:lnTo>
                  <a:lnTo>
                    <a:pt x="0" y="4824400"/>
                  </a:lnTo>
                  <a:lnTo>
                    <a:pt x="3951287" y="4824400"/>
                  </a:lnTo>
                  <a:lnTo>
                    <a:pt x="3951287" y="115874"/>
                  </a:lnTo>
                  <a:lnTo>
                    <a:pt x="3951287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69585" y="2085975"/>
              <a:ext cx="3951604" cy="4805680"/>
            </a:xfrm>
            <a:custGeom>
              <a:avLst/>
              <a:gdLst/>
              <a:ahLst/>
              <a:cxnLst/>
              <a:rect l="l" t="t" r="r" b="b"/>
              <a:pathLst>
                <a:path w="3951604" h="4805680">
                  <a:moveTo>
                    <a:pt x="3951286" y="0"/>
                  </a:moveTo>
                  <a:lnTo>
                    <a:pt x="0" y="0"/>
                  </a:lnTo>
                  <a:lnTo>
                    <a:pt x="0" y="4805362"/>
                  </a:lnTo>
                  <a:lnTo>
                    <a:pt x="3951286" y="4805362"/>
                  </a:lnTo>
                  <a:lnTo>
                    <a:pt x="39512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69585" y="2085975"/>
              <a:ext cx="3951604" cy="4805680"/>
            </a:xfrm>
            <a:custGeom>
              <a:avLst/>
              <a:gdLst/>
              <a:ahLst/>
              <a:cxnLst/>
              <a:rect l="l" t="t" r="r" b="b"/>
              <a:pathLst>
                <a:path w="3951604" h="4805680">
                  <a:moveTo>
                    <a:pt x="0" y="0"/>
                  </a:moveTo>
                  <a:lnTo>
                    <a:pt x="3951286" y="0"/>
                  </a:lnTo>
                  <a:lnTo>
                    <a:pt x="3951286" y="4805361"/>
                  </a:lnTo>
                  <a:lnTo>
                    <a:pt x="0" y="4805361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72760" y="2460625"/>
              <a:ext cx="3946525" cy="5080"/>
            </a:xfrm>
            <a:custGeom>
              <a:avLst/>
              <a:gdLst/>
              <a:ahLst/>
              <a:cxnLst/>
              <a:rect l="l" t="t" r="r" b="b"/>
              <a:pathLst>
                <a:path w="3946525" h="5080">
                  <a:moveTo>
                    <a:pt x="0" y="0"/>
                  </a:moveTo>
                  <a:lnTo>
                    <a:pt x="3946524" y="4762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12685" y="2085975"/>
              <a:ext cx="0" cy="392430"/>
            </a:xfrm>
            <a:custGeom>
              <a:avLst/>
              <a:gdLst/>
              <a:ahLst/>
              <a:cxnLst/>
              <a:rect l="l" t="t" r="r" b="b"/>
              <a:pathLst>
                <a:path h="392430">
                  <a:moveTo>
                    <a:pt x="0" y="392112"/>
                  </a:moveTo>
                  <a:lnTo>
                    <a:pt x="1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746085" y="1768222"/>
            <a:ext cx="1437005" cy="76200"/>
            <a:chOff x="5746085" y="1768222"/>
            <a:chExt cx="1437005" cy="76200"/>
          </a:xfrm>
        </p:grpSpPr>
        <p:sp>
          <p:nvSpPr>
            <p:cNvPr id="11" name="object 11"/>
            <p:cNvSpPr/>
            <p:nvPr/>
          </p:nvSpPr>
          <p:spPr>
            <a:xfrm>
              <a:off x="5755610" y="1801814"/>
              <a:ext cx="1402080" cy="5080"/>
            </a:xfrm>
            <a:custGeom>
              <a:avLst/>
              <a:gdLst/>
              <a:ahLst/>
              <a:cxnLst/>
              <a:rect l="l" t="t" r="r" b="b"/>
              <a:pathLst>
                <a:path w="1402079" h="5080">
                  <a:moveTo>
                    <a:pt x="0" y="0"/>
                  </a:moveTo>
                  <a:lnTo>
                    <a:pt x="1401762" y="4677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06446" y="1768222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254" y="0"/>
                  </a:moveTo>
                  <a:lnTo>
                    <a:pt x="0" y="76198"/>
                  </a:lnTo>
                  <a:lnTo>
                    <a:pt x="76327" y="38353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247362" y="1774823"/>
            <a:ext cx="1341755" cy="76200"/>
            <a:chOff x="3247362" y="1774823"/>
            <a:chExt cx="1341755" cy="76200"/>
          </a:xfrm>
        </p:grpSpPr>
        <p:sp>
          <p:nvSpPr>
            <p:cNvPr id="14" name="object 14"/>
            <p:cNvSpPr/>
            <p:nvPr/>
          </p:nvSpPr>
          <p:spPr>
            <a:xfrm>
              <a:off x="3272761" y="1812923"/>
              <a:ext cx="1316355" cy="0"/>
            </a:xfrm>
            <a:custGeom>
              <a:avLst/>
              <a:gdLst/>
              <a:ahLst/>
              <a:cxnLst/>
              <a:rect l="l" t="t" r="r" b="b"/>
              <a:pathLst>
                <a:path w="1316354">
                  <a:moveTo>
                    <a:pt x="1316036" y="1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47362" y="177482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199" y="0"/>
                  </a:moveTo>
                  <a:lnTo>
                    <a:pt x="0" y="38100"/>
                  </a:lnTo>
                  <a:lnTo>
                    <a:pt x="76199" y="76200"/>
                  </a:lnTo>
                  <a:lnTo>
                    <a:pt x="761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269585" y="4568824"/>
            <a:ext cx="3951604" cy="232283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448435" marR="1280160" algn="ctr">
              <a:lnSpc>
                <a:spcPct val="100000"/>
              </a:lnSpc>
              <a:spcBef>
                <a:spcPts val="1415"/>
              </a:spcBef>
            </a:pPr>
            <a:r>
              <a:rPr sz="2000" dirty="0">
                <a:latin typeface="Arial"/>
                <a:cs typeface="Arial"/>
              </a:rPr>
              <a:t>applica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ion  </a:t>
            </a:r>
            <a:r>
              <a:rPr sz="2000" spc="-5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157480" algn="ctr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(variable</a:t>
            </a:r>
            <a:r>
              <a:rPr sz="2000" spc="-5" dirty="0">
                <a:latin typeface="Arial"/>
                <a:cs typeface="Arial"/>
              </a:rPr>
              <a:t> length)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79110" y="1588770"/>
            <a:ext cx="3932554" cy="121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493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32 </a:t>
            </a:r>
            <a:r>
              <a:rPr sz="1800" dirty="0">
                <a:latin typeface="Arial"/>
                <a:cs typeface="Arial"/>
              </a:rPr>
              <a:t>bits</a:t>
            </a:r>
            <a:endParaRPr sz="1800">
              <a:latin typeface="Arial"/>
              <a:cs typeface="Arial"/>
            </a:endParaRPr>
          </a:p>
          <a:p>
            <a:pPr marL="226060" marR="397510" algn="ctr">
              <a:lnSpc>
                <a:spcPct val="128099"/>
              </a:lnSpc>
              <a:spcBef>
                <a:spcPts val="1050"/>
              </a:spcBef>
              <a:tabLst>
                <a:tab pos="2326005" algn="l"/>
              </a:tabLst>
            </a:pPr>
            <a:r>
              <a:rPr sz="3000" baseline="1388" dirty="0">
                <a:latin typeface="Arial"/>
                <a:cs typeface="Arial"/>
              </a:rPr>
              <a:t>source port</a:t>
            </a:r>
            <a:r>
              <a:rPr sz="3000" spc="-7" baseline="1388" dirty="0">
                <a:latin typeface="Arial"/>
                <a:cs typeface="Arial"/>
              </a:rPr>
              <a:t> </a:t>
            </a:r>
            <a:r>
              <a:rPr sz="3000" baseline="1388" dirty="0">
                <a:latin typeface="Arial"/>
                <a:cs typeface="Arial"/>
              </a:rPr>
              <a:t>#	</a:t>
            </a:r>
            <a:r>
              <a:rPr sz="2000" dirty="0">
                <a:latin typeface="Arial"/>
                <a:cs typeface="Arial"/>
              </a:rPr>
              <a:t>dest port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#  sequence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number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69585" y="2840038"/>
            <a:ext cx="3951604" cy="38100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R="61594" algn="ctr">
              <a:lnSpc>
                <a:spcPct val="100000"/>
              </a:lnSpc>
              <a:spcBef>
                <a:spcPts val="360"/>
              </a:spcBef>
            </a:pPr>
            <a:r>
              <a:rPr sz="2000" dirty="0">
                <a:latin typeface="Arial"/>
                <a:cs typeface="Arial"/>
              </a:rPr>
              <a:t>acknowledgement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number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261648" y="3214688"/>
            <a:ext cx="3970654" cy="796925"/>
            <a:chOff x="3261648" y="3214688"/>
            <a:chExt cx="3970654" cy="796925"/>
          </a:xfrm>
        </p:grpSpPr>
        <p:sp>
          <p:nvSpPr>
            <p:cNvPr id="20" name="object 20"/>
            <p:cNvSpPr/>
            <p:nvPr/>
          </p:nvSpPr>
          <p:spPr>
            <a:xfrm>
              <a:off x="3271173" y="3616323"/>
              <a:ext cx="3951604" cy="0"/>
            </a:xfrm>
            <a:custGeom>
              <a:avLst/>
              <a:gdLst/>
              <a:ahLst/>
              <a:cxnLst/>
              <a:rect l="l" t="t" r="r" b="b"/>
              <a:pathLst>
                <a:path w="3951604">
                  <a:moveTo>
                    <a:pt x="0" y="1"/>
                  </a:moveTo>
                  <a:lnTo>
                    <a:pt x="3951287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26972" y="3224213"/>
              <a:ext cx="5080" cy="777875"/>
            </a:xfrm>
            <a:custGeom>
              <a:avLst/>
              <a:gdLst/>
              <a:ahLst/>
              <a:cxnLst/>
              <a:rect l="l" t="t" r="r" b="b"/>
              <a:pathLst>
                <a:path w="5079" h="777875">
                  <a:moveTo>
                    <a:pt x="4762" y="777874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232926" y="3655695"/>
            <a:ext cx="197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Urg </a:t>
            </a:r>
            <a:r>
              <a:rPr sz="1800" spc="-5" dirty="0">
                <a:latin typeface="Arial"/>
                <a:cs typeface="Arial"/>
              </a:rPr>
              <a:t>data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pointer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79110" y="3636645"/>
            <a:ext cx="1930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21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checksum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79336" y="3263583"/>
            <a:ext cx="2132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>
              <a:lnSpc>
                <a:spcPct val="100000"/>
              </a:lnSpc>
              <a:spcBef>
                <a:spcPts val="100"/>
              </a:spcBef>
              <a:tabLst>
                <a:tab pos="327660" algn="l"/>
              </a:tabLst>
            </a:pPr>
            <a:r>
              <a:rPr sz="1600" dirty="0">
                <a:latin typeface="Arial"/>
                <a:cs typeface="Arial"/>
              </a:rPr>
              <a:t>F	</a:t>
            </a:r>
            <a:r>
              <a:rPr sz="1800" dirty="0">
                <a:latin typeface="Arial"/>
                <a:cs typeface="Arial"/>
              </a:rPr>
              <a:t>receive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window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069810" y="3214687"/>
            <a:ext cx="0" cy="392430"/>
          </a:xfrm>
          <a:custGeom>
            <a:avLst/>
            <a:gdLst/>
            <a:ahLst/>
            <a:cxnLst/>
            <a:rect l="l" t="t" r="r" b="b"/>
            <a:pathLst>
              <a:path h="392429">
                <a:moveTo>
                  <a:pt x="0" y="392112"/>
                </a:moveTo>
                <a:lnTo>
                  <a:pt x="1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907886" y="3221038"/>
            <a:ext cx="161925" cy="395605"/>
          </a:xfrm>
          <a:prstGeom prst="rect">
            <a:avLst/>
          </a:prstGeom>
          <a:ln w="19051">
            <a:solidFill>
              <a:srgbClr val="000000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6985">
              <a:lnSpc>
                <a:spcPct val="100000"/>
              </a:lnSpc>
              <a:spcBef>
                <a:spcPts val="595"/>
              </a:spcBef>
            </a:pPr>
            <a:r>
              <a:rPr sz="1600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41198" y="3221038"/>
            <a:ext cx="167005" cy="395605"/>
          </a:xfrm>
          <a:prstGeom prst="rect">
            <a:avLst/>
          </a:prstGeom>
          <a:ln w="19051">
            <a:solidFill>
              <a:srgbClr val="000000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595"/>
              </a:spcBef>
            </a:pPr>
            <a:r>
              <a:rPr sz="1600" dirty="0"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79273" y="3221038"/>
            <a:ext cx="161925" cy="395605"/>
          </a:xfrm>
          <a:prstGeom prst="rect">
            <a:avLst/>
          </a:prstGeom>
          <a:ln w="19051">
            <a:solidFill>
              <a:srgbClr val="000000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560"/>
              </a:spcBef>
            </a:pPr>
            <a:r>
              <a:rPr sz="1600" dirty="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22111" y="3221038"/>
            <a:ext cx="157480" cy="395605"/>
          </a:xfrm>
          <a:prstGeom prst="rect">
            <a:avLst/>
          </a:prstGeom>
          <a:ln w="19051">
            <a:solidFill>
              <a:srgbClr val="000000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5080">
              <a:lnSpc>
                <a:spcPct val="100000"/>
              </a:lnSpc>
              <a:spcBef>
                <a:spcPts val="560"/>
              </a:spcBef>
            </a:pPr>
            <a:r>
              <a:rPr sz="160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50661" y="3221038"/>
            <a:ext cx="171450" cy="395605"/>
          </a:xfrm>
          <a:prstGeom prst="rect">
            <a:avLst/>
          </a:prstGeom>
          <a:ln w="19051">
            <a:solidFill>
              <a:srgbClr val="000000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10160">
              <a:lnSpc>
                <a:spcPct val="100000"/>
              </a:lnSpc>
              <a:spcBef>
                <a:spcPts val="560"/>
              </a:spcBef>
            </a:pPr>
            <a:r>
              <a:rPr sz="1600" dirty="0">
                <a:latin typeface="Arial"/>
                <a:cs typeface="Arial"/>
              </a:rPr>
              <a:t>U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69585" y="3221038"/>
            <a:ext cx="476250" cy="395605"/>
          </a:xfrm>
          <a:prstGeom prst="rect">
            <a:avLst/>
          </a:prstGeom>
          <a:ln w="1905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ts val="1475"/>
              </a:lnSpc>
            </a:pPr>
            <a:r>
              <a:rPr sz="1400" spc="-5" dirty="0">
                <a:latin typeface="Arial"/>
                <a:cs typeface="Arial"/>
              </a:rPr>
              <a:t>head</a:t>
            </a:r>
            <a:endParaRPr sz="1400">
              <a:latin typeface="Arial"/>
              <a:cs typeface="Arial"/>
            </a:endParaRPr>
          </a:p>
          <a:p>
            <a:pPr marL="114935">
              <a:lnSpc>
                <a:spcPts val="1635"/>
              </a:lnSpc>
            </a:pPr>
            <a:r>
              <a:rPr sz="1400" dirty="0">
                <a:latin typeface="Arial"/>
                <a:cs typeface="Arial"/>
              </a:rPr>
              <a:t>len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745836" y="3221038"/>
            <a:ext cx="504825" cy="395605"/>
          </a:xfrm>
          <a:prstGeom prst="rect">
            <a:avLst/>
          </a:prstGeom>
          <a:ln w="1905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5410">
              <a:lnSpc>
                <a:spcPts val="1475"/>
              </a:lnSpc>
            </a:pPr>
            <a:r>
              <a:rPr sz="1400" spc="-5" dirty="0">
                <a:latin typeface="Arial"/>
                <a:cs typeface="Arial"/>
              </a:rPr>
              <a:t>not</a:t>
            </a:r>
            <a:endParaRPr sz="1400">
              <a:latin typeface="Arial"/>
              <a:cs typeface="Arial"/>
            </a:endParaRPr>
          </a:p>
          <a:p>
            <a:pPr marL="41910">
              <a:lnSpc>
                <a:spcPts val="1635"/>
              </a:lnSpc>
            </a:pPr>
            <a:r>
              <a:rPr sz="1400" dirty="0">
                <a:latin typeface="Arial"/>
                <a:cs typeface="Arial"/>
              </a:rPr>
              <a:t>used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269585" y="4006849"/>
            <a:ext cx="3951604" cy="56197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marR="36830" algn="ctr">
              <a:lnSpc>
                <a:spcPct val="100000"/>
              </a:lnSpc>
              <a:spcBef>
                <a:spcPts val="1135"/>
              </a:spcBef>
            </a:pPr>
            <a:r>
              <a:rPr sz="2000" spc="-5" dirty="0">
                <a:latin typeface="Arial"/>
                <a:cs typeface="Arial"/>
              </a:rPr>
              <a:t>options </a:t>
            </a:r>
            <a:r>
              <a:rPr sz="2000" dirty="0">
                <a:latin typeface="Arial"/>
                <a:cs typeface="Arial"/>
              </a:rPr>
              <a:t>(variable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length)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94026" y="1917383"/>
            <a:ext cx="2151380" cy="196659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17475" marR="5080" indent="228600" algn="r">
              <a:lnSpc>
                <a:spcPts val="2100"/>
              </a:lnSpc>
              <a:spcBef>
                <a:spcPts val="219"/>
              </a:spcBef>
            </a:pPr>
            <a:r>
              <a:rPr sz="1800" spc="-5" dirty="0">
                <a:latin typeface="Arial"/>
                <a:cs typeface="Arial"/>
              </a:rPr>
              <a:t>URG: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urgent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data </a:t>
            </a:r>
            <a:r>
              <a:rPr sz="1800" dirty="0">
                <a:latin typeface="Arial"/>
                <a:cs typeface="Arial"/>
              </a:rPr>
              <a:t> (generally not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used)</a:t>
            </a:r>
            <a:endParaRPr sz="1800">
              <a:latin typeface="Arial"/>
              <a:cs typeface="Arial"/>
            </a:endParaRPr>
          </a:p>
          <a:p>
            <a:pPr marL="819150">
              <a:lnSpc>
                <a:spcPts val="2130"/>
              </a:lnSpc>
              <a:spcBef>
                <a:spcPts val="1380"/>
              </a:spcBef>
            </a:pPr>
            <a:r>
              <a:rPr sz="1800" dirty="0">
                <a:latin typeface="Arial"/>
                <a:cs typeface="Arial"/>
              </a:rPr>
              <a:t>ACK: ACK</a:t>
            </a:r>
            <a:r>
              <a:rPr sz="1800" spc="-2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#</a:t>
            </a:r>
            <a:endParaRPr sz="1800">
              <a:latin typeface="Arial"/>
              <a:cs typeface="Arial"/>
            </a:endParaRPr>
          </a:p>
          <a:p>
            <a:pPr marR="66040" algn="r">
              <a:lnSpc>
                <a:spcPts val="2130"/>
              </a:lnSpc>
            </a:pPr>
            <a:r>
              <a:rPr sz="1800" dirty="0">
                <a:latin typeface="Arial"/>
                <a:cs typeface="Arial"/>
              </a:rPr>
              <a:t>valid</a:t>
            </a:r>
            <a:endParaRPr sz="1800">
              <a:latin typeface="Arial"/>
              <a:cs typeface="Arial"/>
            </a:endParaRPr>
          </a:p>
          <a:p>
            <a:pPr marL="88900" marR="33655" indent="-76200" algn="r">
              <a:lnSpc>
                <a:spcPts val="2100"/>
              </a:lnSpc>
              <a:spcBef>
                <a:spcPts val="1185"/>
              </a:spcBef>
            </a:pPr>
            <a:r>
              <a:rPr sz="1800" dirty="0">
                <a:latin typeface="Arial"/>
                <a:cs typeface="Arial"/>
              </a:rPr>
              <a:t>PSH: push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now  (generally not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81376" y="4117658"/>
            <a:ext cx="1754505" cy="1112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>
              <a:lnSpc>
                <a:spcPts val="213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RST, </a:t>
            </a:r>
            <a:r>
              <a:rPr sz="1800" dirty="0">
                <a:latin typeface="Arial"/>
                <a:cs typeface="Arial"/>
              </a:rPr>
              <a:t>SYN,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FIN:</a:t>
            </a:r>
            <a:endParaRPr sz="1800">
              <a:latin typeface="Arial"/>
              <a:cs typeface="Arial"/>
            </a:endParaRPr>
          </a:p>
          <a:p>
            <a:pPr marL="38100" indent="-25400">
              <a:lnSpc>
                <a:spcPts val="2130"/>
              </a:lnSpc>
            </a:pPr>
            <a:r>
              <a:rPr sz="1800" spc="-5" dirty="0">
                <a:latin typeface="Arial"/>
                <a:cs typeface="Arial"/>
              </a:rPr>
              <a:t>connection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estab</a:t>
            </a:r>
            <a:endParaRPr sz="1800">
              <a:latin typeface="Arial"/>
              <a:cs typeface="Arial"/>
            </a:endParaRPr>
          </a:p>
          <a:p>
            <a:pPr marL="546100" marR="5080" indent="-508000">
              <a:lnSpc>
                <a:spcPts val="2100"/>
              </a:lnSpc>
              <a:spcBef>
                <a:spcPts val="160"/>
              </a:spcBef>
            </a:pPr>
            <a:r>
              <a:rPr sz="1800" spc="-5" dirty="0">
                <a:latin typeface="Arial"/>
                <a:cs typeface="Arial"/>
              </a:rPr>
              <a:t>(setup,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teardown  </a:t>
            </a:r>
            <a:r>
              <a:rPr sz="1800" dirty="0">
                <a:latin typeface="Arial"/>
                <a:cs typeface="Arial"/>
              </a:rPr>
              <a:t>commands)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820323" y="2247900"/>
            <a:ext cx="2352675" cy="2028825"/>
            <a:chOff x="2820323" y="2247900"/>
            <a:chExt cx="2352675" cy="2028825"/>
          </a:xfrm>
        </p:grpSpPr>
        <p:sp>
          <p:nvSpPr>
            <p:cNvPr id="37" name="object 37"/>
            <p:cNvSpPr/>
            <p:nvPr/>
          </p:nvSpPr>
          <p:spPr>
            <a:xfrm>
              <a:off x="2829848" y="2257425"/>
              <a:ext cx="1495425" cy="1028700"/>
            </a:xfrm>
            <a:custGeom>
              <a:avLst/>
              <a:gdLst/>
              <a:ahLst/>
              <a:cxnLst/>
              <a:rect l="l" t="t" r="r" b="b"/>
              <a:pathLst>
                <a:path w="1495425" h="1028700">
                  <a:moveTo>
                    <a:pt x="0" y="0"/>
                  </a:moveTo>
                  <a:lnTo>
                    <a:pt x="1495424" y="1028699"/>
                  </a:lnTo>
                </a:path>
              </a:pathLst>
            </a:custGeom>
            <a:ln w="1904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834610" y="2944813"/>
              <a:ext cx="1659255" cy="441325"/>
            </a:xfrm>
            <a:custGeom>
              <a:avLst/>
              <a:gdLst/>
              <a:ahLst/>
              <a:cxnLst/>
              <a:rect l="l" t="t" r="r" b="b"/>
              <a:pathLst>
                <a:path w="1659254" h="441325">
                  <a:moveTo>
                    <a:pt x="0" y="0"/>
                  </a:moveTo>
                  <a:lnTo>
                    <a:pt x="1658936" y="441324"/>
                  </a:lnTo>
                </a:path>
              </a:pathLst>
            </a:custGeom>
            <a:ln w="1904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855248" y="3498850"/>
              <a:ext cx="1827530" cy="244475"/>
            </a:xfrm>
            <a:custGeom>
              <a:avLst/>
              <a:gdLst/>
              <a:ahLst/>
              <a:cxnLst/>
              <a:rect l="l" t="t" r="r" b="b"/>
              <a:pathLst>
                <a:path w="1827529" h="244475">
                  <a:moveTo>
                    <a:pt x="0" y="244474"/>
                  </a:moveTo>
                  <a:lnTo>
                    <a:pt x="1827212" y="0"/>
                  </a:lnTo>
                </a:path>
              </a:pathLst>
            </a:custGeom>
            <a:ln w="1904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48898" y="3562350"/>
              <a:ext cx="2314575" cy="704850"/>
            </a:xfrm>
            <a:custGeom>
              <a:avLst/>
              <a:gdLst/>
              <a:ahLst/>
              <a:cxnLst/>
              <a:rect l="l" t="t" r="r" b="b"/>
              <a:pathLst>
                <a:path w="2314575" h="704850">
                  <a:moveTo>
                    <a:pt x="0" y="704849"/>
                  </a:moveTo>
                  <a:lnTo>
                    <a:pt x="1981199" y="0"/>
                  </a:lnTo>
                  <a:lnTo>
                    <a:pt x="2314574" y="9524"/>
                  </a:lnTo>
                </a:path>
              </a:pathLst>
            </a:custGeom>
            <a:ln w="1904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975886" y="3498533"/>
            <a:ext cx="109283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0"/>
              </a:spcBef>
            </a:pPr>
            <a:r>
              <a:rPr sz="1800" dirty="0">
                <a:latin typeface="Arial"/>
                <a:cs typeface="Arial"/>
              </a:rPr>
              <a:t># </a:t>
            </a:r>
            <a:r>
              <a:rPr sz="1800" spc="-5" dirty="0">
                <a:latin typeface="Arial"/>
                <a:cs typeface="Arial"/>
              </a:rPr>
              <a:t>bytes  </a:t>
            </a:r>
            <a:r>
              <a:rPr sz="1800" dirty="0">
                <a:latin typeface="Arial"/>
                <a:cs typeface="Arial"/>
              </a:rPr>
              <a:t>rcvr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willing  </a:t>
            </a:r>
            <a:r>
              <a:rPr sz="1800" spc="-5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accept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669500" y="2012633"/>
            <a:ext cx="1614170" cy="1112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728345" algn="just">
              <a:lnSpc>
                <a:spcPct val="99500"/>
              </a:lnSpc>
              <a:spcBef>
                <a:spcPts val="110"/>
              </a:spcBef>
            </a:pPr>
            <a:r>
              <a:rPr sz="1800" dirty="0">
                <a:latin typeface="Arial"/>
                <a:cs typeface="Arial"/>
              </a:rPr>
              <a:t>coun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ing  by </a:t>
            </a:r>
            <a:r>
              <a:rPr sz="1800" spc="-5" dirty="0">
                <a:latin typeface="Arial"/>
                <a:cs typeface="Arial"/>
              </a:rPr>
              <a:t>bytes  of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ts val="2100"/>
              </a:lnSpc>
            </a:pPr>
            <a:r>
              <a:rPr sz="1800" dirty="0">
                <a:latin typeface="Arial"/>
                <a:cs typeface="Arial"/>
              </a:rPr>
              <a:t>(not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segments!)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19527" y="5451158"/>
            <a:ext cx="120713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406400" algn="r">
              <a:lnSpc>
                <a:spcPct val="99500"/>
              </a:lnSpc>
              <a:spcBef>
                <a:spcPts val="110"/>
              </a:spcBef>
            </a:pP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ernet  checksum  (as in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UDP)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715548" y="2162175"/>
            <a:ext cx="5248275" cy="3714750"/>
            <a:chOff x="2715548" y="2162175"/>
            <a:chExt cx="5248275" cy="3714750"/>
          </a:xfrm>
        </p:grpSpPr>
        <p:sp>
          <p:nvSpPr>
            <p:cNvPr id="45" name="object 45"/>
            <p:cNvSpPr/>
            <p:nvPr/>
          </p:nvSpPr>
          <p:spPr>
            <a:xfrm>
              <a:off x="2725073" y="3886200"/>
              <a:ext cx="2105025" cy="1981200"/>
            </a:xfrm>
            <a:custGeom>
              <a:avLst/>
              <a:gdLst/>
              <a:ahLst/>
              <a:cxnLst/>
              <a:rect l="l" t="t" r="r" b="b"/>
              <a:pathLst>
                <a:path w="2105025" h="1981200">
                  <a:moveTo>
                    <a:pt x="0" y="1981199"/>
                  </a:moveTo>
                  <a:lnTo>
                    <a:pt x="2105024" y="0"/>
                  </a:lnTo>
                </a:path>
              </a:pathLst>
            </a:custGeom>
            <a:ln w="1904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44671" y="3476625"/>
              <a:ext cx="809625" cy="466725"/>
            </a:xfrm>
            <a:custGeom>
              <a:avLst/>
              <a:gdLst/>
              <a:ahLst/>
              <a:cxnLst/>
              <a:rect l="l" t="t" r="r" b="b"/>
              <a:pathLst>
                <a:path w="809625" h="466725">
                  <a:moveTo>
                    <a:pt x="809624" y="466724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077997" y="2181224"/>
              <a:ext cx="552450" cy="885825"/>
            </a:xfrm>
            <a:custGeom>
              <a:avLst/>
              <a:gdLst/>
              <a:ahLst/>
              <a:cxnLst/>
              <a:rect l="l" t="t" r="r" b="b"/>
              <a:pathLst>
                <a:path w="552450" h="885825">
                  <a:moveTo>
                    <a:pt x="552449" y="0"/>
                  </a:moveTo>
                  <a:lnTo>
                    <a:pt x="0" y="885824"/>
                  </a:lnTo>
                </a:path>
              </a:pathLst>
            </a:custGeom>
            <a:ln w="1904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039897" y="2171699"/>
              <a:ext cx="571500" cy="523875"/>
            </a:xfrm>
            <a:custGeom>
              <a:avLst/>
              <a:gdLst/>
              <a:ahLst/>
              <a:cxnLst/>
              <a:rect l="l" t="t" r="r" b="b"/>
              <a:pathLst>
                <a:path w="571500" h="523875">
                  <a:moveTo>
                    <a:pt x="571499" y="0"/>
                  </a:moveTo>
                  <a:lnTo>
                    <a:pt x="0" y="523874"/>
                  </a:lnTo>
                </a:path>
              </a:pathLst>
            </a:custGeom>
            <a:ln w="1904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20" dirty="0"/>
              <a:t>Transport </a:t>
            </a:r>
            <a:r>
              <a:rPr spc="-5" dirty="0"/>
              <a:t>Layer</a:t>
            </a:r>
            <a:r>
              <a:rPr spc="-100" dirty="0"/>
              <a:t> </a:t>
            </a:r>
            <a:r>
              <a:rPr sz="1800" baseline="2314" dirty="0"/>
              <a:t>3-</a:t>
            </a:r>
            <a:fld id="{81D60167-4931-47E6-BA6A-407CBD079E47}" type="slidenum">
              <a:rPr sz="1800" baseline="2314" dirty="0"/>
              <a:pPr marL="12700">
                <a:lnSpc>
                  <a:spcPct val="100000"/>
                </a:lnSpc>
                <a:spcBef>
                  <a:spcPts val="160"/>
                </a:spcBef>
              </a:pPr>
              <a:t>21</a:t>
            </a:fld>
            <a:endParaRPr sz="1800" baseline="2314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457" y="1300985"/>
            <a:ext cx="5850314" cy="114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3576" y="702946"/>
            <a:ext cx="5838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TCP seq. </a:t>
            </a:r>
            <a:r>
              <a:rPr sz="4400" spc="-5" dirty="0"/>
              <a:t>numbers,</a:t>
            </a:r>
            <a:r>
              <a:rPr sz="4400" spc="-60" dirty="0"/>
              <a:t> </a:t>
            </a:r>
            <a:r>
              <a:rPr sz="4400" spc="-5" dirty="0"/>
              <a:t>ACKs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994063" y="1784350"/>
            <a:ext cx="3593465" cy="4239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solidFill>
                  <a:srgbClr val="CC0000"/>
                </a:solidFill>
                <a:uFill>
                  <a:solidFill>
                    <a:srgbClr val="D81E00"/>
                  </a:solidFill>
                </a:uFill>
                <a:latin typeface="Gill Sans MT"/>
                <a:cs typeface="Gill Sans MT"/>
              </a:rPr>
              <a:t>sequence</a:t>
            </a:r>
            <a:r>
              <a:rPr sz="2400" u="heavy" spc="-10" dirty="0">
                <a:solidFill>
                  <a:srgbClr val="CC0000"/>
                </a:solidFill>
                <a:uFill>
                  <a:solidFill>
                    <a:srgbClr val="D81E00"/>
                  </a:solidFill>
                </a:uFill>
                <a:latin typeface="Gill Sans MT"/>
                <a:cs typeface="Gill Sans MT"/>
              </a:rPr>
              <a:t> </a:t>
            </a:r>
            <a:r>
              <a:rPr sz="2400" u="heavy" spc="-5" dirty="0">
                <a:solidFill>
                  <a:srgbClr val="CC0000"/>
                </a:solidFill>
                <a:uFill>
                  <a:solidFill>
                    <a:srgbClr val="D81E00"/>
                  </a:solidFill>
                </a:uFill>
                <a:latin typeface="Gill Sans MT"/>
                <a:cs typeface="Gill Sans MT"/>
              </a:rPr>
              <a:t>numbers:</a:t>
            </a:r>
            <a:endParaRPr sz="2400">
              <a:latin typeface="Gill Sans MT"/>
              <a:cs typeface="Gill Sans MT"/>
            </a:endParaRPr>
          </a:p>
          <a:p>
            <a:pPr marL="418465" marR="21590" indent="-165100">
              <a:lnSpc>
                <a:spcPct val="85500"/>
              </a:lnSpc>
              <a:spcBef>
                <a:spcPts val="509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Gill Sans MT"/>
                <a:cs typeface="Gill Sans MT"/>
              </a:rPr>
              <a:t>byte </a:t>
            </a:r>
            <a:r>
              <a:rPr sz="2400" spc="-5" dirty="0">
                <a:latin typeface="Gill Sans MT"/>
                <a:cs typeface="Gill Sans MT"/>
              </a:rPr>
              <a:t>stream </a:t>
            </a:r>
            <a:r>
              <a:rPr sz="2400" dirty="0">
                <a:latin typeface="MS PGothic"/>
                <a:cs typeface="MS PGothic"/>
              </a:rPr>
              <a:t>“</a:t>
            </a:r>
            <a:r>
              <a:rPr sz="2400" dirty="0">
                <a:latin typeface="Gill Sans MT"/>
                <a:cs typeface="Gill Sans MT"/>
              </a:rPr>
              <a:t>number</a:t>
            </a:r>
            <a:r>
              <a:rPr sz="2400" dirty="0">
                <a:latin typeface="MS PGothic"/>
                <a:cs typeface="MS PGothic"/>
              </a:rPr>
              <a:t>”</a:t>
            </a:r>
            <a:r>
              <a:rPr sz="2400" spc="-155" dirty="0">
                <a:latin typeface="MS PGothic"/>
                <a:cs typeface="MS PGothic"/>
              </a:rPr>
              <a:t> </a:t>
            </a:r>
            <a:r>
              <a:rPr sz="2400" dirty="0">
                <a:latin typeface="Gill Sans MT"/>
                <a:cs typeface="Gill Sans MT"/>
              </a:rPr>
              <a:t>of  </a:t>
            </a:r>
            <a:r>
              <a:rPr sz="2400" spc="-5" dirty="0">
                <a:latin typeface="Gill Sans MT"/>
                <a:cs typeface="Gill Sans MT"/>
              </a:rPr>
              <a:t>first </a:t>
            </a:r>
            <a:r>
              <a:rPr sz="2400" dirty="0">
                <a:latin typeface="Gill Sans MT"/>
                <a:cs typeface="Gill Sans MT"/>
              </a:rPr>
              <a:t>byte </a:t>
            </a:r>
            <a:r>
              <a:rPr sz="2400" spc="-5" dirty="0">
                <a:latin typeface="Gill Sans MT"/>
                <a:cs typeface="Gill Sans MT"/>
              </a:rPr>
              <a:t>in segment</a:t>
            </a:r>
            <a:r>
              <a:rPr sz="2400" spc="-5" dirty="0">
                <a:latin typeface="MS PGothic"/>
                <a:cs typeface="MS PGothic"/>
              </a:rPr>
              <a:t>’</a:t>
            </a:r>
            <a:r>
              <a:rPr sz="2400" spc="-5" dirty="0">
                <a:latin typeface="Gill Sans MT"/>
                <a:cs typeface="Gill Sans MT"/>
              </a:rPr>
              <a:t>s  </a:t>
            </a:r>
            <a:r>
              <a:rPr sz="2400" dirty="0">
                <a:latin typeface="Gill Sans MT"/>
                <a:cs typeface="Gill Sans MT"/>
              </a:rPr>
              <a:t>data</a:t>
            </a:r>
            <a:endParaRPr sz="24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solidFill>
                  <a:srgbClr val="CC0000"/>
                </a:solidFill>
                <a:uFill>
                  <a:solidFill>
                    <a:srgbClr val="D81E00"/>
                  </a:solidFill>
                </a:uFill>
                <a:latin typeface="Gill Sans MT"/>
                <a:cs typeface="Gill Sans MT"/>
              </a:rPr>
              <a:t>acknowledgements:</a:t>
            </a:r>
            <a:endParaRPr sz="2400">
              <a:latin typeface="Gill Sans MT"/>
              <a:cs typeface="Gill Sans MT"/>
            </a:endParaRPr>
          </a:p>
          <a:p>
            <a:pPr marL="418465" marR="5080" indent="-165100">
              <a:lnSpc>
                <a:spcPts val="2520"/>
              </a:lnSpc>
              <a:spcBef>
                <a:spcPts val="50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Gill Sans MT"/>
                <a:cs typeface="Gill Sans MT"/>
              </a:rPr>
              <a:t>seq # of next byte  expected </a:t>
            </a:r>
            <a:r>
              <a:rPr sz="2400" spc="-5" dirty="0">
                <a:latin typeface="Gill Sans MT"/>
                <a:cs typeface="Gill Sans MT"/>
              </a:rPr>
              <a:t>from </a:t>
            </a:r>
            <a:r>
              <a:rPr sz="2400" dirty="0">
                <a:latin typeface="Gill Sans MT"/>
                <a:cs typeface="Gill Sans MT"/>
              </a:rPr>
              <a:t>other</a:t>
            </a:r>
            <a:r>
              <a:rPr sz="2400" spc="-7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side</a:t>
            </a:r>
            <a:endParaRPr sz="2400">
              <a:latin typeface="Gill Sans MT"/>
              <a:cs typeface="Gill Sans MT"/>
            </a:endParaRPr>
          </a:p>
          <a:p>
            <a:pPr marL="253365">
              <a:lnSpc>
                <a:spcPct val="100000"/>
              </a:lnSpc>
              <a:spcBef>
                <a:spcPts val="80"/>
              </a:spcBef>
            </a:pPr>
            <a:r>
              <a:rPr sz="2400" spc="-8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80" dirty="0">
                <a:latin typeface="Gill Sans MT"/>
                <a:cs typeface="Gill Sans MT"/>
              </a:rPr>
              <a:t>cumulative</a:t>
            </a:r>
            <a:r>
              <a:rPr sz="2400" spc="-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ACK</a:t>
            </a:r>
            <a:endParaRPr sz="2400">
              <a:latin typeface="Gill Sans MT"/>
              <a:cs typeface="Gill Sans MT"/>
            </a:endParaRPr>
          </a:p>
          <a:p>
            <a:pPr marL="139700" marR="527685" indent="-127000">
              <a:lnSpc>
                <a:spcPts val="2520"/>
              </a:lnSpc>
              <a:spcBef>
                <a:spcPts val="500"/>
              </a:spcBef>
            </a:pPr>
            <a:r>
              <a:rPr sz="2400" spc="-5" dirty="0">
                <a:solidFill>
                  <a:srgbClr val="CC0000"/>
                </a:solidFill>
                <a:latin typeface="Gill Sans MT"/>
                <a:cs typeface="Gill Sans MT"/>
              </a:rPr>
              <a:t>Q: </a:t>
            </a:r>
            <a:r>
              <a:rPr sz="2400" spc="-5" dirty="0">
                <a:latin typeface="Gill Sans MT"/>
                <a:cs typeface="Gill Sans MT"/>
              </a:rPr>
              <a:t>how </a:t>
            </a:r>
            <a:r>
              <a:rPr sz="2400" dirty="0">
                <a:latin typeface="Gill Sans MT"/>
                <a:cs typeface="Gill Sans MT"/>
              </a:rPr>
              <a:t>receiver</a:t>
            </a:r>
            <a:r>
              <a:rPr sz="2400" spc="-60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handles  out-of-order</a:t>
            </a:r>
            <a:r>
              <a:rPr sz="2400" spc="-10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segments</a:t>
            </a:r>
            <a:endParaRPr sz="2400">
              <a:latin typeface="Gill Sans MT"/>
              <a:cs typeface="Gill Sans MT"/>
            </a:endParaRPr>
          </a:p>
          <a:p>
            <a:pPr marL="253365">
              <a:lnSpc>
                <a:spcPts val="2650"/>
              </a:lnSpc>
              <a:spcBef>
                <a:spcPts val="8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Gill Sans MT"/>
                <a:cs typeface="Gill Sans MT"/>
              </a:rPr>
              <a:t>A: TCP spec </a:t>
            </a:r>
            <a:r>
              <a:rPr sz="2400" spc="-5" dirty="0">
                <a:latin typeface="Gill Sans MT"/>
                <a:cs typeface="Gill Sans MT"/>
              </a:rPr>
              <a:t>doesn</a:t>
            </a:r>
            <a:r>
              <a:rPr sz="2400" spc="-5" dirty="0">
                <a:latin typeface="MS PGothic"/>
                <a:cs typeface="MS PGothic"/>
              </a:rPr>
              <a:t>’</a:t>
            </a:r>
            <a:r>
              <a:rPr sz="2400" spc="-5" dirty="0">
                <a:latin typeface="Gill Sans MT"/>
                <a:cs typeface="Gill Sans MT"/>
              </a:rPr>
              <a:t>t</a:t>
            </a:r>
            <a:r>
              <a:rPr sz="2400" spc="-9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say,</a:t>
            </a:r>
            <a:endParaRPr sz="2400">
              <a:latin typeface="Gill Sans MT"/>
              <a:cs typeface="Gill Sans MT"/>
            </a:endParaRPr>
          </a:p>
          <a:p>
            <a:pPr marL="418465">
              <a:lnSpc>
                <a:spcPts val="2650"/>
              </a:lnSpc>
            </a:pPr>
            <a:r>
              <a:rPr sz="2400" dirty="0">
                <a:latin typeface="Gill Sans MT"/>
                <a:cs typeface="Gill Sans MT"/>
              </a:rPr>
              <a:t>- up to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implementor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74112" y="5398770"/>
            <a:ext cx="25730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ahoma"/>
                <a:cs typeface="Tahoma"/>
              </a:rPr>
              <a:t>incoming segment </a:t>
            </a:r>
            <a:r>
              <a:rPr sz="1600" dirty="0">
                <a:latin typeface="Tahoma"/>
                <a:cs typeface="Tahoma"/>
              </a:rPr>
              <a:t>to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sender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2673" y="4233863"/>
            <a:ext cx="3408679" cy="1939925"/>
            <a:chOff x="5112673" y="4233863"/>
            <a:chExt cx="3408679" cy="1939925"/>
          </a:xfrm>
        </p:grpSpPr>
        <p:sp>
          <p:nvSpPr>
            <p:cNvPr id="7" name="object 7"/>
            <p:cNvSpPr/>
            <p:nvPr/>
          </p:nvSpPr>
          <p:spPr>
            <a:xfrm>
              <a:off x="6228685" y="4273550"/>
              <a:ext cx="170180" cy="1895475"/>
            </a:xfrm>
            <a:custGeom>
              <a:avLst/>
              <a:gdLst/>
              <a:ahLst/>
              <a:cxnLst/>
              <a:rect l="l" t="t" r="r" b="b"/>
              <a:pathLst>
                <a:path w="170179" h="1895475">
                  <a:moveTo>
                    <a:pt x="169862" y="1895474"/>
                  </a:moveTo>
                  <a:lnTo>
                    <a:pt x="0" y="1895474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12673" y="4233863"/>
              <a:ext cx="3408679" cy="88900"/>
            </a:xfrm>
            <a:custGeom>
              <a:avLst/>
              <a:gdLst/>
              <a:ahLst/>
              <a:cxnLst/>
              <a:rect l="l" t="t" r="r" b="b"/>
              <a:pathLst>
                <a:path w="3408679" h="88900">
                  <a:moveTo>
                    <a:pt x="3408361" y="0"/>
                  </a:moveTo>
                  <a:lnTo>
                    <a:pt x="0" y="0"/>
                  </a:lnTo>
                  <a:lnTo>
                    <a:pt x="0" y="88900"/>
                  </a:lnTo>
                  <a:lnTo>
                    <a:pt x="3408361" y="88900"/>
                  </a:lnTo>
                  <a:lnTo>
                    <a:pt x="34083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20623" y="4348163"/>
              <a:ext cx="868680" cy="0"/>
            </a:xfrm>
            <a:custGeom>
              <a:avLst/>
              <a:gdLst/>
              <a:ahLst/>
              <a:cxnLst/>
              <a:rect l="l" t="t" r="r" b="b"/>
              <a:pathLst>
                <a:path w="868679">
                  <a:moveTo>
                    <a:pt x="0" y="0"/>
                  </a:moveTo>
                  <a:lnTo>
                    <a:pt x="868362" y="1"/>
                  </a:lnTo>
                </a:path>
              </a:pathLst>
            </a:custGeom>
            <a:ln w="28574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55660" y="4349750"/>
              <a:ext cx="868680" cy="0"/>
            </a:xfrm>
            <a:custGeom>
              <a:avLst/>
              <a:gdLst/>
              <a:ahLst/>
              <a:cxnLst/>
              <a:rect l="l" t="t" r="r" b="b"/>
              <a:pathLst>
                <a:path w="868679">
                  <a:moveTo>
                    <a:pt x="0" y="0"/>
                  </a:moveTo>
                  <a:lnTo>
                    <a:pt x="868361" y="1"/>
                  </a:lnTo>
                </a:path>
              </a:pathLst>
            </a:custGeom>
            <a:ln w="28574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49497" y="4348163"/>
              <a:ext cx="802005" cy="0"/>
            </a:xfrm>
            <a:custGeom>
              <a:avLst/>
              <a:gdLst/>
              <a:ahLst/>
              <a:cxnLst/>
              <a:rect l="l" t="t" r="r" b="b"/>
              <a:pathLst>
                <a:path w="802004">
                  <a:moveTo>
                    <a:pt x="0" y="0"/>
                  </a:moveTo>
                  <a:lnTo>
                    <a:pt x="801687" y="1"/>
                  </a:lnTo>
                </a:path>
              </a:pathLst>
            </a:custGeom>
            <a:ln w="28574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79585" y="4349750"/>
              <a:ext cx="528955" cy="0"/>
            </a:xfrm>
            <a:custGeom>
              <a:avLst/>
              <a:gdLst/>
              <a:ahLst/>
              <a:cxnLst/>
              <a:rect l="l" t="t" r="r" b="b"/>
              <a:pathLst>
                <a:path w="528954">
                  <a:moveTo>
                    <a:pt x="0" y="0"/>
                  </a:moveTo>
                  <a:lnTo>
                    <a:pt x="528636" y="1"/>
                  </a:lnTo>
                </a:path>
              </a:pathLst>
            </a:custGeom>
            <a:ln w="28574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12698" y="4371975"/>
              <a:ext cx="0" cy="233679"/>
            </a:xfrm>
            <a:custGeom>
              <a:avLst/>
              <a:gdLst/>
              <a:ahLst/>
              <a:cxnLst/>
              <a:rect l="l" t="t" r="r" b="b"/>
              <a:pathLst>
                <a:path h="233679">
                  <a:moveTo>
                    <a:pt x="0" y="0"/>
                  </a:moveTo>
                  <a:lnTo>
                    <a:pt x="1" y="233362"/>
                  </a:lnTo>
                </a:path>
              </a:pathLst>
            </a:custGeom>
            <a:ln w="9524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41421" y="4367213"/>
              <a:ext cx="0" cy="233679"/>
            </a:xfrm>
            <a:custGeom>
              <a:avLst/>
              <a:gdLst/>
              <a:ahLst/>
              <a:cxnLst/>
              <a:rect l="l" t="t" r="r" b="b"/>
              <a:pathLst>
                <a:path h="233679">
                  <a:moveTo>
                    <a:pt x="0" y="0"/>
                  </a:moveTo>
                  <a:lnTo>
                    <a:pt x="0" y="233361"/>
                  </a:lnTo>
                </a:path>
              </a:pathLst>
            </a:custGeom>
            <a:ln w="9524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60572" y="4367213"/>
              <a:ext cx="0" cy="233679"/>
            </a:xfrm>
            <a:custGeom>
              <a:avLst/>
              <a:gdLst/>
              <a:ahLst/>
              <a:cxnLst/>
              <a:rect l="l" t="t" r="r" b="b"/>
              <a:pathLst>
                <a:path h="233679">
                  <a:moveTo>
                    <a:pt x="0" y="0"/>
                  </a:moveTo>
                  <a:lnTo>
                    <a:pt x="0" y="233361"/>
                  </a:lnTo>
                </a:path>
              </a:pathLst>
            </a:custGeom>
            <a:ln w="9524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17796" y="4367213"/>
              <a:ext cx="0" cy="233679"/>
            </a:xfrm>
            <a:custGeom>
              <a:avLst/>
              <a:gdLst/>
              <a:ahLst/>
              <a:cxnLst/>
              <a:rect l="l" t="t" r="r" b="b"/>
              <a:pathLst>
                <a:path h="233679">
                  <a:moveTo>
                    <a:pt x="0" y="0"/>
                  </a:moveTo>
                  <a:lnTo>
                    <a:pt x="0" y="233361"/>
                  </a:lnTo>
                </a:path>
              </a:pathLst>
            </a:custGeom>
            <a:ln w="9524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6465222" y="5694363"/>
          <a:ext cx="1922142" cy="1116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854"/>
                <a:gridCol w="405130"/>
                <a:gridCol w="141604"/>
                <a:gridCol w="160654"/>
                <a:gridCol w="977900"/>
              </a:tblGrid>
              <a:tr h="227011">
                <a:tc gridSpan="4"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source port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#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dest port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#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900">
                <a:tc gridSpan="5">
                  <a:txBody>
                    <a:bodyPr/>
                    <a:lstStyle/>
                    <a:p>
                      <a:pPr marL="37020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sequence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number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22251">
                <a:tc gridSpan="5"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acknowledgement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number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81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11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ts val="157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A</a:t>
                      </a:r>
                      <a:endParaRPr sz="14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81E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rwnd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8919">
                <a:tc gridSpan="4"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checksum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urg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pointer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8" name="object 18"/>
          <p:cNvGrpSpPr/>
          <p:nvPr/>
        </p:nvGrpSpPr>
        <p:grpSpPr>
          <a:xfrm>
            <a:off x="5155536" y="3494088"/>
            <a:ext cx="3316604" cy="625475"/>
            <a:chOff x="5155536" y="3494088"/>
            <a:chExt cx="3316604" cy="625475"/>
          </a:xfrm>
        </p:grpSpPr>
        <p:sp>
          <p:nvSpPr>
            <p:cNvPr id="19" name="object 19"/>
            <p:cNvSpPr/>
            <p:nvPr/>
          </p:nvSpPr>
          <p:spPr>
            <a:xfrm>
              <a:off x="5155536" y="3495674"/>
              <a:ext cx="65087" cy="622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52364" y="3495674"/>
              <a:ext cx="841375" cy="624205"/>
            </a:xfrm>
            <a:custGeom>
              <a:avLst/>
              <a:gdLst/>
              <a:ahLst/>
              <a:cxnLst/>
              <a:rect l="l" t="t" r="r" b="b"/>
              <a:pathLst>
                <a:path w="841375" h="624204">
                  <a:moveTo>
                    <a:pt x="65087" y="1600"/>
                  </a:moveTo>
                  <a:lnTo>
                    <a:pt x="0" y="1600"/>
                  </a:lnTo>
                  <a:lnTo>
                    <a:pt x="0" y="623900"/>
                  </a:lnTo>
                  <a:lnTo>
                    <a:pt x="65087" y="623900"/>
                  </a:lnTo>
                  <a:lnTo>
                    <a:pt x="65087" y="1600"/>
                  </a:lnTo>
                  <a:close/>
                </a:path>
                <a:path w="841375" h="624204">
                  <a:moveTo>
                    <a:pt x="163512" y="0"/>
                  </a:moveTo>
                  <a:lnTo>
                    <a:pt x="98425" y="0"/>
                  </a:lnTo>
                  <a:lnTo>
                    <a:pt x="98425" y="622300"/>
                  </a:lnTo>
                  <a:lnTo>
                    <a:pt x="163512" y="622300"/>
                  </a:lnTo>
                  <a:lnTo>
                    <a:pt x="163512" y="0"/>
                  </a:lnTo>
                  <a:close/>
                </a:path>
                <a:path w="841375" h="624204">
                  <a:moveTo>
                    <a:pt x="260350" y="0"/>
                  </a:moveTo>
                  <a:lnTo>
                    <a:pt x="195262" y="0"/>
                  </a:lnTo>
                  <a:lnTo>
                    <a:pt x="195262" y="622300"/>
                  </a:lnTo>
                  <a:lnTo>
                    <a:pt x="260350" y="622300"/>
                  </a:lnTo>
                  <a:lnTo>
                    <a:pt x="260350" y="0"/>
                  </a:lnTo>
                  <a:close/>
                </a:path>
                <a:path w="841375" h="624204">
                  <a:moveTo>
                    <a:pt x="355600" y="0"/>
                  </a:moveTo>
                  <a:lnTo>
                    <a:pt x="290512" y="0"/>
                  </a:lnTo>
                  <a:lnTo>
                    <a:pt x="290512" y="622300"/>
                  </a:lnTo>
                  <a:lnTo>
                    <a:pt x="355600" y="622300"/>
                  </a:lnTo>
                  <a:lnTo>
                    <a:pt x="355600" y="0"/>
                  </a:lnTo>
                  <a:close/>
                </a:path>
                <a:path w="841375" h="624204">
                  <a:moveTo>
                    <a:pt x="452437" y="0"/>
                  </a:moveTo>
                  <a:lnTo>
                    <a:pt x="387350" y="0"/>
                  </a:lnTo>
                  <a:lnTo>
                    <a:pt x="387350" y="622300"/>
                  </a:lnTo>
                  <a:lnTo>
                    <a:pt x="452437" y="622300"/>
                  </a:lnTo>
                  <a:lnTo>
                    <a:pt x="452437" y="0"/>
                  </a:lnTo>
                  <a:close/>
                </a:path>
                <a:path w="841375" h="624204">
                  <a:moveTo>
                    <a:pt x="544512" y="0"/>
                  </a:moveTo>
                  <a:lnTo>
                    <a:pt x="479425" y="0"/>
                  </a:lnTo>
                  <a:lnTo>
                    <a:pt x="479425" y="622300"/>
                  </a:lnTo>
                  <a:lnTo>
                    <a:pt x="544512" y="622300"/>
                  </a:lnTo>
                  <a:lnTo>
                    <a:pt x="544512" y="0"/>
                  </a:lnTo>
                  <a:close/>
                </a:path>
                <a:path w="841375" h="624204">
                  <a:moveTo>
                    <a:pt x="639762" y="0"/>
                  </a:moveTo>
                  <a:lnTo>
                    <a:pt x="574675" y="0"/>
                  </a:lnTo>
                  <a:lnTo>
                    <a:pt x="574675" y="622300"/>
                  </a:lnTo>
                  <a:lnTo>
                    <a:pt x="639762" y="622300"/>
                  </a:lnTo>
                  <a:lnTo>
                    <a:pt x="639762" y="0"/>
                  </a:lnTo>
                  <a:close/>
                </a:path>
                <a:path w="841375" h="624204">
                  <a:moveTo>
                    <a:pt x="735012" y="0"/>
                  </a:moveTo>
                  <a:lnTo>
                    <a:pt x="669925" y="0"/>
                  </a:lnTo>
                  <a:lnTo>
                    <a:pt x="669925" y="622300"/>
                  </a:lnTo>
                  <a:lnTo>
                    <a:pt x="735012" y="622300"/>
                  </a:lnTo>
                  <a:lnTo>
                    <a:pt x="735012" y="0"/>
                  </a:lnTo>
                  <a:close/>
                </a:path>
                <a:path w="841375" h="624204">
                  <a:moveTo>
                    <a:pt x="841375" y="0"/>
                  </a:moveTo>
                  <a:lnTo>
                    <a:pt x="776287" y="0"/>
                  </a:lnTo>
                  <a:lnTo>
                    <a:pt x="776287" y="622300"/>
                  </a:lnTo>
                  <a:lnTo>
                    <a:pt x="841375" y="622300"/>
                  </a:lnTo>
                  <a:lnTo>
                    <a:pt x="841375" y="0"/>
                  </a:lnTo>
                  <a:close/>
                </a:path>
              </a:pathLst>
            </a:custGeom>
            <a:solidFill>
              <a:srgbClr val="37D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27077" y="3495674"/>
              <a:ext cx="919480" cy="624205"/>
            </a:xfrm>
            <a:custGeom>
              <a:avLst/>
              <a:gdLst/>
              <a:ahLst/>
              <a:cxnLst/>
              <a:rect l="l" t="t" r="r" b="b"/>
              <a:pathLst>
                <a:path w="919479" h="624204">
                  <a:moveTo>
                    <a:pt x="65087" y="1600"/>
                  </a:moveTo>
                  <a:lnTo>
                    <a:pt x="0" y="1600"/>
                  </a:lnTo>
                  <a:lnTo>
                    <a:pt x="0" y="623900"/>
                  </a:lnTo>
                  <a:lnTo>
                    <a:pt x="65087" y="623900"/>
                  </a:lnTo>
                  <a:lnTo>
                    <a:pt x="65087" y="1600"/>
                  </a:lnTo>
                  <a:close/>
                </a:path>
                <a:path w="919479" h="624204">
                  <a:moveTo>
                    <a:pt x="161925" y="0"/>
                  </a:moveTo>
                  <a:lnTo>
                    <a:pt x="96837" y="0"/>
                  </a:lnTo>
                  <a:lnTo>
                    <a:pt x="96837" y="622300"/>
                  </a:lnTo>
                  <a:lnTo>
                    <a:pt x="161925" y="622300"/>
                  </a:lnTo>
                  <a:lnTo>
                    <a:pt x="161925" y="0"/>
                  </a:lnTo>
                  <a:close/>
                </a:path>
                <a:path w="919479" h="624204">
                  <a:moveTo>
                    <a:pt x="258762" y="0"/>
                  </a:moveTo>
                  <a:lnTo>
                    <a:pt x="193675" y="0"/>
                  </a:lnTo>
                  <a:lnTo>
                    <a:pt x="193675" y="622300"/>
                  </a:lnTo>
                  <a:lnTo>
                    <a:pt x="258762" y="622300"/>
                  </a:lnTo>
                  <a:lnTo>
                    <a:pt x="258762" y="0"/>
                  </a:lnTo>
                  <a:close/>
                </a:path>
                <a:path w="919479" h="624204">
                  <a:moveTo>
                    <a:pt x="355600" y="0"/>
                  </a:moveTo>
                  <a:lnTo>
                    <a:pt x="290512" y="0"/>
                  </a:lnTo>
                  <a:lnTo>
                    <a:pt x="290512" y="622300"/>
                  </a:lnTo>
                  <a:lnTo>
                    <a:pt x="355600" y="622300"/>
                  </a:lnTo>
                  <a:lnTo>
                    <a:pt x="355600" y="0"/>
                  </a:lnTo>
                  <a:close/>
                </a:path>
                <a:path w="919479" h="624204">
                  <a:moveTo>
                    <a:pt x="450850" y="0"/>
                  </a:moveTo>
                  <a:lnTo>
                    <a:pt x="385762" y="0"/>
                  </a:lnTo>
                  <a:lnTo>
                    <a:pt x="385762" y="622300"/>
                  </a:lnTo>
                  <a:lnTo>
                    <a:pt x="450850" y="622300"/>
                  </a:lnTo>
                  <a:lnTo>
                    <a:pt x="450850" y="0"/>
                  </a:lnTo>
                  <a:close/>
                </a:path>
                <a:path w="919479" h="624204">
                  <a:moveTo>
                    <a:pt x="542925" y="0"/>
                  </a:moveTo>
                  <a:lnTo>
                    <a:pt x="477837" y="0"/>
                  </a:lnTo>
                  <a:lnTo>
                    <a:pt x="477837" y="622300"/>
                  </a:lnTo>
                  <a:lnTo>
                    <a:pt x="542925" y="622300"/>
                  </a:lnTo>
                  <a:lnTo>
                    <a:pt x="542925" y="0"/>
                  </a:lnTo>
                  <a:close/>
                </a:path>
                <a:path w="919479" h="624204">
                  <a:moveTo>
                    <a:pt x="638175" y="0"/>
                  </a:moveTo>
                  <a:lnTo>
                    <a:pt x="573087" y="0"/>
                  </a:lnTo>
                  <a:lnTo>
                    <a:pt x="573087" y="622300"/>
                  </a:lnTo>
                  <a:lnTo>
                    <a:pt x="638175" y="622300"/>
                  </a:lnTo>
                  <a:lnTo>
                    <a:pt x="638175" y="0"/>
                  </a:lnTo>
                  <a:close/>
                </a:path>
                <a:path w="919479" h="624204">
                  <a:moveTo>
                    <a:pt x="735012" y="0"/>
                  </a:moveTo>
                  <a:lnTo>
                    <a:pt x="669925" y="0"/>
                  </a:lnTo>
                  <a:lnTo>
                    <a:pt x="669925" y="622300"/>
                  </a:lnTo>
                  <a:lnTo>
                    <a:pt x="735012" y="622300"/>
                  </a:lnTo>
                  <a:lnTo>
                    <a:pt x="735012" y="0"/>
                  </a:lnTo>
                  <a:close/>
                </a:path>
                <a:path w="919479" h="624204">
                  <a:moveTo>
                    <a:pt x="823912" y="0"/>
                  </a:moveTo>
                  <a:lnTo>
                    <a:pt x="758825" y="0"/>
                  </a:lnTo>
                  <a:lnTo>
                    <a:pt x="758825" y="622300"/>
                  </a:lnTo>
                  <a:lnTo>
                    <a:pt x="823912" y="622300"/>
                  </a:lnTo>
                  <a:lnTo>
                    <a:pt x="823912" y="0"/>
                  </a:lnTo>
                  <a:close/>
                </a:path>
                <a:path w="919479" h="624204">
                  <a:moveTo>
                    <a:pt x="919162" y="0"/>
                  </a:moveTo>
                  <a:lnTo>
                    <a:pt x="854075" y="0"/>
                  </a:lnTo>
                  <a:lnTo>
                    <a:pt x="854075" y="622300"/>
                  </a:lnTo>
                  <a:lnTo>
                    <a:pt x="919162" y="622300"/>
                  </a:lnTo>
                  <a:lnTo>
                    <a:pt x="919162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74814" y="3494099"/>
              <a:ext cx="533400" cy="622300"/>
            </a:xfrm>
            <a:custGeom>
              <a:avLst/>
              <a:gdLst/>
              <a:ahLst/>
              <a:cxnLst/>
              <a:rect l="l" t="t" r="r" b="b"/>
              <a:pathLst>
                <a:path w="533400" h="622300">
                  <a:moveTo>
                    <a:pt x="65087" y="0"/>
                  </a:moveTo>
                  <a:lnTo>
                    <a:pt x="0" y="0"/>
                  </a:lnTo>
                  <a:lnTo>
                    <a:pt x="0" y="622300"/>
                  </a:lnTo>
                  <a:lnTo>
                    <a:pt x="65087" y="622300"/>
                  </a:lnTo>
                  <a:lnTo>
                    <a:pt x="65087" y="0"/>
                  </a:lnTo>
                  <a:close/>
                </a:path>
                <a:path w="533400" h="622300">
                  <a:moveTo>
                    <a:pt x="157162" y="0"/>
                  </a:moveTo>
                  <a:lnTo>
                    <a:pt x="92075" y="0"/>
                  </a:lnTo>
                  <a:lnTo>
                    <a:pt x="92075" y="622300"/>
                  </a:lnTo>
                  <a:lnTo>
                    <a:pt x="157162" y="622300"/>
                  </a:lnTo>
                  <a:lnTo>
                    <a:pt x="157162" y="0"/>
                  </a:lnTo>
                  <a:close/>
                </a:path>
                <a:path w="533400" h="622300">
                  <a:moveTo>
                    <a:pt x="254000" y="0"/>
                  </a:moveTo>
                  <a:lnTo>
                    <a:pt x="188912" y="0"/>
                  </a:lnTo>
                  <a:lnTo>
                    <a:pt x="188912" y="622300"/>
                  </a:lnTo>
                  <a:lnTo>
                    <a:pt x="254000" y="622300"/>
                  </a:lnTo>
                  <a:lnTo>
                    <a:pt x="254000" y="0"/>
                  </a:lnTo>
                  <a:close/>
                </a:path>
                <a:path w="533400" h="622300">
                  <a:moveTo>
                    <a:pt x="349250" y="0"/>
                  </a:moveTo>
                  <a:lnTo>
                    <a:pt x="284162" y="0"/>
                  </a:lnTo>
                  <a:lnTo>
                    <a:pt x="284162" y="622300"/>
                  </a:lnTo>
                  <a:lnTo>
                    <a:pt x="349250" y="622300"/>
                  </a:lnTo>
                  <a:lnTo>
                    <a:pt x="349250" y="0"/>
                  </a:lnTo>
                  <a:close/>
                </a:path>
                <a:path w="533400" h="622300">
                  <a:moveTo>
                    <a:pt x="438150" y="0"/>
                  </a:moveTo>
                  <a:lnTo>
                    <a:pt x="373062" y="0"/>
                  </a:lnTo>
                  <a:lnTo>
                    <a:pt x="373062" y="622300"/>
                  </a:lnTo>
                  <a:lnTo>
                    <a:pt x="438150" y="622300"/>
                  </a:lnTo>
                  <a:lnTo>
                    <a:pt x="438150" y="0"/>
                  </a:lnTo>
                  <a:close/>
                </a:path>
                <a:path w="533400" h="622300">
                  <a:moveTo>
                    <a:pt x="533400" y="0"/>
                  </a:moveTo>
                  <a:lnTo>
                    <a:pt x="468312" y="0"/>
                  </a:lnTo>
                  <a:lnTo>
                    <a:pt x="468312" y="622300"/>
                  </a:lnTo>
                  <a:lnTo>
                    <a:pt x="533400" y="6223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39964" y="3495674"/>
              <a:ext cx="736600" cy="624205"/>
            </a:xfrm>
            <a:custGeom>
              <a:avLst/>
              <a:gdLst/>
              <a:ahLst/>
              <a:cxnLst/>
              <a:rect l="l" t="t" r="r" b="b"/>
              <a:pathLst>
                <a:path w="736600" h="624204">
                  <a:moveTo>
                    <a:pt x="65087" y="0"/>
                  </a:moveTo>
                  <a:lnTo>
                    <a:pt x="0" y="0"/>
                  </a:lnTo>
                  <a:lnTo>
                    <a:pt x="0" y="622300"/>
                  </a:lnTo>
                  <a:lnTo>
                    <a:pt x="65087" y="622300"/>
                  </a:lnTo>
                  <a:lnTo>
                    <a:pt x="65087" y="0"/>
                  </a:lnTo>
                  <a:close/>
                </a:path>
                <a:path w="736600" h="624204">
                  <a:moveTo>
                    <a:pt x="161925" y="1600"/>
                  </a:moveTo>
                  <a:lnTo>
                    <a:pt x="96837" y="1600"/>
                  </a:lnTo>
                  <a:lnTo>
                    <a:pt x="96837" y="623900"/>
                  </a:lnTo>
                  <a:lnTo>
                    <a:pt x="161925" y="623900"/>
                  </a:lnTo>
                  <a:lnTo>
                    <a:pt x="161925" y="1600"/>
                  </a:lnTo>
                  <a:close/>
                </a:path>
                <a:path w="736600" h="624204">
                  <a:moveTo>
                    <a:pt x="258762" y="0"/>
                  </a:moveTo>
                  <a:lnTo>
                    <a:pt x="193675" y="0"/>
                  </a:lnTo>
                  <a:lnTo>
                    <a:pt x="193675" y="622300"/>
                  </a:lnTo>
                  <a:lnTo>
                    <a:pt x="258762" y="622300"/>
                  </a:lnTo>
                  <a:lnTo>
                    <a:pt x="258762" y="0"/>
                  </a:lnTo>
                  <a:close/>
                </a:path>
                <a:path w="736600" h="624204">
                  <a:moveTo>
                    <a:pt x="357187" y="0"/>
                  </a:moveTo>
                  <a:lnTo>
                    <a:pt x="292100" y="0"/>
                  </a:lnTo>
                  <a:lnTo>
                    <a:pt x="292100" y="622300"/>
                  </a:lnTo>
                  <a:lnTo>
                    <a:pt x="357187" y="622300"/>
                  </a:lnTo>
                  <a:lnTo>
                    <a:pt x="357187" y="0"/>
                  </a:lnTo>
                  <a:close/>
                </a:path>
                <a:path w="736600" h="624204">
                  <a:moveTo>
                    <a:pt x="452437" y="0"/>
                  </a:moveTo>
                  <a:lnTo>
                    <a:pt x="387350" y="0"/>
                  </a:lnTo>
                  <a:lnTo>
                    <a:pt x="387350" y="622300"/>
                  </a:lnTo>
                  <a:lnTo>
                    <a:pt x="452437" y="622300"/>
                  </a:lnTo>
                  <a:lnTo>
                    <a:pt x="452437" y="0"/>
                  </a:lnTo>
                  <a:close/>
                </a:path>
                <a:path w="736600" h="624204">
                  <a:moveTo>
                    <a:pt x="547687" y="0"/>
                  </a:moveTo>
                  <a:lnTo>
                    <a:pt x="482600" y="0"/>
                  </a:lnTo>
                  <a:lnTo>
                    <a:pt x="482600" y="622300"/>
                  </a:lnTo>
                  <a:lnTo>
                    <a:pt x="547687" y="622300"/>
                  </a:lnTo>
                  <a:lnTo>
                    <a:pt x="547687" y="0"/>
                  </a:lnTo>
                  <a:close/>
                </a:path>
                <a:path w="736600" h="624204">
                  <a:moveTo>
                    <a:pt x="639762" y="0"/>
                  </a:moveTo>
                  <a:lnTo>
                    <a:pt x="574675" y="0"/>
                  </a:lnTo>
                  <a:lnTo>
                    <a:pt x="574675" y="622300"/>
                  </a:lnTo>
                  <a:lnTo>
                    <a:pt x="639762" y="622300"/>
                  </a:lnTo>
                  <a:lnTo>
                    <a:pt x="639762" y="0"/>
                  </a:lnTo>
                  <a:close/>
                </a:path>
                <a:path w="736600" h="624204">
                  <a:moveTo>
                    <a:pt x="736600" y="0"/>
                  </a:moveTo>
                  <a:lnTo>
                    <a:pt x="671512" y="0"/>
                  </a:lnTo>
                  <a:lnTo>
                    <a:pt x="671512" y="622300"/>
                  </a:lnTo>
                  <a:lnTo>
                    <a:pt x="736600" y="62230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406736" y="3495674"/>
              <a:ext cx="65086" cy="622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267613" y="4611053"/>
            <a:ext cx="530860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1500"/>
              </a:lnSpc>
              <a:spcBef>
                <a:spcPts val="300"/>
              </a:spcBef>
            </a:pPr>
            <a:r>
              <a:rPr sz="1400" spc="-5" dirty="0">
                <a:latin typeface="Tahoma"/>
                <a:cs typeface="Tahoma"/>
              </a:rPr>
              <a:t>sent  </a:t>
            </a:r>
            <a:r>
              <a:rPr sz="1400" dirty="0">
                <a:latin typeface="Tahoma"/>
                <a:cs typeface="Tahoma"/>
              </a:rPr>
              <a:t>AC</a:t>
            </a:r>
            <a:r>
              <a:rPr sz="1400" spc="-40" dirty="0">
                <a:latin typeface="Tahoma"/>
                <a:cs typeface="Tahoma"/>
              </a:rPr>
              <a:t>K</a:t>
            </a:r>
            <a:r>
              <a:rPr sz="1400" dirty="0">
                <a:latin typeface="Tahoma"/>
                <a:cs typeface="Tahoma"/>
              </a:rPr>
              <a:t>ed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48687" y="4617403"/>
            <a:ext cx="826135" cy="61976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algn="just">
              <a:lnSpc>
                <a:spcPts val="1500"/>
              </a:lnSpc>
              <a:spcBef>
                <a:spcPts val="300"/>
              </a:spcBef>
            </a:pPr>
            <a:r>
              <a:rPr sz="1400" dirty="0">
                <a:latin typeface="Tahoma"/>
                <a:cs typeface="Tahoma"/>
              </a:rPr>
              <a:t>sent, </a:t>
            </a:r>
            <a:r>
              <a:rPr sz="1400" spc="-10" dirty="0">
                <a:latin typeface="Tahoma"/>
                <a:cs typeface="Tahoma"/>
              </a:rPr>
              <a:t>not-  </a:t>
            </a:r>
            <a:r>
              <a:rPr sz="1400" spc="-5" dirty="0">
                <a:latin typeface="Tahoma"/>
                <a:cs typeface="Tahoma"/>
              </a:rPr>
              <a:t>yet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ACKed  </a:t>
            </a:r>
            <a:r>
              <a:rPr sz="1400" dirty="0">
                <a:latin typeface="Tahoma"/>
                <a:cs typeface="Tahoma"/>
              </a:rPr>
              <a:t>(</a:t>
            </a:r>
            <a:r>
              <a:rPr sz="1400" dirty="0">
                <a:latin typeface="MS PGothic"/>
                <a:cs typeface="MS PGothic"/>
              </a:rPr>
              <a:t>“</a:t>
            </a:r>
            <a:r>
              <a:rPr sz="1400" dirty="0">
                <a:latin typeface="Tahoma"/>
                <a:cs typeface="Tahoma"/>
              </a:rPr>
              <a:t>in-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48687" y="5188903"/>
            <a:ext cx="577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flight</a:t>
            </a:r>
            <a:r>
              <a:rPr sz="1400" spc="-5" dirty="0">
                <a:latin typeface="MS PGothic"/>
                <a:cs typeface="MS PGothic"/>
              </a:rPr>
              <a:t>”</a:t>
            </a:r>
            <a:r>
              <a:rPr sz="1400" spc="-5" dirty="0"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228175" y="4612640"/>
            <a:ext cx="652780" cy="61976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1500"/>
              </a:lnSpc>
              <a:spcBef>
                <a:spcPts val="300"/>
              </a:spcBef>
            </a:pPr>
            <a:r>
              <a:rPr sz="1400" spc="-5" dirty="0">
                <a:latin typeface="Tahoma"/>
                <a:cs typeface="Tahoma"/>
              </a:rPr>
              <a:t>usable  </a:t>
            </a:r>
            <a:r>
              <a:rPr sz="1400" dirty="0">
                <a:latin typeface="Tahoma"/>
                <a:cs typeface="Tahoma"/>
              </a:rPr>
              <a:t>but not  </a:t>
            </a:r>
            <a:r>
              <a:rPr sz="1400" spc="-5" dirty="0">
                <a:latin typeface="Tahoma"/>
                <a:cs typeface="Tahoma"/>
              </a:rPr>
              <a:t>yet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sent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985411" y="4617403"/>
            <a:ext cx="530225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1500"/>
              </a:lnSpc>
              <a:spcBef>
                <a:spcPts val="300"/>
              </a:spcBef>
            </a:pPr>
            <a:r>
              <a:rPr sz="1400" dirty="0">
                <a:latin typeface="Tahoma"/>
                <a:cs typeface="Tahoma"/>
              </a:rPr>
              <a:t>not  us</a:t>
            </a:r>
            <a:r>
              <a:rPr sz="1400" spc="-5" dirty="0">
                <a:latin typeface="Tahoma"/>
                <a:cs typeface="Tahoma"/>
              </a:rPr>
              <a:t>able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28063" y="3045778"/>
            <a:ext cx="9715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window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size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51924" y="3230806"/>
            <a:ext cx="14414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i="1" spc="-35" dirty="0">
                <a:latin typeface="Tahoma"/>
                <a:cs typeface="Tahoma"/>
              </a:rPr>
              <a:t>N</a:t>
            </a:r>
            <a:endParaRPr sz="145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109622" y="3267075"/>
            <a:ext cx="595630" cy="136525"/>
            <a:chOff x="6109622" y="3267075"/>
            <a:chExt cx="595630" cy="136525"/>
          </a:xfrm>
        </p:grpSpPr>
        <p:sp>
          <p:nvSpPr>
            <p:cNvPr id="33" name="object 33"/>
            <p:cNvSpPr/>
            <p:nvPr/>
          </p:nvSpPr>
          <p:spPr>
            <a:xfrm>
              <a:off x="6139785" y="3330574"/>
              <a:ext cx="565150" cy="0"/>
            </a:xfrm>
            <a:custGeom>
              <a:avLst/>
              <a:gdLst/>
              <a:ahLst/>
              <a:cxnLst/>
              <a:rect l="l" t="t" r="r" b="b"/>
              <a:pathLst>
                <a:path w="565150">
                  <a:moveTo>
                    <a:pt x="565149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111210" y="328771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0" y="42862"/>
                  </a:lnTo>
                  <a:lnTo>
                    <a:pt x="85725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D81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114384" y="3267075"/>
              <a:ext cx="0" cy="136525"/>
            </a:xfrm>
            <a:custGeom>
              <a:avLst/>
              <a:gdLst/>
              <a:ahLst/>
              <a:cxnLst/>
              <a:rect l="l" t="t" r="r" b="b"/>
              <a:pathLst>
                <a:path h="136525">
                  <a:moveTo>
                    <a:pt x="1" y="136524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5014248" y="1854201"/>
            <a:ext cx="2597150" cy="1541780"/>
            <a:chOff x="5014248" y="1854201"/>
            <a:chExt cx="2597150" cy="1541780"/>
          </a:xfrm>
        </p:grpSpPr>
        <p:sp>
          <p:nvSpPr>
            <p:cNvPr id="37" name="object 37"/>
            <p:cNvSpPr/>
            <p:nvPr/>
          </p:nvSpPr>
          <p:spPr>
            <a:xfrm>
              <a:off x="7016085" y="3327400"/>
              <a:ext cx="565150" cy="0"/>
            </a:xfrm>
            <a:custGeom>
              <a:avLst/>
              <a:gdLst/>
              <a:ahLst/>
              <a:cxnLst/>
              <a:rect l="l" t="t" r="r" b="b"/>
              <a:pathLst>
                <a:path w="565150">
                  <a:moveTo>
                    <a:pt x="0" y="0"/>
                  </a:moveTo>
                  <a:lnTo>
                    <a:pt x="565149" y="0"/>
                  </a:lnTo>
                </a:path>
              </a:pathLst>
            </a:custGeom>
            <a:ln w="28574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524085" y="3284537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1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606635" y="3254375"/>
              <a:ext cx="0" cy="136525"/>
            </a:xfrm>
            <a:custGeom>
              <a:avLst/>
              <a:gdLst/>
              <a:ahLst/>
              <a:cxnLst/>
              <a:rect l="l" t="t" r="r" b="b"/>
              <a:pathLst>
                <a:path h="136525">
                  <a:moveTo>
                    <a:pt x="0" y="0"/>
                  </a:moveTo>
                  <a:lnTo>
                    <a:pt x="0" y="136524"/>
                  </a:lnTo>
                </a:path>
              </a:pathLst>
            </a:custGeom>
            <a:ln w="9524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19010" y="1858964"/>
              <a:ext cx="1920875" cy="1116330"/>
            </a:xfrm>
            <a:custGeom>
              <a:avLst/>
              <a:gdLst/>
              <a:ahLst/>
              <a:cxnLst/>
              <a:rect l="l" t="t" r="r" b="b"/>
              <a:pathLst>
                <a:path w="1920875" h="1116330">
                  <a:moveTo>
                    <a:pt x="0" y="0"/>
                  </a:moveTo>
                  <a:lnTo>
                    <a:pt x="1920874" y="0"/>
                  </a:lnTo>
                  <a:lnTo>
                    <a:pt x="1920874" y="1116012"/>
                  </a:lnTo>
                  <a:lnTo>
                    <a:pt x="0" y="111601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724813" y="4077261"/>
            <a:ext cx="250761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i="1" spc="-30" dirty="0">
                <a:latin typeface="Tahoma"/>
                <a:cs typeface="Tahoma"/>
              </a:rPr>
              <a:t>sender sequence </a:t>
            </a:r>
            <a:r>
              <a:rPr sz="1450" i="1" spc="-35" dirty="0">
                <a:latin typeface="Tahoma"/>
                <a:cs typeface="Tahoma"/>
              </a:rPr>
              <a:t>number</a:t>
            </a:r>
            <a:r>
              <a:rPr sz="1450" i="1" spc="-40" dirty="0">
                <a:latin typeface="Tahoma"/>
                <a:cs typeface="Tahoma"/>
              </a:rPr>
              <a:t> </a:t>
            </a:r>
            <a:r>
              <a:rPr sz="1450" i="1" spc="-30" dirty="0">
                <a:latin typeface="Tahoma"/>
                <a:cs typeface="Tahoma"/>
              </a:rPr>
              <a:t>space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019010" y="1858964"/>
            <a:ext cx="942975" cy="227329"/>
          </a:xfrm>
          <a:prstGeom prst="rect">
            <a:avLst/>
          </a:prstGeom>
          <a:ln w="9526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220"/>
              </a:spcBef>
            </a:pPr>
            <a:r>
              <a:rPr sz="1000" dirty="0">
                <a:latin typeface="Arial"/>
                <a:cs typeface="Arial"/>
              </a:rPr>
              <a:t>source port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#</a:t>
            </a:r>
            <a:endParaRPr sz="1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961986" y="1858964"/>
            <a:ext cx="977900" cy="227329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186055">
              <a:lnSpc>
                <a:spcPct val="100000"/>
              </a:lnSpc>
              <a:spcBef>
                <a:spcPts val="259"/>
              </a:spcBef>
            </a:pPr>
            <a:r>
              <a:rPr sz="1000" dirty="0">
                <a:latin typeface="Arial"/>
                <a:cs typeface="Arial"/>
              </a:rPr>
              <a:t>dest port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#</a:t>
            </a:r>
            <a:endParaRPr sz="1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019010" y="2085975"/>
            <a:ext cx="1920875" cy="215900"/>
          </a:xfrm>
          <a:prstGeom prst="rect">
            <a:avLst/>
          </a:prstGeom>
          <a:solidFill>
            <a:srgbClr val="D81E00"/>
          </a:solidFill>
          <a:ln w="952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370205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sequence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019010" y="2301876"/>
            <a:ext cx="1920875" cy="22225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Arial"/>
                <a:cs typeface="Arial"/>
              </a:rPr>
              <a:t>acknowledgement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number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019010" y="2736850"/>
            <a:ext cx="942975" cy="238125"/>
          </a:xfrm>
          <a:prstGeom prst="rect">
            <a:avLst/>
          </a:prstGeom>
          <a:ln w="9526">
            <a:solidFill>
              <a:srgbClr val="000000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309"/>
              </a:spcBef>
            </a:pPr>
            <a:r>
              <a:rPr sz="1000" dirty="0">
                <a:latin typeface="Arial"/>
                <a:cs typeface="Arial"/>
              </a:rPr>
              <a:t>checksum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014248" y="2522537"/>
            <a:ext cx="1933575" cy="454025"/>
            <a:chOff x="5014248" y="2522537"/>
            <a:chExt cx="1933575" cy="454025"/>
          </a:xfrm>
        </p:grpSpPr>
        <p:sp>
          <p:nvSpPr>
            <p:cNvPr id="48" name="object 48"/>
            <p:cNvSpPr/>
            <p:nvPr/>
          </p:nvSpPr>
          <p:spPr>
            <a:xfrm>
              <a:off x="5961985" y="2527300"/>
              <a:ext cx="0" cy="444500"/>
            </a:xfrm>
            <a:custGeom>
              <a:avLst/>
              <a:gdLst/>
              <a:ahLst/>
              <a:cxnLst/>
              <a:rect l="l" t="t" r="r" b="b"/>
              <a:pathLst>
                <a:path h="444500">
                  <a:moveTo>
                    <a:pt x="0" y="0"/>
                  </a:moveTo>
                  <a:lnTo>
                    <a:pt x="1" y="44450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019010" y="2736850"/>
              <a:ext cx="1924050" cy="0"/>
            </a:xfrm>
            <a:custGeom>
              <a:avLst/>
              <a:gdLst/>
              <a:ahLst/>
              <a:cxnLst/>
              <a:rect l="l" t="t" r="r" b="b"/>
              <a:pathLst>
                <a:path w="1924050">
                  <a:moveTo>
                    <a:pt x="0" y="0"/>
                  </a:moveTo>
                  <a:lnTo>
                    <a:pt x="1924049" y="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5961986" y="2524125"/>
            <a:ext cx="977900" cy="21272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281305">
              <a:lnSpc>
                <a:spcPct val="100000"/>
              </a:lnSpc>
              <a:spcBef>
                <a:spcPts val="60"/>
              </a:spcBef>
            </a:pPr>
            <a:r>
              <a:rPr sz="1200" dirty="0">
                <a:latin typeface="Arial"/>
                <a:cs typeface="Arial"/>
              </a:rPr>
              <a:t>rwnd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961986" y="2736850"/>
            <a:ext cx="977900" cy="23812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191135">
              <a:lnSpc>
                <a:spcPct val="100000"/>
              </a:lnSpc>
              <a:spcBef>
                <a:spcPts val="309"/>
              </a:spcBef>
            </a:pPr>
            <a:r>
              <a:rPr sz="1000" dirty="0">
                <a:latin typeface="Arial"/>
                <a:cs typeface="Arial"/>
              </a:rPr>
              <a:t>urg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pointer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5250786" y="2166937"/>
            <a:ext cx="1866900" cy="1317625"/>
            <a:chOff x="5250786" y="2166937"/>
            <a:chExt cx="1866900" cy="1317625"/>
          </a:xfrm>
        </p:grpSpPr>
        <p:sp>
          <p:nvSpPr>
            <p:cNvPr id="53" name="object 53"/>
            <p:cNvSpPr/>
            <p:nvPr/>
          </p:nvSpPr>
          <p:spPr>
            <a:xfrm>
              <a:off x="5660360" y="2522538"/>
              <a:ext cx="0" cy="212725"/>
            </a:xfrm>
            <a:custGeom>
              <a:avLst/>
              <a:gdLst/>
              <a:ahLst/>
              <a:cxnLst/>
              <a:rect l="l" t="t" r="r" b="b"/>
              <a:pathLst>
                <a:path h="212725">
                  <a:moveTo>
                    <a:pt x="0" y="0"/>
                  </a:moveTo>
                  <a:lnTo>
                    <a:pt x="1" y="21272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255549" y="2520950"/>
              <a:ext cx="0" cy="212725"/>
            </a:xfrm>
            <a:custGeom>
              <a:avLst/>
              <a:gdLst/>
              <a:ahLst/>
              <a:cxnLst/>
              <a:rect l="l" t="t" r="r" b="b"/>
              <a:pathLst>
                <a:path h="212725">
                  <a:moveTo>
                    <a:pt x="0" y="0"/>
                  </a:moveTo>
                  <a:lnTo>
                    <a:pt x="1" y="21272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943060" y="2171699"/>
              <a:ext cx="170180" cy="1308100"/>
            </a:xfrm>
            <a:custGeom>
              <a:avLst/>
              <a:gdLst/>
              <a:ahLst/>
              <a:cxnLst/>
              <a:rect l="l" t="t" r="r" b="b"/>
              <a:pathLst>
                <a:path w="170179" h="1308100">
                  <a:moveTo>
                    <a:pt x="0" y="0"/>
                  </a:moveTo>
                  <a:lnTo>
                    <a:pt x="169863" y="0"/>
                  </a:lnTo>
                  <a:lnTo>
                    <a:pt x="169863" y="1308099"/>
                  </a:lnTo>
                </a:path>
              </a:pathLst>
            </a:custGeom>
            <a:ln w="9524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4986625" y="1558608"/>
            <a:ext cx="279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ahoma"/>
                <a:cs typeface="Tahoma"/>
              </a:rPr>
              <a:t>outgoing segment from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sender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20" dirty="0"/>
              <a:t>Transport </a:t>
            </a:r>
            <a:r>
              <a:rPr spc="-5" dirty="0"/>
              <a:t>Layer</a:t>
            </a:r>
            <a:r>
              <a:rPr spc="-100" dirty="0"/>
              <a:t> </a:t>
            </a:r>
            <a:r>
              <a:rPr sz="1800" baseline="2314" dirty="0"/>
              <a:t>3-</a:t>
            </a:r>
            <a:fld id="{81D60167-4931-47E6-BA6A-407CBD079E47}" type="slidenum">
              <a:rPr sz="1800" baseline="2314" dirty="0"/>
              <a:pPr marL="12700">
                <a:lnSpc>
                  <a:spcPct val="100000"/>
                </a:lnSpc>
                <a:spcBef>
                  <a:spcPts val="160"/>
                </a:spcBef>
              </a:pPr>
              <a:t>22</a:t>
            </a:fld>
            <a:endParaRPr sz="1800" baseline="2314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457" y="1300985"/>
            <a:ext cx="5850314" cy="114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723610" y="4926012"/>
            <a:ext cx="2605405" cy="546735"/>
            <a:chOff x="3723610" y="4926012"/>
            <a:chExt cx="2605405" cy="546735"/>
          </a:xfrm>
        </p:grpSpPr>
        <p:sp>
          <p:nvSpPr>
            <p:cNvPr id="4" name="object 4"/>
            <p:cNvSpPr/>
            <p:nvPr/>
          </p:nvSpPr>
          <p:spPr>
            <a:xfrm>
              <a:off x="3737898" y="4940299"/>
              <a:ext cx="2562860" cy="501015"/>
            </a:xfrm>
            <a:custGeom>
              <a:avLst/>
              <a:gdLst/>
              <a:ahLst/>
              <a:cxnLst/>
              <a:rect l="l" t="t" r="r" b="b"/>
              <a:pathLst>
                <a:path w="2562860" h="501014">
                  <a:moveTo>
                    <a:pt x="0" y="0"/>
                  </a:moveTo>
                  <a:lnTo>
                    <a:pt x="2562755" y="500930"/>
                  </a:lnTo>
                </a:path>
              </a:pathLst>
            </a:custGeom>
            <a:ln w="28574">
              <a:solidFill>
                <a:srgbClr val="434D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36342" y="5388201"/>
              <a:ext cx="92710" cy="84455"/>
            </a:xfrm>
            <a:custGeom>
              <a:avLst/>
              <a:gdLst/>
              <a:ahLst/>
              <a:cxnLst/>
              <a:rect l="l" t="t" r="r" b="b"/>
              <a:pathLst>
                <a:path w="92710" h="84454">
                  <a:moveTo>
                    <a:pt x="16445" y="0"/>
                  </a:moveTo>
                  <a:lnTo>
                    <a:pt x="0" y="84132"/>
                  </a:lnTo>
                  <a:lnTo>
                    <a:pt x="92355" y="58511"/>
                  </a:lnTo>
                  <a:lnTo>
                    <a:pt x="16445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737898" y="3157537"/>
            <a:ext cx="2600325" cy="609600"/>
            <a:chOff x="3737898" y="3157537"/>
            <a:chExt cx="2600325" cy="609600"/>
          </a:xfrm>
        </p:grpSpPr>
        <p:sp>
          <p:nvSpPr>
            <p:cNvPr id="7" name="object 7"/>
            <p:cNvSpPr/>
            <p:nvPr/>
          </p:nvSpPr>
          <p:spPr>
            <a:xfrm>
              <a:off x="3752185" y="3171825"/>
              <a:ext cx="2558415" cy="565785"/>
            </a:xfrm>
            <a:custGeom>
              <a:avLst/>
              <a:gdLst/>
              <a:ahLst/>
              <a:cxnLst/>
              <a:rect l="l" t="t" r="r" b="b"/>
              <a:pathLst>
                <a:path w="2558415" h="565785">
                  <a:moveTo>
                    <a:pt x="0" y="0"/>
                  </a:moveTo>
                  <a:lnTo>
                    <a:pt x="2558135" y="565333"/>
                  </a:lnTo>
                </a:path>
              </a:pathLst>
            </a:custGeom>
            <a:ln w="28574">
              <a:solidFill>
                <a:srgbClr val="434D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45269" y="3682974"/>
              <a:ext cx="93345" cy="83820"/>
            </a:xfrm>
            <a:custGeom>
              <a:avLst/>
              <a:gdLst/>
              <a:ahLst/>
              <a:cxnLst/>
              <a:rect l="l" t="t" r="r" b="b"/>
              <a:pathLst>
                <a:path w="93345" h="83820">
                  <a:moveTo>
                    <a:pt x="18497" y="0"/>
                  </a:moveTo>
                  <a:lnTo>
                    <a:pt x="0" y="83704"/>
                  </a:lnTo>
                  <a:lnTo>
                    <a:pt x="92953" y="60350"/>
                  </a:lnTo>
                  <a:lnTo>
                    <a:pt x="18497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03576" y="702946"/>
            <a:ext cx="57359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TCP seq. </a:t>
            </a:r>
            <a:r>
              <a:rPr sz="4400" spc="-5" dirty="0"/>
              <a:t>numbers,</a:t>
            </a:r>
            <a:r>
              <a:rPr sz="4400" spc="-55" dirty="0"/>
              <a:t> </a:t>
            </a:r>
            <a:r>
              <a:rPr spc="-5" dirty="0"/>
              <a:t>ACK</a:t>
            </a:r>
            <a:r>
              <a:rPr sz="4400" spc="-5" dirty="0"/>
              <a:t>s</a:t>
            </a:r>
            <a:endParaRPr sz="4400"/>
          </a:p>
        </p:txBody>
      </p:sp>
      <p:sp>
        <p:nvSpPr>
          <p:cNvPr id="10" name="object 10"/>
          <p:cNvSpPr txBox="1"/>
          <p:nvPr/>
        </p:nvSpPr>
        <p:spPr>
          <a:xfrm>
            <a:off x="3175982" y="2790825"/>
            <a:ext cx="502920" cy="7010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indent="73025">
              <a:lnSpc>
                <a:spcPts val="1700"/>
              </a:lnSpc>
              <a:spcBef>
                <a:spcPts val="340"/>
              </a:spcBef>
            </a:pPr>
            <a:r>
              <a:rPr sz="1600" dirty="0">
                <a:latin typeface="Tahoma"/>
                <a:cs typeface="Tahoma"/>
              </a:rPr>
              <a:t>User  </a:t>
            </a:r>
            <a:r>
              <a:rPr sz="1600" spc="-20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yp</a:t>
            </a:r>
            <a:r>
              <a:rPr sz="1600" dirty="0">
                <a:latin typeface="Tahoma"/>
                <a:cs typeface="Tahoma"/>
              </a:rPr>
              <a:t>es</a:t>
            </a:r>
            <a:endParaRPr sz="1600">
              <a:latin typeface="Tahoma"/>
              <a:cs typeface="Tahoma"/>
            </a:endParaRPr>
          </a:p>
          <a:p>
            <a:pPr marL="164465">
              <a:lnSpc>
                <a:spcPts val="1680"/>
              </a:lnSpc>
            </a:pPr>
            <a:r>
              <a:rPr sz="1600" dirty="0">
                <a:latin typeface="MS PGothic"/>
                <a:cs typeface="MS PGothic"/>
              </a:rPr>
              <a:t>‘</a:t>
            </a:r>
            <a:r>
              <a:rPr sz="1600" dirty="0">
                <a:latin typeface="Tahoma"/>
                <a:cs typeface="Tahoma"/>
              </a:rPr>
              <a:t>C</a:t>
            </a:r>
            <a:r>
              <a:rPr sz="1600" dirty="0">
                <a:latin typeface="MS PGothic"/>
                <a:cs typeface="MS PGothic"/>
              </a:rPr>
              <a:t>’</a:t>
            </a:r>
            <a:endParaRPr sz="1600">
              <a:latin typeface="MS PGothic"/>
              <a:cs typeface="MS P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70475" y="4403725"/>
            <a:ext cx="925830" cy="916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10"/>
              </a:lnSpc>
              <a:spcBef>
                <a:spcPts val="100"/>
              </a:spcBef>
            </a:pPr>
            <a:r>
              <a:rPr sz="1600" dirty="0">
                <a:latin typeface="Tahoma"/>
                <a:cs typeface="Tahoma"/>
              </a:rPr>
              <a:t>host</a:t>
            </a:r>
            <a:r>
              <a:rPr sz="1600" spc="-10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ACKs</a:t>
            </a:r>
            <a:endParaRPr sz="1600">
              <a:latin typeface="Tahoma"/>
              <a:cs typeface="Tahoma"/>
            </a:endParaRPr>
          </a:p>
          <a:p>
            <a:pPr marL="25400" marR="5715" indent="279400">
              <a:lnSpc>
                <a:spcPts val="1700"/>
              </a:lnSpc>
              <a:spcBef>
                <a:spcPts val="130"/>
              </a:spcBef>
            </a:pPr>
            <a:r>
              <a:rPr sz="1600" spc="-10" dirty="0">
                <a:latin typeface="Tahoma"/>
                <a:cs typeface="Tahoma"/>
              </a:rPr>
              <a:t>r</a:t>
            </a:r>
            <a:r>
              <a:rPr sz="1600" dirty="0">
                <a:latin typeface="Tahoma"/>
                <a:cs typeface="Tahoma"/>
              </a:rPr>
              <a:t>ecei</a:t>
            </a:r>
            <a:r>
              <a:rPr sz="1600" spc="-5" dirty="0">
                <a:latin typeface="Tahoma"/>
                <a:cs typeface="Tahoma"/>
              </a:rPr>
              <a:t>p</a:t>
            </a:r>
            <a:r>
              <a:rPr sz="1600" dirty="0">
                <a:latin typeface="Tahoma"/>
                <a:cs typeface="Tahoma"/>
              </a:rPr>
              <a:t>t  of</a:t>
            </a:r>
            <a:r>
              <a:rPr sz="1600" spc="-10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echoed</a:t>
            </a:r>
            <a:endParaRPr sz="1600">
              <a:latin typeface="Tahoma"/>
              <a:cs typeface="Tahoma"/>
            </a:endParaRPr>
          </a:p>
          <a:p>
            <a:pPr marL="584200">
              <a:lnSpc>
                <a:spcPts val="1680"/>
              </a:lnSpc>
            </a:pPr>
            <a:r>
              <a:rPr sz="1600" dirty="0">
                <a:latin typeface="MS PGothic"/>
                <a:cs typeface="MS PGothic"/>
              </a:rPr>
              <a:t>‘</a:t>
            </a:r>
            <a:r>
              <a:rPr sz="1600" dirty="0">
                <a:latin typeface="Tahoma"/>
                <a:cs typeface="Tahoma"/>
              </a:rPr>
              <a:t>C</a:t>
            </a:r>
            <a:r>
              <a:rPr sz="1600" dirty="0">
                <a:latin typeface="MS PGothic"/>
                <a:cs typeface="MS PGothic"/>
              </a:rPr>
              <a:t>’</a:t>
            </a:r>
            <a:endParaRPr sz="1600">
              <a:latin typeface="MS PGothic"/>
              <a:cs typeface="MS P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31250" y="3546158"/>
            <a:ext cx="1097915" cy="9931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sz="1600" dirty="0">
                <a:latin typeface="Tahoma"/>
                <a:cs typeface="Tahoma"/>
              </a:rPr>
              <a:t>host ACKs  </a:t>
            </a:r>
            <a:r>
              <a:rPr sz="1600" spc="-5" dirty="0">
                <a:latin typeface="Tahoma"/>
                <a:cs typeface="Tahoma"/>
              </a:rPr>
              <a:t>receipt </a:t>
            </a:r>
            <a:r>
              <a:rPr sz="1600" dirty="0">
                <a:latin typeface="Tahoma"/>
                <a:cs typeface="Tahoma"/>
              </a:rPr>
              <a:t>of  </a:t>
            </a:r>
            <a:r>
              <a:rPr sz="1600" dirty="0">
                <a:latin typeface="MS PGothic"/>
                <a:cs typeface="MS PGothic"/>
              </a:rPr>
              <a:t>‘</a:t>
            </a:r>
            <a:r>
              <a:rPr sz="1600" dirty="0">
                <a:latin typeface="Tahoma"/>
                <a:cs typeface="Tahoma"/>
              </a:rPr>
              <a:t>C</a:t>
            </a:r>
            <a:r>
              <a:rPr sz="1600" dirty="0">
                <a:latin typeface="MS PGothic"/>
                <a:cs typeface="MS PGothic"/>
              </a:rPr>
              <a:t>’</a:t>
            </a:r>
            <a:r>
              <a:rPr sz="1600" dirty="0">
                <a:latin typeface="Tahoma"/>
                <a:cs typeface="Tahoma"/>
              </a:rPr>
              <a:t>,</a:t>
            </a:r>
            <a:r>
              <a:rPr sz="1600" spc="-10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echoes  </a:t>
            </a:r>
            <a:r>
              <a:rPr sz="1600" spc="-5" dirty="0">
                <a:latin typeface="Tahoma"/>
                <a:cs typeface="Tahoma"/>
              </a:rPr>
              <a:t>back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MS PGothic"/>
                <a:cs typeface="MS PGothic"/>
              </a:rPr>
              <a:t>‘</a:t>
            </a:r>
            <a:r>
              <a:rPr sz="1600" dirty="0">
                <a:latin typeface="Tahoma"/>
                <a:cs typeface="Tahoma"/>
              </a:rPr>
              <a:t>C</a:t>
            </a:r>
            <a:r>
              <a:rPr sz="1600" dirty="0">
                <a:latin typeface="MS PGothic"/>
                <a:cs typeface="MS PGothic"/>
              </a:rPr>
              <a:t>’</a:t>
            </a:r>
            <a:endParaRPr sz="1600">
              <a:latin typeface="MS PGothic"/>
              <a:cs typeface="MS PGothic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742660" y="3930651"/>
            <a:ext cx="2568575" cy="829944"/>
            <a:chOff x="3742660" y="3930651"/>
            <a:chExt cx="2568575" cy="829944"/>
          </a:xfrm>
        </p:grpSpPr>
        <p:sp>
          <p:nvSpPr>
            <p:cNvPr id="14" name="object 14"/>
            <p:cNvSpPr/>
            <p:nvPr/>
          </p:nvSpPr>
          <p:spPr>
            <a:xfrm>
              <a:off x="3769929" y="3944939"/>
              <a:ext cx="2527300" cy="791845"/>
            </a:xfrm>
            <a:custGeom>
              <a:avLst/>
              <a:gdLst/>
              <a:ahLst/>
              <a:cxnLst/>
              <a:rect l="l" t="t" r="r" b="b"/>
              <a:pathLst>
                <a:path w="2527300" h="791845">
                  <a:moveTo>
                    <a:pt x="2527018" y="0"/>
                  </a:moveTo>
                  <a:lnTo>
                    <a:pt x="0" y="791558"/>
                  </a:lnTo>
                </a:path>
              </a:pathLst>
            </a:custGeom>
            <a:ln w="28574">
              <a:solidFill>
                <a:srgbClr val="434D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42660" y="4678511"/>
              <a:ext cx="94615" cy="81915"/>
            </a:xfrm>
            <a:custGeom>
              <a:avLst/>
              <a:gdLst/>
              <a:ahLst/>
              <a:cxnLst/>
              <a:rect l="l" t="t" r="r" b="b"/>
              <a:pathLst>
                <a:path w="94614" h="81914">
                  <a:moveTo>
                    <a:pt x="68992" y="0"/>
                  </a:moveTo>
                  <a:lnTo>
                    <a:pt x="0" y="66526"/>
                  </a:lnTo>
                  <a:lnTo>
                    <a:pt x="94617" y="81804"/>
                  </a:lnTo>
                  <a:lnTo>
                    <a:pt x="68992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015075" y="5781358"/>
            <a:ext cx="2219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99"/>
                </a:solidFill>
                <a:latin typeface="Tahoma"/>
                <a:cs typeface="Tahoma"/>
              </a:rPr>
              <a:t>simple telnet</a:t>
            </a:r>
            <a:r>
              <a:rPr sz="1800" spc="-55" dirty="0">
                <a:solidFill>
                  <a:srgbClr val="000099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Tahoma"/>
                <a:cs typeface="Tahoma"/>
              </a:rPr>
              <a:t>scenario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05800" y="1920558"/>
            <a:ext cx="6153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ahoma"/>
                <a:cs typeface="Tahoma"/>
              </a:rPr>
              <a:t>Host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B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22938" y="1926908"/>
            <a:ext cx="6172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ahoma"/>
                <a:cs typeface="Tahoma"/>
              </a:rPr>
              <a:t>Host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A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84900" y="3349308"/>
            <a:ext cx="23698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Seq=42, ACK=79, data </a:t>
            </a:r>
            <a:r>
              <a:rPr sz="1400" dirty="0">
                <a:latin typeface="Tahoma"/>
                <a:cs typeface="Tahoma"/>
              </a:rPr>
              <a:t>=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MS PGothic"/>
                <a:cs typeface="MS PGothic"/>
              </a:rPr>
              <a:t>‘</a:t>
            </a:r>
            <a:r>
              <a:rPr sz="1400" dirty="0">
                <a:latin typeface="Tahoma"/>
                <a:cs typeface="Tahoma"/>
              </a:rPr>
              <a:t>C</a:t>
            </a:r>
            <a:r>
              <a:rPr sz="1400" dirty="0">
                <a:latin typeface="MS PGothic"/>
                <a:cs typeface="MS PGothic"/>
              </a:rPr>
              <a:t>’</a:t>
            </a:r>
            <a:endParaRPr sz="1400">
              <a:latin typeface="MS PGothic"/>
              <a:cs typeface="MS P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88075" y="4244658"/>
            <a:ext cx="23533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Seq=79, ACK=43, data =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MS PGothic"/>
                <a:cs typeface="MS PGothic"/>
              </a:rPr>
              <a:t>‘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dirty="0">
                <a:latin typeface="MS PGothic"/>
                <a:cs typeface="MS PGothic"/>
              </a:rPr>
              <a:t>’</a:t>
            </a:r>
            <a:endParaRPr sz="1400">
              <a:latin typeface="MS PGothic"/>
              <a:cs typeface="MS P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24650" y="5117783"/>
            <a:ext cx="14001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Seq=43,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ACK=80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221962" y="2109788"/>
            <a:ext cx="755650" cy="3408679"/>
            <a:chOff x="3221962" y="2109788"/>
            <a:chExt cx="755650" cy="3408679"/>
          </a:xfrm>
        </p:grpSpPr>
        <p:sp>
          <p:nvSpPr>
            <p:cNvPr id="23" name="object 23"/>
            <p:cNvSpPr/>
            <p:nvPr/>
          </p:nvSpPr>
          <p:spPr>
            <a:xfrm>
              <a:off x="3729960" y="2930525"/>
              <a:ext cx="0" cy="2587625"/>
            </a:xfrm>
            <a:custGeom>
              <a:avLst/>
              <a:gdLst/>
              <a:ahLst/>
              <a:cxnLst/>
              <a:rect l="l" t="t" r="r" b="b"/>
              <a:pathLst>
                <a:path h="2587625">
                  <a:moveTo>
                    <a:pt x="0" y="0"/>
                  </a:moveTo>
                  <a:lnTo>
                    <a:pt x="1" y="2587624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21962" y="2109788"/>
              <a:ext cx="755648" cy="7826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43940" y="2184864"/>
              <a:ext cx="367426" cy="35838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6084223" y="2149475"/>
            <a:ext cx="789305" cy="3421379"/>
            <a:chOff x="6084223" y="2149475"/>
            <a:chExt cx="789305" cy="3421379"/>
          </a:xfrm>
        </p:grpSpPr>
        <p:sp>
          <p:nvSpPr>
            <p:cNvPr id="27" name="object 27"/>
            <p:cNvSpPr/>
            <p:nvPr/>
          </p:nvSpPr>
          <p:spPr>
            <a:xfrm>
              <a:off x="6392198" y="2982913"/>
              <a:ext cx="0" cy="2587625"/>
            </a:xfrm>
            <a:custGeom>
              <a:avLst/>
              <a:gdLst/>
              <a:ahLst/>
              <a:cxnLst/>
              <a:rect l="l" t="t" r="r" b="b"/>
              <a:pathLst>
                <a:path h="2587625">
                  <a:moveTo>
                    <a:pt x="0" y="0"/>
                  </a:moveTo>
                  <a:lnTo>
                    <a:pt x="1" y="2587624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84223" y="2149475"/>
              <a:ext cx="788987" cy="8620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153389" y="2232165"/>
              <a:ext cx="383635" cy="3947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20" dirty="0"/>
              <a:t>Transport </a:t>
            </a:r>
            <a:r>
              <a:rPr spc="-5" dirty="0"/>
              <a:t>Layer</a:t>
            </a:r>
            <a:r>
              <a:rPr spc="-100" dirty="0"/>
              <a:t> </a:t>
            </a:r>
            <a:r>
              <a:rPr sz="1800" baseline="2314" dirty="0"/>
              <a:t>3-</a:t>
            </a:r>
            <a:fld id="{81D60167-4931-47E6-BA6A-407CBD079E47}" type="slidenum">
              <a:rPr sz="1800" baseline="2314" dirty="0"/>
              <a:pPr marL="12700">
                <a:lnSpc>
                  <a:spcPct val="100000"/>
                </a:lnSpc>
                <a:spcBef>
                  <a:spcPts val="160"/>
                </a:spcBef>
              </a:pPr>
              <a:t>23</a:t>
            </a:fld>
            <a:endParaRPr sz="1800" baseline="2314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8829" y="1510535"/>
            <a:ext cx="4049735" cy="114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0263" y="909320"/>
            <a:ext cx="57092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4275" algn="l"/>
              </a:tabLst>
            </a:pPr>
            <a:r>
              <a:rPr sz="4400" spc="-5" dirty="0"/>
              <a:t>Transport	Layer:</a:t>
            </a:r>
            <a:r>
              <a:rPr sz="4400" spc="-50" dirty="0"/>
              <a:t> </a:t>
            </a:r>
            <a:r>
              <a:rPr sz="4400" spc="-5" dirty="0"/>
              <a:t>Outline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20" dirty="0"/>
              <a:t>Transport </a:t>
            </a:r>
            <a:r>
              <a:rPr spc="-5" dirty="0"/>
              <a:t>Layer</a:t>
            </a:r>
            <a:r>
              <a:rPr spc="-100" dirty="0"/>
              <a:t> </a:t>
            </a:r>
            <a:r>
              <a:rPr sz="1800" baseline="2314" dirty="0"/>
              <a:t>3-</a:t>
            </a:r>
            <a:fld id="{81D60167-4931-47E6-BA6A-407CBD079E47}" type="slidenum">
              <a:rPr sz="1800" baseline="2314" dirty="0"/>
              <a:pPr marL="12700">
                <a:lnSpc>
                  <a:spcPct val="100000"/>
                </a:lnSpc>
                <a:spcBef>
                  <a:spcPts val="160"/>
                </a:spcBef>
              </a:pPr>
              <a:t>24</a:t>
            </a:fld>
            <a:endParaRPr sz="1800" baseline="2314"/>
          </a:p>
        </p:txBody>
      </p:sp>
      <p:sp>
        <p:nvSpPr>
          <p:cNvPr id="4" name="object 4"/>
          <p:cNvSpPr txBox="1"/>
          <p:nvPr/>
        </p:nvSpPr>
        <p:spPr>
          <a:xfrm>
            <a:off x="1070263" y="2037079"/>
            <a:ext cx="2819400" cy="243332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570865" marR="351790" indent="-558800">
              <a:lnSpc>
                <a:spcPts val="2800"/>
              </a:lnSpc>
              <a:spcBef>
                <a:spcPts val="660"/>
              </a:spcBef>
            </a:pPr>
            <a:r>
              <a:rPr sz="2800" dirty="0">
                <a:latin typeface="Gill Sans MT"/>
                <a:cs typeface="Gill Sans MT"/>
              </a:rPr>
              <a:t>1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transport-layer  </a:t>
            </a:r>
            <a:r>
              <a:rPr sz="2800" dirty="0">
                <a:latin typeface="Gill Sans MT"/>
                <a:cs typeface="Gill Sans MT"/>
              </a:rPr>
              <a:t>services</a:t>
            </a:r>
            <a:endParaRPr sz="2800">
              <a:latin typeface="Gill Sans MT"/>
              <a:cs typeface="Gill Sans MT"/>
            </a:endParaRPr>
          </a:p>
          <a:p>
            <a:pPr marL="570865" marR="150495" indent="-558800">
              <a:lnSpc>
                <a:spcPts val="2830"/>
              </a:lnSpc>
              <a:spcBef>
                <a:spcPts val="745"/>
              </a:spcBef>
            </a:pPr>
            <a:r>
              <a:rPr sz="2800" dirty="0">
                <a:latin typeface="Gill Sans MT"/>
                <a:cs typeface="Gill Sans MT"/>
              </a:rPr>
              <a:t>2 multiplexing and  demultiplexing</a:t>
            </a:r>
            <a:endParaRPr sz="2800">
              <a:latin typeface="Gill Sans MT"/>
              <a:cs typeface="Gill Sans MT"/>
            </a:endParaRPr>
          </a:p>
          <a:p>
            <a:pPr marL="570865" marR="5080" indent="-558800">
              <a:lnSpc>
                <a:spcPts val="2930"/>
              </a:lnSpc>
              <a:spcBef>
                <a:spcPts val="560"/>
              </a:spcBef>
            </a:pPr>
            <a:r>
              <a:rPr sz="2800" dirty="0">
                <a:latin typeface="Gill Sans MT"/>
                <a:cs typeface="Gill Sans MT"/>
              </a:rPr>
              <a:t>3 </a:t>
            </a:r>
            <a:r>
              <a:rPr sz="2800" spc="-5" dirty="0">
                <a:latin typeface="Gill Sans MT"/>
                <a:cs typeface="Gill Sans MT"/>
              </a:rPr>
              <a:t>connectionless  transport: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UDP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32663" y="2037079"/>
            <a:ext cx="3948429" cy="359854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571500" marR="698500" indent="-558800">
              <a:lnSpc>
                <a:spcPts val="2800"/>
              </a:lnSpc>
              <a:spcBef>
                <a:spcPts val="660"/>
              </a:spcBef>
            </a:pPr>
            <a:r>
              <a:rPr sz="2800" dirty="0">
                <a:solidFill>
                  <a:srgbClr val="FF0000"/>
                </a:solidFill>
                <a:latin typeface="Gill Sans MT"/>
                <a:cs typeface="Gill Sans MT"/>
              </a:rPr>
              <a:t>4 </a:t>
            </a:r>
            <a:r>
              <a:rPr sz="2800" spc="-5" dirty="0">
                <a:solidFill>
                  <a:srgbClr val="FF0000"/>
                </a:solidFill>
                <a:latin typeface="Gill Sans MT"/>
                <a:cs typeface="Gill Sans MT"/>
              </a:rPr>
              <a:t>connection-oriented  transport:</a:t>
            </a:r>
            <a:r>
              <a:rPr sz="2800" spc="-1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FF0000"/>
                </a:solidFill>
                <a:latin typeface="Gill Sans MT"/>
                <a:cs typeface="Gill Sans MT"/>
              </a:rPr>
              <a:t>TCP</a:t>
            </a:r>
            <a:endParaRPr sz="2800">
              <a:latin typeface="Gill Sans MT"/>
              <a:cs typeface="Gill Sans MT"/>
            </a:endParaRPr>
          </a:p>
          <a:p>
            <a:pPr marL="685165">
              <a:lnSpc>
                <a:spcPct val="100000"/>
              </a:lnSpc>
              <a:spcBef>
                <a:spcPts val="175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segment</a:t>
            </a:r>
            <a:r>
              <a:rPr sz="2400" spc="-4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structure</a:t>
            </a:r>
            <a:endParaRPr sz="2400">
              <a:latin typeface="Gill Sans MT"/>
              <a:cs typeface="Gill Sans MT"/>
            </a:endParaRPr>
          </a:p>
          <a:p>
            <a:pPr marL="685165">
              <a:lnSpc>
                <a:spcPct val="100000"/>
              </a:lnSpc>
              <a:spcBef>
                <a:spcPts val="12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Gill Sans MT"/>
                <a:cs typeface="Gill Sans MT"/>
              </a:rPr>
              <a:t>reliable </a:t>
            </a:r>
            <a:r>
              <a:rPr sz="2400" dirty="0">
                <a:solidFill>
                  <a:srgbClr val="FF0000"/>
                </a:solidFill>
                <a:latin typeface="Gill Sans MT"/>
                <a:cs typeface="Gill Sans MT"/>
              </a:rPr>
              <a:t>data</a:t>
            </a:r>
            <a:r>
              <a:rPr sz="2400" spc="-4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Gill Sans MT"/>
                <a:cs typeface="Gill Sans MT"/>
              </a:rPr>
              <a:t>transfer</a:t>
            </a:r>
            <a:endParaRPr sz="2400">
              <a:latin typeface="Gill Sans MT"/>
              <a:cs typeface="Gill Sans MT"/>
            </a:endParaRPr>
          </a:p>
          <a:p>
            <a:pPr marL="685165">
              <a:lnSpc>
                <a:spcPct val="100000"/>
              </a:lnSpc>
              <a:spcBef>
                <a:spcPts val="12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Gill Sans MT"/>
                <a:cs typeface="Gill Sans MT"/>
              </a:rPr>
              <a:t>flow</a:t>
            </a:r>
            <a:r>
              <a:rPr sz="2400" spc="-40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control</a:t>
            </a:r>
            <a:endParaRPr sz="2400">
              <a:latin typeface="Gill Sans MT"/>
              <a:cs typeface="Gill Sans MT"/>
            </a:endParaRPr>
          </a:p>
          <a:p>
            <a:pPr marL="685165">
              <a:lnSpc>
                <a:spcPct val="100000"/>
              </a:lnSpc>
              <a:spcBef>
                <a:spcPts val="12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connection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management</a:t>
            </a:r>
            <a:endParaRPr sz="2400">
              <a:latin typeface="Gill Sans MT"/>
              <a:cs typeface="Gill Sans MT"/>
            </a:endParaRPr>
          </a:p>
          <a:p>
            <a:pPr marL="571500" marR="238125" indent="-558800">
              <a:lnSpc>
                <a:spcPts val="2830"/>
              </a:lnSpc>
              <a:spcBef>
                <a:spcPts val="790"/>
              </a:spcBef>
            </a:pPr>
            <a:r>
              <a:rPr sz="2800" dirty="0">
                <a:latin typeface="Gill Sans MT"/>
                <a:cs typeface="Gill Sans MT"/>
              </a:rPr>
              <a:t>5 principles of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congestion  control</a:t>
            </a:r>
            <a:endParaRPr sz="28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Gill Sans MT"/>
                <a:cs typeface="Gill Sans MT"/>
              </a:rPr>
              <a:t>6 TCP </a:t>
            </a:r>
            <a:r>
              <a:rPr sz="2800" spc="-5" dirty="0">
                <a:latin typeface="Gill Sans MT"/>
                <a:cs typeface="Gill Sans MT"/>
              </a:rPr>
              <a:t>congestion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control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0263" y="853758"/>
            <a:ext cx="58680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TCP </a:t>
            </a:r>
            <a:r>
              <a:rPr sz="4400" spc="-5" dirty="0"/>
              <a:t>reliable </a:t>
            </a:r>
            <a:r>
              <a:rPr sz="4400" dirty="0"/>
              <a:t>data</a:t>
            </a:r>
            <a:r>
              <a:rPr sz="4400" spc="-45" dirty="0"/>
              <a:t> </a:t>
            </a:r>
            <a:r>
              <a:rPr sz="4400" spc="-5" dirty="0"/>
              <a:t>transfer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70263" y="3404579"/>
            <a:ext cx="3551554" cy="3400931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68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Gill Sans MT"/>
                <a:cs typeface="Gill Sans MT"/>
              </a:rPr>
              <a:t>cumulative acks</a:t>
            </a:r>
            <a:endParaRPr sz="2400">
              <a:latin typeface="Gill Sans MT"/>
              <a:cs typeface="Gill Sans MT"/>
            </a:endParaRPr>
          </a:p>
          <a:p>
            <a:pPr marL="1155065" marR="5080" indent="-228600">
              <a:lnSpc>
                <a:spcPts val="2320"/>
              </a:lnSpc>
              <a:spcBef>
                <a:spcPts val="625"/>
              </a:spcBef>
              <a:tabLst>
                <a:tab pos="1155065" algn="l"/>
              </a:tabLst>
            </a:pPr>
            <a:r>
              <a:rPr sz="2000" dirty="0">
                <a:latin typeface="Gill Sans MT"/>
                <a:cs typeface="Gill Sans MT"/>
              </a:rPr>
              <a:t>•	selective acks often  </a:t>
            </a:r>
            <a:r>
              <a:rPr sz="2000" spc="-5" dirty="0">
                <a:latin typeface="Gill Sans MT"/>
                <a:cs typeface="Gill Sans MT"/>
              </a:rPr>
              <a:t>supported </a:t>
            </a:r>
            <a:r>
              <a:rPr sz="2000" dirty="0">
                <a:latin typeface="Gill Sans MT"/>
                <a:cs typeface="Gill Sans MT"/>
              </a:rPr>
              <a:t>as an</a:t>
            </a:r>
            <a:r>
              <a:rPr sz="2000" spc="-65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option</a:t>
            </a:r>
            <a:endParaRPr sz="2000">
              <a:latin typeface="Gill Sans MT"/>
              <a:cs typeface="Gill Sans MT"/>
            </a:endParaRPr>
          </a:p>
          <a:p>
            <a:pPr marL="697865" marR="265430" indent="-228600">
              <a:lnSpc>
                <a:spcPts val="2520"/>
              </a:lnSpc>
              <a:spcBef>
                <a:spcPts val="54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single retransmission  </a:t>
            </a:r>
            <a:r>
              <a:rPr sz="2400" dirty="0">
                <a:latin typeface="Gill Sans MT"/>
                <a:cs typeface="Gill Sans MT"/>
              </a:rPr>
              <a:t>timer</a:t>
            </a:r>
            <a:endParaRPr sz="2400">
              <a:latin typeface="Gill Sans MT"/>
              <a:cs typeface="Gill Sans MT"/>
            </a:endParaRPr>
          </a:p>
          <a:p>
            <a:pPr marL="354965" marR="936625" indent="-342900">
              <a:lnSpc>
                <a:spcPts val="2830"/>
              </a:lnSpc>
              <a:spcBef>
                <a:spcPts val="645"/>
              </a:spcBef>
              <a:tabLst>
                <a:tab pos="354965" algn="l"/>
              </a:tabLst>
            </a:pPr>
            <a:r>
              <a:rPr sz="1800" spc="-795" smtClean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800" spc="-795" smtClean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lang="en-US" sz="2800" spc="-5" dirty="0" err="1" smtClean="0">
                <a:latin typeface="Gill Sans MT"/>
                <a:cs typeface="Gill Sans MT"/>
              </a:rPr>
              <a:t>retra</a:t>
            </a:r>
            <a:r>
              <a:rPr sz="2800" smtClean="0">
                <a:latin typeface="Gill Sans MT"/>
                <a:cs typeface="Gill Sans MT"/>
              </a:rPr>
              <a:t>n</a:t>
            </a:r>
            <a:r>
              <a:rPr sz="2800" spc="-5" smtClean="0">
                <a:latin typeface="Gill Sans MT"/>
                <a:cs typeface="Gill Sans MT"/>
              </a:rPr>
              <a:t>s</a:t>
            </a:r>
            <a:r>
              <a:rPr sz="2800" smtClean="0">
                <a:latin typeface="Gill Sans MT"/>
                <a:cs typeface="Gill Sans MT"/>
              </a:rPr>
              <a:t>miss</a:t>
            </a:r>
            <a:r>
              <a:rPr sz="2800" spc="-5" smtClean="0">
                <a:latin typeface="Gill Sans MT"/>
                <a:cs typeface="Gill Sans MT"/>
              </a:rPr>
              <a:t>i</a:t>
            </a:r>
            <a:r>
              <a:rPr sz="2800" smtClean="0">
                <a:latin typeface="Gill Sans MT"/>
                <a:cs typeface="Gill Sans MT"/>
              </a:rPr>
              <a:t>ons  </a:t>
            </a:r>
            <a:r>
              <a:rPr sz="2800" dirty="0">
                <a:latin typeface="Gill Sans MT"/>
                <a:cs typeface="Gill Sans MT"/>
              </a:rPr>
              <a:t>triggered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by:</a:t>
            </a:r>
            <a:endParaRPr sz="2800">
              <a:latin typeface="Gill Sans MT"/>
              <a:cs typeface="Gill Sans MT"/>
            </a:endParaRPr>
          </a:p>
          <a:p>
            <a:pPr marL="469265">
              <a:lnSpc>
                <a:spcPct val="100000"/>
              </a:lnSpc>
              <a:spcBef>
                <a:spcPts val="17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timeout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events</a:t>
            </a:r>
            <a:endParaRPr sz="2400">
              <a:latin typeface="Gill Sans MT"/>
              <a:cs typeface="Gill Sans MT"/>
            </a:endParaRPr>
          </a:p>
          <a:p>
            <a:pPr marL="469265">
              <a:lnSpc>
                <a:spcPct val="100000"/>
              </a:lnSpc>
              <a:spcBef>
                <a:spcPts val="12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duplicate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acks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0263" y="1937068"/>
            <a:ext cx="7256145" cy="186372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54965" marR="3360420" indent="-342900" algn="just">
              <a:lnSpc>
                <a:spcPct val="84800"/>
              </a:lnSpc>
              <a:spcBef>
                <a:spcPts val="610"/>
              </a:spcBef>
            </a:pPr>
            <a:r>
              <a:rPr sz="1800" spc="-795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800" spc="6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Gill Sans MT"/>
                <a:cs typeface="Gill Sans MT"/>
              </a:rPr>
              <a:t>TCP </a:t>
            </a:r>
            <a:r>
              <a:rPr sz="2800" spc="-5" dirty="0">
                <a:latin typeface="Gill Sans MT"/>
                <a:cs typeface="Gill Sans MT"/>
              </a:rPr>
              <a:t>creates rdt </a:t>
            </a:r>
            <a:r>
              <a:rPr sz="2800" dirty="0">
                <a:latin typeface="Gill Sans MT"/>
                <a:cs typeface="Gill Sans MT"/>
              </a:rPr>
              <a:t>service  on </a:t>
            </a:r>
            <a:r>
              <a:rPr sz="2800" spc="-5" dirty="0">
                <a:latin typeface="Gill Sans MT"/>
                <a:cs typeface="Gill Sans MT"/>
              </a:rPr>
              <a:t>top </a:t>
            </a:r>
            <a:r>
              <a:rPr sz="2800" dirty="0">
                <a:latin typeface="Gill Sans MT"/>
                <a:cs typeface="Gill Sans MT"/>
              </a:rPr>
              <a:t>of IP</a:t>
            </a:r>
            <a:r>
              <a:rPr sz="2800" dirty="0">
                <a:latin typeface="MS PGothic"/>
                <a:cs typeface="MS PGothic"/>
              </a:rPr>
              <a:t>’</a:t>
            </a:r>
            <a:r>
              <a:rPr sz="2800" dirty="0">
                <a:latin typeface="Gill Sans MT"/>
                <a:cs typeface="Gill Sans MT"/>
              </a:rPr>
              <a:t>s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unreliable  </a:t>
            </a:r>
            <a:r>
              <a:rPr sz="2800" dirty="0">
                <a:latin typeface="Gill Sans MT"/>
                <a:cs typeface="Gill Sans MT"/>
              </a:rPr>
              <a:t>service</a:t>
            </a:r>
            <a:endParaRPr sz="2800">
              <a:latin typeface="Gill Sans MT"/>
              <a:cs typeface="Gill Sans MT"/>
            </a:endParaRPr>
          </a:p>
          <a:p>
            <a:pPr marL="469265" algn="just">
              <a:lnSpc>
                <a:spcPts val="2430"/>
              </a:lnSpc>
              <a:spcBef>
                <a:spcPts val="75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pipelined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segments</a:t>
            </a:r>
            <a:endParaRPr sz="2400">
              <a:latin typeface="Gill Sans MT"/>
              <a:cs typeface="Gill Sans MT"/>
            </a:endParaRPr>
          </a:p>
          <a:p>
            <a:pPr marL="4133215" algn="just">
              <a:lnSpc>
                <a:spcPts val="2910"/>
              </a:lnSpc>
            </a:pPr>
            <a:r>
              <a:rPr sz="2800" spc="-5" dirty="0">
                <a:latin typeface="Gill Sans MT"/>
                <a:cs typeface="Gill Sans MT"/>
              </a:rPr>
              <a:t>let</a:t>
            </a:r>
            <a:r>
              <a:rPr sz="2800" spc="-5" dirty="0">
                <a:latin typeface="MS PGothic"/>
                <a:cs typeface="MS PGothic"/>
              </a:rPr>
              <a:t>’</a:t>
            </a:r>
            <a:r>
              <a:rPr sz="2800" spc="-5" dirty="0">
                <a:latin typeface="Gill Sans MT"/>
                <a:cs typeface="Gill Sans MT"/>
              </a:rPr>
              <a:t>s initially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consider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4313" y="3677877"/>
            <a:ext cx="3267710" cy="155575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800" spc="-5" dirty="0">
                <a:latin typeface="Gill Sans MT"/>
                <a:cs typeface="Gill Sans MT"/>
              </a:rPr>
              <a:t>simplified </a:t>
            </a:r>
            <a:r>
              <a:rPr sz="2800" dirty="0">
                <a:latin typeface="Gill Sans MT"/>
                <a:cs typeface="Gill Sans MT"/>
              </a:rPr>
              <a:t>TCP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sender:</a:t>
            </a:r>
            <a:endParaRPr sz="2800">
              <a:latin typeface="Gill Sans MT"/>
              <a:cs typeface="Gill Sans MT"/>
            </a:endParaRPr>
          </a:p>
          <a:p>
            <a:pPr marL="127000">
              <a:lnSpc>
                <a:spcPct val="100000"/>
              </a:lnSpc>
              <a:spcBef>
                <a:spcPts val="175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ignore duplicate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acks</a:t>
            </a:r>
            <a:endParaRPr sz="2400">
              <a:latin typeface="Gill Sans MT"/>
              <a:cs typeface="Gill Sans MT"/>
            </a:endParaRPr>
          </a:p>
          <a:p>
            <a:pPr marL="354965" marR="438784" indent="-228600">
              <a:lnSpc>
                <a:spcPts val="2420"/>
              </a:lnSpc>
              <a:spcBef>
                <a:spcPts val="585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ignore </a:t>
            </a:r>
            <a:r>
              <a:rPr sz="2400" dirty="0">
                <a:latin typeface="Gill Sans MT"/>
                <a:cs typeface="Gill Sans MT"/>
              </a:rPr>
              <a:t>flow </a:t>
            </a:r>
            <a:r>
              <a:rPr sz="2400" spc="-5" dirty="0">
                <a:latin typeface="Gill Sans MT"/>
                <a:cs typeface="Gill Sans MT"/>
              </a:rPr>
              <a:t>control,  congestion</a:t>
            </a:r>
            <a:r>
              <a:rPr sz="2400" spc="-2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control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036" y="1454151"/>
            <a:ext cx="5942010" cy="173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20" dirty="0"/>
              <a:t>Transport </a:t>
            </a:r>
            <a:r>
              <a:rPr spc="-5" dirty="0"/>
              <a:t>Layer</a:t>
            </a:r>
            <a:r>
              <a:rPr spc="-100" dirty="0"/>
              <a:t> </a:t>
            </a:r>
            <a:r>
              <a:rPr sz="1800" baseline="2314" dirty="0"/>
              <a:t>3-</a:t>
            </a:r>
            <a:fld id="{81D60167-4931-47E6-BA6A-407CBD079E47}" type="slidenum">
              <a:rPr sz="1800" baseline="2314" dirty="0"/>
              <a:pPr marL="12700">
                <a:lnSpc>
                  <a:spcPct val="100000"/>
                </a:lnSpc>
                <a:spcBef>
                  <a:spcPts val="160"/>
                </a:spcBef>
              </a:pPr>
              <a:t>25</a:t>
            </a:fld>
            <a:endParaRPr sz="1800" baseline="2314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0263" y="680719"/>
            <a:ext cx="44729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TCP </a:t>
            </a:r>
            <a:r>
              <a:rPr sz="4400" spc="-5" dirty="0"/>
              <a:t>sender</a:t>
            </a:r>
            <a:r>
              <a:rPr sz="4400" spc="-55" dirty="0"/>
              <a:t> </a:t>
            </a:r>
            <a:r>
              <a:rPr sz="4400" spc="-5" dirty="0"/>
              <a:t>events: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70263" y="1603693"/>
            <a:ext cx="3409950" cy="35404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solidFill>
                  <a:srgbClr val="CC0000"/>
                </a:solidFill>
                <a:latin typeface="Gill Sans MT"/>
                <a:cs typeface="Gill Sans MT"/>
              </a:rPr>
              <a:t>data rcvd </a:t>
            </a:r>
            <a:r>
              <a:rPr sz="2800" i="1" dirty="0">
                <a:solidFill>
                  <a:srgbClr val="CC0000"/>
                </a:solidFill>
                <a:latin typeface="Gill Sans MT"/>
                <a:cs typeface="Gill Sans MT"/>
              </a:rPr>
              <a:t>from</a:t>
            </a:r>
            <a:r>
              <a:rPr sz="2800" i="1" spc="-20" dirty="0">
                <a:solidFill>
                  <a:srgbClr val="CC0000"/>
                </a:solidFill>
                <a:latin typeface="Gill Sans MT"/>
                <a:cs typeface="Gill Sans MT"/>
              </a:rPr>
              <a:t> </a:t>
            </a:r>
            <a:r>
              <a:rPr sz="2800" i="1" spc="-5" dirty="0">
                <a:solidFill>
                  <a:srgbClr val="CC0000"/>
                </a:solidFill>
                <a:latin typeface="Gill Sans MT"/>
                <a:cs typeface="Gill Sans MT"/>
              </a:rPr>
              <a:t>app:</a:t>
            </a:r>
            <a:endParaRPr sz="2800">
              <a:latin typeface="Gill Sans MT"/>
              <a:cs typeface="Gill Sans MT"/>
            </a:endParaRPr>
          </a:p>
          <a:p>
            <a:pPr marL="354965" marR="5080" indent="-342900">
              <a:lnSpc>
                <a:spcPct val="84600"/>
              </a:lnSpc>
              <a:spcBef>
                <a:spcPts val="630"/>
              </a:spcBef>
              <a:tabLst>
                <a:tab pos="354965" algn="l"/>
              </a:tabLst>
            </a:pPr>
            <a:r>
              <a:rPr sz="1800" spc="-795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800" spc="-795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Gill Sans MT"/>
                <a:cs typeface="Gill Sans MT"/>
              </a:rPr>
              <a:t>create segment with  </a:t>
            </a:r>
            <a:r>
              <a:rPr sz="2800" dirty="0">
                <a:latin typeface="Gill Sans MT"/>
                <a:cs typeface="Gill Sans MT"/>
              </a:rPr>
              <a:t>seq # </a:t>
            </a:r>
            <a:r>
              <a:rPr sz="2800" spc="-5" dirty="0">
                <a:latin typeface="Gill Sans MT"/>
                <a:cs typeface="Gill Sans MT"/>
              </a:rPr>
              <a:t>(=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byte-stream  </a:t>
            </a:r>
            <a:r>
              <a:rPr sz="2800" dirty="0">
                <a:latin typeface="Gill Sans MT"/>
                <a:cs typeface="Gill Sans MT"/>
              </a:rPr>
              <a:t>number of </a:t>
            </a:r>
            <a:r>
              <a:rPr sz="2800" spc="-5" dirty="0">
                <a:latin typeface="Gill Sans MT"/>
                <a:cs typeface="Gill Sans MT"/>
              </a:rPr>
              <a:t>first </a:t>
            </a:r>
            <a:r>
              <a:rPr sz="2800" dirty="0">
                <a:latin typeface="Gill Sans MT"/>
                <a:cs typeface="Gill Sans MT"/>
              </a:rPr>
              <a:t>data  byte </a:t>
            </a:r>
            <a:r>
              <a:rPr sz="2800" spc="-5" dirty="0">
                <a:latin typeface="Gill Sans MT"/>
                <a:cs typeface="Gill Sans MT"/>
              </a:rPr>
              <a:t>in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segment)</a:t>
            </a:r>
            <a:endParaRPr sz="2800">
              <a:latin typeface="Gill Sans MT"/>
              <a:cs typeface="Gill Sans MT"/>
            </a:endParaRPr>
          </a:p>
          <a:p>
            <a:pPr marL="354965" marR="196215" indent="-342900">
              <a:lnSpc>
                <a:spcPct val="84600"/>
              </a:lnSpc>
              <a:spcBef>
                <a:spcPts val="725"/>
              </a:spcBef>
              <a:tabLst>
                <a:tab pos="354965" algn="l"/>
              </a:tabLst>
            </a:pPr>
            <a:r>
              <a:rPr sz="1800" spc="-795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800" spc="-795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Gill Sans MT"/>
                <a:cs typeface="Gill Sans MT"/>
              </a:rPr>
              <a:t>start </a:t>
            </a:r>
            <a:r>
              <a:rPr sz="2800" dirty="0">
                <a:latin typeface="Gill Sans MT"/>
                <a:cs typeface="Gill Sans MT"/>
              </a:rPr>
              <a:t>timer </a:t>
            </a:r>
            <a:r>
              <a:rPr sz="2800" spc="-5" dirty="0">
                <a:latin typeface="Gill Sans MT"/>
                <a:cs typeface="Gill Sans MT"/>
              </a:rPr>
              <a:t>if not  already </a:t>
            </a:r>
            <a:r>
              <a:rPr sz="2800" dirty="0">
                <a:latin typeface="Gill Sans MT"/>
                <a:cs typeface="Gill Sans MT"/>
              </a:rPr>
              <a:t>running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(for  oldest unacked  </a:t>
            </a:r>
            <a:r>
              <a:rPr sz="2800" spc="-5">
                <a:latin typeface="Gill Sans MT"/>
                <a:cs typeface="Gill Sans MT"/>
              </a:rPr>
              <a:t>segment</a:t>
            </a:r>
            <a:r>
              <a:rPr sz="2800" spc="-5" smtClean="0">
                <a:latin typeface="Gill Sans MT"/>
                <a:cs typeface="Gill Sans MT"/>
              </a:rPr>
              <a:t>)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6463" y="1603693"/>
            <a:ext cx="3431540" cy="4716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solidFill>
                  <a:srgbClr val="CC0000"/>
                </a:solidFill>
                <a:latin typeface="Gill Sans MT"/>
                <a:cs typeface="Gill Sans MT"/>
              </a:rPr>
              <a:t>timeout:</a:t>
            </a:r>
            <a:endParaRPr sz="2800">
              <a:latin typeface="Gill Sans MT"/>
              <a:cs typeface="Gill Sans MT"/>
            </a:endParaRPr>
          </a:p>
          <a:p>
            <a:pPr marL="355600" marR="197485" indent="-342900">
              <a:lnSpc>
                <a:spcPts val="2830"/>
              </a:lnSpc>
              <a:spcBef>
                <a:spcPts val="645"/>
              </a:spcBef>
              <a:tabLst>
                <a:tab pos="354965" algn="l"/>
              </a:tabLst>
            </a:pPr>
            <a:r>
              <a:rPr sz="1800" spc="-795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800" spc="-795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Gill Sans MT"/>
                <a:cs typeface="Gill Sans MT"/>
              </a:rPr>
              <a:t>retransmit segment  that caused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timeout</a:t>
            </a:r>
            <a:endParaRPr sz="28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  <a:tabLst>
                <a:tab pos="354965" algn="l"/>
              </a:tabLst>
            </a:pPr>
            <a:r>
              <a:rPr sz="1800" spc="-795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800" spc="-795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Gill Sans MT"/>
                <a:cs typeface="Gill Sans MT"/>
              </a:rPr>
              <a:t>restart</a:t>
            </a:r>
            <a:r>
              <a:rPr sz="2800" spc="-1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timer</a:t>
            </a:r>
            <a:endParaRPr sz="2800">
              <a:latin typeface="Gill Sans MT"/>
              <a:cs typeface="Gill Sans MT"/>
            </a:endParaRPr>
          </a:p>
          <a:p>
            <a:pPr marL="111125">
              <a:lnSpc>
                <a:spcPct val="100000"/>
              </a:lnSpc>
              <a:spcBef>
                <a:spcPts val="140"/>
              </a:spcBef>
            </a:pPr>
            <a:r>
              <a:rPr sz="2800" i="1" spc="-5" dirty="0">
                <a:solidFill>
                  <a:srgbClr val="CC0000"/>
                </a:solidFill>
                <a:latin typeface="Gill Sans MT"/>
                <a:cs typeface="Gill Sans MT"/>
              </a:rPr>
              <a:t>ack rcvd:</a:t>
            </a:r>
            <a:endParaRPr sz="2800">
              <a:latin typeface="Gill Sans MT"/>
              <a:cs typeface="Gill Sans MT"/>
            </a:endParaRPr>
          </a:p>
          <a:p>
            <a:pPr marL="355600" marR="229870" indent="-342900" algn="just">
              <a:lnSpc>
                <a:spcPct val="85200"/>
              </a:lnSpc>
              <a:spcBef>
                <a:spcPts val="640"/>
              </a:spcBef>
            </a:pPr>
            <a:r>
              <a:rPr sz="1800" spc="-795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800" spc="60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if </a:t>
            </a:r>
            <a:r>
              <a:rPr sz="2800" dirty="0">
                <a:latin typeface="Gill Sans MT"/>
                <a:cs typeface="Gill Sans MT"/>
              </a:rPr>
              <a:t>ack </a:t>
            </a:r>
            <a:r>
              <a:rPr sz="2800" spc="-5" dirty="0">
                <a:latin typeface="Gill Sans MT"/>
                <a:cs typeface="Gill Sans MT"/>
              </a:rPr>
              <a:t>acknowledges  previously unacked  segments</a:t>
            </a:r>
            <a:endParaRPr sz="2800">
              <a:latin typeface="Gill Sans MT"/>
              <a:cs typeface="Gill Sans MT"/>
            </a:endParaRPr>
          </a:p>
          <a:p>
            <a:pPr marL="698500" marR="5080" indent="-228600" algn="just">
              <a:lnSpc>
                <a:spcPts val="2420"/>
              </a:lnSpc>
              <a:spcBef>
                <a:spcPts val="64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update what is known  </a:t>
            </a:r>
            <a:r>
              <a:rPr sz="2400" dirty="0">
                <a:latin typeface="Gill Sans MT"/>
                <a:cs typeface="Gill Sans MT"/>
              </a:rPr>
              <a:t>to be</a:t>
            </a:r>
            <a:r>
              <a:rPr sz="2400" spc="-20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ACKed</a:t>
            </a:r>
            <a:endParaRPr sz="2400">
              <a:latin typeface="Gill Sans MT"/>
              <a:cs typeface="Gill Sans MT"/>
            </a:endParaRPr>
          </a:p>
          <a:p>
            <a:pPr marL="698500" marR="102235" indent="-228600" algn="just">
              <a:lnSpc>
                <a:spcPts val="2420"/>
              </a:lnSpc>
              <a:spcBef>
                <a:spcPts val="66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(re-)start </a:t>
            </a:r>
            <a:r>
              <a:rPr sz="2400" dirty="0">
                <a:latin typeface="Gill Sans MT"/>
                <a:cs typeface="Gill Sans MT"/>
              </a:rPr>
              <a:t>timer </a:t>
            </a:r>
            <a:r>
              <a:rPr sz="2400" spc="-5" dirty="0">
                <a:latin typeface="Gill Sans MT"/>
                <a:cs typeface="Gill Sans MT"/>
              </a:rPr>
              <a:t>if still  unacked</a:t>
            </a:r>
            <a:r>
              <a:rPr sz="2400" spc="-10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segments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01061" y="1265238"/>
            <a:ext cx="5027611" cy="173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20" dirty="0"/>
              <a:t>Transport </a:t>
            </a:r>
            <a:r>
              <a:rPr spc="-5" dirty="0"/>
              <a:t>Layer</a:t>
            </a:r>
            <a:r>
              <a:rPr spc="-100" dirty="0"/>
              <a:t> </a:t>
            </a:r>
            <a:r>
              <a:rPr sz="1800" baseline="2314" dirty="0"/>
              <a:t>3-</a:t>
            </a:r>
            <a:fld id="{81D60167-4931-47E6-BA6A-407CBD079E47}" type="slidenum">
              <a:rPr sz="1800" baseline="2314" dirty="0"/>
              <a:pPr marL="12700">
                <a:lnSpc>
                  <a:spcPct val="100000"/>
                </a:lnSpc>
                <a:spcBef>
                  <a:spcPts val="160"/>
                </a:spcBef>
              </a:pPr>
              <a:t>26</a:t>
            </a:fld>
            <a:endParaRPr sz="1800" baseline="2314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3113" y="830263"/>
            <a:ext cx="62858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TCP: retransmission</a:t>
            </a:r>
            <a:r>
              <a:rPr dirty="0"/>
              <a:t> </a:t>
            </a:r>
            <a:r>
              <a:rPr spc="-5" dirty="0"/>
              <a:t>scenarios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19563" y="6436995"/>
            <a:ext cx="1766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lost ACK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scenario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09049" y="4627562"/>
            <a:ext cx="2365375" cy="544830"/>
            <a:chOff x="1509049" y="4627562"/>
            <a:chExt cx="2365375" cy="544830"/>
          </a:xfrm>
        </p:grpSpPr>
        <p:sp>
          <p:nvSpPr>
            <p:cNvPr id="5" name="object 5"/>
            <p:cNvSpPr/>
            <p:nvPr/>
          </p:nvSpPr>
          <p:spPr>
            <a:xfrm>
              <a:off x="1523337" y="4641849"/>
              <a:ext cx="2323465" cy="501015"/>
            </a:xfrm>
            <a:custGeom>
              <a:avLst/>
              <a:gdLst/>
              <a:ahLst/>
              <a:cxnLst/>
              <a:rect l="l" t="t" r="r" b="b"/>
              <a:pathLst>
                <a:path w="2323465" h="501014">
                  <a:moveTo>
                    <a:pt x="0" y="0"/>
                  </a:moveTo>
                  <a:lnTo>
                    <a:pt x="2323153" y="500395"/>
                  </a:lnTo>
                </a:path>
              </a:pathLst>
            </a:custGeom>
            <a:ln w="28574">
              <a:solidFill>
                <a:srgbClr val="434D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81595" y="5088310"/>
              <a:ext cx="93345" cy="83820"/>
            </a:xfrm>
            <a:custGeom>
              <a:avLst/>
              <a:gdLst/>
              <a:ahLst/>
              <a:cxnLst/>
              <a:rect l="l" t="t" r="r" b="b"/>
              <a:pathLst>
                <a:path w="93345" h="83820">
                  <a:moveTo>
                    <a:pt x="18051" y="0"/>
                  </a:moveTo>
                  <a:lnTo>
                    <a:pt x="0" y="83802"/>
                  </a:lnTo>
                  <a:lnTo>
                    <a:pt x="92829" y="59951"/>
                  </a:lnTo>
                  <a:lnTo>
                    <a:pt x="18051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32935" y="4635500"/>
              <a:ext cx="989330" cy="430530"/>
            </a:xfrm>
            <a:custGeom>
              <a:avLst/>
              <a:gdLst/>
              <a:ahLst/>
              <a:cxnLst/>
              <a:rect l="l" t="t" r="r" b="b"/>
              <a:pathLst>
                <a:path w="989330" h="430529">
                  <a:moveTo>
                    <a:pt x="989012" y="0"/>
                  </a:moveTo>
                  <a:lnTo>
                    <a:pt x="0" y="0"/>
                  </a:lnTo>
                  <a:lnTo>
                    <a:pt x="0" y="430212"/>
                  </a:lnTo>
                  <a:lnTo>
                    <a:pt x="989012" y="430212"/>
                  </a:lnTo>
                  <a:lnTo>
                    <a:pt x="9890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521748" y="2859087"/>
            <a:ext cx="2360930" cy="607695"/>
            <a:chOff x="1521748" y="2859087"/>
            <a:chExt cx="2360930" cy="607695"/>
          </a:xfrm>
        </p:grpSpPr>
        <p:sp>
          <p:nvSpPr>
            <p:cNvPr id="9" name="object 9"/>
            <p:cNvSpPr/>
            <p:nvPr/>
          </p:nvSpPr>
          <p:spPr>
            <a:xfrm>
              <a:off x="1536035" y="2873375"/>
              <a:ext cx="2319020" cy="565150"/>
            </a:xfrm>
            <a:custGeom>
              <a:avLst/>
              <a:gdLst/>
              <a:ahLst/>
              <a:cxnLst/>
              <a:rect l="l" t="t" r="r" b="b"/>
              <a:pathLst>
                <a:path w="2319020" h="565150">
                  <a:moveTo>
                    <a:pt x="0" y="0"/>
                  </a:moveTo>
                  <a:lnTo>
                    <a:pt x="2318561" y="564737"/>
                  </a:lnTo>
                </a:path>
              </a:pathLst>
            </a:custGeom>
            <a:ln w="28574">
              <a:solidFill>
                <a:srgbClr val="434D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88928" y="3382943"/>
              <a:ext cx="93980" cy="83820"/>
            </a:xfrm>
            <a:custGeom>
              <a:avLst/>
              <a:gdLst/>
              <a:ahLst/>
              <a:cxnLst/>
              <a:rect l="l" t="t" r="r" b="b"/>
              <a:pathLst>
                <a:path w="93979" h="83820">
                  <a:moveTo>
                    <a:pt x="20286" y="0"/>
                  </a:moveTo>
                  <a:lnTo>
                    <a:pt x="0" y="83290"/>
                  </a:lnTo>
                  <a:lnTo>
                    <a:pt x="93433" y="61931"/>
                  </a:lnTo>
                  <a:lnTo>
                    <a:pt x="20286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572673" y="3521076"/>
            <a:ext cx="1287780" cy="455295"/>
            <a:chOff x="2572673" y="3521076"/>
            <a:chExt cx="1287780" cy="455295"/>
          </a:xfrm>
        </p:grpSpPr>
        <p:sp>
          <p:nvSpPr>
            <p:cNvPr id="12" name="object 12"/>
            <p:cNvSpPr/>
            <p:nvPr/>
          </p:nvSpPr>
          <p:spPr>
            <a:xfrm>
              <a:off x="2599765" y="3535364"/>
              <a:ext cx="1246505" cy="418465"/>
            </a:xfrm>
            <a:custGeom>
              <a:avLst/>
              <a:gdLst/>
              <a:ahLst/>
              <a:cxnLst/>
              <a:rect l="l" t="t" r="r" b="b"/>
              <a:pathLst>
                <a:path w="1246504" h="418464">
                  <a:moveTo>
                    <a:pt x="1246082" y="0"/>
                  </a:moveTo>
                  <a:lnTo>
                    <a:pt x="0" y="417949"/>
                  </a:lnTo>
                </a:path>
              </a:pathLst>
            </a:custGeom>
            <a:ln w="28574">
              <a:solidFill>
                <a:srgbClr val="434D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72673" y="3894502"/>
              <a:ext cx="95250" cy="81280"/>
            </a:xfrm>
            <a:custGeom>
              <a:avLst/>
              <a:gdLst/>
              <a:ahLst/>
              <a:cxnLst/>
              <a:rect l="l" t="t" r="r" b="b"/>
              <a:pathLst>
                <a:path w="95250" h="81279">
                  <a:moveTo>
                    <a:pt x="67645" y="0"/>
                  </a:moveTo>
                  <a:lnTo>
                    <a:pt x="0" y="67898"/>
                  </a:lnTo>
                  <a:lnTo>
                    <a:pt x="94905" y="81274"/>
                  </a:lnTo>
                  <a:lnTo>
                    <a:pt x="67645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553113" y="1747520"/>
            <a:ext cx="6153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ahoma"/>
                <a:cs typeface="Tahoma"/>
              </a:rPr>
              <a:t>Host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B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59238" y="3039745"/>
            <a:ext cx="19304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Seq=92, </a:t>
            </a:r>
            <a:r>
              <a:rPr sz="1400" dirty="0">
                <a:latin typeface="Tahoma"/>
                <a:cs typeface="Tahoma"/>
              </a:rPr>
              <a:t>8 </a:t>
            </a:r>
            <a:r>
              <a:rPr sz="1400" spc="-5" dirty="0">
                <a:latin typeface="Tahoma"/>
                <a:cs typeface="Tahoma"/>
              </a:rPr>
              <a:t>bytes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data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06988" y="3609658"/>
            <a:ext cx="7918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ACK=100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15398" y="2632076"/>
            <a:ext cx="0" cy="3526154"/>
          </a:xfrm>
          <a:custGeom>
            <a:avLst/>
            <a:gdLst/>
            <a:ahLst/>
            <a:cxnLst/>
            <a:rect l="l" t="t" r="r" b="b"/>
            <a:pathLst>
              <a:path h="3526154">
                <a:moveTo>
                  <a:pt x="0" y="0"/>
                </a:moveTo>
                <a:lnTo>
                  <a:pt x="0" y="3525837"/>
                </a:lnTo>
              </a:path>
            </a:pathLst>
          </a:custGeom>
          <a:ln w="952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42685" y="2627313"/>
            <a:ext cx="0" cy="3538854"/>
          </a:xfrm>
          <a:custGeom>
            <a:avLst/>
            <a:gdLst/>
            <a:ahLst/>
            <a:cxnLst/>
            <a:rect l="l" t="t" r="r" b="b"/>
            <a:pathLst>
              <a:path h="3538854">
                <a:moveTo>
                  <a:pt x="0" y="0"/>
                </a:moveTo>
                <a:lnTo>
                  <a:pt x="1" y="3538536"/>
                </a:lnTo>
              </a:path>
            </a:pathLst>
          </a:custGeom>
          <a:ln w="952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748127" y="4749483"/>
            <a:ext cx="19304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Seq=92, </a:t>
            </a:r>
            <a:r>
              <a:rPr sz="1400" dirty="0">
                <a:latin typeface="Tahoma"/>
                <a:cs typeface="Tahoma"/>
              </a:rPr>
              <a:t>8 </a:t>
            </a:r>
            <a:r>
              <a:rPr sz="1400" spc="-5" dirty="0">
                <a:latin typeface="Tahoma"/>
                <a:cs typeface="Tahoma"/>
              </a:rPr>
              <a:t>bytes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data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40275" y="3800158"/>
            <a:ext cx="1993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19719" y="3453513"/>
            <a:ext cx="240029" cy="62357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ti</a:t>
            </a:r>
            <a:r>
              <a:rPr sz="1400" spc="-5" dirty="0">
                <a:latin typeface="Tahoma"/>
                <a:cs typeface="Tahoma"/>
              </a:rPr>
              <a:t>m</a:t>
            </a:r>
            <a:r>
              <a:rPr sz="1400" dirty="0">
                <a:latin typeface="Tahoma"/>
                <a:cs typeface="Tahoma"/>
              </a:rPr>
              <a:t>eo</a:t>
            </a:r>
            <a:r>
              <a:rPr sz="1400" spc="-5" dirty="0">
                <a:latin typeface="Tahoma"/>
                <a:cs typeface="Tahoma"/>
              </a:rPr>
              <a:t>u</a:t>
            </a:r>
            <a:r>
              <a:rPr sz="1400" dirty="0">
                <a:latin typeface="Tahoma"/>
                <a:cs typeface="Tahoma"/>
              </a:rPr>
              <a:t>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512223" y="5219701"/>
            <a:ext cx="2352675" cy="810895"/>
            <a:chOff x="1512223" y="5219701"/>
            <a:chExt cx="2352675" cy="810895"/>
          </a:xfrm>
        </p:grpSpPr>
        <p:sp>
          <p:nvSpPr>
            <p:cNvPr id="23" name="object 23"/>
            <p:cNvSpPr/>
            <p:nvPr/>
          </p:nvSpPr>
          <p:spPr>
            <a:xfrm>
              <a:off x="1539321" y="5233989"/>
              <a:ext cx="2311400" cy="774065"/>
            </a:xfrm>
            <a:custGeom>
              <a:avLst/>
              <a:gdLst/>
              <a:ahLst/>
              <a:cxnLst/>
              <a:rect l="l" t="t" r="r" b="b"/>
              <a:pathLst>
                <a:path w="2311400" h="774064">
                  <a:moveTo>
                    <a:pt x="2311289" y="0"/>
                  </a:moveTo>
                  <a:lnTo>
                    <a:pt x="0" y="773567"/>
                  </a:lnTo>
                </a:path>
              </a:pathLst>
            </a:custGeom>
            <a:ln w="28574">
              <a:solidFill>
                <a:srgbClr val="434D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12223" y="5948771"/>
              <a:ext cx="95250" cy="81915"/>
            </a:xfrm>
            <a:custGeom>
              <a:avLst/>
              <a:gdLst/>
              <a:ahLst/>
              <a:cxnLst/>
              <a:rect l="l" t="t" r="r" b="b"/>
              <a:pathLst>
                <a:path w="95250" h="81914">
                  <a:moveTo>
                    <a:pt x="67688" y="0"/>
                  </a:moveTo>
                  <a:lnTo>
                    <a:pt x="0" y="67853"/>
                  </a:lnTo>
                  <a:lnTo>
                    <a:pt x="94896" y="81292"/>
                  </a:lnTo>
                  <a:lnTo>
                    <a:pt x="67688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345027" y="5479733"/>
            <a:ext cx="7918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ACK=100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283623" y="2878138"/>
            <a:ext cx="104775" cy="508000"/>
            <a:chOff x="1283623" y="2878138"/>
            <a:chExt cx="104775" cy="508000"/>
          </a:xfrm>
        </p:grpSpPr>
        <p:sp>
          <p:nvSpPr>
            <p:cNvPr id="27" name="object 27"/>
            <p:cNvSpPr/>
            <p:nvPr/>
          </p:nvSpPr>
          <p:spPr>
            <a:xfrm>
              <a:off x="1331248" y="2903538"/>
              <a:ext cx="0" cy="482600"/>
            </a:xfrm>
            <a:custGeom>
              <a:avLst/>
              <a:gdLst/>
              <a:ahLst/>
              <a:cxnLst/>
              <a:rect l="l" t="t" r="r" b="b"/>
              <a:pathLst>
                <a:path h="482600">
                  <a:moveTo>
                    <a:pt x="0" y="4825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93148" y="287813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83623" y="2882901"/>
              <a:ext cx="104775" cy="0"/>
            </a:xfrm>
            <a:custGeom>
              <a:avLst/>
              <a:gdLst/>
              <a:ahLst/>
              <a:cxnLst/>
              <a:rect l="l" t="t" r="r" b="b"/>
              <a:pathLst>
                <a:path w="104775">
                  <a:moveTo>
                    <a:pt x="0" y="0"/>
                  </a:moveTo>
                  <a:lnTo>
                    <a:pt x="104775" y="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1266161" y="4108450"/>
            <a:ext cx="104775" cy="508000"/>
            <a:chOff x="1266161" y="4108450"/>
            <a:chExt cx="104775" cy="508000"/>
          </a:xfrm>
        </p:grpSpPr>
        <p:sp>
          <p:nvSpPr>
            <p:cNvPr id="31" name="object 31"/>
            <p:cNvSpPr/>
            <p:nvPr/>
          </p:nvSpPr>
          <p:spPr>
            <a:xfrm>
              <a:off x="1323310" y="4108450"/>
              <a:ext cx="0" cy="482600"/>
            </a:xfrm>
            <a:custGeom>
              <a:avLst/>
              <a:gdLst/>
              <a:ahLst/>
              <a:cxnLst/>
              <a:rect l="l" t="t" r="r" b="b"/>
              <a:pathLst>
                <a:path h="482600">
                  <a:moveTo>
                    <a:pt x="0" y="0"/>
                  </a:moveTo>
                  <a:lnTo>
                    <a:pt x="0" y="4825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85210" y="454024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66161" y="4611686"/>
              <a:ext cx="104775" cy="0"/>
            </a:xfrm>
            <a:custGeom>
              <a:avLst/>
              <a:gdLst/>
              <a:ahLst/>
              <a:cxnLst/>
              <a:rect l="l" t="t" r="r" b="b"/>
              <a:pathLst>
                <a:path w="104775">
                  <a:moveTo>
                    <a:pt x="104775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82050" y="6443345"/>
            <a:ext cx="1911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premature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timeout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225510" y="2865437"/>
            <a:ext cx="2456180" cy="2466975"/>
            <a:chOff x="6225510" y="2865437"/>
            <a:chExt cx="2456180" cy="2466975"/>
          </a:xfrm>
        </p:grpSpPr>
        <p:sp>
          <p:nvSpPr>
            <p:cNvPr id="36" name="object 36"/>
            <p:cNvSpPr/>
            <p:nvPr/>
          </p:nvSpPr>
          <p:spPr>
            <a:xfrm>
              <a:off x="6239798" y="4648200"/>
              <a:ext cx="2414270" cy="657860"/>
            </a:xfrm>
            <a:custGeom>
              <a:avLst/>
              <a:gdLst/>
              <a:ahLst/>
              <a:cxnLst/>
              <a:rect l="l" t="t" r="r" b="b"/>
              <a:pathLst>
                <a:path w="2414270" h="657860">
                  <a:moveTo>
                    <a:pt x="0" y="0"/>
                  </a:moveTo>
                  <a:lnTo>
                    <a:pt x="2414004" y="657651"/>
                  </a:lnTo>
                </a:path>
              </a:pathLst>
            </a:custGeom>
            <a:ln w="28574">
              <a:solidFill>
                <a:srgbClr val="434D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587395" y="5249475"/>
              <a:ext cx="93980" cy="83185"/>
            </a:xfrm>
            <a:custGeom>
              <a:avLst/>
              <a:gdLst/>
              <a:ahLst/>
              <a:cxnLst/>
              <a:rect l="l" t="t" r="r" b="b"/>
              <a:pathLst>
                <a:path w="93979" h="83185">
                  <a:moveTo>
                    <a:pt x="22532" y="0"/>
                  </a:moveTo>
                  <a:lnTo>
                    <a:pt x="0" y="82710"/>
                  </a:lnTo>
                  <a:lnTo>
                    <a:pt x="93977" y="63887"/>
                  </a:lnTo>
                  <a:lnTo>
                    <a:pt x="22532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71359" y="3541713"/>
              <a:ext cx="2312035" cy="1573530"/>
            </a:xfrm>
            <a:custGeom>
              <a:avLst/>
              <a:gdLst/>
              <a:ahLst/>
              <a:cxnLst/>
              <a:rect l="l" t="t" r="r" b="b"/>
              <a:pathLst>
                <a:path w="2312034" h="1573529">
                  <a:moveTo>
                    <a:pt x="2311587" y="0"/>
                  </a:moveTo>
                  <a:lnTo>
                    <a:pt x="0" y="1573010"/>
                  </a:lnTo>
                </a:path>
              </a:pathLst>
            </a:custGeom>
            <a:ln w="28574">
              <a:solidFill>
                <a:srgbClr val="434D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247735" y="5047136"/>
              <a:ext cx="95250" cy="83820"/>
            </a:xfrm>
            <a:custGeom>
              <a:avLst/>
              <a:gdLst/>
              <a:ahLst/>
              <a:cxnLst/>
              <a:rect l="l" t="t" r="r" b="b"/>
              <a:pathLst>
                <a:path w="95250" h="83820">
                  <a:moveTo>
                    <a:pt x="46758" y="0"/>
                  </a:moveTo>
                  <a:lnTo>
                    <a:pt x="0" y="83663"/>
                  </a:lnTo>
                  <a:lnTo>
                    <a:pt x="94985" y="70872"/>
                  </a:lnTo>
                  <a:lnTo>
                    <a:pt x="46758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273135" y="2879725"/>
              <a:ext cx="2319020" cy="565150"/>
            </a:xfrm>
            <a:custGeom>
              <a:avLst/>
              <a:gdLst/>
              <a:ahLst/>
              <a:cxnLst/>
              <a:rect l="l" t="t" r="r" b="b"/>
              <a:pathLst>
                <a:path w="2319020" h="565150">
                  <a:moveTo>
                    <a:pt x="0" y="0"/>
                  </a:moveTo>
                  <a:lnTo>
                    <a:pt x="2318561" y="564737"/>
                  </a:lnTo>
                </a:path>
              </a:pathLst>
            </a:custGeom>
            <a:ln w="28574">
              <a:solidFill>
                <a:srgbClr val="434D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526027" y="3389293"/>
              <a:ext cx="93980" cy="83820"/>
            </a:xfrm>
            <a:custGeom>
              <a:avLst/>
              <a:gdLst/>
              <a:ahLst/>
              <a:cxnLst/>
              <a:rect l="l" t="t" r="r" b="b"/>
              <a:pathLst>
                <a:path w="93979" h="83820">
                  <a:moveTo>
                    <a:pt x="20286" y="0"/>
                  </a:moveTo>
                  <a:lnTo>
                    <a:pt x="0" y="83290"/>
                  </a:lnTo>
                  <a:lnTo>
                    <a:pt x="93433" y="61931"/>
                  </a:lnTo>
                  <a:lnTo>
                    <a:pt x="20286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8290211" y="1753870"/>
            <a:ext cx="6153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ahoma"/>
                <a:cs typeface="Tahoma"/>
              </a:rPr>
              <a:t>Host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B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206788" y="1771333"/>
            <a:ext cx="53543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49165" algn="l"/>
              </a:tabLst>
            </a:pPr>
            <a:r>
              <a:rPr sz="2400" baseline="1736" dirty="0">
                <a:latin typeface="Tahoma"/>
                <a:cs typeface="Tahoma"/>
              </a:rPr>
              <a:t>Host A	</a:t>
            </a:r>
            <a:r>
              <a:rPr sz="1600" dirty="0">
                <a:latin typeface="Tahoma"/>
                <a:cs typeface="Tahoma"/>
              </a:rPr>
              <a:t>Host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A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496337" y="3046095"/>
            <a:ext cx="19304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Seq=92, </a:t>
            </a:r>
            <a:r>
              <a:rPr sz="1400" dirty="0">
                <a:latin typeface="Tahoma"/>
                <a:cs typeface="Tahoma"/>
              </a:rPr>
              <a:t>8 </a:t>
            </a:r>
            <a:r>
              <a:rPr sz="1400" spc="-5" dirty="0">
                <a:latin typeface="Tahoma"/>
                <a:cs typeface="Tahoma"/>
              </a:rPr>
              <a:t>bytes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data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247734" y="2628901"/>
            <a:ext cx="2414905" cy="3548379"/>
            <a:chOff x="6247734" y="2628901"/>
            <a:chExt cx="2414905" cy="3548379"/>
          </a:xfrm>
        </p:grpSpPr>
        <p:sp>
          <p:nvSpPr>
            <p:cNvPr id="46" name="object 46"/>
            <p:cNvSpPr/>
            <p:nvPr/>
          </p:nvSpPr>
          <p:spPr>
            <a:xfrm>
              <a:off x="6252497" y="2638425"/>
              <a:ext cx="0" cy="3526154"/>
            </a:xfrm>
            <a:custGeom>
              <a:avLst/>
              <a:gdLst/>
              <a:ahLst/>
              <a:cxnLst/>
              <a:rect l="l" t="t" r="r" b="b"/>
              <a:pathLst>
                <a:path h="3526154">
                  <a:moveTo>
                    <a:pt x="0" y="0"/>
                  </a:moveTo>
                  <a:lnTo>
                    <a:pt x="1" y="3525836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657560" y="2633663"/>
              <a:ext cx="0" cy="3538854"/>
            </a:xfrm>
            <a:custGeom>
              <a:avLst/>
              <a:gdLst/>
              <a:ahLst/>
              <a:cxnLst/>
              <a:rect l="l" t="t" r="r" b="b"/>
              <a:pathLst>
                <a:path h="3538854">
                  <a:moveTo>
                    <a:pt x="0" y="0"/>
                  </a:moveTo>
                  <a:lnTo>
                    <a:pt x="0" y="3538536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265323" y="4765675"/>
              <a:ext cx="1057275" cy="508000"/>
            </a:xfrm>
            <a:custGeom>
              <a:avLst/>
              <a:gdLst/>
              <a:ahLst/>
              <a:cxnLst/>
              <a:rect l="l" t="t" r="r" b="b"/>
              <a:pathLst>
                <a:path w="1057275" h="508000">
                  <a:moveTo>
                    <a:pt x="1057275" y="0"/>
                  </a:moveTo>
                  <a:lnTo>
                    <a:pt x="0" y="0"/>
                  </a:lnTo>
                  <a:lnTo>
                    <a:pt x="0" y="508000"/>
                  </a:lnTo>
                  <a:lnTo>
                    <a:pt x="1057275" y="508000"/>
                  </a:lnTo>
                  <a:lnTo>
                    <a:pt x="1057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264686" y="4832033"/>
            <a:ext cx="1053465" cy="4419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39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Seq=92,</a:t>
            </a:r>
            <a:r>
              <a:rPr sz="1400" spc="40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8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639"/>
              </a:lnSpc>
            </a:pPr>
            <a:r>
              <a:rPr sz="1400" spc="-5" dirty="0">
                <a:latin typeface="Tahoma"/>
                <a:cs typeface="Tahoma"/>
              </a:rPr>
              <a:t>bytes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data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956818" y="3459863"/>
            <a:ext cx="240029" cy="62357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ti</a:t>
            </a:r>
            <a:r>
              <a:rPr sz="1400" spc="-5" dirty="0">
                <a:latin typeface="Tahoma"/>
                <a:cs typeface="Tahoma"/>
              </a:rPr>
              <a:t>m</a:t>
            </a:r>
            <a:r>
              <a:rPr sz="1400" dirty="0">
                <a:latin typeface="Tahoma"/>
                <a:cs typeface="Tahoma"/>
              </a:rPr>
              <a:t>eo</a:t>
            </a:r>
            <a:r>
              <a:rPr sz="1400" spc="-5" dirty="0">
                <a:latin typeface="Tahoma"/>
                <a:cs typeface="Tahoma"/>
              </a:rPr>
              <a:t>u</a:t>
            </a:r>
            <a:r>
              <a:rPr sz="1400" dirty="0">
                <a:latin typeface="Tahoma"/>
                <a:cs typeface="Tahoma"/>
              </a:rPr>
              <a:t>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271547" y="5337175"/>
            <a:ext cx="2352675" cy="810895"/>
            <a:chOff x="6271547" y="5337175"/>
            <a:chExt cx="2352675" cy="810895"/>
          </a:xfrm>
        </p:grpSpPr>
        <p:sp>
          <p:nvSpPr>
            <p:cNvPr id="52" name="object 52"/>
            <p:cNvSpPr/>
            <p:nvPr/>
          </p:nvSpPr>
          <p:spPr>
            <a:xfrm>
              <a:off x="6298645" y="5351462"/>
              <a:ext cx="2311400" cy="774065"/>
            </a:xfrm>
            <a:custGeom>
              <a:avLst/>
              <a:gdLst/>
              <a:ahLst/>
              <a:cxnLst/>
              <a:rect l="l" t="t" r="r" b="b"/>
              <a:pathLst>
                <a:path w="2311400" h="774064">
                  <a:moveTo>
                    <a:pt x="2311289" y="0"/>
                  </a:moveTo>
                  <a:lnTo>
                    <a:pt x="0" y="773567"/>
                  </a:lnTo>
                </a:path>
              </a:pathLst>
            </a:custGeom>
            <a:ln w="28574">
              <a:solidFill>
                <a:srgbClr val="434D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271547" y="6066245"/>
              <a:ext cx="95250" cy="81915"/>
            </a:xfrm>
            <a:custGeom>
              <a:avLst/>
              <a:gdLst/>
              <a:ahLst/>
              <a:cxnLst/>
              <a:rect l="l" t="t" r="r" b="b"/>
              <a:pathLst>
                <a:path w="95250" h="81914">
                  <a:moveTo>
                    <a:pt x="67689" y="0"/>
                  </a:moveTo>
                  <a:lnTo>
                    <a:pt x="0" y="67854"/>
                  </a:lnTo>
                  <a:lnTo>
                    <a:pt x="94896" y="81292"/>
                  </a:lnTo>
                  <a:lnTo>
                    <a:pt x="67689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7104350" y="5597208"/>
            <a:ext cx="7918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ACK=120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003260" y="4114800"/>
            <a:ext cx="104775" cy="508000"/>
            <a:chOff x="6003260" y="4114800"/>
            <a:chExt cx="104775" cy="508000"/>
          </a:xfrm>
        </p:grpSpPr>
        <p:sp>
          <p:nvSpPr>
            <p:cNvPr id="56" name="object 56"/>
            <p:cNvSpPr/>
            <p:nvPr/>
          </p:nvSpPr>
          <p:spPr>
            <a:xfrm>
              <a:off x="6060409" y="4114800"/>
              <a:ext cx="0" cy="482600"/>
            </a:xfrm>
            <a:custGeom>
              <a:avLst/>
              <a:gdLst/>
              <a:ahLst/>
              <a:cxnLst/>
              <a:rect l="l" t="t" r="r" b="b"/>
              <a:pathLst>
                <a:path h="482600">
                  <a:moveTo>
                    <a:pt x="0" y="0"/>
                  </a:moveTo>
                  <a:lnTo>
                    <a:pt x="0" y="4825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022310" y="4546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003260" y="4618037"/>
              <a:ext cx="104775" cy="0"/>
            </a:xfrm>
            <a:custGeom>
              <a:avLst/>
              <a:gdLst/>
              <a:ahLst/>
              <a:cxnLst/>
              <a:rect l="l" t="t" r="r" b="b"/>
              <a:pathLst>
                <a:path w="104775">
                  <a:moveTo>
                    <a:pt x="104774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6030248" y="2884488"/>
            <a:ext cx="2574925" cy="974090"/>
            <a:chOff x="6030248" y="2884488"/>
            <a:chExt cx="2574925" cy="974090"/>
          </a:xfrm>
        </p:grpSpPr>
        <p:sp>
          <p:nvSpPr>
            <p:cNvPr id="60" name="object 60"/>
            <p:cNvSpPr/>
            <p:nvPr/>
          </p:nvSpPr>
          <p:spPr>
            <a:xfrm>
              <a:off x="6258847" y="3265488"/>
              <a:ext cx="2319020" cy="565150"/>
            </a:xfrm>
            <a:custGeom>
              <a:avLst/>
              <a:gdLst/>
              <a:ahLst/>
              <a:cxnLst/>
              <a:rect l="l" t="t" r="r" b="b"/>
              <a:pathLst>
                <a:path w="2319020" h="565150">
                  <a:moveTo>
                    <a:pt x="0" y="0"/>
                  </a:moveTo>
                  <a:lnTo>
                    <a:pt x="2318561" y="564737"/>
                  </a:lnTo>
                </a:path>
              </a:pathLst>
            </a:custGeom>
            <a:ln w="28574">
              <a:solidFill>
                <a:srgbClr val="434D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511739" y="3775056"/>
              <a:ext cx="93980" cy="83820"/>
            </a:xfrm>
            <a:custGeom>
              <a:avLst/>
              <a:gdLst/>
              <a:ahLst/>
              <a:cxnLst/>
              <a:rect l="l" t="t" r="r" b="b"/>
              <a:pathLst>
                <a:path w="93979" h="83820">
                  <a:moveTo>
                    <a:pt x="20286" y="0"/>
                  </a:moveTo>
                  <a:lnTo>
                    <a:pt x="0" y="83290"/>
                  </a:lnTo>
                  <a:lnTo>
                    <a:pt x="93433" y="61932"/>
                  </a:lnTo>
                  <a:lnTo>
                    <a:pt x="20286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962110" y="3346451"/>
              <a:ext cx="869950" cy="401955"/>
            </a:xfrm>
            <a:custGeom>
              <a:avLst/>
              <a:gdLst/>
              <a:ahLst/>
              <a:cxnLst/>
              <a:rect l="l" t="t" r="r" b="b"/>
              <a:pathLst>
                <a:path w="869950" h="401954">
                  <a:moveTo>
                    <a:pt x="869950" y="0"/>
                  </a:moveTo>
                  <a:lnTo>
                    <a:pt x="0" y="0"/>
                  </a:lnTo>
                  <a:lnTo>
                    <a:pt x="0" y="401637"/>
                  </a:lnTo>
                  <a:lnTo>
                    <a:pt x="869950" y="401637"/>
                  </a:lnTo>
                  <a:lnTo>
                    <a:pt x="869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068347" y="2909888"/>
              <a:ext cx="0" cy="482600"/>
            </a:xfrm>
            <a:custGeom>
              <a:avLst/>
              <a:gdLst/>
              <a:ahLst/>
              <a:cxnLst/>
              <a:rect l="l" t="t" r="r" b="b"/>
              <a:pathLst>
                <a:path h="482600">
                  <a:moveTo>
                    <a:pt x="0" y="4825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030248" y="288448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6386800" y="3431858"/>
            <a:ext cx="21240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Seq=100, </a:t>
            </a:r>
            <a:r>
              <a:rPr sz="1400" dirty="0">
                <a:latin typeface="Tahoma"/>
                <a:cs typeface="Tahoma"/>
              </a:rPr>
              <a:t>20 </a:t>
            </a:r>
            <a:r>
              <a:rPr sz="1400" spc="-5" dirty="0">
                <a:latin typeface="Tahoma"/>
                <a:cs typeface="Tahoma"/>
              </a:rPr>
              <a:t>bytes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data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6252498" y="3883026"/>
            <a:ext cx="2349500" cy="1603375"/>
            <a:chOff x="6252498" y="3883026"/>
            <a:chExt cx="2349500" cy="1603375"/>
          </a:xfrm>
        </p:grpSpPr>
        <p:sp>
          <p:nvSpPr>
            <p:cNvPr id="67" name="object 67"/>
            <p:cNvSpPr/>
            <p:nvPr/>
          </p:nvSpPr>
          <p:spPr>
            <a:xfrm>
              <a:off x="6276122" y="3897314"/>
              <a:ext cx="2312035" cy="1573530"/>
            </a:xfrm>
            <a:custGeom>
              <a:avLst/>
              <a:gdLst/>
              <a:ahLst/>
              <a:cxnLst/>
              <a:rect l="l" t="t" r="r" b="b"/>
              <a:pathLst>
                <a:path w="2312034" h="1573529">
                  <a:moveTo>
                    <a:pt x="2311588" y="0"/>
                  </a:moveTo>
                  <a:lnTo>
                    <a:pt x="0" y="1573010"/>
                  </a:lnTo>
                </a:path>
              </a:pathLst>
            </a:custGeom>
            <a:ln w="28574">
              <a:solidFill>
                <a:srgbClr val="434D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252498" y="5402736"/>
              <a:ext cx="95250" cy="83820"/>
            </a:xfrm>
            <a:custGeom>
              <a:avLst/>
              <a:gdLst/>
              <a:ahLst/>
              <a:cxnLst/>
              <a:rect l="l" t="t" r="r" b="b"/>
              <a:pathLst>
                <a:path w="95250" h="83820">
                  <a:moveTo>
                    <a:pt x="46757" y="0"/>
                  </a:moveTo>
                  <a:lnTo>
                    <a:pt x="0" y="83663"/>
                  </a:lnTo>
                  <a:lnTo>
                    <a:pt x="94985" y="70872"/>
                  </a:lnTo>
                  <a:lnTo>
                    <a:pt x="46757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7228175" y="4003993"/>
            <a:ext cx="1031875" cy="57785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400" dirty="0">
                <a:latin typeface="Arial"/>
                <a:cs typeface="Arial"/>
              </a:rPr>
              <a:t>ACK=100</a:t>
            </a:r>
            <a:endParaRPr sz="1400">
              <a:latin typeface="Arial"/>
              <a:cs typeface="Arial"/>
            </a:endParaRPr>
          </a:p>
          <a:p>
            <a:pPr marL="252095">
              <a:lnSpc>
                <a:spcPct val="100000"/>
              </a:lnSpc>
              <a:spcBef>
                <a:spcPts val="495"/>
              </a:spcBef>
            </a:pPr>
            <a:r>
              <a:rPr sz="1400" dirty="0">
                <a:latin typeface="Arial"/>
                <a:cs typeface="Arial"/>
              </a:rPr>
              <a:t>ACK=120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964400" y="4986020"/>
            <a:ext cx="1227455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SendBase=100</a:t>
            </a:r>
            <a:endParaRPr sz="1400">
              <a:latin typeface="Tahoma"/>
              <a:cs typeface="Tahoma"/>
            </a:endParaRPr>
          </a:p>
          <a:p>
            <a:pPr marL="31750">
              <a:lnSpc>
                <a:spcPct val="100000"/>
              </a:lnSpc>
              <a:spcBef>
                <a:spcPts val="1005"/>
              </a:spcBef>
            </a:pPr>
            <a:r>
              <a:rPr sz="1400" spc="-5" dirty="0">
                <a:latin typeface="Tahoma"/>
                <a:cs typeface="Tahoma"/>
              </a:rPr>
              <a:t>SendBase=120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002500" y="6002020"/>
            <a:ext cx="12084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SendBase=120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4950748" y="2724150"/>
            <a:ext cx="1266825" cy="304800"/>
          </a:xfrm>
          <a:custGeom>
            <a:avLst/>
            <a:gdLst/>
            <a:ahLst/>
            <a:cxnLst/>
            <a:rect l="l" t="t" r="r" b="b"/>
            <a:pathLst>
              <a:path w="1266825" h="304800">
                <a:moveTo>
                  <a:pt x="1266825" y="0"/>
                </a:moveTo>
                <a:lnTo>
                  <a:pt x="0" y="0"/>
                </a:lnTo>
                <a:lnTo>
                  <a:pt x="0" y="304800"/>
                </a:lnTo>
                <a:lnTo>
                  <a:pt x="1266825" y="304800"/>
                </a:lnTo>
                <a:lnTo>
                  <a:pt x="1266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5029488" y="2757170"/>
            <a:ext cx="11112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SendBase=92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062961" y="1370013"/>
            <a:ext cx="6399210" cy="173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75"/>
          <p:cNvGrpSpPr/>
          <p:nvPr/>
        </p:nvGrpSpPr>
        <p:grpSpPr>
          <a:xfrm>
            <a:off x="5830223" y="2000250"/>
            <a:ext cx="630555" cy="533400"/>
            <a:chOff x="5830223" y="2000250"/>
            <a:chExt cx="630555" cy="533400"/>
          </a:xfrm>
        </p:grpSpPr>
        <p:sp>
          <p:nvSpPr>
            <p:cNvPr id="76" name="object 76"/>
            <p:cNvSpPr/>
            <p:nvPr/>
          </p:nvSpPr>
          <p:spPr>
            <a:xfrm>
              <a:off x="5830223" y="2000250"/>
              <a:ext cx="630237" cy="533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098765" y="2051418"/>
              <a:ext cx="306445" cy="24425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8" name="object 78"/>
          <p:cNvGrpSpPr/>
          <p:nvPr/>
        </p:nvGrpSpPr>
        <p:grpSpPr>
          <a:xfrm>
            <a:off x="8397212" y="2006600"/>
            <a:ext cx="631825" cy="622300"/>
            <a:chOff x="8397212" y="2006600"/>
            <a:chExt cx="631825" cy="622300"/>
          </a:xfrm>
        </p:grpSpPr>
        <p:sp>
          <p:nvSpPr>
            <p:cNvPr id="79" name="object 79"/>
            <p:cNvSpPr/>
            <p:nvPr/>
          </p:nvSpPr>
          <p:spPr>
            <a:xfrm>
              <a:off x="8397212" y="2006600"/>
              <a:ext cx="631823" cy="6223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452599" y="2066296"/>
              <a:ext cx="307218" cy="28496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1" name="object 81"/>
          <p:cNvGrpSpPr/>
          <p:nvPr/>
        </p:nvGrpSpPr>
        <p:grpSpPr>
          <a:xfrm>
            <a:off x="1105824" y="2005013"/>
            <a:ext cx="630555" cy="533400"/>
            <a:chOff x="1105824" y="2005013"/>
            <a:chExt cx="630555" cy="533400"/>
          </a:xfrm>
        </p:grpSpPr>
        <p:sp>
          <p:nvSpPr>
            <p:cNvPr id="82" name="object 82"/>
            <p:cNvSpPr/>
            <p:nvPr/>
          </p:nvSpPr>
          <p:spPr>
            <a:xfrm>
              <a:off x="1105824" y="2005013"/>
              <a:ext cx="630237" cy="5333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374366" y="2056182"/>
              <a:ext cx="306445" cy="24425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4" name="object 84"/>
          <p:cNvGrpSpPr/>
          <p:nvPr/>
        </p:nvGrpSpPr>
        <p:grpSpPr>
          <a:xfrm>
            <a:off x="3683923" y="1989138"/>
            <a:ext cx="709930" cy="600075"/>
            <a:chOff x="3683923" y="1989138"/>
            <a:chExt cx="709930" cy="600075"/>
          </a:xfrm>
        </p:grpSpPr>
        <p:sp>
          <p:nvSpPr>
            <p:cNvPr id="85" name="object 85"/>
            <p:cNvSpPr/>
            <p:nvPr/>
          </p:nvSpPr>
          <p:spPr>
            <a:xfrm>
              <a:off x="3683923" y="1989138"/>
              <a:ext cx="709612" cy="60007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746131" y="2046702"/>
              <a:ext cx="345041" cy="27478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20" dirty="0"/>
              <a:t>Transport </a:t>
            </a:r>
            <a:r>
              <a:rPr spc="-5" dirty="0"/>
              <a:t>Layer</a:t>
            </a:r>
            <a:r>
              <a:rPr spc="-100" dirty="0"/>
              <a:t> </a:t>
            </a:r>
            <a:r>
              <a:rPr sz="1800" baseline="2314" dirty="0"/>
              <a:t>3-</a:t>
            </a:r>
            <a:fld id="{81D60167-4931-47E6-BA6A-407CBD079E47}" type="slidenum">
              <a:rPr sz="1800" baseline="2314" dirty="0"/>
              <a:pPr marL="12700">
                <a:lnSpc>
                  <a:spcPct val="100000"/>
                </a:lnSpc>
                <a:spcBef>
                  <a:spcPts val="160"/>
                </a:spcBef>
              </a:pPr>
              <a:t>27</a:t>
            </a:fld>
            <a:endParaRPr sz="1800" baseline="2314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3113" y="830263"/>
            <a:ext cx="62858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TCP: retransmission</a:t>
            </a:r>
            <a:r>
              <a:rPr dirty="0"/>
              <a:t> </a:t>
            </a:r>
            <a:r>
              <a:rPr spc="-5" dirty="0"/>
              <a:t>scenarios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76752" y="6465570"/>
            <a:ext cx="1590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cumulative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ACK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77335" y="2651126"/>
            <a:ext cx="2491105" cy="3548379"/>
            <a:chOff x="1777335" y="2651126"/>
            <a:chExt cx="2491105" cy="3548379"/>
          </a:xfrm>
        </p:grpSpPr>
        <p:sp>
          <p:nvSpPr>
            <p:cNvPr id="5" name="object 5"/>
            <p:cNvSpPr/>
            <p:nvPr/>
          </p:nvSpPr>
          <p:spPr>
            <a:xfrm>
              <a:off x="1826548" y="4997450"/>
              <a:ext cx="2414270" cy="657860"/>
            </a:xfrm>
            <a:custGeom>
              <a:avLst/>
              <a:gdLst/>
              <a:ahLst/>
              <a:cxnLst/>
              <a:rect l="l" t="t" r="r" b="b"/>
              <a:pathLst>
                <a:path w="2414270" h="657860">
                  <a:moveTo>
                    <a:pt x="0" y="0"/>
                  </a:moveTo>
                  <a:lnTo>
                    <a:pt x="2414004" y="657651"/>
                  </a:lnTo>
                </a:path>
              </a:pathLst>
            </a:custGeom>
            <a:ln w="28574">
              <a:solidFill>
                <a:srgbClr val="434D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74145" y="5598723"/>
              <a:ext cx="93980" cy="83185"/>
            </a:xfrm>
            <a:custGeom>
              <a:avLst/>
              <a:gdLst/>
              <a:ahLst/>
              <a:cxnLst/>
              <a:rect l="l" t="t" r="r" b="b"/>
              <a:pathLst>
                <a:path w="93979" h="83185">
                  <a:moveTo>
                    <a:pt x="22533" y="0"/>
                  </a:moveTo>
                  <a:lnTo>
                    <a:pt x="0" y="82711"/>
                  </a:lnTo>
                  <a:lnTo>
                    <a:pt x="93977" y="63888"/>
                  </a:lnTo>
                  <a:lnTo>
                    <a:pt x="22533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02735" y="2901950"/>
              <a:ext cx="2319020" cy="565150"/>
            </a:xfrm>
            <a:custGeom>
              <a:avLst/>
              <a:gdLst/>
              <a:ahLst/>
              <a:cxnLst/>
              <a:rect l="l" t="t" r="r" b="b"/>
              <a:pathLst>
                <a:path w="2319020" h="565150">
                  <a:moveTo>
                    <a:pt x="0" y="0"/>
                  </a:moveTo>
                  <a:lnTo>
                    <a:pt x="2318561" y="564737"/>
                  </a:lnTo>
                </a:path>
              </a:pathLst>
            </a:custGeom>
            <a:ln w="28574">
              <a:solidFill>
                <a:srgbClr val="434D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55628" y="3411518"/>
              <a:ext cx="93980" cy="83820"/>
            </a:xfrm>
            <a:custGeom>
              <a:avLst/>
              <a:gdLst/>
              <a:ahLst/>
              <a:cxnLst/>
              <a:rect l="l" t="t" r="r" b="b"/>
              <a:pathLst>
                <a:path w="93979" h="83820">
                  <a:moveTo>
                    <a:pt x="20286" y="0"/>
                  </a:moveTo>
                  <a:lnTo>
                    <a:pt x="0" y="83290"/>
                  </a:lnTo>
                  <a:lnTo>
                    <a:pt x="93433" y="61931"/>
                  </a:lnTo>
                  <a:lnTo>
                    <a:pt x="20286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82098" y="2660651"/>
              <a:ext cx="0" cy="3526154"/>
            </a:xfrm>
            <a:custGeom>
              <a:avLst/>
              <a:gdLst/>
              <a:ahLst/>
              <a:cxnLst/>
              <a:rect l="l" t="t" r="r" b="b"/>
              <a:pathLst>
                <a:path h="3526154">
                  <a:moveTo>
                    <a:pt x="0" y="0"/>
                  </a:moveTo>
                  <a:lnTo>
                    <a:pt x="0" y="3525837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87160" y="2655888"/>
              <a:ext cx="0" cy="3538854"/>
            </a:xfrm>
            <a:custGeom>
              <a:avLst/>
              <a:gdLst/>
              <a:ahLst/>
              <a:cxnLst/>
              <a:rect l="l" t="t" r="r" b="b"/>
              <a:pathLst>
                <a:path h="3538854">
                  <a:moveTo>
                    <a:pt x="0" y="0"/>
                  </a:moveTo>
                  <a:lnTo>
                    <a:pt x="1" y="3538536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07152" y="3563938"/>
              <a:ext cx="1405890" cy="562610"/>
            </a:xfrm>
            <a:custGeom>
              <a:avLst/>
              <a:gdLst/>
              <a:ahLst/>
              <a:cxnLst/>
              <a:rect l="l" t="t" r="r" b="b"/>
              <a:pathLst>
                <a:path w="1405889" h="562610">
                  <a:moveTo>
                    <a:pt x="1405395" y="0"/>
                  </a:moveTo>
                  <a:lnTo>
                    <a:pt x="0" y="562469"/>
                  </a:lnTo>
                </a:path>
              </a:pathLst>
            </a:custGeom>
            <a:ln w="28574">
              <a:solidFill>
                <a:srgbClr val="434D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80623" y="4065379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661" y="0"/>
                  </a:moveTo>
                  <a:lnTo>
                    <a:pt x="0" y="71645"/>
                  </a:lnTo>
                  <a:lnTo>
                    <a:pt x="95514" y="79587"/>
                  </a:lnTo>
                  <a:lnTo>
                    <a:pt x="63661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807113" y="1763395"/>
            <a:ext cx="6153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ahoma"/>
                <a:cs typeface="Tahoma"/>
              </a:rPr>
              <a:t>Host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B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73488" y="1793558"/>
            <a:ext cx="6172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ahoma"/>
                <a:cs typeface="Tahoma"/>
              </a:rPr>
              <a:t>Host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A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76713" y="5190808"/>
            <a:ext cx="21799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Seq=120, </a:t>
            </a:r>
            <a:r>
              <a:rPr sz="1400" dirty="0">
                <a:latin typeface="Tahoma"/>
                <a:cs typeface="Tahoma"/>
              </a:rPr>
              <a:t>15 </a:t>
            </a:r>
            <a:r>
              <a:rPr sz="1400" spc="-5" dirty="0">
                <a:latin typeface="Tahoma"/>
                <a:cs typeface="Tahoma"/>
              </a:rPr>
              <a:t>bytes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data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774160" y="3273426"/>
            <a:ext cx="2360930" cy="2603500"/>
            <a:chOff x="1774160" y="3273426"/>
            <a:chExt cx="2360930" cy="2603500"/>
          </a:xfrm>
        </p:grpSpPr>
        <p:sp>
          <p:nvSpPr>
            <p:cNvPr id="17" name="object 17"/>
            <p:cNvSpPr/>
            <p:nvPr/>
          </p:nvSpPr>
          <p:spPr>
            <a:xfrm>
              <a:off x="2634585" y="5630862"/>
              <a:ext cx="748030" cy="246379"/>
            </a:xfrm>
            <a:custGeom>
              <a:avLst/>
              <a:gdLst/>
              <a:ahLst/>
              <a:cxnLst/>
              <a:rect l="l" t="t" r="r" b="b"/>
              <a:pathLst>
                <a:path w="748029" h="246379">
                  <a:moveTo>
                    <a:pt x="747712" y="0"/>
                  </a:moveTo>
                  <a:lnTo>
                    <a:pt x="0" y="0"/>
                  </a:lnTo>
                  <a:lnTo>
                    <a:pt x="0" y="246062"/>
                  </a:lnTo>
                  <a:lnTo>
                    <a:pt x="747712" y="246062"/>
                  </a:lnTo>
                  <a:lnTo>
                    <a:pt x="747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88448" y="3287714"/>
              <a:ext cx="2319020" cy="565150"/>
            </a:xfrm>
            <a:custGeom>
              <a:avLst/>
              <a:gdLst/>
              <a:ahLst/>
              <a:cxnLst/>
              <a:rect l="l" t="t" r="r" b="b"/>
              <a:pathLst>
                <a:path w="2319020" h="565150">
                  <a:moveTo>
                    <a:pt x="0" y="0"/>
                  </a:moveTo>
                  <a:lnTo>
                    <a:pt x="2318561" y="564737"/>
                  </a:lnTo>
                </a:path>
              </a:pathLst>
            </a:custGeom>
            <a:ln w="28574">
              <a:solidFill>
                <a:srgbClr val="434D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41340" y="3797281"/>
              <a:ext cx="93980" cy="83820"/>
            </a:xfrm>
            <a:custGeom>
              <a:avLst/>
              <a:gdLst/>
              <a:ahLst/>
              <a:cxnLst/>
              <a:rect l="l" t="t" r="r" b="b"/>
              <a:pathLst>
                <a:path w="93979" h="83820">
                  <a:moveTo>
                    <a:pt x="20286" y="0"/>
                  </a:moveTo>
                  <a:lnTo>
                    <a:pt x="0" y="83290"/>
                  </a:lnTo>
                  <a:lnTo>
                    <a:pt x="93432" y="61932"/>
                  </a:lnTo>
                  <a:lnTo>
                    <a:pt x="20286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91710" y="3368676"/>
              <a:ext cx="869950" cy="401955"/>
            </a:xfrm>
            <a:custGeom>
              <a:avLst/>
              <a:gdLst/>
              <a:ahLst/>
              <a:cxnLst/>
              <a:rect l="l" t="t" r="r" b="b"/>
              <a:pathLst>
                <a:path w="869950" h="401954">
                  <a:moveTo>
                    <a:pt x="869950" y="0"/>
                  </a:moveTo>
                  <a:lnTo>
                    <a:pt x="0" y="0"/>
                  </a:lnTo>
                  <a:lnTo>
                    <a:pt x="0" y="401637"/>
                  </a:lnTo>
                  <a:lnTo>
                    <a:pt x="869950" y="401637"/>
                  </a:lnTo>
                  <a:lnTo>
                    <a:pt x="869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19354" y="3919539"/>
              <a:ext cx="2298065" cy="1014094"/>
            </a:xfrm>
            <a:custGeom>
              <a:avLst/>
              <a:gdLst/>
              <a:ahLst/>
              <a:cxnLst/>
              <a:rect l="l" t="t" r="r" b="b"/>
              <a:pathLst>
                <a:path w="2298065" h="1014095">
                  <a:moveTo>
                    <a:pt x="2297956" y="0"/>
                  </a:moveTo>
                  <a:lnTo>
                    <a:pt x="0" y="1013988"/>
                  </a:lnTo>
                </a:path>
              </a:pathLst>
            </a:custGeom>
            <a:ln w="28574">
              <a:solidFill>
                <a:srgbClr val="434D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93212" y="4871241"/>
              <a:ext cx="95885" cy="78740"/>
            </a:xfrm>
            <a:custGeom>
              <a:avLst/>
              <a:gdLst/>
              <a:ahLst/>
              <a:cxnLst/>
              <a:rect l="l" t="t" r="r" b="b"/>
              <a:pathLst>
                <a:path w="95885" h="78739">
                  <a:moveTo>
                    <a:pt x="61125" y="0"/>
                  </a:moveTo>
                  <a:lnTo>
                    <a:pt x="0" y="73821"/>
                  </a:lnTo>
                  <a:lnTo>
                    <a:pt x="95732" y="78428"/>
                  </a:lnTo>
                  <a:lnTo>
                    <a:pt x="61125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916402" y="3068320"/>
            <a:ext cx="2124075" cy="152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Seq=92, </a:t>
            </a:r>
            <a:r>
              <a:rPr sz="1400" dirty="0">
                <a:latin typeface="Tahoma"/>
                <a:cs typeface="Tahoma"/>
              </a:rPr>
              <a:t>8 </a:t>
            </a:r>
            <a:r>
              <a:rPr sz="1400" spc="-5" dirty="0">
                <a:latin typeface="Tahoma"/>
                <a:cs typeface="Tahoma"/>
              </a:rPr>
              <a:t>bytes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data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355"/>
              </a:spcBef>
            </a:pPr>
            <a:r>
              <a:rPr sz="1400" spc="-5" dirty="0">
                <a:latin typeface="Tahoma"/>
                <a:cs typeface="Tahoma"/>
              </a:rPr>
              <a:t>Seq=100, </a:t>
            </a:r>
            <a:r>
              <a:rPr sz="1400" dirty="0">
                <a:latin typeface="Tahoma"/>
                <a:cs typeface="Tahoma"/>
              </a:rPr>
              <a:t>20 </a:t>
            </a:r>
            <a:r>
              <a:rPr sz="1400" spc="-5" dirty="0">
                <a:latin typeface="Tahoma"/>
                <a:cs typeface="Tahoma"/>
              </a:rPr>
              <a:t>bytes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data</a:t>
            </a:r>
            <a:endParaRPr sz="1400">
              <a:latin typeface="Tahoma"/>
              <a:cs typeface="Tahoma"/>
            </a:endParaRPr>
          </a:p>
          <a:p>
            <a:pPr marL="877569">
              <a:lnSpc>
                <a:spcPts val="1475"/>
              </a:lnSpc>
              <a:spcBef>
                <a:spcPts val="1019"/>
              </a:spcBef>
            </a:pPr>
            <a:r>
              <a:rPr sz="1400" dirty="0">
                <a:latin typeface="Arial"/>
                <a:cs typeface="Arial"/>
              </a:rPr>
              <a:t>ACK=100</a:t>
            </a:r>
            <a:endParaRPr sz="1400">
              <a:latin typeface="Arial"/>
              <a:cs typeface="Arial"/>
            </a:endParaRPr>
          </a:p>
          <a:p>
            <a:pPr marL="591820">
              <a:lnSpc>
                <a:spcPts val="2200"/>
              </a:lnSpc>
            </a:pP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X</a:t>
            </a:r>
            <a:endParaRPr sz="2000">
              <a:latin typeface="Tahoma"/>
              <a:cs typeface="Tahoma"/>
            </a:endParaRPr>
          </a:p>
          <a:p>
            <a:pPr marL="610870">
              <a:lnSpc>
                <a:spcPct val="100000"/>
              </a:lnSpc>
              <a:spcBef>
                <a:spcPts val="715"/>
              </a:spcBef>
            </a:pPr>
            <a:r>
              <a:rPr sz="1400" dirty="0">
                <a:latin typeface="Arial"/>
                <a:cs typeface="Arial"/>
              </a:rPr>
              <a:t>ACK=120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84831" y="3816800"/>
            <a:ext cx="240029" cy="62357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ti</a:t>
            </a:r>
            <a:r>
              <a:rPr sz="1400" spc="-5" dirty="0">
                <a:latin typeface="Tahoma"/>
                <a:cs typeface="Tahoma"/>
              </a:rPr>
              <a:t>m</a:t>
            </a:r>
            <a:r>
              <a:rPr sz="1400" dirty="0">
                <a:latin typeface="Tahoma"/>
                <a:cs typeface="Tahoma"/>
              </a:rPr>
              <a:t>eo</a:t>
            </a:r>
            <a:r>
              <a:rPr sz="1400" spc="-5" dirty="0">
                <a:latin typeface="Tahoma"/>
                <a:cs typeface="Tahoma"/>
              </a:rPr>
              <a:t>u</a:t>
            </a:r>
            <a:r>
              <a:rPr sz="1400" dirty="0">
                <a:latin typeface="Tahoma"/>
                <a:cs typeface="Tahoma"/>
              </a:rPr>
              <a:t>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550323" y="2906425"/>
            <a:ext cx="104775" cy="698500"/>
            <a:chOff x="1550323" y="2906425"/>
            <a:chExt cx="104775" cy="698500"/>
          </a:xfrm>
        </p:grpSpPr>
        <p:sp>
          <p:nvSpPr>
            <p:cNvPr id="26" name="object 26"/>
            <p:cNvSpPr/>
            <p:nvPr/>
          </p:nvSpPr>
          <p:spPr>
            <a:xfrm>
              <a:off x="1597948" y="2931825"/>
              <a:ext cx="0" cy="673100"/>
            </a:xfrm>
            <a:custGeom>
              <a:avLst/>
              <a:gdLst/>
              <a:ahLst/>
              <a:cxnLst/>
              <a:rect l="l" t="t" r="r" b="b"/>
              <a:pathLst>
                <a:path h="673100">
                  <a:moveTo>
                    <a:pt x="0" y="6730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59848" y="290642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50323" y="2913259"/>
              <a:ext cx="104775" cy="0"/>
            </a:xfrm>
            <a:custGeom>
              <a:avLst/>
              <a:gdLst/>
              <a:ahLst/>
              <a:cxnLst/>
              <a:rect l="l" t="t" r="r" b="b"/>
              <a:pathLst>
                <a:path w="104775">
                  <a:moveTo>
                    <a:pt x="0" y="0"/>
                  </a:moveTo>
                  <a:lnTo>
                    <a:pt x="104774" y="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1532862" y="4612968"/>
            <a:ext cx="104775" cy="698500"/>
            <a:chOff x="1532862" y="4612968"/>
            <a:chExt cx="104775" cy="698500"/>
          </a:xfrm>
        </p:grpSpPr>
        <p:sp>
          <p:nvSpPr>
            <p:cNvPr id="30" name="object 30"/>
            <p:cNvSpPr/>
            <p:nvPr/>
          </p:nvSpPr>
          <p:spPr>
            <a:xfrm>
              <a:off x="1590011" y="4612968"/>
              <a:ext cx="0" cy="673100"/>
            </a:xfrm>
            <a:custGeom>
              <a:avLst/>
              <a:gdLst/>
              <a:ahLst/>
              <a:cxnLst/>
              <a:rect l="l" t="t" r="r" b="b"/>
              <a:pathLst>
                <a:path h="673100">
                  <a:moveTo>
                    <a:pt x="0" y="0"/>
                  </a:moveTo>
                  <a:lnTo>
                    <a:pt x="0" y="67281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51910" y="523498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32862" y="5293724"/>
              <a:ext cx="104775" cy="0"/>
            </a:xfrm>
            <a:custGeom>
              <a:avLst/>
              <a:gdLst/>
              <a:ahLst/>
              <a:cxnLst/>
              <a:rect l="l" t="t" r="r" b="b"/>
              <a:pathLst>
                <a:path w="104775">
                  <a:moveTo>
                    <a:pt x="104774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1062961" y="1370013"/>
            <a:ext cx="6399210" cy="173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1361412" y="2022476"/>
            <a:ext cx="630555" cy="533400"/>
            <a:chOff x="1361412" y="2022476"/>
            <a:chExt cx="630555" cy="533400"/>
          </a:xfrm>
        </p:grpSpPr>
        <p:sp>
          <p:nvSpPr>
            <p:cNvPr id="35" name="object 35"/>
            <p:cNvSpPr/>
            <p:nvPr/>
          </p:nvSpPr>
          <p:spPr>
            <a:xfrm>
              <a:off x="1361412" y="2022476"/>
              <a:ext cx="630236" cy="5333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29952" y="2073643"/>
              <a:ext cx="306445" cy="24425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3939512" y="2017713"/>
            <a:ext cx="675005" cy="590550"/>
            <a:chOff x="3939512" y="2017713"/>
            <a:chExt cx="675005" cy="590550"/>
          </a:xfrm>
        </p:grpSpPr>
        <p:sp>
          <p:nvSpPr>
            <p:cNvPr id="38" name="object 38"/>
            <p:cNvSpPr/>
            <p:nvPr/>
          </p:nvSpPr>
          <p:spPr>
            <a:xfrm>
              <a:off x="3939512" y="2017713"/>
              <a:ext cx="674686" cy="5905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998658" y="2074363"/>
              <a:ext cx="328058" cy="27042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20" dirty="0"/>
              <a:t>Transport </a:t>
            </a:r>
            <a:r>
              <a:rPr spc="-5" dirty="0"/>
              <a:t>Layer</a:t>
            </a:r>
            <a:r>
              <a:rPr spc="-100" dirty="0"/>
              <a:t> </a:t>
            </a:r>
            <a:r>
              <a:rPr sz="1800" baseline="2314" dirty="0"/>
              <a:t>3-</a:t>
            </a:r>
            <a:fld id="{81D60167-4931-47E6-BA6A-407CBD079E47}" type="slidenum">
              <a:rPr sz="1800" baseline="2314" dirty="0"/>
              <a:pPr marL="12700">
                <a:lnSpc>
                  <a:spcPct val="100000"/>
                </a:lnSpc>
                <a:spcBef>
                  <a:spcPts val="160"/>
                </a:spcBef>
              </a:pPr>
              <a:t>28</a:t>
            </a:fld>
            <a:endParaRPr sz="1800" baseline="2314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6926" y="845821"/>
            <a:ext cx="67322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 ACK </a:t>
            </a:r>
            <a:r>
              <a:rPr spc="-5" dirty="0"/>
              <a:t>generation </a:t>
            </a:r>
            <a:r>
              <a:rPr sz="1800" dirty="0">
                <a:solidFill>
                  <a:srgbClr val="021EAA"/>
                </a:solidFill>
              </a:rPr>
              <a:t>[RFC 1122, RFC</a:t>
            </a:r>
            <a:r>
              <a:rPr sz="1800" spc="40" dirty="0">
                <a:solidFill>
                  <a:srgbClr val="021EAA"/>
                </a:solidFill>
              </a:rPr>
              <a:t> </a:t>
            </a:r>
            <a:r>
              <a:rPr sz="1800" dirty="0">
                <a:solidFill>
                  <a:srgbClr val="021EAA"/>
                </a:solidFill>
              </a:rPr>
              <a:t>2581]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1289338" y="2044383"/>
            <a:ext cx="3164840" cy="4503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CC0000"/>
                </a:solidFill>
                <a:latin typeface="Arial"/>
                <a:cs typeface="Arial"/>
              </a:rPr>
              <a:t>event at</a:t>
            </a:r>
            <a:r>
              <a:rPr sz="2400" i="1" spc="-3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CC0000"/>
                </a:solidFill>
                <a:latin typeface="Arial"/>
                <a:cs typeface="Arial"/>
              </a:rPr>
              <a:t>receiver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99500"/>
              </a:lnSpc>
              <a:spcBef>
                <a:spcPts val="2130"/>
              </a:spcBef>
            </a:pPr>
            <a:r>
              <a:rPr sz="1800" dirty="0">
                <a:latin typeface="Arial"/>
                <a:cs typeface="Arial"/>
              </a:rPr>
              <a:t>arrival of in-order segment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with  expected </a:t>
            </a:r>
            <a:r>
              <a:rPr sz="1800" dirty="0">
                <a:latin typeface="Arial"/>
                <a:cs typeface="Arial"/>
              </a:rPr>
              <a:t>seq #. All </a:t>
            </a:r>
            <a:r>
              <a:rPr sz="1800" spc="-5" dirty="0">
                <a:latin typeface="Arial"/>
                <a:cs typeface="Arial"/>
              </a:rPr>
              <a:t>data </a:t>
            </a:r>
            <a:r>
              <a:rPr sz="1800" dirty="0">
                <a:latin typeface="Arial"/>
                <a:cs typeface="Arial"/>
              </a:rPr>
              <a:t>up </a:t>
            </a:r>
            <a:r>
              <a:rPr sz="1800" spc="-5" dirty="0">
                <a:latin typeface="Arial"/>
                <a:cs typeface="Arial"/>
              </a:rPr>
              <a:t>to  expected </a:t>
            </a:r>
            <a:r>
              <a:rPr sz="1800" dirty="0">
                <a:latin typeface="Arial"/>
                <a:cs typeface="Arial"/>
              </a:rPr>
              <a:t>seq # already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ACKed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Arial"/>
              <a:cs typeface="Arial"/>
            </a:endParaRPr>
          </a:p>
          <a:p>
            <a:pPr marL="12700" marR="5715">
              <a:lnSpc>
                <a:spcPct val="101899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arrival of in-order segment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with  expected </a:t>
            </a:r>
            <a:r>
              <a:rPr sz="1800" dirty="0">
                <a:latin typeface="Arial"/>
                <a:cs typeface="Arial"/>
              </a:rPr>
              <a:t>seq #. </a:t>
            </a:r>
            <a:r>
              <a:rPr sz="1800" spc="-5" dirty="0">
                <a:latin typeface="Arial"/>
                <a:cs typeface="Arial"/>
              </a:rPr>
              <a:t>One other  </a:t>
            </a:r>
            <a:r>
              <a:rPr sz="1800" dirty="0">
                <a:latin typeface="Arial"/>
                <a:cs typeface="Arial"/>
              </a:rPr>
              <a:t>segment has ACK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pending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Arial"/>
              <a:cs typeface="Arial"/>
            </a:endParaRPr>
          </a:p>
          <a:p>
            <a:pPr marL="12700" marR="69215">
              <a:lnSpc>
                <a:spcPts val="2100"/>
              </a:lnSpc>
            </a:pPr>
            <a:r>
              <a:rPr sz="1800" dirty="0">
                <a:latin typeface="Arial"/>
                <a:cs typeface="Arial"/>
              </a:rPr>
              <a:t>arrival of </a:t>
            </a:r>
            <a:r>
              <a:rPr sz="1800" spc="-5" dirty="0">
                <a:latin typeface="Arial"/>
                <a:cs typeface="Arial"/>
              </a:rPr>
              <a:t>out-of-order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segment  </a:t>
            </a:r>
            <a:r>
              <a:rPr sz="1800" spc="-5" dirty="0">
                <a:latin typeface="Arial"/>
                <a:cs typeface="Arial"/>
              </a:rPr>
              <a:t>higher-than-expect </a:t>
            </a:r>
            <a:r>
              <a:rPr sz="1800" dirty="0">
                <a:latin typeface="Arial"/>
                <a:cs typeface="Arial"/>
              </a:rPr>
              <a:t>seq. #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40"/>
              </a:lnSpc>
            </a:pPr>
            <a:r>
              <a:rPr sz="1800" spc="-5" dirty="0">
                <a:latin typeface="Arial"/>
                <a:cs typeface="Arial"/>
              </a:rPr>
              <a:t>Gap detected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Arial"/>
              <a:cs typeface="Arial"/>
            </a:endParaRPr>
          </a:p>
          <a:p>
            <a:pPr marL="12700" marR="94615">
              <a:lnSpc>
                <a:spcPct val="101899"/>
              </a:lnSpc>
            </a:pPr>
            <a:r>
              <a:rPr sz="1800" dirty="0">
                <a:latin typeface="Arial"/>
                <a:cs typeface="Arial"/>
              </a:rPr>
              <a:t>arrival of segment </a:t>
            </a:r>
            <a:r>
              <a:rPr sz="1800" spc="-5" dirty="0">
                <a:latin typeface="Arial"/>
                <a:cs typeface="Arial"/>
              </a:rPr>
              <a:t>that  partially </a:t>
            </a:r>
            <a:r>
              <a:rPr sz="1800" dirty="0">
                <a:latin typeface="Arial"/>
                <a:cs typeface="Arial"/>
              </a:rPr>
              <a:t>or </a:t>
            </a:r>
            <a:r>
              <a:rPr sz="1800" spc="-5" dirty="0">
                <a:latin typeface="Arial"/>
                <a:cs typeface="Arial"/>
              </a:rPr>
              <a:t>completely fills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gap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1713" y="2034858"/>
            <a:ext cx="3914775" cy="4503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CC0000"/>
                </a:solidFill>
                <a:latin typeface="Arial"/>
                <a:cs typeface="Arial"/>
              </a:rPr>
              <a:t>TCP </a:t>
            </a:r>
            <a:r>
              <a:rPr sz="2400" i="1" dirty="0">
                <a:solidFill>
                  <a:srgbClr val="CC0000"/>
                </a:solidFill>
                <a:latin typeface="Arial"/>
                <a:cs typeface="Arial"/>
              </a:rPr>
              <a:t>receiver</a:t>
            </a:r>
            <a:r>
              <a:rPr sz="2400" i="1" spc="-10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CC0000"/>
                </a:solidFill>
                <a:latin typeface="Arial"/>
                <a:cs typeface="Arial"/>
              </a:rPr>
              <a:t>action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130"/>
              </a:lnSpc>
              <a:spcBef>
                <a:spcPts val="2120"/>
              </a:spcBef>
            </a:pPr>
            <a:r>
              <a:rPr sz="1800" dirty="0">
                <a:latin typeface="Arial"/>
                <a:cs typeface="Arial"/>
              </a:rPr>
              <a:t>delayed ACK. </a:t>
            </a:r>
            <a:r>
              <a:rPr sz="1800" spc="-20" dirty="0">
                <a:latin typeface="Arial"/>
                <a:cs typeface="Arial"/>
              </a:rPr>
              <a:t>Wait </a:t>
            </a:r>
            <a:r>
              <a:rPr sz="1800" dirty="0">
                <a:latin typeface="Arial"/>
                <a:cs typeface="Arial"/>
              </a:rPr>
              <a:t>up </a:t>
            </a:r>
            <a:r>
              <a:rPr sz="1800" spc="-5" dirty="0">
                <a:latin typeface="Arial"/>
                <a:cs typeface="Arial"/>
              </a:rPr>
              <a:t>to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500ms</a:t>
            </a:r>
            <a:endParaRPr sz="1800">
              <a:latin typeface="Arial"/>
              <a:cs typeface="Arial"/>
            </a:endParaRPr>
          </a:p>
          <a:p>
            <a:pPr marL="12700" marR="119380">
              <a:lnSpc>
                <a:spcPts val="22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next </a:t>
            </a:r>
            <a:r>
              <a:rPr sz="1800" spc="-5" dirty="0">
                <a:latin typeface="Arial"/>
                <a:cs typeface="Arial"/>
              </a:rPr>
              <a:t>segment. If </a:t>
            </a:r>
            <a:r>
              <a:rPr sz="1800" dirty="0">
                <a:latin typeface="Arial"/>
                <a:cs typeface="Arial"/>
              </a:rPr>
              <a:t>no next </a:t>
            </a:r>
            <a:r>
              <a:rPr sz="1800" spc="-5" dirty="0">
                <a:latin typeface="Arial"/>
                <a:cs typeface="Arial"/>
              </a:rPr>
              <a:t>segment,  </a:t>
            </a:r>
            <a:r>
              <a:rPr sz="1800" dirty="0">
                <a:latin typeface="Arial"/>
                <a:cs typeface="Arial"/>
              </a:rPr>
              <a:t>send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ACK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"/>
              <a:cs typeface="Arial"/>
            </a:endParaRPr>
          </a:p>
          <a:p>
            <a:pPr marL="12700" marR="119380">
              <a:lnSpc>
                <a:spcPct val="101899"/>
              </a:lnSpc>
            </a:pPr>
            <a:r>
              <a:rPr sz="1800" spc="-5" dirty="0">
                <a:latin typeface="Arial"/>
                <a:cs typeface="Arial"/>
              </a:rPr>
              <a:t>immediately </a:t>
            </a:r>
            <a:r>
              <a:rPr sz="1800" dirty="0">
                <a:latin typeface="Arial"/>
                <a:cs typeface="Arial"/>
              </a:rPr>
              <a:t>send single </a:t>
            </a:r>
            <a:r>
              <a:rPr sz="1800" spc="-5" dirty="0">
                <a:latin typeface="Arial"/>
                <a:cs typeface="Arial"/>
              </a:rPr>
              <a:t>cumulative  </a:t>
            </a:r>
            <a:r>
              <a:rPr sz="1800" dirty="0">
                <a:latin typeface="Arial"/>
                <a:cs typeface="Arial"/>
              </a:rPr>
              <a:t>ACK, ACKing </a:t>
            </a:r>
            <a:r>
              <a:rPr sz="1800" spc="-5" dirty="0">
                <a:latin typeface="Arial"/>
                <a:cs typeface="Arial"/>
              </a:rPr>
              <a:t>both </a:t>
            </a:r>
            <a:r>
              <a:rPr sz="1800" dirty="0">
                <a:latin typeface="Arial"/>
                <a:cs typeface="Arial"/>
              </a:rPr>
              <a:t>in-order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segments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immediately </a:t>
            </a:r>
            <a:r>
              <a:rPr sz="1800" dirty="0">
                <a:latin typeface="Arial"/>
                <a:cs typeface="Arial"/>
              </a:rPr>
              <a:t>send </a:t>
            </a:r>
            <a:r>
              <a:rPr sz="1800" i="1" spc="-5" dirty="0">
                <a:solidFill>
                  <a:srgbClr val="CC0000"/>
                </a:solidFill>
                <a:latin typeface="Arial"/>
                <a:cs typeface="Arial"/>
              </a:rPr>
              <a:t>duplicate ACK</a:t>
            </a: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,  </a:t>
            </a:r>
            <a:r>
              <a:rPr sz="1800" spc="-5" dirty="0">
                <a:latin typeface="Arial"/>
                <a:cs typeface="Arial"/>
              </a:rPr>
              <a:t>indicating </a:t>
            </a:r>
            <a:r>
              <a:rPr sz="1800" dirty="0">
                <a:latin typeface="Arial"/>
                <a:cs typeface="Arial"/>
              </a:rPr>
              <a:t>seq. # of next </a:t>
            </a:r>
            <a:r>
              <a:rPr sz="1800" spc="-5" dirty="0">
                <a:latin typeface="Arial"/>
                <a:cs typeface="Arial"/>
              </a:rPr>
              <a:t>expected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byte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Arial"/>
              <a:cs typeface="Arial"/>
            </a:endParaRPr>
          </a:p>
          <a:p>
            <a:pPr marL="12700" marR="309880">
              <a:lnSpc>
                <a:spcPct val="101899"/>
              </a:lnSpc>
            </a:pPr>
            <a:r>
              <a:rPr sz="1800" spc="-5" dirty="0">
                <a:latin typeface="Arial"/>
                <a:cs typeface="Arial"/>
              </a:rPr>
              <a:t>immediate </a:t>
            </a:r>
            <a:r>
              <a:rPr sz="1800" dirty="0">
                <a:latin typeface="Arial"/>
                <a:cs typeface="Arial"/>
              </a:rPr>
              <a:t>send ACK, provided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that  </a:t>
            </a:r>
            <a:r>
              <a:rPr sz="1800" dirty="0">
                <a:latin typeface="Arial"/>
                <a:cs typeface="Arial"/>
              </a:rPr>
              <a:t>segment </a:t>
            </a:r>
            <a:r>
              <a:rPr sz="1800" spc="-5" dirty="0">
                <a:latin typeface="Arial"/>
                <a:cs typeface="Arial"/>
              </a:rPr>
              <a:t>starts </a:t>
            </a:r>
            <a:r>
              <a:rPr sz="1800" dirty="0">
                <a:latin typeface="Arial"/>
                <a:cs typeface="Arial"/>
              </a:rPr>
              <a:t>at lower end of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gap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10598" y="2162176"/>
            <a:ext cx="7512050" cy="4352925"/>
            <a:chOff x="1210598" y="2162176"/>
            <a:chExt cx="7512050" cy="4352925"/>
          </a:xfrm>
        </p:grpSpPr>
        <p:sp>
          <p:nvSpPr>
            <p:cNvPr id="6" name="object 6"/>
            <p:cNvSpPr/>
            <p:nvPr/>
          </p:nvSpPr>
          <p:spPr>
            <a:xfrm>
              <a:off x="4782473" y="2162176"/>
              <a:ext cx="0" cy="4352925"/>
            </a:xfrm>
            <a:custGeom>
              <a:avLst/>
              <a:gdLst/>
              <a:ahLst/>
              <a:cxnLst/>
              <a:rect l="l" t="t" r="r" b="b"/>
              <a:pathLst>
                <a:path h="4352925">
                  <a:moveTo>
                    <a:pt x="0" y="0"/>
                  </a:moveTo>
                  <a:lnTo>
                    <a:pt x="1" y="4352923"/>
                  </a:lnTo>
                </a:path>
              </a:pathLst>
            </a:custGeom>
            <a:ln w="28574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26473" y="2601913"/>
              <a:ext cx="7494905" cy="0"/>
            </a:xfrm>
            <a:custGeom>
              <a:avLst/>
              <a:gdLst/>
              <a:ahLst/>
              <a:cxnLst/>
              <a:rect l="l" t="t" r="r" b="b"/>
              <a:pathLst>
                <a:path w="7494905">
                  <a:moveTo>
                    <a:pt x="0" y="0"/>
                  </a:moveTo>
                  <a:lnTo>
                    <a:pt x="7494586" y="1"/>
                  </a:lnTo>
                </a:path>
              </a:pathLst>
            </a:custGeom>
            <a:ln w="28574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10598" y="3656013"/>
              <a:ext cx="7494905" cy="0"/>
            </a:xfrm>
            <a:custGeom>
              <a:avLst/>
              <a:gdLst/>
              <a:ahLst/>
              <a:cxnLst/>
              <a:rect l="l" t="t" r="r" b="b"/>
              <a:pathLst>
                <a:path w="7494905">
                  <a:moveTo>
                    <a:pt x="0" y="0"/>
                  </a:moveTo>
                  <a:lnTo>
                    <a:pt x="7494586" y="1"/>
                  </a:lnTo>
                </a:path>
              </a:pathLst>
            </a:custGeom>
            <a:ln w="28574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8061" y="4754562"/>
              <a:ext cx="7494905" cy="0"/>
            </a:xfrm>
            <a:custGeom>
              <a:avLst/>
              <a:gdLst/>
              <a:ahLst/>
              <a:cxnLst/>
              <a:rect l="l" t="t" r="r" b="b"/>
              <a:pathLst>
                <a:path w="7494905">
                  <a:moveTo>
                    <a:pt x="0" y="0"/>
                  </a:moveTo>
                  <a:lnTo>
                    <a:pt x="7494584" y="0"/>
                  </a:lnTo>
                </a:path>
              </a:pathLst>
            </a:custGeom>
            <a:ln w="28574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1711" y="5843587"/>
              <a:ext cx="7494905" cy="0"/>
            </a:xfrm>
            <a:custGeom>
              <a:avLst/>
              <a:gdLst/>
              <a:ahLst/>
              <a:cxnLst/>
              <a:rect l="l" t="t" r="r" b="b"/>
              <a:pathLst>
                <a:path w="7494905">
                  <a:moveTo>
                    <a:pt x="0" y="0"/>
                  </a:moveTo>
                  <a:lnTo>
                    <a:pt x="7494584" y="0"/>
                  </a:lnTo>
                </a:path>
              </a:pathLst>
            </a:custGeom>
            <a:ln w="28574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115348" y="1409701"/>
            <a:ext cx="7313610" cy="173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20" dirty="0"/>
              <a:t>Transport </a:t>
            </a:r>
            <a:r>
              <a:rPr spc="-5" dirty="0"/>
              <a:t>Layer</a:t>
            </a:r>
            <a:r>
              <a:rPr spc="-100" dirty="0"/>
              <a:t> </a:t>
            </a:r>
            <a:r>
              <a:rPr sz="1800" baseline="2314" dirty="0"/>
              <a:t>3-</a:t>
            </a:r>
            <a:fld id="{81D60167-4931-47E6-BA6A-407CBD079E47}" type="slidenum">
              <a:rPr sz="1800" baseline="2314" dirty="0"/>
              <a:pPr marL="12700">
                <a:lnSpc>
                  <a:spcPct val="100000"/>
                </a:lnSpc>
                <a:spcBef>
                  <a:spcPts val="160"/>
                </a:spcBef>
              </a:pPr>
              <a:t>29</a:t>
            </a:fld>
            <a:endParaRPr sz="1800" baseline="2314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69226" y="2058988"/>
            <a:ext cx="3763645" cy="4530090"/>
            <a:chOff x="5569226" y="2058988"/>
            <a:chExt cx="3763645" cy="4530090"/>
          </a:xfrm>
        </p:grpSpPr>
        <p:sp>
          <p:nvSpPr>
            <p:cNvPr id="3" name="object 3"/>
            <p:cNvSpPr/>
            <p:nvPr/>
          </p:nvSpPr>
          <p:spPr>
            <a:xfrm>
              <a:off x="5569226" y="2229966"/>
              <a:ext cx="1715135" cy="1058545"/>
            </a:xfrm>
            <a:custGeom>
              <a:avLst/>
              <a:gdLst/>
              <a:ahLst/>
              <a:cxnLst/>
              <a:rect l="l" t="t" r="r" b="b"/>
              <a:pathLst>
                <a:path w="1715134" h="1058545">
                  <a:moveTo>
                    <a:pt x="1239602" y="0"/>
                  </a:moveTo>
                  <a:lnTo>
                    <a:pt x="1194759" y="1463"/>
                  </a:lnTo>
                  <a:lnTo>
                    <a:pt x="1144886" y="5605"/>
                  </a:lnTo>
                  <a:lnTo>
                    <a:pt x="1077412" y="13171"/>
                  </a:lnTo>
                  <a:lnTo>
                    <a:pt x="993856" y="23049"/>
                  </a:lnTo>
                  <a:lnTo>
                    <a:pt x="945165" y="29046"/>
                  </a:lnTo>
                  <a:lnTo>
                    <a:pt x="893742" y="35749"/>
                  </a:lnTo>
                  <a:lnTo>
                    <a:pt x="840995" y="43157"/>
                  </a:lnTo>
                  <a:lnTo>
                    <a:pt x="788331" y="51271"/>
                  </a:lnTo>
                  <a:lnTo>
                    <a:pt x="737157" y="60090"/>
                  </a:lnTo>
                  <a:lnTo>
                    <a:pt x="688880" y="69615"/>
                  </a:lnTo>
                  <a:lnTo>
                    <a:pt x="644907" y="79846"/>
                  </a:lnTo>
                  <a:lnTo>
                    <a:pt x="592280" y="94110"/>
                  </a:lnTo>
                  <a:lnTo>
                    <a:pt x="541236" y="109596"/>
                  </a:lnTo>
                  <a:lnTo>
                    <a:pt x="492539" y="126166"/>
                  </a:lnTo>
                  <a:lnTo>
                    <a:pt x="446949" y="143679"/>
                  </a:lnTo>
                  <a:lnTo>
                    <a:pt x="405230" y="161998"/>
                  </a:lnTo>
                  <a:lnTo>
                    <a:pt x="368145" y="180983"/>
                  </a:lnTo>
                  <a:lnTo>
                    <a:pt x="301329" y="238472"/>
                  </a:lnTo>
                  <a:lnTo>
                    <a:pt x="285534" y="280466"/>
                  </a:lnTo>
                  <a:lnTo>
                    <a:pt x="272569" y="322163"/>
                  </a:lnTo>
                  <a:lnTo>
                    <a:pt x="245931" y="359246"/>
                  </a:lnTo>
                  <a:lnTo>
                    <a:pt x="206851" y="381750"/>
                  </a:lnTo>
                  <a:lnTo>
                    <a:pt x="157391" y="399073"/>
                  </a:lnTo>
                  <a:lnTo>
                    <a:pt x="105678" y="415939"/>
                  </a:lnTo>
                  <a:lnTo>
                    <a:pt x="59839" y="437071"/>
                  </a:lnTo>
                  <a:lnTo>
                    <a:pt x="28001" y="467196"/>
                  </a:lnTo>
                  <a:lnTo>
                    <a:pt x="10245" y="512230"/>
                  </a:lnTo>
                  <a:lnTo>
                    <a:pt x="1019" y="569151"/>
                  </a:lnTo>
                  <a:lnTo>
                    <a:pt x="0" y="629273"/>
                  </a:lnTo>
                  <a:lnTo>
                    <a:pt x="6866" y="683909"/>
                  </a:lnTo>
                  <a:lnTo>
                    <a:pt x="21296" y="724371"/>
                  </a:lnTo>
                  <a:lnTo>
                    <a:pt x="82274" y="764257"/>
                  </a:lnTo>
                  <a:lnTo>
                    <a:pt x="135158" y="768350"/>
                  </a:lnTo>
                  <a:lnTo>
                    <a:pt x="212403" y="771996"/>
                  </a:lnTo>
                  <a:lnTo>
                    <a:pt x="294106" y="773477"/>
                  </a:lnTo>
                  <a:lnTo>
                    <a:pt x="343916" y="772597"/>
                  </a:lnTo>
                  <a:lnTo>
                    <a:pt x="511135" y="767595"/>
                  </a:lnTo>
                  <a:lnTo>
                    <a:pt x="567792" y="766285"/>
                  </a:lnTo>
                  <a:lnTo>
                    <a:pt x="622401" y="765727"/>
                  </a:lnTo>
                  <a:lnTo>
                    <a:pt x="673458" y="766264"/>
                  </a:lnTo>
                  <a:lnTo>
                    <a:pt x="719459" y="768239"/>
                  </a:lnTo>
                  <a:lnTo>
                    <a:pt x="758901" y="771996"/>
                  </a:lnTo>
                  <a:lnTo>
                    <a:pt x="825634" y="785331"/>
                  </a:lnTo>
                  <a:lnTo>
                    <a:pt x="874343" y="803619"/>
                  </a:lnTo>
                  <a:lnTo>
                    <a:pt x="913154" y="825717"/>
                  </a:lnTo>
                  <a:lnTo>
                    <a:pt x="950196" y="850482"/>
                  </a:lnTo>
                  <a:lnTo>
                    <a:pt x="1036000" y="902215"/>
                  </a:lnTo>
                  <a:lnTo>
                    <a:pt x="1080268" y="932157"/>
                  </a:lnTo>
                  <a:lnTo>
                    <a:pt x="1125189" y="963686"/>
                  </a:lnTo>
                  <a:lnTo>
                    <a:pt x="1169551" y="993893"/>
                  </a:lnTo>
                  <a:lnTo>
                    <a:pt x="1212143" y="1019866"/>
                  </a:lnTo>
                  <a:lnTo>
                    <a:pt x="1251755" y="1038696"/>
                  </a:lnTo>
                  <a:lnTo>
                    <a:pt x="1306709" y="1053752"/>
                  </a:lnTo>
                  <a:lnTo>
                    <a:pt x="1358205" y="1057944"/>
                  </a:lnTo>
                  <a:lnTo>
                    <a:pt x="1405929" y="1054100"/>
                  </a:lnTo>
                  <a:lnTo>
                    <a:pt x="1449567" y="1045046"/>
                  </a:lnTo>
                  <a:lnTo>
                    <a:pt x="1489669" y="1032668"/>
                  </a:lnTo>
                  <a:lnTo>
                    <a:pt x="1526471" y="1015082"/>
                  </a:lnTo>
                  <a:lnTo>
                    <a:pt x="1559187" y="989458"/>
                  </a:lnTo>
                  <a:lnTo>
                    <a:pt x="1587030" y="952971"/>
                  </a:lnTo>
                  <a:lnTo>
                    <a:pt x="1605108" y="912864"/>
                  </a:lnTo>
                  <a:lnTo>
                    <a:pt x="1619807" y="863766"/>
                  </a:lnTo>
                  <a:lnTo>
                    <a:pt x="1632172" y="809639"/>
                  </a:lnTo>
                  <a:lnTo>
                    <a:pt x="1643249" y="754444"/>
                  </a:lnTo>
                  <a:lnTo>
                    <a:pt x="1654085" y="702146"/>
                  </a:lnTo>
                  <a:lnTo>
                    <a:pt x="1664894" y="653556"/>
                  </a:lnTo>
                  <a:lnTo>
                    <a:pt x="1674980" y="606032"/>
                  </a:lnTo>
                  <a:lnTo>
                    <a:pt x="1684019" y="558356"/>
                  </a:lnTo>
                  <a:lnTo>
                    <a:pt x="1691690" y="509309"/>
                  </a:lnTo>
                  <a:lnTo>
                    <a:pt x="1697671" y="457671"/>
                  </a:lnTo>
                  <a:lnTo>
                    <a:pt x="1708350" y="358658"/>
                  </a:lnTo>
                  <a:lnTo>
                    <a:pt x="1712968" y="305668"/>
                  </a:lnTo>
                  <a:lnTo>
                    <a:pt x="1714932" y="254000"/>
                  </a:lnTo>
                  <a:lnTo>
                    <a:pt x="1712611" y="206390"/>
                  </a:lnTo>
                  <a:lnTo>
                    <a:pt x="1704377" y="165571"/>
                  </a:lnTo>
                  <a:lnTo>
                    <a:pt x="1681091" y="116234"/>
                  </a:lnTo>
                  <a:lnTo>
                    <a:pt x="1647590" y="76869"/>
                  </a:lnTo>
                  <a:lnTo>
                    <a:pt x="1605601" y="46136"/>
                  </a:lnTo>
                  <a:lnTo>
                    <a:pt x="1556855" y="22696"/>
                  </a:lnTo>
                  <a:lnTo>
                    <a:pt x="1510641" y="10174"/>
                  </a:lnTo>
                  <a:lnTo>
                    <a:pt x="1457105" y="3671"/>
                  </a:lnTo>
                  <a:lnTo>
                    <a:pt x="1400189" y="1207"/>
                  </a:lnTo>
                  <a:lnTo>
                    <a:pt x="1239602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396868" y="2532878"/>
              <a:ext cx="1692295" cy="10823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81172" y="3103563"/>
              <a:ext cx="509905" cy="3175"/>
            </a:xfrm>
            <a:custGeom>
              <a:avLst/>
              <a:gdLst/>
              <a:ahLst/>
              <a:cxnLst/>
              <a:rect l="l" t="t" r="r" b="b"/>
              <a:pathLst>
                <a:path w="509904" h="3175">
                  <a:moveTo>
                    <a:pt x="0" y="0"/>
                  </a:moveTo>
                  <a:lnTo>
                    <a:pt x="509588" y="3174"/>
                  </a:lnTo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35246" y="3008313"/>
              <a:ext cx="123825" cy="87630"/>
            </a:xfrm>
            <a:custGeom>
              <a:avLst/>
              <a:gdLst/>
              <a:ahLst/>
              <a:cxnLst/>
              <a:rect l="l" t="t" r="r" b="b"/>
              <a:pathLst>
                <a:path w="123825" h="87630">
                  <a:moveTo>
                    <a:pt x="0" y="87312"/>
                  </a:moveTo>
                  <a:lnTo>
                    <a:pt x="123825" y="0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63797" y="3181350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0"/>
                  </a:moveTo>
                  <a:lnTo>
                    <a:pt x="0" y="82549"/>
                  </a:lnTo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35246" y="3078163"/>
              <a:ext cx="263525" cy="288925"/>
            </a:xfrm>
            <a:custGeom>
              <a:avLst/>
              <a:gdLst/>
              <a:ahLst/>
              <a:cxnLst/>
              <a:rect l="l" t="t" r="r" b="b"/>
              <a:pathLst>
                <a:path w="263525" h="288925">
                  <a:moveTo>
                    <a:pt x="0" y="288925"/>
                  </a:moveTo>
                  <a:lnTo>
                    <a:pt x="263524" y="0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00371" y="3076575"/>
              <a:ext cx="0" cy="196850"/>
            </a:xfrm>
            <a:custGeom>
              <a:avLst/>
              <a:gdLst/>
              <a:ahLst/>
              <a:cxnLst/>
              <a:rect l="l" t="t" r="r" b="b"/>
              <a:pathLst>
                <a:path h="196850">
                  <a:moveTo>
                    <a:pt x="0" y="0"/>
                  </a:moveTo>
                  <a:lnTo>
                    <a:pt x="0" y="196849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54296" y="3382963"/>
              <a:ext cx="189230" cy="0"/>
            </a:xfrm>
            <a:custGeom>
              <a:avLst/>
              <a:gdLst/>
              <a:ahLst/>
              <a:cxnLst/>
              <a:rect l="l" t="t" r="r" b="b"/>
              <a:pathLst>
                <a:path w="189229">
                  <a:moveTo>
                    <a:pt x="0" y="0"/>
                  </a:moveTo>
                  <a:lnTo>
                    <a:pt x="188913" y="1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08335" y="3373438"/>
              <a:ext cx="177800" cy="0"/>
            </a:xfrm>
            <a:custGeom>
              <a:avLst/>
              <a:gdLst/>
              <a:ahLst/>
              <a:cxnLst/>
              <a:rect l="l" t="t" r="r" b="b"/>
              <a:pathLst>
                <a:path w="177800">
                  <a:moveTo>
                    <a:pt x="0" y="0"/>
                  </a:moveTo>
                  <a:lnTo>
                    <a:pt x="177799" y="1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82797" y="4067300"/>
              <a:ext cx="1272540" cy="640080"/>
            </a:xfrm>
            <a:custGeom>
              <a:avLst/>
              <a:gdLst/>
              <a:ahLst/>
              <a:cxnLst/>
              <a:rect l="l" t="t" r="r" b="b"/>
              <a:pathLst>
                <a:path w="1272540" h="640079">
                  <a:moveTo>
                    <a:pt x="337616" y="14696"/>
                  </a:moveTo>
                  <a:lnTo>
                    <a:pt x="282277" y="15651"/>
                  </a:lnTo>
                  <a:lnTo>
                    <a:pt x="232147" y="19434"/>
                  </a:lnTo>
                  <a:lnTo>
                    <a:pt x="190500" y="26863"/>
                  </a:lnTo>
                  <a:lnTo>
                    <a:pt x="134416" y="46040"/>
                  </a:lnTo>
                  <a:lnTo>
                    <a:pt x="84353" y="72075"/>
                  </a:lnTo>
                  <a:lnTo>
                    <a:pt x="43281" y="103444"/>
                  </a:lnTo>
                  <a:lnTo>
                    <a:pt x="14173" y="138623"/>
                  </a:lnTo>
                  <a:lnTo>
                    <a:pt x="0" y="176088"/>
                  </a:lnTo>
                  <a:lnTo>
                    <a:pt x="1514" y="210799"/>
                  </a:lnTo>
                  <a:lnTo>
                    <a:pt x="14228" y="250053"/>
                  </a:lnTo>
                  <a:lnTo>
                    <a:pt x="36115" y="291776"/>
                  </a:lnTo>
                  <a:lnTo>
                    <a:pt x="65146" y="333896"/>
                  </a:lnTo>
                  <a:lnTo>
                    <a:pt x="99292" y="374340"/>
                  </a:lnTo>
                  <a:lnTo>
                    <a:pt x="136525" y="411037"/>
                  </a:lnTo>
                  <a:lnTo>
                    <a:pt x="171857" y="440204"/>
                  </a:lnTo>
                  <a:lnTo>
                    <a:pt x="211965" y="468844"/>
                  </a:lnTo>
                  <a:lnTo>
                    <a:pt x="255990" y="496428"/>
                  </a:lnTo>
                  <a:lnTo>
                    <a:pt x="303069" y="522430"/>
                  </a:lnTo>
                  <a:lnTo>
                    <a:pt x="352341" y="546321"/>
                  </a:lnTo>
                  <a:lnTo>
                    <a:pt x="402947" y="567574"/>
                  </a:lnTo>
                  <a:lnTo>
                    <a:pt x="454025" y="585662"/>
                  </a:lnTo>
                  <a:lnTo>
                    <a:pt x="500698" y="599369"/>
                  </a:lnTo>
                  <a:lnTo>
                    <a:pt x="550589" y="611682"/>
                  </a:lnTo>
                  <a:lnTo>
                    <a:pt x="602453" y="622246"/>
                  </a:lnTo>
                  <a:lnTo>
                    <a:pt x="655042" y="630707"/>
                  </a:lnTo>
                  <a:lnTo>
                    <a:pt x="707110" y="636713"/>
                  </a:lnTo>
                  <a:lnTo>
                    <a:pt x="757411" y="639910"/>
                  </a:lnTo>
                  <a:lnTo>
                    <a:pt x="804698" y="639944"/>
                  </a:lnTo>
                  <a:lnTo>
                    <a:pt x="847725" y="636462"/>
                  </a:lnTo>
                  <a:lnTo>
                    <a:pt x="899487" y="625908"/>
                  </a:lnTo>
                  <a:lnTo>
                    <a:pt x="946973" y="609180"/>
                  </a:lnTo>
                  <a:lnTo>
                    <a:pt x="990401" y="587249"/>
                  </a:lnTo>
                  <a:lnTo>
                    <a:pt x="1029993" y="561085"/>
                  </a:lnTo>
                  <a:lnTo>
                    <a:pt x="1065969" y="531657"/>
                  </a:lnTo>
                  <a:lnTo>
                    <a:pt x="1098550" y="499937"/>
                  </a:lnTo>
                  <a:lnTo>
                    <a:pt x="1127455" y="464144"/>
                  </a:lnTo>
                  <a:lnTo>
                    <a:pt x="1152525" y="423149"/>
                  </a:lnTo>
                  <a:lnTo>
                    <a:pt x="1174154" y="378890"/>
                  </a:lnTo>
                  <a:lnTo>
                    <a:pt x="1192741" y="333308"/>
                  </a:lnTo>
                  <a:lnTo>
                    <a:pt x="1208682" y="288344"/>
                  </a:lnTo>
                  <a:lnTo>
                    <a:pt x="1222375" y="245937"/>
                  </a:lnTo>
                  <a:lnTo>
                    <a:pt x="1237044" y="202847"/>
                  </a:lnTo>
                  <a:lnTo>
                    <a:pt x="1252949" y="156802"/>
                  </a:lnTo>
                  <a:lnTo>
                    <a:pt x="1266031" y="111199"/>
                  </a:lnTo>
                  <a:lnTo>
                    <a:pt x="1272234" y="69431"/>
                  </a:lnTo>
                  <a:lnTo>
                    <a:pt x="1267705" y="36388"/>
                  </a:lnTo>
                  <a:lnTo>
                    <a:pt x="879475" y="36388"/>
                  </a:lnTo>
                  <a:lnTo>
                    <a:pt x="823486" y="36109"/>
                  </a:lnTo>
                  <a:lnTo>
                    <a:pt x="768114" y="34154"/>
                  </a:lnTo>
                  <a:lnTo>
                    <a:pt x="715565" y="31229"/>
                  </a:lnTo>
                  <a:lnTo>
                    <a:pt x="627753" y="25290"/>
                  </a:lnTo>
                  <a:lnTo>
                    <a:pt x="596900" y="23688"/>
                  </a:lnTo>
                  <a:lnTo>
                    <a:pt x="577850" y="23688"/>
                  </a:lnTo>
                  <a:lnTo>
                    <a:pt x="545579" y="22783"/>
                  </a:lnTo>
                  <a:lnTo>
                    <a:pt x="450825" y="17995"/>
                  </a:lnTo>
                  <a:lnTo>
                    <a:pt x="394890" y="15750"/>
                  </a:lnTo>
                  <a:lnTo>
                    <a:pt x="337616" y="14696"/>
                  </a:lnTo>
                  <a:close/>
                </a:path>
                <a:path w="1272540" h="640079">
                  <a:moveTo>
                    <a:pt x="1181744" y="0"/>
                  </a:moveTo>
                  <a:lnTo>
                    <a:pt x="1135428" y="3258"/>
                  </a:lnTo>
                  <a:lnTo>
                    <a:pt x="1083865" y="9996"/>
                  </a:lnTo>
                  <a:lnTo>
                    <a:pt x="975866" y="26838"/>
                  </a:lnTo>
                  <a:lnTo>
                    <a:pt x="924861" y="33408"/>
                  </a:lnTo>
                  <a:lnTo>
                    <a:pt x="879475" y="36388"/>
                  </a:lnTo>
                  <a:lnTo>
                    <a:pt x="1267705" y="36388"/>
                  </a:lnTo>
                  <a:lnTo>
                    <a:pt x="1267501" y="34896"/>
                  </a:lnTo>
                  <a:lnTo>
                    <a:pt x="1247775" y="10988"/>
                  </a:lnTo>
                  <a:lnTo>
                    <a:pt x="1220099" y="1987"/>
                  </a:lnTo>
                  <a:lnTo>
                    <a:pt x="1181744" y="0"/>
                  </a:lnTo>
                  <a:close/>
                </a:path>
                <a:path w="1272540" h="640079">
                  <a:moveTo>
                    <a:pt x="593719" y="23544"/>
                  </a:moveTo>
                  <a:lnTo>
                    <a:pt x="577850" y="23688"/>
                  </a:lnTo>
                  <a:lnTo>
                    <a:pt x="596900" y="23688"/>
                  </a:lnTo>
                  <a:lnTo>
                    <a:pt x="593719" y="23544"/>
                  </a:lnTo>
                  <a:close/>
                </a:path>
                <a:path w="1272540" h="640079">
                  <a:moveTo>
                    <a:pt x="582091" y="23018"/>
                  </a:moveTo>
                  <a:lnTo>
                    <a:pt x="593719" y="23544"/>
                  </a:lnTo>
                  <a:lnTo>
                    <a:pt x="602481" y="23465"/>
                  </a:lnTo>
                  <a:lnTo>
                    <a:pt x="593923" y="23093"/>
                  </a:lnTo>
                  <a:lnTo>
                    <a:pt x="582091" y="23018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54272" y="4329113"/>
              <a:ext cx="163830" cy="120650"/>
            </a:xfrm>
            <a:custGeom>
              <a:avLst/>
              <a:gdLst/>
              <a:ahLst/>
              <a:cxnLst/>
              <a:rect l="l" t="t" r="r" b="b"/>
              <a:pathLst>
                <a:path w="163829" h="120650">
                  <a:moveTo>
                    <a:pt x="0" y="0"/>
                  </a:moveTo>
                  <a:lnTo>
                    <a:pt x="163513" y="120649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51110" y="4249738"/>
              <a:ext cx="279400" cy="0"/>
            </a:xfrm>
            <a:custGeom>
              <a:avLst/>
              <a:gdLst/>
              <a:ahLst/>
              <a:cxnLst/>
              <a:rect l="l" t="t" r="r" b="b"/>
              <a:pathLst>
                <a:path w="279400">
                  <a:moveTo>
                    <a:pt x="0" y="0"/>
                  </a:moveTo>
                  <a:lnTo>
                    <a:pt x="279399" y="1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87646" y="4335463"/>
              <a:ext cx="135255" cy="104775"/>
            </a:xfrm>
            <a:custGeom>
              <a:avLst/>
              <a:gdLst/>
              <a:ahLst/>
              <a:cxnLst/>
              <a:rect l="l" t="t" r="r" b="b"/>
              <a:pathLst>
                <a:path w="135254" h="104775">
                  <a:moveTo>
                    <a:pt x="0" y="104774"/>
                  </a:moveTo>
                  <a:lnTo>
                    <a:pt x="134938" y="0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54260" y="3449638"/>
              <a:ext cx="98425" cy="704850"/>
            </a:xfrm>
            <a:custGeom>
              <a:avLst/>
              <a:gdLst/>
              <a:ahLst/>
              <a:cxnLst/>
              <a:rect l="l" t="t" r="r" b="b"/>
              <a:pathLst>
                <a:path w="98425" h="704850">
                  <a:moveTo>
                    <a:pt x="98424" y="0"/>
                  </a:moveTo>
                  <a:lnTo>
                    <a:pt x="0" y="704849"/>
                  </a:lnTo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46397" y="3449638"/>
              <a:ext cx="111125" cy="727075"/>
            </a:xfrm>
            <a:custGeom>
              <a:avLst/>
              <a:gdLst/>
              <a:ahLst/>
              <a:cxnLst/>
              <a:rect l="l" t="t" r="r" b="b"/>
              <a:pathLst>
                <a:path w="111125" h="727075">
                  <a:moveTo>
                    <a:pt x="111124" y="0"/>
                  </a:moveTo>
                  <a:lnTo>
                    <a:pt x="0" y="727074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55382" y="4950155"/>
              <a:ext cx="3171825" cy="1638935"/>
            </a:xfrm>
            <a:custGeom>
              <a:avLst/>
              <a:gdLst/>
              <a:ahLst/>
              <a:cxnLst/>
              <a:rect l="l" t="t" r="r" b="b"/>
              <a:pathLst>
                <a:path w="3171825" h="1638934">
                  <a:moveTo>
                    <a:pt x="1913077" y="0"/>
                  </a:moveTo>
                  <a:lnTo>
                    <a:pt x="1860977" y="1455"/>
                  </a:lnTo>
                  <a:lnTo>
                    <a:pt x="1809686" y="4483"/>
                  </a:lnTo>
                  <a:lnTo>
                    <a:pt x="1759786" y="8958"/>
                  </a:lnTo>
                  <a:lnTo>
                    <a:pt x="1711858" y="14757"/>
                  </a:lnTo>
                  <a:lnTo>
                    <a:pt x="1666482" y="21756"/>
                  </a:lnTo>
                  <a:lnTo>
                    <a:pt x="1624241" y="29832"/>
                  </a:lnTo>
                  <a:lnTo>
                    <a:pt x="1577074" y="44789"/>
                  </a:lnTo>
                  <a:lnTo>
                    <a:pt x="1535638" y="65551"/>
                  </a:lnTo>
                  <a:lnTo>
                    <a:pt x="1498220" y="89884"/>
                  </a:lnTo>
                  <a:lnTo>
                    <a:pt x="1463109" y="115557"/>
                  </a:lnTo>
                  <a:lnTo>
                    <a:pt x="1428594" y="140337"/>
                  </a:lnTo>
                  <a:lnTo>
                    <a:pt x="1392962" y="161991"/>
                  </a:lnTo>
                  <a:lnTo>
                    <a:pt x="1354502" y="178288"/>
                  </a:lnTo>
                  <a:lnTo>
                    <a:pt x="1311503" y="186994"/>
                  </a:lnTo>
                  <a:lnTo>
                    <a:pt x="1270888" y="186452"/>
                  </a:lnTo>
                  <a:lnTo>
                    <a:pt x="1230116" y="178776"/>
                  </a:lnTo>
                  <a:lnTo>
                    <a:pt x="1188560" y="166004"/>
                  </a:lnTo>
                  <a:lnTo>
                    <a:pt x="1100588" y="133326"/>
                  </a:lnTo>
                  <a:lnTo>
                    <a:pt x="1052917" y="117497"/>
                  </a:lnTo>
                  <a:lnTo>
                    <a:pt x="1001954" y="104725"/>
                  </a:lnTo>
                  <a:lnTo>
                    <a:pt x="947071" y="97049"/>
                  </a:lnTo>
                  <a:lnTo>
                    <a:pt x="887641" y="96507"/>
                  </a:lnTo>
                  <a:lnTo>
                    <a:pt x="845218" y="99770"/>
                  </a:lnTo>
                  <a:lnTo>
                    <a:pt x="798144" y="104727"/>
                  </a:lnTo>
                  <a:lnTo>
                    <a:pt x="747307" y="111273"/>
                  </a:lnTo>
                  <a:lnTo>
                    <a:pt x="693595" y="119306"/>
                  </a:lnTo>
                  <a:lnTo>
                    <a:pt x="637899" y="128720"/>
                  </a:lnTo>
                  <a:lnTo>
                    <a:pt x="581105" y="139411"/>
                  </a:lnTo>
                  <a:lnTo>
                    <a:pt x="524103" y="151276"/>
                  </a:lnTo>
                  <a:lnTo>
                    <a:pt x="467782" y="164209"/>
                  </a:lnTo>
                  <a:lnTo>
                    <a:pt x="413029" y="178108"/>
                  </a:lnTo>
                  <a:lnTo>
                    <a:pt x="360734" y="192868"/>
                  </a:lnTo>
                  <a:lnTo>
                    <a:pt x="311785" y="208384"/>
                  </a:lnTo>
                  <a:lnTo>
                    <a:pt x="267072" y="224553"/>
                  </a:lnTo>
                  <a:lnTo>
                    <a:pt x="227481" y="241270"/>
                  </a:lnTo>
                  <a:lnTo>
                    <a:pt x="147965" y="290058"/>
                  </a:lnTo>
                  <a:lnTo>
                    <a:pt x="114528" y="324214"/>
                  </a:lnTo>
                  <a:lnTo>
                    <a:pt x="91212" y="360900"/>
                  </a:lnTo>
                  <a:lnTo>
                    <a:pt x="75634" y="400116"/>
                  </a:lnTo>
                  <a:lnTo>
                    <a:pt x="65415" y="441862"/>
                  </a:lnTo>
                  <a:lnTo>
                    <a:pt x="58172" y="486139"/>
                  </a:lnTo>
                  <a:lnTo>
                    <a:pt x="51524" y="532945"/>
                  </a:lnTo>
                  <a:lnTo>
                    <a:pt x="43091" y="582282"/>
                  </a:lnTo>
                  <a:lnTo>
                    <a:pt x="34464" y="626016"/>
                  </a:lnTo>
                  <a:lnTo>
                    <a:pt x="25323" y="675170"/>
                  </a:lnTo>
                  <a:lnTo>
                    <a:pt x="16487" y="728114"/>
                  </a:lnTo>
                  <a:lnTo>
                    <a:pt x="8775" y="783221"/>
                  </a:lnTo>
                  <a:lnTo>
                    <a:pt x="3006" y="838861"/>
                  </a:lnTo>
                  <a:lnTo>
                    <a:pt x="0" y="893406"/>
                  </a:lnTo>
                  <a:lnTo>
                    <a:pt x="574" y="945227"/>
                  </a:lnTo>
                  <a:lnTo>
                    <a:pt x="5549" y="992695"/>
                  </a:lnTo>
                  <a:lnTo>
                    <a:pt x="15744" y="1034181"/>
                  </a:lnTo>
                  <a:lnTo>
                    <a:pt x="57511" y="1095634"/>
                  </a:lnTo>
                  <a:lnTo>
                    <a:pt x="128698" y="1125795"/>
                  </a:lnTo>
                  <a:lnTo>
                    <a:pt x="172418" y="1132637"/>
                  </a:lnTo>
                  <a:lnTo>
                    <a:pt x="220268" y="1136827"/>
                  </a:lnTo>
                  <a:lnTo>
                    <a:pt x="271279" y="1140494"/>
                  </a:lnTo>
                  <a:lnTo>
                    <a:pt x="324485" y="1145768"/>
                  </a:lnTo>
                  <a:lnTo>
                    <a:pt x="378920" y="1154779"/>
                  </a:lnTo>
                  <a:lnTo>
                    <a:pt x="433616" y="1169657"/>
                  </a:lnTo>
                  <a:lnTo>
                    <a:pt x="475365" y="1184649"/>
                  </a:lnTo>
                  <a:lnTo>
                    <a:pt x="518767" y="1201620"/>
                  </a:lnTo>
                  <a:lnTo>
                    <a:pt x="563691" y="1220234"/>
                  </a:lnTo>
                  <a:lnTo>
                    <a:pt x="610004" y="1240154"/>
                  </a:lnTo>
                  <a:lnTo>
                    <a:pt x="755955" y="1304389"/>
                  </a:lnTo>
                  <a:lnTo>
                    <a:pt x="806502" y="1326173"/>
                  </a:lnTo>
                  <a:lnTo>
                    <a:pt x="857776" y="1347581"/>
                  </a:lnTo>
                  <a:lnTo>
                    <a:pt x="909645" y="1368278"/>
                  </a:lnTo>
                  <a:lnTo>
                    <a:pt x="961977" y="1387928"/>
                  </a:lnTo>
                  <a:lnTo>
                    <a:pt x="1014641" y="1406194"/>
                  </a:lnTo>
                  <a:lnTo>
                    <a:pt x="1153918" y="1453274"/>
                  </a:lnTo>
                  <a:lnTo>
                    <a:pt x="1201688" y="1469130"/>
                  </a:lnTo>
                  <a:lnTo>
                    <a:pt x="1249986" y="1484846"/>
                  </a:lnTo>
                  <a:lnTo>
                    <a:pt x="1298724" y="1500292"/>
                  </a:lnTo>
                  <a:lnTo>
                    <a:pt x="1347817" y="1515335"/>
                  </a:lnTo>
                  <a:lnTo>
                    <a:pt x="1397177" y="1529843"/>
                  </a:lnTo>
                  <a:lnTo>
                    <a:pt x="1446718" y="1543685"/>
                  </a:lnTo>
                  <a:lnTo>
                    <a:pt x="1496352" y="1556729"/>
                  </a:lnTo>
                  <a:lnTo>
                    <a:pt x="1545993" y="1568842"/>
                  </a:lnTo>
                  <a:lnTo>
                    <a:pt x="1595555" y="1579893"/>
                  </a:lnTo>
                  <a:lnTo>
                    <a:pt x="1644949" y="1589750"/>
                  </a:lnTo>
                  <a:lnTo>
                    <a:pt x="1694091" y="1598282"/>
                  </a:lnTo>
                  <a:lnTo>
                    <a:pt x="1743643" y="1605534"/>
                  </a:lnTo>
                  <a:lnTo>
                    <a:pt x="1794168" y="1612273"/>
                  </a:lnTo>
                  <a:lnTo>
                    <a:pt x="1845421" y="1618422"/>
                  </a:lnTo>
                  <a:lnTo>
                    <a:pt x="1897161" y="1623904"/>
                  </a:lnTo>
                  <a:lnTo>
                    <a:pt x="1949143" y="1628643"/>
                  </a:lnTo>
                  <a:lnTo>
                    <a:pt x="2001126" y="1632563"/>
                  </a:lnTo>
                  <a:lnTo>
                    <a:pt x="2052865" y="1635588"/>
                  </a:lnTo>
                  <a:lnTo>
                    <a:pt x="2104119" y="1637640"/>
                  </a:lnTo>
                  <a:lnTo>
                    <a:pt x="2154643" y="1638645"/>
                  </a:lnTo>
                  <a:lnTo>
                    <a:pt x="2204196" y="1638524"/>
                  </a:lnTo>
                  <a:lnTo>
                    <a:pt x="2252534" y="1637203"/>
                  </a:lnTo>
                  <a:lnTo>
                    <a:pt x="2299413" y="1634604"/>
                  </a:lnTo>
                  <a:lnTo>
                    <a:pt x="2344592" y="1630652"/>
                  </a:lnTo>
                  <a:lnTo>
                    <a:pt x="2387827" y="1625269"/>
                  </a:lnTo>
                  <a:lnTo>
                    <a:pt x="2445748" y="1614699"/>
                  </a:lnTo>
                  <a:lnTo>
                    <a:pt x="2501441" y="1601291"/>
                  </a:lnTo>
                  <a:lnTo>
                    <a:pt x="2554962" y="1585350"/>
                  </a:lnTo>
                  <a:lnTo>
                    <a:pt x="2606368" y="1567179"/>
                  </a:lnTo>
                  <a:lnTo>
                    <a:pt x="2655717" y="1547085"/>
                  </a:lnTo>
                  <a:lnTo>
                    <a:pt x="2703066" y="1525371"/>
                  </a:lnTo>
                  <a:lnTo>
                    <a:pt x="2748472" y="1502343"/>
                  </a:lnTo>
                  <a:lnTo>
                    <a:pt x="2791992" y="1478305"/>
                  </a:lnTo>
                  <a:lnTo>
                    <a:pt x="2833683" y="1453562"/>
                  </a:lnTo>
                  <a:lnTo>
                    <a:pt x="2873602" y="1428419"/>
                  </a:lnTo>
                  <a:lnTo>
                    <a:pt x="2917015" y="1401920"/>
                  </a:lnTo>
                  <a:lnTo>
                    <a:pt x="2959854" y="1376583"/>
                  </a:lnTo>
                  <a:lnTo>
                    <a:pt x="3001190" y="1351102"/>
                  </a:lnTo>
                  <a:lnTo>
                    <a:pt x="3040096" y="1324171"/>
                  </a:lnTo>
                  <a:lnTo>
                    <a:pt x="3075643" y="1294484"/>
                  </a:lnTo>
                  <a:lnTo>
                    <a:pt x="3106906" y="1260732"/>
                  </a:lnTo>
                  <a:lnTo>
                    <a:pt x="3132954" y="1221611"/>
                  </a:lnTo>
                  <a:lnTo>
                    <a:pt x="3152862" y="1175813"/>
                  </a:lnTo>
                  <a:lnTo>
                    <a:pt x="3165702" y="1122032"/>
                  </a:lnTo>
                  <a:lnTo>
                    <a:pt x="3171660" y="1041115"/>
                  </a:lnTo>
                  <a:lnTo>
                    <a:pt x="3171188" y="993622"/>
                  </a:lnTo>
                  <a:lnTo>
                    <a:pt x="3168575" y="942565"/>
                  </a:lnTo>
                  <a:lnTo>
                    <a:pt x="3163938" y="888787"/>
                  </a:lnTo>
                  <a:lnTo>
                    <a:pt x="3157396" y="833132"/>
                  </a:lnTo>
                  <a:lnTo>
                    <a:pt x="3149068" y="776445"/>
                  </a:lnTo>
                  <a:lnTo>
                    <a:pt x="3139071" y="719568"/>
                  </a:lnTo>
                  <a:lnTo>
                    <a:pt x="3127526" y="663346"/>
                  </a:lnTo>
                  <a:lnTo>
                    <a:pt x="3114549" y="608623"/>
                  </a:lnTo>
                  <a:lnTo>
                    <a:pt x="3100260" y="556242"/>
                  </a:lnTo>
                  <a:lnTo>
                    <a:pt x="3084777" y="507047"/>
                  </a:lnTo>
                  <a:lnTo>
                    <a:pt x="3068219" y="461883"/>
                  </a:lnTo>
                  <a:lnTo>
                    <a:pt x="3050705" y="421592"/>
                  </a:lnTo>
                  <a:lnTo>
                    <a:pt x="3032352" y="387019"/>
                  </a:lnTo>
                  <a:lnTo>
                    <a:pt x="3004582" y="347568"/>
                  </a:lnTo>
                  <a:lnTo>
                    <a:pt x="2972747" y="315123"/>
                  </a:lnTo>
                  <a:lnTo>
                    <a:pt x="2937427" y="288660"/>
                  </a:lnTo>
                  <a:lnTo>
                    <a:pt x="2899202" y="267156"/>
                  </a:lnTo>
                  <a:lnTo>
                    <a:pt x="2858651" y="249589"/>
                  </a:lnTo>
                  <a:lnTo>
                    <a:pt x="2816354" y="234934"/>
                  </a:lnTo>
                  <a:lnTo>
                    <a:pt x="2772890" y="222169"/>
                  </a:lnTo>
                  <a:lnTo>
                    <a:pt x="2684782" y="198212"/>
                  </a:lnTo>
                  <a:lnTo>
                    <a:pt x="2641297" y="184974"/>
                  </a:lnTo>
                  <a:lnTo>
                    <a:pt x="2598964" y="169532"/>
                  </a:lnTo>
                  <a:lnTo>
                    <a:pt x="2458461" y="113482"/>
                  </a:lnTo>
                  <a:lnTo>
                    <a:pt x="2410446" y="95008"/>
                  </a:lnTo>
                  <a:lnTo>
                    <a:pt x="2362030" y="77258"/>
                  </a:lnTo>
                  <a:lnTo>
                    <a:pt x="2313329" y="60604"/>
                  </a:lnTo>
                  <a:lnTo>
                    <a:pt x="2264456" y="45416"/>
                  </a:lnTo>
                  <a:lnTo>
                    <a:pt x="2215527" y="32067"/>
                  </a:lnTo>
                  <a:lnTo>
                    <a:pt x="2166654" y="20928"/>
                  </a:lnTo>
                  <a:lnTo>
                    <a:pt x="2117953" y="12369"/>
                  </a:lnTo>
                  <a:lnTo>
                    <a:pt x="2068425" y="6300"/>
                  </a:lnTo>
                  <a:lnTo>
                    <a:pt x="2017382" y="2298"/>
                  </a:lnTo>
                  <a:lnTo>
                    <a:pt x="1965405" y="239"/>
                  </a:lnTo>
                  <a:lnTo>
                    <a:pt x="1913077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95621" y="5483226"/>
              <a:ext cx="139700" cy="523875"/>
            </a:xfrm>
            <a:custGeom>
              <a:avLst/>
              <a:gdLst/>
              <a:ahLst/>
              <a:cxnLst/>
              <a:rect l="l" t="t" r="r" b="b"/>
              <a:pathLst>
                <a:path w="139700" h="523875">
                  <a:moveTo>
                    <a:pt x="0" y="523874"/>
                  </a:moveTo>
                  <a:lnTo>
                    <a:pt x="139699" y="0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33472" y="5238750"/>
              <a:ext cx="254000" cy="469900"/>
            </a:xfrm>
            <a:custGeom>
              <a:avLst/>
              <a:gdLst/>
              <a:ahLst/>
              <a:cxnLst/>
              <a:rect l="l" t="t" r="r" b="b"/>
              <a:pathLst>
                <a:path w="254000" h="469900">
                  <a:moveTo>
                    <a:pt x="253999" y="0"/>
                  </a:moveTo>
                  <a:lnTo>
                    <a:pt x="0" y="469899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58873" y="5289550"/>
              <a:ext cx="196850" cy="0"/>
            </a:xfrm>
            <a:custGeom>
              <a:avLst/>
              <a:gdLst/>
              <a:ahLst/>
              <a:cxnLst/>
              <a:rect l="l" t="t" r="r" b="b"/>
              <a:pathLst>
                <a:path w="196850">
                  <a:moveTo>
                    <a:pt x="0" y="0"/>
                  </a:moveTo>
                  <a:lnTo>
                    <a:pt x="196849" y="0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00110" y="5626100"/>
              <a:ext cx="273050" cy="0"/>
            </a:xfrm>
            <a:custGeom>
              <a:avLst/>
              <a:gdLst/>
              <a:ahLst/>
              <a:cxnLst/>
              <a:rect l="l" t="t" r="r" b="b"/>
              <a:pathLst>
                <a:path w="273050">
                  <a:moveTo>
                    <a:pt x="0" y="0"/>
                  </a:moveTo>
                  <a:lnTo>
                    <a:pt x="273049" y="0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71585" y="5705475"/>
              <a:ext cx="490855" cy="0"/>
            </a:xfrm>
            <a:custGeom>
              <a:avLst/>
              <a:gdLst/>
              <a:ahLst/>
              <a:cxnLst/>
              <a:rect l="l" t="t" r="r" b="b"/>
              <a:pathLst>
                <a:path w="490854">
                  <a:moveTo>
                    <a:pt x="0" y="0"/>
                  </a:moveTo>
                  <a:lnTo>
                    <a:pt x="490538" y="0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11298" y="5613400"/>
              <a:ext cx="53975" cy="85725"/>
            </a:xfrm>
            <a:custGeom>
              <a:avLst/>
              <a:gdLst/>
              <a:ahLst/>
              <a:cxnLst/>
              <a:rect l="l" t="t" r="r" b="b"/>
              <a:pathLst>
                <a:path w="53975" h="85725">
                  <a:moveTo>
                    <a:pt x="53974" y="0"/>
                  </a:moveTo>
                  <a:lnTo>
                    <a:pt x="0" y="85724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23972" y="5702300"/>
              <a:ext cx="1905" cy="82550"/>
            </a:xfrm>
            <a:custGeom>
              <a:avLst/>
              <a:gdLst/>
              <a:ahLst/>
              <a:cxnLst/>
              <a:rect l="l" t="t" r="r" b="b"/>
              <a:pathLst>
                <a:path w="1904" h="82550">
                  <a:moveTo>
                    <a:pt x="794" y="-4762"/>
                  </a:moveTo>
                  <a:lnTo>
                    <a:pt x="794" y="87312"/>
                  </a:lnTo>
                </a:path>
              </a:pathLst>
            </a:custGeom>
            <a:ln w="11113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020847" y="5710237"/>
              <a:ext cx="0" cy="76200"/>
            </a:xfrm>
            <a:custGeom>
              <a:avLst/>
              <a:gdLst/>
              <a:ahLst/>
              <a:cxnLst/>
              <a:rect l="l" t="t" r="r" b="b"/>
              <a:pathLst>
                <a:path h="76200">
                  <a:moveTo>
                    <a:pt x="0" y="761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101810" y="5568949"/>
              <a:ext cx="503555" cy="269875"/>
            </a:xfrm>
            <a:custGeom>
              <a:avLst/>
              <a:gdLst/>
              <a:ahLst/>
              <a:cxnLst/>
              <a:rect l="l" t="t" r="r" b="b"/>
              <a:pathLst>
                <a:path w="503554" h="269875">
                  <a:moveTo>
                    <a:pt x="0" y="0"/>
                  </a:moveTo>
                  <a:lnTo>
                    <a:pt x="503238" y="269874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50948" y="5503863"/>
              <a:ext cx="81280" cy="0"/>
            </a:xfrm>
            <a:custGeom>
              <a:avLst/>
              <a:gdLst/>
              <a:ahLst/>
              <a:cxnLst/>
              <a:rect l="l" t="t" r="r" b="b"/>
              <a:pathLst>
                <a:path w="81279">
                  <a:moveTo>
                    <a:pt x="0" y="0"/>
                  </a:moveTo>
                  <a:lnTo>
                    <a:pt x="80963" y="0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716172" y="5213350"/>
              <a:ext cx="390525" cy="184150"/>
            </a:xfrm>
            <a:custGeom>
              <a:avLst/>
              <a:gdLst/>
              <a:ahLst/>
              <a:cxnLst/>
              <a:rect l="l" t="t" r="r" b="b"/>
              <a:pathLst>
                <a:path w="390525" h="184150">
                  <a:moveTo>
                    <a:pt x="0" y="0"/>
                  </a:moveTo>
                  <a:lnTo>
                    <a:pt x="390524" y="184149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095460" y="5200650"/>
              <a:ext cx="322580" cy="198755"/>
            </a:xfrm>
            <a:custGeom>
              <a:avLst/>
              <a:gdLst/>
              <a:ahLst/>
              <a:cxnLst/>
              <a:rect l="l" t="t" r="r" b="b"/>
              <a:pathLst>
                <a:path w="322579" h="198754">
                  <a:moveTo>
                    <a:pt x="0" y="198436"/>
                  </a:moveTo>
                  <a:lnTo>
                    <a:pt x="322263" y="0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38322" y="5492749"/>
              <a:ext cx="971550" cy="0"/>
            </a:xfrm>
            <a:custGeom>
              <a:avLst/>
              <a:gdLst/>
              <a:ahLst/>
              <a:cxnLst/>
              <a:rect l="l" t="t" r="r" b="b"/>
              <a:pathLst>
                <a:path w="971550">
                  <a:moveTo>
                    <a:pt x="0" y="0"/>
                  </a:moveTo>
                  <a:lnTo>
                    <a:pt x="971549" y="0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630447" y="4591050"/>
              <a:ext cx="227329" cy="436880"/>
            </a:xfrm>
            <a:custGeom>
              <a:avLst/>
              <a:gdLst/>
              <a:ahLst/>
              <a:cxnLst/>
              <a:rect l="l" t="t" r="r" b="b"/>
              <a:pathLst>
                <a:path w="227329" h="436879">
                  <a:moveTo>
                    <a:pt x="0" y="436561"/>
                  </a:moveTo>
                  <a:lnTo>
                    <a:pt x="227013" y="0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703597" y="3371850"/>
              <a:ext cx="177800" cy="0"/>
            </a:xfrm>
            <a:custGeom>
              <a:avLst/>
              <a:gdLst/>
              <a:ahLst/>
              <a:cxnLst/>
              <a:rect l="l" t="t" r="r" b="b"/>
              <a:pathLst>
                <a:path w="177800">
                  <a:moveTo>
                    <a:pt x="0" y="0"/>
                  </a:moveTo>
                  <a:lnTo>
                    <a:pt x="177799" y="1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96326" y="2538902"/>
              <a:ext cx="141605" cy="399415"/>
            </a:xfrm>
            <a:custGeom>
              <a:avLst/>
              <a:gdLst/>
              <a:ahLst/>
              <a:cxnLst/>
              <a:rect l="l" t="t" r="r" b="b"/>
              <a:pathLst>
                <a:path w="141604" h="399414">
                  <a:moveTo>
                    <a:pt x="141547" y="0"/>
                  </a:moveTo>
                  <a:lnTo>
                    <a:pt x="0" y="399271"/>
                  </a:lnTo>
                </a:path>
                <a:path w="141604" h="399414">
                  <a:moveTo>
                    <a:pt x="141548" y="0"/>
                  </a:moveTo>
                  <a:lnTo>
                    <a:pt x="0" y="397228"/>
                  </a:lnTo>
                </a:path>
              </a:pathLst>
            </a:custGeom>
            <a:ln w="1904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96326" y="2936131"/>
              <a:ext cx="141605" cy="43815"/>
            </a:xfrm>
            <a:custGeom>
              <a:avLst/>
              <a:gdLst/>
              <a:ahLst/>
              <a:cxnLst/>
              <a:rect l="l" t="t" r="r" b="b"/>
              <a:pathLst>
                <a:path w="141604" h="43814">
                  <a:moveTo>
                    <a:pt x="0" y="0"/>
                  </a:moveTo>
                  <a:lnTo>
                    <a:pt x="141547" y="43607"/>
                  </a:lnTo>
                </a:path>
              </a:pathLst>
            </a:custGeom>
            <a:ln w="1904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637874" y="2936131"/>
              <a:ext cx="141605" cy="43815"/>
            </a:xfrm>
            <a:custGeom>
              <a:avLst/>
              <a:gdLst/>
              <a:ahLst/>
              <a:cxnLst/>
              <a:rect l="l" t="t" r="r" b="b"/>
              <a:pathLst>
                <a:path w="141604" h="43814">
                  <a:moveTo>
                    <a:pt x="141547" y="0"/>
                  </a:moveTo>
                  <a:lnTo>
                    <a:pt x="0" y="43607"/>
                  </a:lnTo>
                </a:path>
              </a:pathLst>
            </a:custGeom>
            <a:ln w="1904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637874" y="2547761"/>
              <a:ext cx="0" cy="432434"/>
            </a:xfrm>
            <a:custGeom>
              <a:avLst/>
              <a:gdLst/>
              <a:ahLst/>
              <a:cxnLst/>
              <a:rect l="l" t="t" r="r" b="b"/>
              <a:pathLst>
                <a:path h="432435">
                  <a:moveTo>
                    <a:pt x="0" y="0"/>
                  </a:moveTo>
                  <a:lnTo>
                    <a:pt x="0" y="431976"/>
                  </a:lnTo>
                </a:path>
              </a:pathLst>
            </a:custGeom>
            <a:ln w="1904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96326" y="2895249"/>
              <a:ext cx="141605" cy="43180"/>
            </a:xfrm>
            <a:custGeom>
              <a:avLst/>
              <a:gdLst/>
              <a:ahLst/>
              <a:cxnLst/>
              <a:rect l="l" t="t" r="r" b="b"/>
              <a:pathLst>
                <a:path w="141604" h="43180">
                  <a:moveTo>
                    <a:pt x="0" y="42924"/>
                  </a:moveTo>
                  <a:lnTo>
                    <a:pt x="141547" y="0"/>
                  </a:lnTo>
                </a:path>
              </a:pathLst>
            </a:custGeom>
            <a:ln w="1904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637874" y="2895250"/>
              <a:ext cx="141605" cy="41275"/>
            </a:xfrm>
            <a:custGeom>
              <a:avLst/>
              <a:gdLst/>
              <a:ahLst/>
              <a:cxnLst/>
              <a:rect l="l" t="t" r="r" b="b"/>
              <a:pathLst>
                <a:path w="141604" h="41275">
                  <a:moveTo>
                    <a:pt x="141547" y="4088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556560" y="2764430"/>
              <a:ext cx="81915" cy="33020"/>
            </a:xfrm>
            <a:custGeom>
              <a:avLst/>
              <a:gdLst/>
              <a:ahLst/>
              <a:cxnLst/>
              <a:rect l="l" t="t" r="r" b="b"/>
              <a:pathLst>
                <a:path w="81915" h="33019">
                  <a:moveTo>
                    <a:pt x="0" y="0"/>
                  </a:moveTo>
                  <a:lnTo>
                    <a:pt x="81315" y="32704"/>
                  </a:lnTo>
                </a:path>
              </a:pathLst>
            </a:custGeom>
            <a:ln w="1904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37874" y="2764430"/>
              <a:ext cx="86360" cy="33020"/>
            </a:xfrm>
            <a:custGeom>
              <a:avLst/>
              <a:gdLst/>
              <a:ahLst/>
              <a:cxnLst/>
              <a:rect l="l" t="t" r="r" b="b"/>
              <a:pathLst>
                <a:path w="86359" h="33019">
                  <a:moveTo>
                    <a:pt x="0" y="32704"/>
                  </a:moveTo>
                  <a:lnTo>
                    <a:pt x="85831" y="0"/>
                  </a:lnTo>
                </a:path>
              </a:pathLst>
            </a:custGeom>
            <a:ln w="1904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29456" y="2823027"/>
              <a:ext cx="104775" cy="44450"/>
            </a:xfrm>
            <a:custGeom>
              <a:avLst/>
              <a:gdLst/>
              <a:ahLst/>
              <a:cxnLst/>
              <a:rect l="l" t="t" r="r" b="b"/>
              <a:pathLst>
                <a:path w="104775" h="44450">
                  <a:moveTo>
                    <a:pt x="0" y="0"/>
                  </a:moveTo>
                  <a:lnTo>
                    <a:pt x="104654" y="44287"/>
                  </a:lnTo>
                </a:path>
              </a:pathLst>
            </a:custGeom>
            <a:ln w="1904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637874" y="2831883"/>
              <a:ext cx="105410" cy="39370"/>
            </a:xfrm>
            <a:custGeom>
              <a:avLst/>
              <a:gdLst/>
              <a:ahLst/>
              <a:cxnLst/>
              <a:rect l="l" t="t" r="r" b="b"/>
              <a:pathLst>
                <a:path w="105409" h="39369">
                  <a:moveTo>
                    <a:pt x="0" y="38837"/>
                  </a:moveTo>
                  <a:lnTo>
                    <a:pt x="105408" y="0"/>
                  </a:lnTo>
                </a:path>
              </a:pathLst>
            </a:custGeom>
            <a:ln w="1904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637874" y="2704472"/>
              <a:ext cx="54610" cy="16510"/>
            </a:xfrm>
            <a:custGeom>
              <a:avLst/>
              <a:gdLst/>
              <a:ahLst/>
              <a:cxnLst/>
              <a:rect l="l" t="t" r="r" b="b"/>
              <a:pathLst>
                <a:path w="54609" h="16510">
                  <a:moveTo>
                    <a:pt x="0" y="16352"/>
                  </a:moveTo>
                  <a:lnTo>
                    <a:pt x="54209" y="0"/>
                  </a:lnTo>
                </a:path>
              </a:pathLst>
            </a:custGeom>
            <a:ln w="1904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637874" y="2622027"/>
              <a:ext cx="34290" cy="12700"/>
            </a:xfrm>
            <a:custGeom>
              <a:avLst/>
              <a:gdLst/>
              <a:ahLst/>
              <a:cxnLst/>
              <a:rect l="l" t="t" r="r" b="b"/>
              <a:pathLst>
                <a:path w="34290" h="12700">
                  <a:moveTo>
                    <a:pt x="0" y="12263"/>
                  </a:moveTo>
                  <a:lnTo>
                    <a:pt x="33880" y="0"/>
                  </a:lnTo>
                </a:path>
              </a:pathLst>
            </a:custGeom>
            <a:ln w="1904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576888" y="2699020"/>
              <a:ext cx="66040" cy="22225"/>
            </a:xfrm>
            <a:custGeom>
              <a:avLst/>
              <a:gdLst/>
              <a:ahLst/>
              <a:cxnLst/>
              <a:rect l="l" t="t" r="r" b="b"/>
              <a:pathLst>
                <a:path w="66040" h="22225">
                  <a:moveTo>
                    <a:pt x="0" y="0"/>
                  </a:moveTo>
                  <a:lnTo>
                    <a:pt x="65503" y="21802"/>
                  </a:lnTo>
                </a:path>
              </a:pathLst>
            </a:custGeom>
            <a:ln w="1904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606253" y="2618620"/>
              <a:ext cx="38100" cy="21590"/>
            </a:xfrm>
            <a:custGeom>
              <a:avLst/>
              <a:gdLst/>
              <a:ahLst/>
              <a:cxnLst/>
              <a:rect l="l" t="t" r="r" b="b"/>
              <a:pathLst>
                <a:path w="38100" h="21589">
                  <a:moveTo>
                    <a:pt x="0" y="0"/>
                  </a:moveTo>
                  <a:lnTo>
                    <a:pt x="37645" y="21121"/>
                  </a:lnTo>
                </a:path>
              </a:pathLst>
            </a:custGeom>
            <a:ln w="1904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613028" y="2502109"/>
              <a:ext cx="47625" cy="46355"/>
            </a:xfrm>
            <a:custGeom>
              <a:avLst/>
              <a:gdLst/>
              <a:ahLst/>
              <a:cxnLst/>
              <a:rect l="l" t="t" r="r" b="b"/>
              <a:pathLst>
                <a:path w="47625" h="46355">
                  <a:moveTo>
                    <a:pt x="23717" y="0"/>
                  </a:moveTo>
                  <a:lnTo>
                    <a:pt x="14485" y="1820"/>
                  </a:lnTo>
                  <a:lnTo>
                    <a:pt x="6947" y="6785"/>
                  </a:lnTo>
                  <a:lnTo>
                    <a:pt x="1863" y="14148"/>
                  </a:lnTo>
                  <a:lnTo>
                    <a:pt x="0" y="23166"/>
                  </a:lnTo>
                  <a:lnTo>
                    <a:pt x="1863" y="32183"/>
                  </a:lnTo>
                  <a:lnTo>
                    <a:pt x="6947" y="39546"/>
                  </a:lnTo>
                  <a:lnTo>
                    <a:pt x="14485" y="44511"/>
                  </a:lnTo>
                  <a:lnTo>
                    <a:pt x="23717" y="46332"/>
                  </a:lnTo>
                  <a:lnTo>
                    <a:pt x="32949" y="44511"/>
                  </a:lnTo>
                  <a:lnTo>
                    <a:pt x="40487" y="39546"/>
                  </a:lnTo>
                  <a:lnTo>
                    <a:pt x="45570" y="32183"/>
                  </a:lnTo>
                  <a:lnTo>
                    <a:pt x="47434" y="23166"/>
                  </a:lnTo>
                  <a:lnTo>
                    <a:pt x="45570" y="14148"/>
                  </a:lnTo>
                  <a:lnTo>
                    <a:pt x="40487" y="6785"/>
                  </a:lnTo>
                  <a:lnTo>
                    <a:pt x="32949" y="1820"/>
                  </a:lnTo>
                  <a:lnTo>
                    <a:pt x="23717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613028" y="2502109"/>
              <a:ext cx="47625" cy="46355"/>
            </a:xfrm>
            <a:custGeom>
              <a:avLst/>
              <a:gdLst/>
              <a:ahLst/>
              <a:cxnLst/>
              <a:rect l="l" t="t" r="r" b="b"/>
              <a:pathLst>
                <a:path w="47625" h="46355">
                  <a:moveTo>
                    <a:pt x="0" y="23166"/>
                  </a:moveTo>
                  <a:lnTo>
                    <a:pt x="1863" y="14148"/>
                  </a:lnTo>
                  <a:lnTo>
                    <a:pt x="6946" y="6785"/>
                  </a:lnTo>
                  <a:lnTo>
                    <a:pt x="14485" y="1820"/>
                  </a:lnTo>
                  <a:lnTo>
                    <a:pt x="23717" y="0"/>
                  </a:lnTo>
                  <a:lnTo>
                    <a:pt x="32948" y="1820"/>
                  </a:lnTo>
                  <a:lnTo>
                    <a:pt x="40487" y="6785"/>
                  </a:lnTo>
                  <a:lnTo>
                    <a:pt x="45570" y="14148"/>
                  </a:lnTo>
                  <a:lnTo>
                    <a:pt x="47434" y="23166"/>
                  </a:lnTo>
                  <a:lnTo>
                    <a:pt x="45570" y="32183"/>
                  </a:lnTo>
                  <a:lnTo>
                    <a:pt x="40487" y="39546"/>
                  </a:lnTo>
                  <a:lnTo>
                    <a:pt x="32948" y="44511"/>
                  </a:lnTo>
                  <a:lnTo>
                    <a:pt x="23717" y="46332"/>
                  </a:lnTo>
                  <a:lnTo>
                    <a:pt x="14485" y="44511"/>
                  </a:lnTo>
                  <a:lnTo>
                    <a:pt x="6946" y="39546"/>
                  </a:lnTo>
                  <a:lnTo>
                    <a:pt x="1863" y="32183"/>
                  </a:lnTo>
                  <a:lnTo>
                    <a:pt x="0" y="23166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411248" y="2359025"/>
              <a:ext cx="468312" cy="3427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647785" y="2919413"/>
              <a:ext cx="152400" cy="95250"/>
            </a:xfrm>
            <a:custGeom>
              <a:avLst/>
              <a:gdLst/>
              <a:ahLst/>
              <a:cxnLst/>
              <a:rect l="l" t="t" r="r" b="b"/>
              <a:pathLst>
                <a:path w="152400" h="95250">
                  <a:moveTo>
                    <a:pt x="0" y="0"/>
                  </a:moveTo>
                  <a:lnTo>
                    <a:pt x="152400" y="95249"/>
                  </a:lnTo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712874" y="3078164"/>
              <a:ext cx="387350" cy="952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712874" y="3078163"/>
              <a:ext cx="387350" cy="95250"/>
            </a:xfrm>
            <a:custGeom>
              <a:avLst/>
              <a:gdLst/>
              <a:ahLst/>
              <a:cxnLst/>
              <a:rect l="l" t="t" r="r" b="b"/>
              <a:pathLst>
                <a:path w="387350" h="95250">
                  <a:moveTo>
                    <a:pt x="0" y="47624"/>
                  </a:moveTo>
                  <a:lnTo>
                    <a:pt x="15219" y="29087"/>
                  </a:lnTo>
                  <a:lnTo>
                    <a:pt x="56725" y="13949"/>
                  </a:lnTo>
                  <a:lnTo>
                    <a:pt x="118287" y="3742"/>
                  </a:lnTo>
                  <a:lnTo>
                    <a:pt x="193674" y="0"/>
                  </a:lnTo>
                  <a:lnTo>
                    <a:pt x="269062" y="3742"/>
                  </a:lnTo>
                  <a:lnTo>
                    <a:pt x="330623" y="13949"/>
                  </a:lnTo>
                  <a:lnTo>
                    <a:pt x="372130" y="29087"/>
                  </a:lnTo>
                  <a:lnTo>
                    <a:pt x="387349" y="47624"/>
                  </a:lnTo>
                  <a:lnTo>
                    <a:pt x="372130" y="66162"/>
                  </a:lnTo>
                  <a:lnTo>
                    <a:pt x="330623" y="81300"/>
                  </a:lnTo>
                  <a:lnTo>
                    <a:pt x="269062" y="91507"/>
                  </a:lnTo>
                  <a:lnTo>
                    <a:pt x="193674" y="95249"/>
                  </a:lnTo>
                  <a:lnTo>
                    <a:pt x="118287" y="91507"/>
                  </a:lnTo>
                  <a:lnTo>
                    <a:pt x="56725" y="81300"/>
                  </a:lnTo>
                  <a:lnTo>
                    <a:pt x="15219" y="66162"/>
                  </a:lnTo>
                  <a:lnTo>
                    <a:pt x="0" y="47624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711286" y="3003551"/>
              <a:ext cx="390525" cy="1238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711285" y="3003551"/>
              <a:ext cx="387350" cy="111125"/>
            </a:xfrm>
            <a:custGeom>
              <a:avLst/>
              <a:gdLst/>
              <a:ahLst/>
              <a:cxnLst/>
              <a:rect l="l" t="t" r="r" b="b"/>
              <a:pathLst>
                <a:path w="387350" h="111125">
                  <a:moveTo>
                    <a:pt x="0" y="55562"/>
                  </a:moveTo>
                  <a:lnTo>
                    <a:pt x="15219" y="33935"/>
                  </a:lnTo>
                  <a:lnTo>
                    <a:pt x="56725" y="16274"/>
                  </a:lnTo>
                  <a:lnTo>
                    <a:pt x="118287" y="4366"/>
                  </a:lnTo>
                  <a:lnTo>
                    <a:pt x="193675" y="0"/>
                  </a:lnTo>
                  <a:lnTo>
                    <a:pt x="269062" y="4366"/>
                  </a:lnTo>
                  <a:lnTo>
                    <a:pt x="330623" y="16274"/>
                  </a:lnTo>
                  <a:lnTo>
                    <a:pt x="372130" y="33935"/>
                  </a:lnTo>
                  <a:lnTo>
                    <a:pt x="387349" y="55562"/>
                  </a:lnTo>
                  <a:lnTo>
                    <a:pt x="372130" y="77190"/>
                  </a:lnTo>
                  <a:lnTo>
                    <a:pt x="330623" y="94851"/>
                  </a:lnTo>
                  <a:lnTo>
                    <a:pt x="269062" y="106759"/>
                  </a:lnTo>
                  <a:lnTo>
                    <a:pt x="193675" y="111126"/>
                  </a:lnTo>
                  <a:lnTo>
                    <a:pt x="118287" y="106759"/>
                  </a:lnTo>
                  <a:lnTo>
                    <a:pt x="56725" y="94851"/>
                  </a:lnTo>
                  <a:lnTo>
                    <a:pt x="15219" y="77190"/>
                  </a:lnTo>
                  <a:lnTo>
                    <a:pt x="0" y="55562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789074" y="3032126"/>
              <a:ext cx="219075" cy="523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789074" y="3032126"/>
              <a:ext cx="219075" cy="52705"/>
            </a:xfrm>
            <a:custGeom>
              <a:avLst/>
              <a:gdLst/>
              <a:ahLst/>
              <a:cxnLst/>
              <a:rect l="l" t="t" r="r" b="b"/>
              <a:pathLst>
                <a:path w="219075" h="52705">
                  <a:moveTo>
                    <a:pt x="0" y="52387"/>
                  </a:moveTo>
                  <a:lnTo>
                    <a:pt x="67842" y="52387"/>
                  </a:lnTo>
                  <a:lnTo>
                    <a:pt x="135685" y="0"/>
                  </a:lnTo>
                  <a:lnTo>
                    <a:pt x="219074" y="0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798967" y="3032126"/>
              <a:ext cx="199288" cy="523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798966" y="3032126"/>
              <a:ext cx="199390" cy="52705"/>
            </a:xfrm>
            <a:custGeom>
              <a:avLst/>
              <a:gdLst/>
              <a:ahLst/>
              <a:cxnLst/>
              <a:rect l="l" t="t" r="r" b="b"/>
              <a:pathLst>
                <a:path w="199390" h="52705">
                  <a:moveTo>
                    <a:pt x="0" y="0"/>
                  </a:moveTo>
                  <a:lnTo>
                    <a:pt x="67842" y="0"/>
                  </a:lnTo>
                  <a:lnTo>
                    <a:pt x="135685" y="52387"/>
                  </a:lnTo>
                  <a:lnTo>
                    <a:pt x="199287" y="52387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712874" y="3055938"/>
              <a:ext cx="0" cy="74930"/>
            </a:xfrm>
            <a:custGeom>
              <a:avLst/>
              <a:gdLst/>
              <a:ahLst/>
              <a:cxnLst/>
              <a:rect l="l" t="t" r="r" b="b"/>
              <a:pathLst>
                <a:path h="74930">
                  <a:moveTo>
                    <a:pt x="0" y="0"/>
                  </a:moveTo>
                  <a:lnTo>
                    <a:pt x="0" y="74612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098635" y="3059113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0"/>
                  </a:moveTo>
                  <a:lnTo>
                    <a:pt x="0" y="73024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562186" y="3083429"/>
              <a:ext cx="387350" cy="9792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562185" y="3083429"/>
              <a:ext cx="387350" cy="98425"/>
            </a:xfrm>
            <a:custGeom>
              <a:avLst/>
              <a:gdLst/>
              <a:ahLst/>
              <a:cxnLst/>
              <a:rect l="l" t="t" r="r" b="b"/>
              <a:pathLst>
                <a:path w="387350" h="98425">
                  <a:moveTo>
                    <a:pt x="0" y="48960"/>
                  </a:moveTo>
                  <a:lnTo>
                    <a:pt x="15219" y="29903"/>
                  </a:lnTo>
                  <a:lnTo>
                    <a:pt x="56725" y="14340"/>
                  </a:lnTo>
                  <a:lnTo>
                    <a:pt x="118287" y="3847"/>
                  </a:lnTo>
                  <a:lnTo>
                    <a:pt x="193674" y="0"/>
                  </a:lnTo>
                  <a:lnTo>
                    <a:pt x="269062" y="3847"/>
                  </a:lnTo>
                  <a:lnTo>
                    <a:pt x="330623" y="14340"/>
                  </a:lnTo>
                  <a:lnTo>
                    <a:pt x="372130" y="29903"/>
                  </a:lnTo>
                  <a:lnTo>
                    <a:pt x="387349" y="48960"/>
                  </a:lnTo>
                  <a:lnTo>
                    <a:pt x="372130" y="68018"/>
                  </a:lnTo>
                  <a:lnTo>
                    <a:pt x="330623" y="83581"/>
                  </a:lnTo>
                  <a:lnTo>
                    <a:pt x="269062" y="94074"/>
                  </a:lnTo>
                  <a:lnTo>
                    <a:pt x="193674" y="97921"/>
                  </a:lnTo>
                  <a:lnTo>
                    <a:pt x="118287" y="94074"/>
                  </a:lnTo>
                  <a:lnTo>
                    <a:pt x="56725" y="83581"/>
                  </a:lnTo>
                  <a:lnTo>
                    <a:pt x="15219" y="68018"/>
                  </a:lnTo>
                  <a:lnTo>
                    <a:pt x="0" y="48960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560597" y="3006725"/>
              <a:ext cx="390527" cy="12729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560597" y="3006725"/>
              <a:ext cx="387350" cy="114300"/>
            </a:xfrm>
            <a:custGeom>
              <a:avLst/>
              <a:gdLst/>
              <a:ahLst/>
              <a:cxnLst/>
              <a:rect l="l" t="t" r="r" b="b"/>
              <a:pathLst>
                <a:path w="387350" h="114300">
                  <a:moveTo>
                    <a:pt x="0" y="57120"/>
                  </a:moveTo>
                  <a:lnTo>
                    <a:pt x="37367" y="23386"/>
                  </a:lnTo>
                  <a:lnTo>
                    <a:pt x="79292" y="11021"/>
                  </a:lnTo>
                  <a:lnTo>
                    <a:pt x="132458" y="2912"/>
                  </a:lnTo>
                  <a:lnTo>
                    <a:pt x="193674" y="0"/>
                  </a:lnTo>
                  <a:lnTo>
                    <a:pt x="254891" y="2912"/>
                  </a:lnTo>
                  <a:lnTo>
                    <a:pt x="308057" y="11021"/>
                  </a:lnTo>
                  <a:lnTo>
                    <a:pt x="349982" y="23386"/>
                  </a:lnTo>
                  <a:lnTo>
                    <a:pt x="377476" y="39066"/>
                  </a:lnTo>
                  <a:lnTo>
                    <a:pt x="387350" y="57120"/>
                  </a:lnTo>
                  <a:lnTo>
                    <a:pt x="377476" y="75175"/>
                  </a:lnTo>
                  <a:lnTo>
                    <a:pt x="349982" y="90855"/>
                  </a:lnTo>
                  <a:lnTo>
                    <a:pt x="308057" y="103220"/>
                  </a:lnTo>
                  <a:lnTo>
                    <a:pt x="254891" y="111329"/>
                  </a:lnTo>
                  <a:lnTo>
                    <a:pt x="193674" y="114241"/>
                  </a:lnTo>
                  <a:lnTo>
                    <a:pt x="132458" y="111329"/>
                  </a:lnTo>
                  <a:lnTo>
                    <a:pt x="79292" y="103220"/>
                  </a:lnTo>
                  <a:lnTo>
                    <a:pt x="37367" y="90855"/>
                  </a:lnTo>
                  <a:lnTo>
                    <a:pt x="9873" y="75175"/>
                  </a:lnTo>
                  <a:lnTo>
                    <a:pt x="0" y="57120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638386" y="3036101"/>
              <a:ext cx="219075" cy="5385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638385" y="3036101"/>
              <a:ext cx="219075" cy="53975"/>
            </a:xfrm>
            <a:custGeom>
              <a:avLst/>
              <a:gdLst/>
              <a:ahLst/>
              <a:cxnLst/>
              <a:rect l="l" t="t" r="r" b="b"/>
              <a:pathLst>
                <a:path w="219075" h="53975">
                  <a:moveTo>
                    <a:pt x="0" y="53856"/>
                  </a:moveTo>
                  <a:lnTo>
                    <a:pt x="67842" y="53856"/>
                  </a:lnTo>
                  <a:lnTo>
                    <a:pt x="135685" y="0"/>
                  </a:lnTo>
                  <a:lnTo>
                    <a:pt x="219074" y="0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648279" y="3036101"/>
              <a:ext cx="199288" cy="5385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648279" y="3036101"/>
              <a:ext cx="199390" cy="53975"/>
            </a:xfrm>
            <a:custGeom>
              <a:avLst/>
              <a:gdLst/>
              <a:ahLst/>
              <a:cxnLst/>
              <a:rect l="l" t="t" r="r" b="b"/>
              <a:pathLst>
                <a:path w="199390" h="53975">
                  <a:moveTo>
                    <a:pt x="0" y="0"/>
                  </a:moveTo>
                  <a:lnTo>
                    <a:pt x="67842" y="0"/>
                  </a:lnTo>
                  <a:lnTo>
                    <a:pt x="135685" y="53856"/>
                  </a:lnTo>
                  <a:lnTo>
                    <a:pt x="199287" y="53856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562185" y="3060582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5">
                  <a:moveTo>
                    <a:pt x="0" y="0"/>
                  </a:moveTo>
                  <a:lnTo>
                    <a:pt x="0" y="76703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947946" y="3063846"/>
              <a:ext cx="0" cy="75565"/>
            </a:xfrm>
            <a:custGeom>
              <a:avLst/>
              <a:gdLst/>
              <a:ahLst/>
              <a:cxnLst/>
              <a:rect l="l" t="t" r="r" b="b"/>
              <a:pathLst>
                <a:path h="75564">
                  <a:moveTo>
                    <a:pt x="0" y="0"/>
                  </a:moveTo>
                  <a:lnTo>
                    <a:pt x="0" y="75072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573299" y="3346954"/>
              <a:ext cx="387350" cy="9792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573299" y="3346954"/>
              <a:ext cx="387350" cy="98425"/>
            </a:xfrm>
            <a:custGeom>
              <a:avLst/>
              <a:gdLst/>
              <a:ahLst/>
              <a:cxnLst/>
              <a:rect l="l" t="t" r="r" b="b"/>
              <a:pathLst>
                <a:path w="387350" h="98425">
                  <a:moveTo>
                    <a:pt x="0" y="48960"/>
                  </a:moveTo>
                  <a:lnTo>
                    <a:pt x="15219" y="29903"/>
                  </a:lnTo>
                  <a:lnTo>
                    <a:pt x="56725" y="14340"/>
                  </a:lnTo>
                  <a:lnTo>
                    <a:pt x="118287" y="3847"/>
                  </a:lnTo>
                  <a:lnTo>
                    <a:pt x="193675" y="0"/>
                  </a:lnTo>
                  <a:lnTo>
                    <a:pt x="269062" y="3847"/>
                  </a:lnTo>
                  <a:lnTo>
                    <a:pt x="330623" y="14340"/>
                  </a:lnTo>
                  <a:lnTo>
                    <a:pt x="372130" y="29903"/>
                  </a:lnTo>
                  <a:lnTo>
                    <a:pt x="387349" y="48960"/>
                  </a:lnTo>
                  <a:lnTo>
                    <a:pt x="372130" y="68018"/>
                  </a:lnTo>
                  <a:lnTo>
                    <a:pt x="330623" y="83581"/>
                  </a:lnTo>
                  <a:lnTo>
                    <a:pt x="269062" y="94074"/>
                  </a:lnTo>
                  <a:lnTo>
                    <a:pt x="193675" y="97921"/>
                  </a:lnTo>
                  <a:lnTo>
                    <a:pt x="118287" y="94074"/>
                  </a:lnTo>
                  <a:lnTo>
                    <a:pt x="56725" y="83581"/>
                  </a:lnTo>
                  <a:lnTo>
                    <a:pt x="15219" y="68018"/>
                  </a:lnTo>
                  <a:lnTo>
                    <a:pt x="0" y="48960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571711" y="3270250"/>
              <a:ext cx="390526" cy="12729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571710" y="3270250"/>
              <a:ext cx="387350" cy="114300"/>
            </a:xfrm>
            <a:custGeom>
              <a:avLst/>
              <a:gdLst/>
              <a:ahLst/>
              <a:cxnLst/>
              <a:rect l="l" t="t" r="r" b="b"/>
              <a:pathLst>
                <a:path w="387350" h="114300">
                  <a:moveTo>
                    <a:pt x="0" y="57120"/>
                  </a:moveTo>
                  <a:lnTo>
                    <a:pt x="37367" y="23386"/>
                  </a:lnTo>
                  <a:lnTo>
                    <a:pt x="79292" y="11021"/>
                  </a:lnTo>
                  <a:lnTo>
                    <a:pt x="132458" y="2912"/>
                  </a:lnTo>
                  <a:lnTo>
                    <a:pt x="193674" y="0"/>
                  </a:lnTo>
                  <a:lnTo>
                    <a:pt x="254891" y="2912"/>
                  </a:lnTo>
                  <a:lnTo>
                    <a:pt x="308057" y="11021"/>
                  </a:lnTo>
                  <a:lnTo>
                    <a:pt x="349981" y="23386"/>
                  </a:lnTo>
                  <a:lnTo>
                    <a:pt x="377476" y="39066"/>
                  </a:lnTo>
                  <a:lnTo>
                    <a:pt x="387349" y="57120"/>
                  </a:lnTo>
                  <a:lnTo>
                    <a:pt x="377476" y="75175"/>
                  </a:lnTo>
                  <a:lnTo>
                    <a:pt x="349981" y="90855"/>
                  </a:lnTo>
                  <a:lnTo>
                    <a:pt x="308057" y="103220"/>
                  </a:lnTo>
                  <a:lnTo>
                    <a:pt x="254891" y="111329"/>
                  </a:lnTo>
                  <a:lnTo>
                    <a:pt x="193674" y="114241"/>
                  </a:lnTo>
                  <a:lnTo>
                    <a:pt x="132458" y="111329"/>
                  </a:lnTo>
                  <a:lnTo>
                    <a:pt x="79292" y="103220"/>
                  </a:lnTo>
                  <a:lnTo>
                    <a:pt x="37367" y="90855"/>
                  </a:lnTo>
                  <a:lnTo>
                    <a:pt x="9873" y="75175"/>
                  </a:lnTo>
                  <a:lnTo>
                    <a:pt x="0" y="57120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649499" y="3299626"/>
              <a:ext cx="219075" cy="5385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649499" y="3299626"/>
              <a:ext cx="219075" cy="53975"/>
            </a:xfrm>
            <a:custGeom>
              <a:avLst/>
              <a:gdLst/>
              <a:ahLst/>
              <a:cxnLst/>
              <a:rect l="l" t="t" r="r" b="b"/>
              <a:pathLst>
                <a:path w="219075" h="53975">
                  <a:moveTo>
                    <a:pt x="0" y="53856"/>
                  </a:moveTo>
                  <a:lnTo>
                    <a:pt x="67842" y="53856"/>
                  </a:lnTo>
                  <a:lnTo>
                    <a:pt x="135685" y="0"/>
                  </a:lnTo>
                  <a:lnTo>
                    <a:pt x="219074" y="0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659391" y="3299626"/>
              <a:ext cx="199288" cy="5385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659391" y="3299626"/>
              <a:ext cx="199390" cy="53975"/>
            </a:xfrm>
            <a:custGeom>
              <a:avLst/>
              <a:gdLst/>
              <a:ahLst/>
              <a:cxnLst/>
              <a:rect l="l" t="t" r="r" b="b"/>
              <a:pathLst>
                <a:path w="199390" h="53975">
                  <a:moveTo>
                    <a:pt x="0" y="0"/>
                  </a:moveTo>
                  <a:lnTo>
                    <a:pt x="67842" y="0"/>
                  </a:lnTo>
                  <a:lnTo>
                    <a:pt x="135685" y="53856"/>
                  </a:lnTo>
                  <a:lnTo>
                    <a:pt x="199287" y="53856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573299" y="3324107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5">
                  <a:moveTo>
                    <a:pt x="0" y="0"/>
                  </a:moveTo>
                  <a:lnTo>
                    <a:pt x="0" y="76703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959060" y="3327370"/>
              <a:ext cx="0" cy="75565"/>
            </a:xfrm>
            <a:custGeom>
              <a:avLst/>
              <a:gdLst/>
              <a:ahLst/>
              <a:cxnLst/>
              <a:rect l="l" t="t" r="r" b="b"/>
              <a:pathLst>
                <a:path h="75564">
                  <a:moveTo>
                    <a:pt x="0" y="0"/>
                  </a:moveTo>
                  <a:lnTo>
                    <a:pt x="0" y="75072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122574" y="3348543"/>
              <a:ext cx="387350" cy="9792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122574" y="3348542"/>
              <a:ext cx="387350" cy="98425"/>
            </a:xfrm>
            <a:custGeom>
              <a:avLst/>
              <a:gdLst/>
              <a:ahLst/>
              <a:cxnLst/>
              <a:rect l="l" t="t" r="r" b="b"/>
              <a:pathLst>
                <a:path w="387350" h="98425">
                  <a:moveTo>
                    <a:pt x="0" y="48960"/>
                  </a:moveTo>
                  <a:lnTo>
                    <a:pt x="15219" y="29903"/>
                  </a:lnTo>
                  <a:lnTo>
                    <a:pt x="56725" y="14340"/>
                  </a:lnTo>
                  <a:lnTo>
                    <a:pt x="118287" y="3847"/>
                  </a:lnTo>
                  <a:lnTo>
                    <a:pt x="193675" y="0"/>
                  </a:lnTo>
                  <a:lnTo>
                    <a:pt x="269062" y="3847"/>
                  </a:lnTo>
                  <a:lnTo>
                    <a:pt x="330623" y="14340"/>
                  </a:lnTo>
                  <a:lnTo>
                    <a:pt x="372130" y="29903"/>
                  </a:lnTo>
                  <a:lnTo>
                    <a:pt x="387349" y="48960"/>
                  </a:lnTo>
                  <a:lnTo>
                    <a:pt x="372130" y="68018"/>
                  </a:lnTo>
                  <a:lnTo>
                    <a:pt x="330623" y="83581"/>
                  </a:lnTo>
                  <a:lnTo>
                    <a:pt x="269062" y="94074"/>
                  </a:lnTo>
                  <a:lnTo>
                    <a:pt x="193675" y="97921"/>
                  </a:lnTo>
                  <a:lnTo>
                    <a:pt x="118287" y="94074"/>
                  </a:lnTo>
                  <a:lnTo>
                    <a:pt x="56725" y="83581"/>
                  </a:lnTo>
                  <a:lnTo>
                    <a:pt x="15219" y="68018"/>
                  </a:lnTo>
                  <a:lnTo>
                    <a:pt x="0" y="48960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120985" y="3271838"/>
              <a:ext cx="390526" cy="12729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120985" y="3271838"/>
              <a:ext cx="387350" cy="114300"/>
            </a:xfrm>
            <a:custGeom>
              <a:avLst/>
              <a:gdLst/>
              <a:ahLst/>
              <a:cxnLst/>
              <a:rect l="l" t="t" r="r" b="b"/>
              <a:pathLst>
                <a:path w="387350" h="114300">
                  <a:moveTo>
                    <a:pt x="0" y="57120"/>
                  </a:moveTo>
                  <a:lnTo>
                    <a:pt x="37367" y="23386"/>
                  </a:lnTo>
                  <a:lnTo>
                    <a:pt x="79292" y="11021"/>
                  </a:lnTo>
                  <a:lnTo>
                    <a:pt x="132458" y="2912"/>
                  </a:lnTo>
                  <a:lnTo>
                    <a:pt x="193675" y="0"/>
                  </a:lnTo>
                  <a:lnTo>
                    <a:pt x="254891" y="2912"/>
                  </a:lnTo>
                  <a:lnTo>
                    <a:pt x="308057" y="11021"/>
                  </a:lnTo>
                  <a:lnTo>
                    <a:pt x="349981" y="23386"/>
                  </a:lnTo>
                  <a:lnTo>
                    <a:pt x="377476" y="39066"/>
                  </a:lnTo>
                  <a:lnTo>
                    <a:pt x="387349" y="57120"/>
                  </a:lnTo>
                  <a:lnTo>
                    <a:pt x="377476" y="75175"/>
                  </a:lnTo>
                  <a:lnTo>
                    <a:pt x="349981" y="90855"/>
                  </a:lnTo>
                  <a:lnTo>
                    <a:pt x="308057" y="103220"/>
                  </a:lnTo>
                  <a:lnTo>
                    <a:pt x="254891" y="111329"/>
                  </a:lnTo>
                  <a:lnTo>
                    <a:pt x="193675" y="114241"/>
                  </a:lnTo>
                  <a:lnTo>
                    <a:pt x="132458" y="111329"/>
                  </a:lnTo>
                  <a:lnTo>
                    <a:pt x="79292" y="103220"/>
                  </a:lnTo>
                  <a:lnTo>
                    <a:pt x="37367" y="90855"/>
                  </a:lnTo>
                  <a:lnTo>
                    <a:pt x="9873" y="75175"/>
                  </a:lnTo>
                  <a:lnTo>
                    <a:pt x="0" y="57120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198773" y="3301213"/>
              <a:ext cx="219075" cy="5385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98773" y="3301214"/>
              <a:ext cx="219075" cy="53975"/>
            </a:xfrm>
            <a:custGeom>
              <a:avLst/>
              <a:gdLst/>
              <a:ahLst/>
              <a:cxnLst/>
              <a:rect l="l" t="t" r="r" b="b"/>
              <a:pathLst>
                <a:path w="219075" h="53975">
                  <a:moveTo>
                    <a:pt x="0" y="53856"/>
                  </a:moveTo>
                  <a:lnTo>
                    <a:pt x="67842" y="53856"/>
                  </a:lnTo>
                  <a:lnTo>
                    <a:pt x="135685" y="0"/>
                  </a:lnTo>
                  <a:lnTo>
                    <a:pt x="219074" y="0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208668" y="3301213"/>
              <a:ext cx="199288" cy="5385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208667" y="3301214"/>
              <a:ext cx="199390" cy="53975"/>
            </a:xfrm>
            <a:custGeom>
              <a:avLst/>
              <a:gdLst/>
              <a:ahLst/>
              <a:cxnLst/>
              <a:rect l="l" t="t" r="r" b="b"/>
              <a:pathLst>
                <a:path w="199390" h="53975">
                  <a:moveTo>
                    <a:pt x="0" y="0"/>
                  </a:moveTo>
                  <a:lnTo>
                    <a:pt x="67842" y="0"/>
                  </a:lnTo>
                  <a:lnTo>
                    <a:pt x="135685" y="53856"/>
                  </a:lnTo>
                  <a:lnTo>
                    <a:pt x="199287" y="53856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122574" y="3325694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5">
                  <a:moveTo>
                    <a:pt x="0" y="0"/>
                  </a:moveTo>
                  <a:lnTo>
                    <a:pt x="0" y="76703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508335" y="3328958"/>
              <a:ext cx="0" cy="75565"/>
            </a:xfrm>
            <a:custGeom>
              <a:avLst/>
              <a:gdLst/>
              <a:ahLst/>
              <a:cxnLst/>
              <a:rect l="l" t="t" r="r" b="b"/>
              <a:pathLst>
                <a:path h="75564">
                  <a:moveTo>
                    <a:pt x="0" y="0"/>
                  </a:moveTo>
                  <a:lnTo>
                    <a:pt x="0" y="75072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049549" y="2983418"/>
              <a:ext cx="387350" cy="9792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049549" y="2983418"/>
              <a:ext cx="387350" cy="98425"/>
            </a:xfrm>
            <a:custGeom>
              <a:avLst/>
              <a:gdLst/>
              <a:ahLst/>
              <a:cxnLst/>
              <a:rect l="l" t="t" r="r" b="b"/>
              <a:pathLst>
                <a:path w="387350" h="98425">
                  <a:moveTo>
                    <a:pt x="0" y="48960"/>
                  </a:moveTo>
                  <a:lnTo>
                    <a:pt x="15219" y="29903"/>
                  </a:lnTo>
                  <a:lnTo>
                    <a:pt x="56725" y="14340"/>
                  </a:lnTo>
                  <a:lnTo>
                    <a:pt x="118287" y="3847"/>
                  </a:lnTo>
                  <a:lnTo>
                    <a:pt x="193675" y="0"/>
                  </a:lnTo>
                  <a:lnTo>
                    <a:pt x="269062" y="3847"/>
                  </a:lnTo>
                  <a:lnTo>
                    <a:pt x="330624" y="14340"/>
                  </a:lnTo>
                  <a:lnTo>
                    <a:pt x="372130" y="29903"/>
                  </a:lnTo>
                  <a:lnTo>
                    <a:pt x="387349" y="48960"/>
                  </a:lnTo>
                  <a:lnTo>
                    <a:pt x="372130" y="68018"/>
                  </a:lnTo>
                  <a:lnTo>
                    <a:pt x="330624" y="83581"/>
                  </a:lnTo>
                  <a:lnTo>
                    <a:pt x="269062" y="94074"/>
                  </a:lnTo>
                  <a:lnTo>
                    <a:pt x="193675" y="97921"/>
                  </a:lnTo>
                  <a:lnTo>
                    <a:pt x="118287" y="94074"/>
                  </a:lnTo>
                  <a:lnTo>
                    <a:pt x="56725" y="83581"/>
                  </a:lnTo>
                  <a:lnTo>
                    <a:pt x="15219" y="68018"/>
                  </a:lnTo>
                  <a:lnTo>
                    <a:pt x="0" y="48960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047961" y="2906713"/>
              <a:ext cx="390525" cy="12729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047960" y="2906713"/>
              <a:ext cx="387350" cy="114300"/>
            </a:xfrm>
            <a:custGeom>
              <a:avLst/>
              <a:gdLst/>
              <a:ahLst/>
              <a:cxnLst/>
              <a:rect l="l" t="t" r="r" b="b"/>
              <a:pathLst>
                <a:path w="387350" h="114300">
                  <a:moveTo>
                    <a:pt x="0" y="57120"/>
                  </a:moveTo>
                  <a:lnTo>
                    <a:pt x="37367" y="23386"/>
                  </a:lnTo>
                  <a:lnTo>
                    <a:pt x="79292" y="11021"/>
                  </a:lnTo>
                  <a:lnTo>
                    <a:pt x="132458" y="2912"/>
                  </a:lnTo>
                  <a:lnTo>
                    <a:pt x="193675" y="0"/>
                  </a:lnTo>
                  <a:lnTo>
                    <a:pt x="254891" y="2912"/>
                  </a:lnTo>
                  <a:lnTo>
                    <a:pt x="308057" y="11021"/>
                  </a:lnTo>
                  <a:lnTo>
                    <a:pt x="349982" y="23386"/>
                  </a:lnTo>
                  <a:lnTo>
                    <a:pt x="377476" y="39066"/>
                  </a:lnTo>
                  <a:lnTo>
                    <a:pt x="387349" y="57120"/>
                  </a:lnTo>
                  <a:lnTo>
                    <a:pt x="377476" y="75175"/>
                  </a:lnTo>
                  <a:lnTo>
                    <a:pt x="349982" y="90855"/>
                  </a:lnTo>
                  <a:lnTo>
                    <a:pt x="308057" y="103220"/>
                  </a:lnTo>
                  <a:lnTo>
                    <a:pt x="254891" y="111329"/>
                  </a:lnTo>
                  <a:lnTo>
                    <a:pt x="193675" y="114241"/>
                  </a:lnTo>
                  <a:lnTo>
                    <a:pt x="132458" y="111329"/>
                  </a:lnTo>
                  <a:lnTo>
                    <a:pt x="79292" y="103220"/>
                  </a:lnTo>
                  <a:lnTo>
                    <a:pt x="37367" y="90855"/>
                  </a:lnTo>
                  <a:lnTo>
                    <a:pt x="9873" y="75175"/>
                  </a:lnTo>
                  <a:lnTo>
                    <a:pt x="0" y="57120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125748" y="2936088"/>
              <a:ext cx="219075" cy="5385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125748" y="2936089"/>
              <a:ext cx="219075" cy="53975"/>
            </a:xfrm>
            <a:custGeom>
              <a:avLst/>
              <a:gdLst/>
              <a:ahLst/>
              <a:cxnLst/>
              <a:rect l="l" t="t" r="r" b="b"/>
              <a:pathLst>
                <a:path w="219075" h="53975">
                  <a:moveTo>
                    <a:pt x="0" y="53856"/>
                  </a:moveTo>
                  <a:lnTo>
                    <a:pt x="67842" y="53856"/>
                  </a:lnTo>
                  <a:lnTo>
                    <a:pt x="135685" y="0"/>
                  </a:lnTo>
                  <a:lnTo>
                    <a:pt x="219074" y="0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135642" y="2936088"/>
              <a:ext cx="199288" cy="538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135642" y="2936089"/>
              <a:ext cx="199390" cy="53975"/>
            </a:xfrm>
            <a:custGeom>
              <a:avLst/>
              <a:gdLst/>
              <a:ahLst/>
              <a:cxnLst/>
              <a:rect l="l" t="t" r="r" b="b"/>
              <a:pathLst>
                <a:path w="199390" h="53975">
                  <a:moveTo>
                    <a:pt x="0" y="0"/>
                  </a:moveTo>
                  <a:lnTo>
                    <a:pt x="67842" y="0"/>
                  </a:lnTo>
                  <a:lnTo>
                    <a:pt x="135685" y="53856"/>
                  </a:lnTo>
                  <a:lnTo>
                    <a:pt x="199287" y="53856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049549" y="2960569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5">
                  <a:moveTo>
                    <a:pt x="0" y="0"/>
                  </a:moveTo>
                  <a:lnTo>
                    <a:pt x="0" y="76703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435310" y="2963833"/>
              <a:ext cx="0" cy="75565"/>
            </a:xfrm>
            <a:custGeom>
              <a:avLst/>
              <a:gdLst/>
              <a:ahLst/>
              <a:cxnLst/>
              <a:rect l="l" t="t" r="r" b="b"/>
              <a:pathLst>
                <a:path h="75564">
                  <a:moveTo>
                    <a:pt x="0" y="0"/>
                  </a:moveTo>
                  <a:lnTo>
                    <a:pt x="0" y="75072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097585" y="4248313"/>
              <a:ext cx="488124" cy="11572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097586" y="4248313"/>
              <a:ext cx="488315" cy="116205"/>
            </a:xfrm>
            <a:custGeom>
              <a:avLst/>
              <a:gdLst/>
              <a:ahLst/>
              <a:cxnLst/>
              <a:rect l="l" t="t" r="r" b="b"/>
              <a:pathLst>
                <a:path w="488315" h="116204">
                  <a:moveTo>
                    <a:pt x="0" y="57861"/>
                  </a:moveTo>
                  <a:lnTo>
                    <a:pt x="47089" y="23689"/>
                  </a:lnTo>
                  <a:lnTo>
                    <a:pt x="99922" y="11164"/>
                  </a:lnTo>
                  <a:lnTo>
                    <a:pt x="166919" y="2949"/>
                  </a:lnTo>
                  <a:lnTo>
                    <a:pt x="244061" y="0"/>
                  </a:lnTo>
                  <a:lnTo>
                    <a:pt x="321204" y="2949"/>
                  </a:lnTo>
                  <a:lnTo>
                    <a:pt x="388201" y="11164"/>
                  </a:lnTo>
                  <a:lnTo>
                    <a:pt x="441033" y="23689"/>
                  </a:lnTo>
                  <a:lnTo>
                    <a:pt x="475681" y="39573"/>
                  </a:lnTo>
                  <a:lnTo>
                    <a:pt x="488123" y="57861"/>
                  </a:lnTo>
                  <a:lnTo>
                    <a:pt x="475681" y="76150"/>
                  </a:lnTo>
                  <a:lnTo>
                    <a:pt x="441033" y="92034"/>
                  </a:lnTo>
                  <a:lnTo>
                    <a:pt x="388201" y="104559"/>
                  </a:lnTo>
                  <a:lnTo>
                    <a:pt x="321204" y="112774"/>
                  </a:lnTo>
                  <a:lnTo>
                    <a:pt x="244061" y="115723"/>
                  </a:lnTo>
                  <a:lnTo>
                    <a:pt x="166919" y="112774"/>
                  </a:lnTo>
                  <a:lnTo>
                    <a:pt x="99922" y="104559"/>
                  </a:lnTo>
                  <a:lnTo>
                    <a:pt x="47089" y="92034"/>
                  </a:lnTo>
                  <a:lnTo>
                    <a:pt x="12442" y="76150"/>
                  </a:lnTo>
                  <a:lnTo>
                    <a:pt x="0" y="57861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095586" y="4157663"/>
              <a:ext cx="492123" cy="15044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095585" y="4157663"/>
              <a:ext cx="488315" cy="135255"/>
            </a:xfrm>
            <a:custGeom>
              <a:avLst/>
              <a:gdLst/>
              <a:ahLst/>
              <a:cxnLst/>
              <a:rect l="l" t="t" r="r" b="b"/>
              <a:pathLst>
                <a:path w="488315" h="135254">
                  <a:moveTo>
                    <a:pt x="0" y="67505"/>
                  </a:moveTo>
                  <a:lnTo>
                    <a:pt x="33321" y="33434"/>
                  </a:lnTo>
                  <a:lnTo>
                    <a:pt x="71483" y="19771"/>
                  </a:lnTo>
                  <a:lnTo>
                    <a:pt x="120879" y="9216"/>
                  </a:lnTo>
                  <a:lnTo>
                    <a:pt x="179180" y="2411"/>
                  </a:lnTo>
                  <a:lnTo>
                    <a:pt x="244061" y="0"/>
                  </a:lnTo>
                  <a:lnTo>
                    <a:pt x="308943" y="2411"/>
                  </a:lnTo>
                  <a:lnTo>
                    <a:pt x="367244" y="9216"/>
                  </a:lnTo>
                  <a:lnTo>
                    <a:pt x="416639" y="19771"/>
                  </a:lnTo>
                  <a:lnTo>
                    <a:pt x="454802" y="33434"/>
                  </a:lnTo>
                  <a:lnTo>
                    <a:pt x="488123" y="67505"/>
                  </a:lnTo>
                  <a:lnTo>
                    <a:pt x="479405" y="85451"/>
                  </a:lnTo>
                  <a:lnTo>
                    <a:pt x="416639" y="115239"/>
                  </a:lnTo>
                  <a:lnTo>
                    <a:pt x="367244" y="125795"/>
                  </a:lnTo>
                  <a:lnTo>
                    <a:pt x="308943" y="132600"/>
                  </a:lnTo>
                  <a:lnTo>
                    <a:pt x="244061" y="135011"/>
                  </a:lnTo>
                  <a:lnTo>
                    <a:pt x="179180" y="132600"/>
                  </a:lnTo>
                  <a:lnTo>
                    <a:pt x="120879" y="125795"/>
                  </a:lnTo>
                  <a:lnTo>
                    <a:pt x="71483" y="115239"/>
                  </a:lnTo>
                  <a:lnTo>
                    <a:pt x="33321" y="101577"/>
                  </a:lnTo>
                  <a:lnTo>
                    <a:pt x="0" y="67505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93610" y="4192380"/>
              <a:ext cx="276070" cy="6364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193610" y="4192380"/>
              <a:ext cx="276225" cy="64135"/>
            </a:xfrm>
            <a:custGeom>
              <a:avLst/>
              <a:gdLst/>
              <a:ahLst/>
              <a:cxnLst/>
              <a:rect l="l" t="t" r="r" b="b"/>
              <a:pathLst>
                <a:path w="276225" h="64135">
                  <a:moveTo>
                    <a:pt x="0" y="63648"/>
                  </a:moveTo>
                  <a:lnTo>
                    <a:pt x="85492" y="63648"/>
                  </a:lnTo>
                  <a:lnTo>
                    <a:pt x="170984" y="0"/>
                  </a:lnTo>
                  <a:lnTo>
                    <a:pt x="276069" y="0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206078" y="4192380"/>
              <a:ext cx="251134" cy="6364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206078" y="4192380"/>
              <a:ext cx="251460" cy="64135"/>
            </a:xfrm>
            <a:custGeom>
              <a:avLst/>
              <a:gdLst/>
              <a:ahLst/>
              <a:cxnLst/>
              <a:rect l="l" t="t" r="r" b="b"/>
              <a:pathLst>
                <a:path w="251459" h="64135">
                  <a:moveTo>
                    <a:pt x="0" y="0"/>
                  </a:moveTo>
                  <a:lnTo>
                    <a:pt x="85492" y="0"/>
                  </a:lnTo>
                  <a:lnTo>
                    <a:pt x="170985" y="63648"/>
                  </a:lnTo>
                  <a:lnTo>
                    <a:pt x="251134" y="63648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097586" y="4221311"/>
              <a:ext cx="0" cy="90805"/>
            </a:xfrm>
            <a:custGeom>
              <a:avLst/>
              <a:gdLst/>
              <a:ahLst/>
              <a:cxnLst/>
              <a:rect l="l" t="t" r="r" b="b"/>
              <a:pathLst>
                <a:path h="90804">
                  <a:moveTo>
                    <a:pt x="0" y="0"/>
                  </a:moveTo>
                  <a:lnTo>
                    <a:pt x="0" y="90651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583709" y="4225169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h="85089">
                  <a:moveTo>
                    <a:pt x="0" y="0"/>
                  </a:moveTo>
                  <a:lnTo>
                    <a:pt x="0" y="84863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728614" y="3560775"/>
              <a:ext cx="1459230" cy="933450"/>
            </a:xfrm>
            <a:custGeom>
              <a:avLst/>
              <a:gdLst/>
              <a:ahLst/>
              <a:cxnLst/>
              <a:rect l="l" t="t" r="r" b="b"/>
              <a:pathLst>
                <a:path w="1459229" h="933450">
                  <a:moveTo>
                    <a:pt x="1458912" y="317842"/>
                  </a:moveTo>
                  <a:lnTo>
                    <a:pt x="729462" y="0"/>
                  </a:lnTo>
                  <a:lnTo>
                    <a:pt x="0" y="317842"/>
                  </a:lnTo>
                  <a:lnTo>
                    <a:pt x="233730" y="317842"/>
                  </a:lnTo>
                  <a:lnTo>
                    <a:pt x="233730" y="933450"/>
                  </a:lnTo>
                  <a:lnTo>
                    <a:pt x="1220724" y="933450"/>
                  </a:lnTo>
                  <a:lnTo>
                    <a:pt x="1220724" y="317842"/>
                  </a:lnTo>
                  <a:lnTo>
                    <a:pt x="1458912" y="317842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404898" y="4095750"/>
              <a:ext cx="234950" cy="74930"/>
            </a:xfrm>
            <a:custGeom>
              <a:avLst/>
              <a:gdLst/>
              <a:ahLst/>
              <a:cxnLst/>
              <a:rect l="l" t="t" r="r" b="b"/>
              <a:pathLst>
                <a:path w="234950" h="74929">
                  <a:moveTo>
                    <a:pt x="0" y="0"/>
                  </a:moveTo>
                  <a:lnTo>
                    <a:pt x="234949" y="74612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249323" y="4249738"/>
              <a:ext cx="168275" cy="3175"/>
            </a:xfrm>
            <a:custGeom>
              <a:avLst/>
              <a:gdLst/>
              <a:ahLst/>
              <a:cxnLst/>
              <a:rect l="l" t="t" r="r" b="b"/>
              <a:pathLst>
                <a:path w="168275" h="3175">
                  <a:moveTo>
                    <a:pt x="0" y="3175"/>
                  </a:moveTo>
                  <a:lnTo>
                    <a:pt x="168274" y="0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998843" y="4062049"/>
              <a:ext cx="370169" cy="30675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969923" y="4016375"/>
              <a:ext cx="506412" cy="106008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785897" y="4256088"/>
              <a:ext cx="679450" cy="0"/>
            </a:xfrm>
            <a:custGeom>
              <a:avLst/>
              <a:gdLst/>
              <a:ahLst/>
              <a:cxnLst/>
              <a:rect l="l" t="t" r="r" b="b"/>
              <a:pathLst>
                <a:path w="679450">
                  <a:moveTo>
                    <a:pt x="0" y="0"/>
                  </a:moveTo>
                  <a:lnTo>
                    <a:pt x="679449" y="1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446710" y="4235613"/>
              <a:ext cx="488124" cy="11572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446711" y="4235613"/>
              <a:ext cx="488315" cy="116205"/>
            </a:xfrm>
            <a:custGeom>
              <a:avLst/>
              <a:gdLst/>
              <a:ahLst/>
              <a:cxnLst/>
              <a:rect l="l" t="t" r="r" b="b"/>
              <a:pathLst>
                <a:path w="488315" h="116204">
                  <a:moveTo>
                    <a:pt x="0" y="57861"/>
                  </a:moveTo>
                  <a:lnTo>
                    <a:pt x="47089" y="23689"/>
                  </a:lnTo>
                  <a:lnTo>
                    <a:pt x="99922" y="11164"/>
                  </a:lnTo>
                  <a:lnTo>
                    <a:pt x="166919" y="2949"/>
                  </a:lnTo>
                  <a:lnTo>
                    <a:pt x="244061" y="0"/>
                  </a:lnTo>
                  <a:lnTo>
                    <a:pt x="321204" y="2949"/>
                  </a:lnTo>
                  <a:lnTo>
                    <a:pt x="388201" y="11164"/>
                  </a:lnTo>
                  <a:lnTo>
                    <a:pt x="441033" y="23689"/>
                  </a:lnTo>
                  <a:lnTo>
                    <a:pt x="475681" y="39573"/>
                  </a:lnTo>
                  <a:lnTo>
                    <a:pt x="488123" y="57861"/>
                  </a:lnTo>
                  <a:lnTo>
                    <a:pt x="475681" y="76150"/>
                  </a:lnTo>
                  <a:lnTo>
                    <a:pt x="441033" y="92034"/>
                  </a:lnTo>
                  <a:lnTo>
                    <a:pt x="388201" y="104559"/>
                  </a:lnTo>
                  <a:lnTo>
                    <a:pt x="321204" y="112774"/>
                  </a:lnTo>
                  <a:lnTo>
                    <a:pt x="244061" y="115723"/>
                  </a:lnTo>
                  <a:lnTo>
                    <a:pt x="166919" y="112774"/>
                  </a:lnTo>
                  <a:lnTo>
                    <a:pt x="99922" y="104559"/>
                  </a:lnTo>
                  <a:lnTo>
                    <a:pt x="47089" y="92034"/>
                  </a:lnTo>
                  <a:lnTo>
                    <a:pt x="12442" y="76150"/>
                  </a:lnTo>
                  <a:lnTo>
                    <a:pt x="0" y="57861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444711" y="4144963"/>
              <a:ext cx="492123" cy="15044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444710" y="4144963"/>
              <a:ext cx="488315" cy="135255"/>
            </a:xfrm>
            <a:custGeom>
              <a:avLst/>
              <a:gdLst/>
              <a:ahLst/>
              <a:cxnLst/>
              <a:rect l="l" t="t" r="r" b="b"/>
              <a:pathLst>
                <a:path w="488315" h="135254">
                  <a:moveTo>
                    <a:pt x="0" y="67505"/>
                  </a:moveTo>
                  <a:lnTo>
                    <a:pt x="33321" y="33434"/>
                  </a:lnTo>
                  <a:lnTo>
                    <a:pt x="71483" y="19771"/>
                  </a:lnTo>
                  <a:lnTo>
                    <a:pt x="120879" y="9216"/>
                  </a:lnTo>
                  <a:lnTo>
                    <a:pt x="179180" y="2411"/>
                  </a:lnTo>
                  <a:lnTo>
                    <a:pt x="244061" y="0"/>
                  </a:lnTo>
                  <a:lnTo>
                    <a:pt x="308943" y="2411"/>
                  </a:lnTo>
                  <a:lnTo>
                    <a:pt x="367244" y="9216"/>
                  </a:lnTo>
                  <a:lnTo>
                    <a:pt x="416639" y="19771"/>
                  </a:lnTo>
                  <a:lnTo>
                    <a:pt x="454802" y="33434"/>
                  </a:lnTo>
                  <a:lnTo>
                    <a:pt x="488123" y="67505"/>
                  </a:lnTo>
                  <a:lnTo>
                    <a:pt x="479405" y="85451"/>
                  </a:lnTo>
                  <a:lnTo>
                    <a:pt x="416639" y="115239"/>
                  </a:lnTo>
                  <a:lnTo>
                    <a:pt x="367244" y="125795"/>
                  </a:lnTo>
                  <a:lnTo>
                    <a:pt x="308943" y="132600"/>
                  </a:lnTo>
                  <a:lnTo>
                    <a:pt x="244061" y="135011"/>
                  </a:lnTo>
                  <a:lnTo>
                    <a:pt x="179180" y="132600"/>
                  </a:lnTo>
                  <a:lnTo>
                    <a:pt x="120879" y="125795"/>
                  </a:lnTo>
                  <a:lnTo>
                    <a:pt x="71483" y="115239"/>
                  </a:lnTo>
                  <a:lnTo>
                    <a:pt x="33321" y="101577"/>
                  </a:lnTo>
                  <a:lnTo>
                    <a:pt x="0" y="67505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542735" y="4179680"/>
              <a:ext cx="276070" cy="63647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7542735" y="4179680"/>
              <a:ext cx="276225" cy="64135"/>
            </a:xfrm>
            <a:custGeom>
              <a:avLst/>
              <a:gdLst/>
              <a:ahLst/>
              <a:cxnLst/>
              <a:rect l="l" t="t" r="r" b="b"/>
              <a:pathLst>
                <a:path w="276225" h="64135">
                  <a:moveTo>
                    <a:pt x="0" y="63648"/>
                  </a:moveTo>
                  <a:lnTo>
                    <a:pt x="85492" y="63648"/>
                  </a:lnTo>
                  <a:lnTo>
                    <a:pt x="170984" y="0"/>
                  </a:lnTo>
                  <a:lnTo>
                    <a:pt x="276069" y="0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7555203" y="4179680"/>
              <a:ext cx="251136" cy="63647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7555203" y="4179680"/>
              <a:ext cx="251460" cy="64135"/>
            </a:xfrm>
            <a:custGeom>
              <a:avLst/>
              <a:gdLst/>
              <a:ahLst/>
              <a:cxnLst/>
              <a:rect l="l" t="t" r="r" b="b"/>
              <a:pathLst>
                <a:path w="251459" h="64135">
                  <a:moveTo>
                    <a:pt x="0" y="0"/>
                  </a:moveTo>
                  <a:lnTo>
                    <a:pt x="85492" y="0"/>
                  </a:lnTo>
                  <a:lnTo>
                    <a:pt x="170985" y="63648"/>
                  </a:lnTo>
                  <a:lnTo>
                    <a:pt x="251135" y="63648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7446711" y="4208611"/>
              <a:ext cx="0" cy="90805"/>
            </a:xfrm>
            <a:custGeom>
              <a:avLst/>
              <a:gdLst/>
              <a:ahLst/>
              <a:cxnLst/>
              <a:rect l="l" t="t" r="r" b="b"/>
              <a:pathLst>
                <a:path h="90804">
                  <a:moveTo>
                    <a:pt x="0" y="0"/>
                  </a:moveTo>
                  <a:lnTo>
                    <a:pt x="0" y="90651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932834" y="4212469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h="85089">
                  <a:moveTo>
                    <a:pt x="0" y="0"/>
                  </a:moveTo>
                  <a:lnTo>
                    <a:pt x="0" y="84863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757860" y="4515013"/>
              <a:ext cx="488124" cy="115723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757861" y="4515013"/>
              <a:ext cx="488315" cy="116205"/>
            </a:xfrm>
            <a:custGeom>
              <a:avLst/>
              <a:gdLst/>
              <a:ahLst/>
              <a:cxnLst/>
              <a:rect l="l" t="t" r="r" b="b"/>
              <a:pathLst>
                <a:path w="488315" h="116204">
                  <a:moveTo>
                    <a:pt x="0" y="57861"/>
                  </a:moveTo>
                  <a:lnTo>
                    <a:pt x="47089" y="23689"/>
                  </a:lnTo>
                  <a:lnTo>
                    <a:pt x="99921" y="11164"/>
                  </a:lnTo>
                  <a:lnTo>
                    <a:pt x="166919" y="2949"/>
                  </a:lnTo>
                  <a:lnTo>
                    <a:pt x="244061" y="0"/>
                  </a:lnTo>
                  <a:lnTo>
                    <a:pt x="321204" y="2949"/>
                  </a:lnTo>
                  <a:lnTo>
                    <a:pt x="388201" y="11164"/>
                  </a:lnTo>
                  <a:lnTo>
                    <a:pt x="441033" y="23689"/>
                  </a:lnTo>
                  <a:lnTo>
                    <a:pt x="475681" y="39573"/>
                  </a:lnTo>
                  <a:lnTo>
                    <a:pt x="488123" y="57861"/>
                  </a:lnTo>
                  <a:lnTo>
                    <a:pt x="475681" y="76150"/>
                  </a:lnTo>
                  <a:lnTo>
                    <a:pt x="441033" y="92034"/>
                  </a:lnTo>
                  <a:lnTo>
                    <a:pt x="388201" y="104559"/>
                  </a:lnTo>
                  <a:lnTo>
                    <a:pt x="321204" y="112774"/>
                  </a:lnTo>
                  <a:lnTo>
                    <a:pt x="244061" y="115723"/>
                  </a:lnTo>
                  <a:lnTo>
                    <a:pt x="166919" y="112774"/>
                  </a:lnTo>
                  <a:lnTo>
                    <a:pt x="99921" y="104559"/>
                  </a:lnTo>
                  <a:lnTo>
                    <a:pt x="47089" y="92034"/>
                  </a:lnTo>
                  <a:lnTo>
                    <a:pt x="12442" y="76150"/>
                  </a:lnTo>
                  <a:lnTo>
                    <a:pt x="0" y="57861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755861" y="4424363"/>
              <a:ext cx="492123" cy="150440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755860" y="4424363"/>
              <a:ext cx="488315" cy="135255"/>
            </a:xfrm>
            <a:custGeom>
              <a:avLst/>
              <a:gdLst/>
              <a:ahLst/>
              <a:cxnLst/>
              <a:rect l="l" t="t" r="r" b="b"/>
              <a:pathLst>
                <a:path w="488315" h="135254">
                  <a:moveTo>
                    <a:pt x="0" y="67505"/>
                  </a:moveTo>
                  <a:lnTo>
                    <a:pt x="33321" y="33434"/>
                  </a:lnTo>
                  <a:lnTo>
                    <a:pt x="71484" y="19771"/>
                  </a:lnTo>
                  <a:lnTo>
                    <a:pt x="120879" y="9216"/>
                  </a:lnTo>
                  <a:lnTo>
                    <a:pt x="179180" y="2411"/>
                  </a:lnTo>
                  <a:lnTo>
                    <a:pt x="244061" y="0"/>
                  </a:lnTo>
                  <a:lnTo>
                    <a:pt x="308943" y="2411"/>
                  </a:lnTo>
                  <a:lnTo>
                    <a:pt x="367244" y="9216"/>
                  </a:lnTo>
                  <a:lnTo>
                    <a:pt x="416639" y="19771"/>
                  </a:lnTo>
                  <a:lnTo>
                    <a:pt x="454802" y="33434"/>
                  </a:lnTo>
                  <a:lnTo>
                    <a:pt x="488123" y="67505"/>
                  </a:lnTo>
                  <a:lnTo>
                    <a:pt x="479405" y="85451"/>
                  </a:lnTo>
                  <a:lnTo>
                    <a:pt x="416639" y="115239"/>
                  </a:lnTo>
                  <a:lnTo>
                    <a:pt x="367244" y="125795"/>
                  </a:lnTo>
                  <a:lnTo>
                    <a:pt x="308943" y="132600"/>
                  </a:lnTo>
                  <a:lnTo>
                    <a:pt x="244061" y="135011"/>
                  </a:lnTo>
                  <a:lnTo>
                    <a:pt x="179180" y="132600"/>
                  </a:lnTo>
                  <a:lnTo>
                    <a:pt x="120879" y="125795"/>
                  </a:lnTo>
                  <a:lnTo>
                    <a:pt x="71484" y="115239"/>
                  </a:lnTo>
                  <a:lnTo>
                    <a:pt x="33321" y="101577"/>
                  </a:lnTo>
                  <a:lnTo>
                    <a:pt x="0" y="67505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853886" y="4459080"/>
              <a:ext cx="276070" cy="6364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853885" y="4459080"/>
              <a:ext cx="276225" cy="64135"/>
            </a:xfrm>
            <a:custGeom>
              <a:avLst/>
              <a:gdLst/>
              <a:ahLst/>
              <a:cxnLst/>
              <a:rect l="l" t="t" r="r" b="b"/>
              <a:pathLst>
                <a:path w="276225" h="64135">
                  <a:moveTo>
                    <a:pt x="0" y="63648"/>
                  </a:moveTo>
                  <a:lnTo>
                    <a:pt x="85492" y="63648"/>
                  </a:lnTo>
                  <a:lnTo>
                    <a:pt x="170984" y="0"/>
                  </a:lnTo>
                  <a:lnTo>
                    <a:pt x="276069" y="0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866353" y="4459080"/>
              <a:ext cx="251136" cy="63647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866353" y="4459080"/>
              <a:ext cx="251460" cy="64135"/>
            </a:xfrm>
            <a:custGeom>
              <a:avLst/>
              <a:gdLst/>
              <a:ahLst/>
              <a:cxnLst/>
              <a:rect l="l" t="t" r="r" b="b"/>
              <a:pathLst>
                <a:path w="251459" h="64135">
                  <a:moveTo>
                    <a:pt x="0" y="0"/>
                  </a:moveTo>
                  <a:lnTo>
                    <a:pt x="85492" y="0"/>
                  </a:lnTo>
                  <a:lnTo>
                    <a:pt x="170985" y="63648"/>
                  </a:lnTo>
                  <a:lnTo>
                    <a:pt x="251135" y="63648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757861" y="4488011"/>
              <a:ext cx="0" cy="90805"/>
            </a:xfrm>
            <a:custGeom>
              <a:avLst/>
              <a:gdLst/>
              <a:ahLst/>
              <a:cxnLst/>
              <a:rect l="l" t="t" r="r" b="b"/>
              <a:pathLst>
                <a:path h="90804">
                  <a:moveTo>
                    <a:pt x="0" y="0"/>
                  </a:moveTo>
                  <a:lnTo>
                    <a:pt x="0" y="90651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243983" y="4491869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h="85089">
                  <a:moveTo>
                    <a:pt x="0" y="0"/>
                  </a:moveTo>
                  <a:lnTo>
                    <a:pt x="0" y="84864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952065" y="5427098"/>
              <a:ext cx="617242" cy="13709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952065" y="5427098"/>
              <a:ext cx="617855" cy="137160"/>
            </a:xfrm>
            <a:custGeom>
              <a:avLst/>
              <a:gdLst/>
              <a:ahLst/>
              <a:cxnLst/>
              <a:rect l="l" t="t" r="r" b="b"/>
              <a:pathLst>
                <a:path w="617854" h="137160">
                  <a:moveTo>
                    <a:pt x="0" y="68545"/>
                  </a:moveTo>
                  <a:lnTo>
                    <a:pt x="31368" y="38400"/>
                  </a:lnTo>
                  <a:lnTo>
                    <a:pt x="67800" y="25673"/>
                  </a:lnTo>
                  <a:lnTo>
                    <a:pt x="115594" y="15058"/>
                  </a:lnTo>
                  <a:lnTo>
                    <a:pt x="172897" y="6966"/>
                  </a:lnTo>
                  <a:lnTo>
                    <a:pt x="237856" y="1810"/>
                  </a:lnTo>
                  <a:lnTo>
                    <a:pt x="308620" y="0"/>
                  </a:lnTo>
                  <a:lnTo>
                    <a:pt x="379384" y="1810"/>
                  </a:lnTo>
                  <a:lnTo>
                    <a:pt x="444344" y="6966"/>
                  </a:lnTo>
                  <a:lnTo>
                    <a:pt x="501647" y="15058"/>
                  </a:lnTo>
                  <a:lnTo>
                    <a:pt x="549441" y="25673"/>
                  </a:lnTo>
                  <a:lnTo>
                    <a:pt x="585873" y="38400"/>
                  </a:lnTo>
                  <a:lnTo>
                    <a:pt x="617242" y="68545"/>
                  </a:lnTo>
                  <a:lnTo>
                    <a:pt x="609091" y="84261"/>
                  </a:lnTo>
                  <a:lnTo>
                    <a:pt x="549441" y="111416"/>
                  </a:lnTo>
                  <a:lnTo>
                    <a:pt x="501647" y="122031"/>
                  </a:lnTo>
                  <a:lnTo>
                    <a:pt x="444344" y="130122"/>
                  </a:lnTo>
                  <a:lnTo>
                    <a:pt x="379384" y="135279"/>
                  </a:lnTo>
                  <a:lnTo>
                    <a:pt x="308620" y="137089"/>
                  </a:lnTo>
                  <a:lnTo>
                    <a:pt x="237856" y="135279"/>
                  </a:lnTo>
                  <a:lnTo>
                    <a:pt x="172897" y="130122"/>
                  </a:lnTo>
                  <a:lnTo>
                    <a:pt x="115594" y="122031"/>
                  </a:lnTo>
                  <a:lnTo>
                    <a:pt x="67800" y="111416"/>
                  </a:lnTo>
                  <a:lnTo>
                    <a:pt x="31368" y="98689"/>
                  </a:lnTo>
                  <a:lnTo>
                    <a:pt x="0" y="68545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949536" y="5319713"/>
              <a:ext cx="622299" cy="178214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949535" y="5319713"/>
              <a:ext cx="617855" cy="160020"/>
            </a:xfrm>
            <a:custGeom>
              <a:avLst/>
              <a:gdLst/>
              <a:ahLst/>
              <a:cxnLst/>
              <a:rect l="l" t="t" r="r" b="b"/>
              <a:pathLst>
                <a:path w="617854" h="160020">
                  <a:moveTo>
                    <a:pt x="0" y="79968"/>
                  </a:moveTo>
                  <a:lnTo>
                    <a:pt x="31368" y="44800"/>
                  </a:lnTo>
                  <a:lnTo>
                    <a:pt x="67800" y="29952"/>
                  </a:lnTo>
                  <a:lnTo>
                    <a:pt x="115594" y="17568"/>
                  </a:lnTo>
                  <a:lnTo>
                    <a:pt x="172897" y="8128"/>
                  </a:lnTo>
                  <a:lnTo>
                    <a:pt x="237856" y="2112"/>
                  </a:lnTo>
                  <a:lnTo>
                    <a:pt x="308620" y="0"/>
                  </a:lnTo>
                  <a:lnTo>
                    <a:pt x="379384" y="2112"/>
                  </a:lnTo>
                  <a:lnTo>
                    <a:pt x="444344" y="8128"/>
                  </a:lnTo>
                  <a:lnTo>
                    <a:pt x="501647" y="17568"/>
                  </a:lnTo>
                  <a:lnTo>
                    <a:pt x="549441" y="29952"/>
                  </a:lnTo>
                  <a:lnTo>
                    <a:pt x="585873" y="44800"/>
                  </a:lnTo>
                  <a:lnTo>
                    <a:pt x="617242" y="79968"/>
                  </a:lnTo>
                  <a:lnTo>
                    <a:pt x="609091" y="98305"/>
                  </a:lnTo>
                  <a:lnTo>
                    <a:pt x="549441" y="129985"/>
                  </a:lnTo>
                  <a:lnTo>
                    <a:pt x="501647" y="142369"/>
                  </a:lnTo>
                  <a:lnTo>
                    <a:pt x="444344" y="151809"/>
                  </a:lnTo>
                  <a:lnTo>
                    <a:pt x="379384" y="157825"/>
                  </a:lnTo>
                  <a:lnTo>
                    <a:pt x="308620" y="159937"/>
                  </a:lnTo>
                  <a:lnTo>
                    <a:pt x="237856" y="157825"/>
                  </a:lnTo>
                  <a:lnTo>
                    <a:pt x="172897" y="151809"/>
                  </a:lnTo>
                  <a:lnTo>
                    <a:pt x="115594" y="142369"/>
                  </a:lnTo>
                  <a:lnTo>
                    <a:pt x="67800" y="129985"/>
                  </a:lnTo>
                  <a:lnTo>
                    <a:pt x="31368" y="115137"/>
                  </a:lnTo>
                  <a:lnTo>
                    <a:pt x="0" y="79968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073489" y="5360840"/>
              <a:ext cx="349095" cy="75398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073489" y="5360840"/>
              <a:ext cx="349250" cy="75565"/>
            </a:xfrm>
            <a:custGeom>
              <a:avLst/>
              <a:gdLst/>
              <a:ahLst/>
              <a:cxnLst/>
              <a:rect l="l" t="t" r="r" b="b"/>
              <a:pathLst>
                <a:path w="349250" h="75564">
                  <a:moveTo>
                    <a:pt x="0" y="75399"/>
                  </a:moveTo>
                  <a:lnTo>
                    <a:pt x="108106" y="75399"/>
                  </a:lnTo>
                  <a:lnTo>
                    <a:pt x="216213" y="0"/>
                  </a:lnTo>
                  <a:lnTo>
                    <a:pt x="349094" y="0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089255" y="5360840"/>
              <a:ext cx="317563" cy="75398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089254" y="5360840"/>
              <a:ext cx="318135" cy="75565"/>
            </a:xfrm>
            <a:custGeom>
              <a:avLst/>
              <a:gdLst/>
              <a:ahLst/>
              <a:cxnLst/>
              <a:rect l="l" t="t" r="r" b="b"/>
              <a:pathLst>
                <a:path w="318134" h="75564">
                  <a:moveTo>
                    <a:pt x="0" y="0"/>
                  </a:moveTo>
                  <a:lnTo>
                    <a:pt x="108106" y="0"/>
                  </a:lnTo>
                  <a:lnTo>
                    <a:pt x="216213" y="75399"/>
                  </a:lnTo>
                  <a:lnTo>
                    <a:pt x="317563" y="75399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952065" y="5395112"/>
              <a:ext cx="0" cy="107950"/>
            </a:xfrm>
            <a:custGeom>
              <a:avLst/>
              <a:gdLst/>
              <a:ahLst/>
              <a:cxnLst/>
              <a:rect l="l" t="t" r="r" b="b"/>
              <a:pathLst>
                <a:path h="107950">
                  <a:moveTo>
                    <a:pt x="0" y="0"/>
                  </a:moveTo>
                  <a:lnTo>
                    <a:pt x="0" y="107385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8566775" y="5399682"/>
              <a:ext cx="0" cy="107950"/>
            </a:xfrm>
            <a:custGeom>
              <a:avLst/>
              <a:gdLst/>
              <a:ahLst/>
              <a:cxnLst/>
              <a:rect l="l" t="t" r="r" b="b"/>
              <a:pathLst>
                <a:path h="107950">
                  <a:moveTo>
                    <a:pt x="0" y="0"/>
                  </a:moveTo>
                  <a:lnTo>
                    <a:pt x="0" y="107385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326590" y="5128648"/>
              <a:ext cx="617242" cy="137090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7326590" y="5128648"/>
              <a:ext cx="617855" cy="137160"/>
            </a:xfrm>
            <a:custGeom>
              <a:avLst/>
              <a:gdLst/>
              <a:ahLst/>
              <a:cxnLst/>
              <a:rect l="l" t="t" r="r" b="b"/>
              <a:pathLst>
                <a:path w="617854" h="137160">
                  <a:moveTo>
                    <a:pt x="0" y="68545"/>
                  </a:moveTo>
                  <a:lnTo>
                    <a:pt x="31368" y="38400"/>
                  </a:lnTo>
                  <a:lnTo>
                    <a:pt x="67800" y="25673"/>
                  </a:lnTo>
                  <a:lnTo>
                    <a:pt x="115594" y="15058"/>
                  </a:lnTo>
                  <a:lnTo>
                    <a:pt x="172897" y="6966"/>
                  </a:lnTo>
                  <a:lnTo>
                    <a:pt x="237856" y="1810"/>
                  </a:lnTo>
                  <a:lnTo>
                    <a:pt x="308620" y="0"/>
                  </a:lnTo>
                  <a:lnTo>
                    <a:pt x="379384" y="1810"/>
                  </a:lnTo>
                  <a:lnTo>
                    <a:pt x="444344" y="6966"/>
                  </a:lnTo>
                  <a:lnTo>
                    <a:pt x="501647" y="15058"/>
                  </a:lnTo>
                  <a:lnTo>
                    <a:pt x="549441" y="25673"/>
                  </a:lnTo>
                  <a:lnTo>
                    <a:pt x="585873" y="38400"/>
                  </a:lnTo>
                  <a:lnTo>
                    <a:pt x="617242" y="68545"/>
                  </a:lnTo>
                  <a:lnTo>
                    <a:pt x="609091" y="84261"/>
                  </a:lnTo>
                  <a:lnTo>
                    <a:pt x="549441" y="111416"/>
                  </a:lnTo>
                  <a:lnTo>
                    <a:pt x="501647" y="122031"/>
                  </a:lnTo>
                  <a:lnTo>
                    <a:pt x="444344" y="130122"/>
                  </a:lnTo>
                  <a:lnTo>
                    <a:pt x="379384" y="135279"/>
                  </a:lnTo>
                  <a:lnTo>
                    <a:pt x="308620" y="137089"/>
                  </a:lnTo>
                  <a:lnTo>
                    <a:pt x="237856" y="135279"/>
                  </a:lnTo>
                  <a:lnTo>
                    <a:pt x="172897" y="130122"/>
                  </a:lnTo>
                  <a:lnTo>
                    <a:pt x="115594" y="122031"/>
                  </a:lnTo>
                  <a:lnTo>
                    <a:pt x="67800" y="111416"/>
                  </a:lnTo>
                  <a:lnTo>
                    <a:pt x="31368" y="98689"/>
                  </a:lnTo>
                  <a:lnTo>
                    <a:pt x="0" y="68545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7324061" y="5021263"/>
              <a:ext cx="622299" cy="178214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7324060" y="5021263"/>
              <a:ext cx="617855" cy="160020"/>
            </a:xfrm>
            <a:custGeom>
              <a:avLst/>
              <a:gdLst/>
              <a:ahLst/>
              <a:cxnLst/>
              <a:rect l="l" t="t" r="r" b="b"/>
              <a:pathLst>
                <a:path w="617854" h="160020">
                  <a:moveTo>
                    <a:pt x="0" y="79968"/>
                  </a:moveTo>
                  <a:lnTo>
                    <a:pt x="31368" y="44800"/>
                  </a:lnTo>
                  <a:lnTo>
                    <a:pt x="67800" y="29952"/>
                  </a:lnTo>
                  <a:lnTo>
                    <a:pt x="115594" y="17568"/>
                  </a:lnTo>
                  <a:lnTo>
                    <a:pt x="172897" y="8128"/>
                  </a:lnTo>
                  <a:lnTo>
                    <a:pt x="237856" y="2112"/>
                  </a:lnTo>
                  <a:lnTo>
                    <a:pt x="308620" y="0"/>
                  </a:lnTo>
                  <a:lnTo>
                    <a:pt x="379384" y="2112"/>
                  </a:lnTo>
                  <a:lnTo>
                    <a:pt x="444344" y="8128"/>
                  </a:lnTo>
                  <a:lnTo>
                    <a:pt x="501647" y="17568"/>
                  </a:lnTo>
                  <a:lnTo>
                    <a:pt x="549441" y="29952"/>
                  </a:lnTo>
                  <a:lnTo>
                    <a:pt x="585873" y="44800"/>
                  </a:lnTo>
                  <a:lnTo>
                    <a:pt x="617242" y="79968"/>
                  </a:lnTo>
                  <a:lnTo>
                    <a:pt x="609091" y="98305"/>
                  </a:lnTo>
                  <a:lnTo>
                    <a:pt x="549441" y="129985"/>
                  </a:lnTo>
                  <a:lnTo>
                    <a:pt x="501647" y="142369"/>
                  </a:lnTo>
                  <a:lnTo>
                    <a:pt x="444344" y="151809"/>
                  </a:lnTo>
                  <a:lnTo>
                    <a:pt x="379384" y="157825"/>
                  </a:lnTo>
                  <a:lnTo>
                    <a:pt x="308620" y="159937"/>
                  </a:lnTo>
                  <a:lnTo>
                    <a:pt x="237856" y="157825"/>
                  </a:lnTo>
                  <a:lnTo>
                    <a:pt x="172897" y="151809"/>
                  </a:lnTo>
                  <a:lnTo>
                    <a:pt x="115594" y="142369"/>
                  </a:lnTo>
                  <a:lnTo>
                    <a:pt x="67800" y="129985"/>
                  </a:lnTo>
                  <a:lnTo>
                    <a:pt x="31368" y="115137"/>
                  </a:lnTo>
                  <a:lnTo>
                    <a:pt x="0" y="79968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7448013" y="5062390"/>
              <a:ext cx="349095" cy="75398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7448014" y="5062390"/>
              <a:ext cx="349250" cy="75565"/>
            </a:xfrm>
            <a:custGeom>
              <a:avLst/>
              <a:gdLst/>
              <a:ahLst/>
              <a:cxnLst/>
              <a:rect l="l" t="t" r="r" b="b"/>
              <a:pathLst>
                <a:path w="349250" h="75564">
                  <a:moveTo>
                    <a:pt x="0" y="75399"/>
                  </a:moveTo>
                  <a:lnTo>
                    <a:pt x="108106" y="75399"/>
                  </a:lnTo>
                  <a:lnTo>
                    <a:pt x="216213" y="0"/>
                  </a:lnTo>
                  <a:lnTo>
                    <a:pt x="349094" y="0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7463781" y="5062390"/>
              <a:ext cx="317563" cy="75398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7463781" y="5062390"/>
              <a:ext cx="318135" cy="75565"/>
            </a:xfrm>
            <a:custGeom>
              <a:avLst/>
              <a:gdLst/>
              <a:ahLst/>
              <a:cxnLst/>
              <a:rect l="l" t="t" r="r" b="b"/>
              <a:pathLst>
                <a:path w="318134" h="75564">
                  <a:moveTo>
                    <a:pt x="0" y="0"/>
                  </a:moveTo>
                  <a:lnTo>
                    <a:pt x="108106" y="0"/>
                  </a:lnTo>
                  <a:lnTo>
                    <a:pt x="216213" y="75399"/>
                  </a:lnTo>
                  <a:lnTo>
                    <a:pt x="317563" y="75399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7326590" y="5096662"/>
              <a:ext cx="0" cy="107950"/>
            </a:xfrm>
            <a:custGeom>
              <a:avLst/>
              <a:gdLst/>
              <a:ahLst/>
              <a:cxnLst/>
              <a:rect l="l" t="t" r="r" b="b"/>
              <a:pathLst>
                <a:path h="107950">
                  <a:moveTo>
                    <a:pt x="0" y="0"/>
                  </a:moveTo>
                  <a:lnTo>
                    <a:pt x="0" y="107385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7941301" y="5101232"/>
              <a:ext cx="0" cy="107950"/>
            </a:xfrm>
            <a:custGeom>
              <a:avLst/>
              <a:gdLst/>
              <a:ahLst/>
              <a:cxnLst/>
              <a:rect l="l" t="t" r="r" b="b"/>
              <a:pathLst>
                <a:path h="107950">
                  <a:moveTo>
                    <a:pt x="0" y="0"/>
                  </a:moveTo>
                  <a:lnTo>
                    <a:pt x="0" y="107385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6602690" y="5471548"/>
              <a:ext cx="617242" cy="137090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6602690" y="5471548"/>
              <a:ext cx="617855" cy="137160"/>
            </a:xfrm>
            <a:custGeom>
              <a:avLst/>
              <a:gdLst/>
              <a:ahLst/>
              <a:cxnLst/>
              <a:rect l="l" t="t" r="r" b="b"/>
              <a:pathLst>
                <a:path w="617854" h="137160">
                  <a:moveTo>
                    <a:pt x="0" y="68545"/>
                  </a:moveTo>
                  <a:lnTo>
                    <a:pt x="31368" y="38400"/>
                  </a:lnTo>
                  <a:lnTo>
                    <a:pt x="67800" y="25673"/>
                  </a:lnTo>
                  <a:lnTo>
                    <a:pt x="115594" y="15058"/>
                  </a:lnTo>
                  <a:lnTo>
                    <a:pt x="172897" y="6966"/>
                  </a:lnTo>
                  <a:lnTo>
                    <a:pt x="237856" y="1810"/>
                  </a:lnTo>
                  <a:lnTo>
                    <a:pt x="308620" y="0"/>
                  </a:lnTo>
                  <a:lnTo>
                    <a:pt x="379384" y="1810"/>
                  </a:lnTo>
                  <a:lnTo>
                    <a:pt x="444344" y="6966"/>
                  </a:lnTo>
                  <a:lnTo>
                    <a:pt x="501647" y="15058"/>
                  </a:lnTo>
                  <a:lnTo>
                    <a:pt x="549441" y="25673"/>
                  </a:lnTo>
                  <a:lnTo>
                    <a:pt x="585873" y="38400"/>
                  </a:lnTo>
                  <a:lnTo>
                    <a:pt x="617242" y="68545"/>
                  </a:lnTo>
                  <a:lnTo>
                    <a:pt x="609091" y="84261"/>
                  </a:lnTo>
                  <a:lnTo>
                    <a:pt x="549441" y="111416"/>
                  </a:lnTo>
                  <a:lnTo>
                    <a:pt x="501647" y="122031"/>
                  </a:lnTo>
                  <a:lnTo>
                    <a:pt x="444344" y="130122"/>
                  </a:lnTo>
                  <a:lnTo>
                    <a:pt x="379384" y="135279"/>
                  </a:lnTo>
                  <a:lnTo>
                    <a:pt x="308620" y="137089"/>
                  </a:lnTo>
                  <a:lnTo>
                    <a:pt x="237856" y="135279"/>
                  </a:lnTo>
                  <a:lnTo>
                    <a:pt x="172897" y="130122"/>
                  </a:lnTo>
                  <a:lnTo>
                    <a:pt x="115594" y="122031"/>
                  </a:lnTo>
                  <a:lnTo>
                    <a:pt x="67800" y="111416"/>
                  </a:lnTo>
                  <a:lnTo>
                    <a:pt x="31368" y="98689"/>
                  </a:lnTo>
                  <a:lnTo>
                    <a:pt x="0" y="68545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6600161" y="5364163"/>
              <a:ext cx="622299" cy="178214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6600160" y="5364163"/>
              <a:ext cx="617855" cy="160020"/>
            </a:xfrm>
            <a:custGeom>
              <a:avLst/>
              <a:gdLst/>
              <a:ahLst/>
              <a:cxnLst/>
              <a:rect l="l" t="t" r="r" b="b"/>
              <a:pathLst>
                <a:path w="617854" h="160020">
                  <a:moveTo>
                    <a:pt x="0" y="79968"/>
                  </a:moveTo>
                  <a:lnTo>
                    <a:pt x="31368" y="44800"/>
                  </a:lnTo>
                  <a:lnTo>
                    <a:pt x="67800" y="29952"/>
                  </a:lnTo>
                  <a:lnTo>
                    <a:pt x="115594" y="17568"/>
                  </a:lnTo>
                  <a:lnTo>
                    <a:pt x="172897" y="8128"/>
                  </a:lnTo>
                  <a:lnTo>
                    <a:pt x="237856" y="2112"/>
                  </a:lnTo>
                  <a:lnTo>
                    <a:pt x="308620" y="0"/>
                  </a:lnTo>
                  <a:lnTo>
                    <a:pt x="379384" y="2112"/>
                  </a:lnTo>
                  <a:lnTo>
                    <a:pt x="444344" y="8128"/>
                  </a:lnTo>
                  <a:lnTo>
                    <a:pt x="501647" y="17568"/>
                  </a:lnTo>
                  <a:lnTo>
                    <a:pt x="549441" y="29952"/>
                  </a:lnTo>
                  <a:lnTo>
                    <a:pt x="585873" y="44800"/>
                  </a:lnTo>
                  <a:lnTo>
                    <a:pt x="617242" y="79968"/>
                  </a:lnTo>
                  <a:lnTo>
                    <a:pt x="609091" y="98305"/>
                  </a:lnTo>
                  <a:lnTo>
                    <a:pt x="549441" y="129985"/>
                  </a:lnTo>
                  <a:lnTo>
                    <a:pt x="501647" y="142369"/>
                  </a:lnTo>
                  <a:lnTo>
                    <a:pt x="444344" y="151809"/>
                  </a:lnTo>
                  <a:lnTo>
                    <a:pt x="379384" y="157825"/>
                  </a:lnTo>
                  <a:lnTo>
                    <a:pt x="308620" y="159937"/>
                  </a:lnTo>
                  <a:lnTo>
                    <a:pt x="237856" y="157825"/>
                  </a:lnTo>
                  <a:lnTo>
                    <a:pt x="172897" y="151809"/>
                  </a:lnTo>
                  <a:lnTo>
                    <a:pt x="115594" y="142369"/>
                  </a:lnTo>
                  <a:lnTo>
                    <a:pt x="67800" y="129985"/>
                  </a:lnTo>
                  <a:lnTo>
                    <a:pt x="31368" y="115137"/>
                  </a:lnTo>
                  <a:lnTo>
                    <a:pt x="0" y="79968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6724115" y="5405290"/>
              <a:ext cx="349095" cy="75398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6724115" y="5405290"/>
              <a:ext cx="349250" cy="75565"/>
            </a:xfrm>
            <a:custGeom>
              <a:avLst/>
              <a:gdLst/>
              <a:ahLst/>
              <a:cxnLst/>
              <a:rect l="l" t="t" r="r" b="b"/>
              <a:pathLst>
                <a:path w="349250" h="75564">
                  <a:moveTo>
                    <a:pt x="0" y="75399"/>
                  </a:moveTo>
                  <a:lnTo>
                    <a:pt x="108106" y="75399"/>
                  </a:lnTo>
                  <a:lnTo>
                    <a:pt x="216213" y="0"/>
                  </a:lnTo>
                  <a:lnTo>
                    <a:pt x="349094" y="0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739881" y="5405290"/>
              <a:ext cx="317563" cy="75398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739881" y="5405290"/>
              <a:ext cx="318135" cy="75565"/>
            </a:xfrm>
            <a:custGeom>
              <a:avLst/>
              <a:gdLst/>
              <a:ahLst/>
              <a:cxnLst/>
              <a:rect l="l" t="t" r="r" b="b"/>
              <a:pathLst>
                <a:path w="318134" h="75564">
                  <a:moveTo>
                    <a:pt x="0" y="0"/>
                  </a:moveTo>
                  <a:lnTo>
                    <a:pt x="108106" y="0"/>
                  </a:lnTo>
                  <a:lnTo>
                    <a:pt x="216213" y="75399"/>
                  </a:lnTo>
                  <a:lnTo>
                    <a:pt x="317563" y="75399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602690" y="5439562"/>
              <a:ext cx="0" cy="107950"/>
            </a:xfrm>
            <a:custGeom>
              <a:avLst/>
              <a:gdLst/>
              <a:ahLst/>
              <a:cxnLst/>
              <a:rect l="l" t="t" r="r" b="b"/>
              <a:pathLst>
                <a:path h="107950">
                  <a:moveTo>
                    <a:pt x="0" y="0"/>
                  </a:moveTo>
                  <a:lnTo>
                    <a:pt x="0" y="107385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7217401" y="5444132"/>
              <a:ext cx="0" cy="107950"/>
            </a:xfrm>
            <a:custGeom>
              <a:avLst/>
              <a:gdLst/>
              <a:ahLst/>
              <a:cxnLst/>
              <a:rect l="l" t="t" r="r" b="b"/>
              <a:pathLst>
                <a:path h="107950">
                  <a:moveTo>
                    <a:pt x="0" y="0"/>
                  </a:moveTo>
                  <a:lnTo>
                    <a:pt x="0" y="107385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411248" y="4232973"/>
              <a:ext cx="387350" cy="96140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6411248" y="4232973"/>
              <a:ext cx="387350" cy="96520"/>
            </a:xfrm>
            <a:custGeom>
              <a:avLst/>
              <a:gdLst/>
              <a:ahLst/>
              <a:cxnLst/>
              <a:rect l="l" t="t" r="r" b="b"/>
              <a:pathLst>
                <a:path w="387350" h="96520">
                  <a:moveTo>
                    <a:pt x="0" y="48069"/>
                  </a:moveTo>
                  <a:lnTo>
                    <a:pt x="15219" y="29358"/>
                  </a:lnTo>
                  <a:lnTo>
                    <a:pt x="56726" y="14079"/>
                  </a:lnTo>
                  <a:lnTo>
                    <a:pt x="118287" y="3777"/>
                  </a:lnTo>
                  <a:lnTo>
                    <a:pt x="193674" y="0"/>
                  </a:lnTo>
                  <a:lnTo>
                    <a:pt x="269061" y="3777"/>
                  </a:lnTo>
                  <a:lnTo>
                    <a:pt x="330623" y="14079"/>
                  </a:lnTo>
                  <a:lnTo>
                    <a:pt x="372129" y="29358"/>
                  </a:lnTo>
                  <a:lnTo>
                    <a:pt x="387349" y="48069"/>
                  </a:lnTo>
                  <a:lnTo>
                    <a:pt x="372129" y="66780"/>
                  </a:lnTo>
                  <a:lnTo>
                    <a:pt x="330623" y="82060"/>
                  </a:lnTo>
                  <a:lnTo>
                    <a:pt x="269061" y="92362"/>
                  </a:lnTo>
                  <a:lnTo>
                    <a:pt x="193674" y="96139"/>
                  </a:lnTo>
                  <a:lnTo>
                    <a:pt x="118287" y="92362"/>
                  </a:lnTo>
                  <a:lnTo>
                    <a:pt x="56726" y="82060"/>
                  </a:lnTo>
                  <a:lnTo>
                    <a:pt x="15219" y="66780"/>
                  </a:lnTo>
                  <a:lnTo>
                    <a:pt x="0" y="48069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409660" y="4157663"/>
              <a:ext cx="390526" cy="12498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6409660" y="4157663"/>
              <a:ext cx="387350" cy="112395"/>
            </a:xfrm>
            <a:custGeom>
              <a:avLst/>
              <a:gdLst/>
              <a:ahLst/>
              <a:cxnLst/>
              <a:rect l="l" t="t" r="r" b="b"/>
              <a:pathLst>
                <a:path w="387350" h="112395">
                  <a:moveTo>
                    <a:pt x="0" y="56081"/>
                  </a:moveTo>
                  <a:lnTo>
                    <a:pt x="15219" y="34252"/>
                  </a:lnTo>
                  <a:lnTo>
                    <a:pt x="56726" y="16426"/>
                  </a:lnTo>
                  <a:lnTo>
                    <a:pt x="118287" y="4407"/>
                  </a:lnTo>
                  <a:lnTo>
                    <a:pt x="193674" y="0"/>
                  </a:lnTo>
                  <a:lnTo>
                    <a:pt x="269062" y="4407"/>
                  </a:lnTo>
                  <a:lnTo>
                    <a:pt x="330624" y="16426"/>
                  </a:lnTo>
                  <a:lnTo>
                    <a:pt x="372130" y="34252"/>
                  </a:lnTo>
                  <a:lnTo>
                    <a:pt x="387350" y="56081"/>
                  </a:lnTo>
                  <a:lnTo>
                    <a:pt x="372130" y="77911"/>
                  </a:lnTo>
                  <a:lnTo>
                    <a:pt x="330624" y="95737"/>
                  </a:lnTo>
                  <a:lnTo>
                    <a:pt x="269062" y="107756"/>
                  </a:lnTo>
                  <a:lnTo>
                    <a:pt x="193674" y="112164"/>
                  </a:lnTo>
                  <a:lnTo>
                    <a:pt x="118287" y="107756"/>
                  </a:lnTo>
                  <a:lnTo>
                    <a:pt x="56726" y="95737"/>
                  </a:lnTo>
                  <a:lnTo>
                    <a:pt x="15219" y="77911"/>
                  </a:lnTo>
                  <a:lnTo>
                    <a:pt x="0" y="56081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6487449" y="4186505"/>
              <a:ext cx="219075" cy="52876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6487449" y="4186505"/>
              <a:ext cx="219075" cy="53340"/>
            </a:xfrm>
            <a:custGeom>
              <a:avLst/>
              <a:gdLst/>
              <a:ahLst/>
              <a:cxnLst/>
              <a:rect l="l" t="t" r="r" b="b"/>
              <a:pathLst>
                <a:path w="219075" h="53339">
                  <a:moveTo>
                    <a:pt x="0" y="52876"/>
                  </a:moveTo>
                  <a:lnTo>
                    <a:pt x="67842" y="52876"/>
                  </a:lnTo>
                  <a:lnTo>
                    <a:pt x="135685" y="0"/>
                  </a:lnTo>
                  <a:lnTo>
                    <a:pt x="219074" y="0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6497342" y="4186505"/>
              <a:ext cx="199288" cy="52876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6497343" y="4186505"/>
              <a:ext cx="199390" cy="53340"/>
            </a:xfrm>
            <a:custGeom>
              <a:avLst/>
              <a:gdLst/>
              <a:ahLst/>
              <a:cxnLst/>
              <a:rect l="l" t="t" r="r" b="b"/>
              <a:pathLst>
                <a:path w="199390" h="53339">
                  <a:moveTo>
                    <a:pt x="0" y="0"/>
                  </a:moveTo>
                  <a:lnTo>
                    <a:pt x="67842" y="0"/>
                  </a:lnTo>
                  <a:lnTo>
                    <a:pt x="135685" y="52876"/>
                  </a:lnTo>
                  <a:lnTo>
                    <a:pt x="199287" y="52876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6411248" y="4210540"/>
              <a:ext cx="0" cy="86995"/>
            </a:xfrm>
            <a:custGeom>
              <a:avLst/>
              <a:gdLst/>
              <a:ahLst/>
              <a:cxnLst/>
              <a:rect l="l" t="t" r="r" b="b"/>
              <a:pathLst>
                <a:path h="86995">
                  <a:moveTo>
                    <a:pt x="0" y="0"/>
                  </a:moveTo>
                  <a:lnTo>
                    <a:pt x="1" y="86526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6797010" y="4213745"/>
              <a:ext cx="0" cy="86995"/>
            </a:xfrm>
            <a:custGeom>
              <a:avLst/>
              <a:gdLst/>
              <a:ahLst/>
              <a:cxnLst/>
              <a:rect l="l" t="t" r="r" b="b"/>
              <a:pathLst>
                <a:path h="86995">
                  <a:moveTo>
                    <a:pt x="0" y="0"/>
                  </a:moveTo>
                  <a:lnTo>
                    <a:pt x="0" y="86526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7584535" y="5517832"/>
              <a:ext cx="380875" cy="115093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7519324" y="5552599"/>
              <a:ext cx="417902" cy="387825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6054652" y="4021739"/>
              <a:ext cx="340720" cy="99218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5996912" y="4051993"/>
              <a:ext cx="373287" cy="329506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6133437" y="5046663"/>
              <a:ext cx="414337" cy="373061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6310147" y="5082435"/>
              <a:ext cx="195369" cy="170967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5815935" y="5467350"/>
              <a:ext cx="482600" cy="406400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6021759" y="5506319"/>
              <a:ext cx="227557" cy="186245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6293774" y="5768975"/>
              <a:ext cx="427036" cy="349250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6475900" y="5802465"/>
              <a:ext cx="201357" cy="160054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6908137" y="5751513"/>
              <a:ext cx="427037" cy="350836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6951688" y="5785154"/>
              <a:ext cx="201358" cy="160782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6700173" y="2233613"/>
              <a:ext cx="849311" cy="168273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6130859" y="2116287"/>
              <a:ext cx="136840" cy="328462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5971512" y="2058988"/>
              <a:ext cx="415923" cy="88773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8609974" y="5514975"/>
              <a:ext cx="213631" cy="459732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8781071" y="5543281"/>
              <a:ext cx="41898" cy="418574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8609974" y="5567371"/>
              <a:ext cx="95885" cy="9525"/>
            </a:xfrm>
            <a:custGeom>
              <a:avLst/>
              <a:gdLst/>
              <a:ahLst/>
              <a:cxnLst/>
              <a:rect l="l" t="t" r="r" b="b"/>
              <a:pathLst>
                <a:path w="95884" h="9525">
                  <a:moveTo>
                    <a:pt x="95266" y="0"/>
                  </a:moveTo>
                  <a:lnTo>
                    <a:pt x="0" y="0"/>
                  </a:lnTo>
                  <a:lnTo>
                    <a:pt x="0" y="9436"/>
                  </a:lnTo>
                  <a:lnTo>
                    <a:pt x="95266" y="9436"/>
                  </a:lnTo>
                  <a:lnTo>
                    <a:pt x="952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8609973" y="5567371"/>
              <a:ext cx="95885" cy="9525"/>
            </a:xfrm>
            <a:custGeom>
              <a:avLst/>
              <a:gdLst/>
              <a:ahLst/>
              <a:cxnLst/>
              <a:rect l="l" t="t" r="r" b="b"/>
              <a:pathLst>
                <a:path w="95884" h="9525">
                  <a:moveTo>
                    <a:pt x="0" y="0"/>
                  </a:moveTo>
                  <a:lnTo>
                    <a:pt x="95266" y="0"/>
                  </a:lnTo>
                  <a:lnTo>
                    <a:pt x="95266" y="9436"/>
                  </a:lnTo>
                  <a:lnTo>
                    <a:pt x="0" y="94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8695713" y="5562536"/>
              <a:ext cx="92075" cy="30480"/>
            </a:xfrm>
            <a:custGeom>
              <a:avLst/>
              <a:gdLst/>
              <a:ahLst/>
              <a:cxnLst/>
              <a:rect l="l" t="t" r="r" b="b"/>
              <a:pathLst>
                <a:path w="92075" h="30479">
                  <a:moveTo>
                    <a:pt x="85297" y="0"/>
                  </a:moveTo>
                  <a:lnTo>
                    <a:pt x="6750" y="0"/>
                  </a:lnTo>
                  <a:lnTo>
                    <a:pt x="0" y="6751"/>
                  </a:lnTo>
                  <a:lnTo>
                    <a:pt x="0" y="15078"/>
                  </a:lnTo>
                  <a:lnTo>
                    <a:pt x="0" y="23406"/>
                  </a:lnTo>
                  <a:lnTo>
                    <a:pt x="6750" y="30157"/>
                  </a:lnTo>
                  <a:lnTo>
                    <a:pt x="85295" y="30158"/>
                  </a:lnTo>
                  <a:lnTo>
                    <a:pt x="92047" y="23407"/>
                  </a:lnTo>
                  <a:lnTo>
                    <a:pt x="92047" y="6751"/>
                  </a:lnTo>
                  <a:lnTo>
                    <a:pt x="852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8697245" y="5565678"/>
              <a:ext cx="88855" cy="23874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8611567" y="5634023"/>
              <a:ext cx="95885" cy="9525"/>
            </a:xfrm>
            <a:custGeom>
              <a:avLst/>
              <a:gdLst/>
              <a:ahLst/>
              <a:cxnLst/>
              <a:rect l="l" t="t" r="r" b="b"/>
              <a:pathLst>
                <a:path w="95884" h="9525">
                  <a:moveTo>
                    <a:pt x="95266" y="0"/>
                  </a:moveTo>
                  <a:lnTo>
                    <a:pt x="0" y="0"/>
                  </a:lnTo>
                  <a:lnTo>
                    <a:pt x="0" y="9436"/>
                  </a:lnTo>
                  <a:lnTo>
                    <a:pt x="95266" y="9436"/>
                  </a:lnTo>
                  <a:lnTo>
                    <a:pt x="952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8611567" y="5634023"/>
              <a:ext cx="95885" cy="9525"/>
            </a:xfrm>
            <a:custGeom>
              <a:avLst/>
              <a:gdLst/>
              <a:ahLst/>
              <a:cxnLst/>
              <a:rect l="l" t="t" r="r" b="b"/>
              <a:pathLst>
                <a:path w="95884" h="9525">
                  <a:moveTo>
                    <a:pt x="0" y="0"/>
                  </a:moveTo>
                  <a:lnTo>
                    <a:pt x="95266" y="0"/>
                  </a:lnTo>
                  <a:lnTo>
                    <a:pt x="95266" y="9436"/>
                  </a:lnTo>
                  <a:lnTo>
                    <a:pt x="0" y="94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8695650" y="5627628"/>
              <a:ext cx="92075" cy="27305"/>
            </a:xfrm>
            <a:custGeom>
              <a:avLst/>
              <a:gdLst/>
              <a:ahLst/>
              <a:cxnLst/>
              <a:rect l="l" t="t" r="r" b="b"/>
              <a:pathLst>
                <a:path w="92075" h="27304">
                  <a:moveTo>
                    <a:pt x="86025" y="0"/>
                  </a:moveTo>
                  <a:lnTo>
                    <a:pt x="6022" y="0"/>
                  </a:lnTo>
                  <a:lnTo>
                    <a:pt x="0" y="6022"/>
                  </a:lnTo>
                  <a:lnTo>
                    <a:pt x="0" y="13450"/>
                  </a:lnTo>
                  <a:lnTo>
                    <a:pt x="0" y="20878"/>
                  </a:lnTo>
                  <a:lnTo>
                    <a:pt x="6022" y="26901"/>
                  </a:lnTo>
                  <a:lnTo>
                    <a:pt x="86024" y="26902"/>
                  </a:lnTo>
                  <a:lnTo>
                    <a:pt x="92047" y="20880"/>
                  </a:lnTo>
                  <a:lnTo>
                    <a:pt x="92048" y="6022"/>
                  </a:lnTo>
                  <a:lnTo>
                    <a:pt x="86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8697309" y="5630918"/>
              <a:ext cx="88855" cy="20707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8611567" y="5700675"/>
              <a:ext cx="95885" cy="9525"/>
            </a:xfrm>
            <a:custGeom>
              <a:avLst/>
              <a:gdLst/>
              <a:ahLst/>
              <a:cxnLst/>
              <a:rect l="l" t="t" r="r" b="b"/>
              <a:pathLst>
                <a:path w="95884" h="9525">
                  <a:moveTo>
                    <a:pt x="95266" y="0"/>
                  </a:moveTo>
                  <a:lnTo>
                    <a:pt x="0" y="0"/>
                  </a:lnTo>
                  <a:lnTo>
                    <a:pt x="0" y="9436"/>
                  </a:lnTo>
                  <a:lnTo>
                    <a:pt x="95266" y="9436"/>
                  </a:lnTo>
                  <a:lnTo>
                    <a:pt x="952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8611567" y="5700675"/>
              <a:ext cx="95885" cy="9525"/>
            </a:xfrm>
            <a:custGeom>
              <a:avLst/>
              <a:gdLst/>
              <a:ahLst/>
              <a:cxnLst/>
              <a:rect l="l" t="t" r="r" b="b"/>
              <a:pathLst>
                <a:path w="95884" h="9525">
                  <a:moveTo>
                    <a:pt x="0" y="0"/>
                  </a:moveTo>
                  <a:lnTo>
                    <a:pt x="95266" y="0"/>
                  </a:lnTo>
                  <a:lnTo>
                    <a:pt x="95266" y="9436"/>
                  </a:lnTo>
                  <a:lnTo>
                    <a:pt x="0" y="94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8613160" y="5761102"/>
              <a:ext cx="95885" cy="9525"/>
            </a:xfrm>
            <a:custGeom>
              <a:avLst/>
              <a:gdLst/>
              <a:ahLst/>
              <a:cxnLst/>
              <a:rect l="l" t="t" r="r" b="b"/>
              <a:pathLst>
                <a:path w="95884" h="9525">
                  <a:moveTo>
                    <a:pt x="95266" y="0"/>
                  </a:moveTo>
                  <a:lnTo>
                    <a:pt x="0" y="0"/>
                  </a:lnTo>
                  <a:lnTo>
                    <a:pt x="0" y="9436"/>
                  </a:lnTo>
                  <a:lnTo>
                    <a:pt x="95266" y="9436"/>
                  </a:lnTo>
                  <a:lnTo>
                    <a:pt x="952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8613160" y="5761102"/>
              <a:ext cx="95885" cy="9525"/>
            </a:xfrm>
            <a:custGeom>
              <a:avLst/>
              <a:gdLst/>
              <a:ahLst/>
              <a:cxnLst/>
              <a:rect l="l" t="t" r="r" b="b"/>
              <a:pathLst>
                <a:path w="95884" h="9525">
                  <a:moveTo>
                    <a:pt x="0" y="0"/>
                  </a:moveTo>
                  <a:lnTo>
                    <a:pt x="95266" y="0"/>
                  </a:lnTo>
                  <a:lnTo>
                    <a:pt x="95266" y="9436"/>
                  </a:lnTo>
                  <a:lnTo>
                    <a:pt x="0" y="94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8694123" y="5759406"/>
              <a:ext cx="92075" cy="27305"/>
            </a:xfrm>
            <a:custGeom>
              <a:avLst/>
              <a:gdLst/>
              <a:ahLst/>
              <a:cxnLst/>
              <a:rect l="l" t="t" r="r" b="b"/>
              <a:pathLst>
                <a:path w="92075" h="27304">
                  <a:moveTo>
                    <a:pt x="86024" y="0"/>
                  </a:moveTo>
                  <a:lnTo>
                    <a:pt x="6054" y="0"/>
                  </a:lnTo>
                  <a:lnTo>
                    <a:pt x="0" y="6054"/>
                  </a:lnTo>
                  <a:lnTo>
                    <a:pt x="0" y="13521"/>
                  </a:lnTo>
                  <a:lnTo>
                    <a:pt x="0" y="20989"/>
                  </a:lnTo>
                  <a:lnTo>
                    <a:pt x="6054" y="27043"/>
                  </a:lnTo>
                  <a:lnTo>
                    <a:pt x="86024" y="27044"/>
                  </a:lnTo>
                  <a:lnTo>
                    <a:pt x="92077" y="20990"/>
                  </a:lnTo>
                  <a:lnTo>
                    <a:pt x="92078" y="6054"/>
                  </a:lnTo>
                  <a:lnTo>
                    <a:pt x="860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8695657" y="5759406"/>
              <a:ext cx="88880" cy="23770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8781707" y="5700675"/>
              <a:ext cx="41898" cy="37741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8694120" y="5695856"/>
              <a:ext cx="93980" cy="27305"/>
            </a:xfrm>
            <a:custGeom>
              <a:avLst/>
              <a:gdLst/>
              <a:ahLst/>
              <a:cxnLst/>
              <a:rect l="l" t="t" r="r" b="b"/>
              <a:pathLst>
                <a:path w="93979" h="27304">
                  <a:moveTo>
                    <a:pt x="87590" y="0"/>
                  </a:moveTo>
                  <a:lnTo>
                    <a:pt x="6021" y="0"/>
                  </a:lnTo>
                  <a:lnTo>
                    <a:pt x="0" y="6022"/>
                  </a:lnTo>
                  <a:lnTo>
                    <a:pt x="0" y="13450"/>
                  </a:lnTo>
                  <a:lnTo>
                    <a:pt x="0" y="20878"/>
                  </a:lnTo>
                  <a:lnTo>
                    <a:pt x="6021" y="26901"/>
                  </a:lnTo>
                  <a:lnTo>
                    <a:pt x="87589" y="26902"/>
                  </a:lnTo>
                  <a:lnTo>
                    <a:pt x="93611" y="20880"/>
                  </a:lnTo>
                  <a:lnTo>
                    <a:pt x="93611" y="6022"/>
                  </a:lnTo>
                  <a:lnTo>
                    <a:pt x="875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8695654" y="5514975"/>
              <a:ext cx="92077" cy="458727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8775016" y="5514975"/>
              <a:ext cx="11430" cy="459105"/>
            </a:xfrm>
            <a:custGeom>
              <a:avLst/>
              <a:gdLst/>
              <a:ahLst/>
              <a:cxnLst/>
              <a:rect l="l" t="t" r="r" b="b"/>
              <a:pathLst>
                <a:path w="11429" h="459104">
                  <a:moveTo>
                    <a:pt x="0" y="0"/>
                  </a:moveTo>
                  <a:lnTo>
                    <a:pt x="11152" y="0"/>
                  </a:lnTo>
                  <a:lnTo>
                    <a:pt x="11152" y="458727"/>
                  </a:lnTo>
                  <a:lnTo>
                    <a:pt x="0" y="45872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8785530" y="5631012"/>
              <a:ext cx="37755" cy="42760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8786008" y="5565364"/>
              <a:ext cx="38870" cy="48182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8783930" y="5953036"/>
              <a:ext cx="41910" cy="41275"/>
            </a:xfrm>
            <a:custGeom>
              <a:avLst/>
              <a:gdLst/>
              <a:ahLst/>
              <a:cxnLst/>
              <a:rect l="l" t="t" r="r" b="b"/>
              <a:pathLst>
                <a:path w="41909" h="41275">
                  <a:moveTo>
                    <a:pt x="41897" y="4267"/>
                  </a:moveTo>
                  <a:lnTo>
                    <a:pt x="40119" y="0"/>
                  </a:lnTo>
                  <a:lnTo>
                    <a:pt x="35712" y="0"/>
                  </a:lnTo>
                  <a:lnTo>
                    <a:pt x="34785" y="2209"/>
                  </a:lnTo>
                  <a:lnTo>
                    <a:pt x="0" y="18326"/>
                  </a:lnTo>
                  <a:lnTo>
                    <a:pt x="254" y="40741"/>
                  </a:lnTo>
                  <a:lnTo>
                    <a:pt x="38912" y="19062"/>
                  </a:lnTo>
                  <a:lnTo>
                    <a:pt x="40119" y="19062"/>
                  </a:lnTo>
                  <a:lnTo>
                    <a:pt x="41897" y="14795"/>
                  </a:lnTo>
                  <a:lnTo>
                    <a:pt x="41897" y="4267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8598822" y="5965874"/>
              <a:ext cx="191135" cy="30480"/>
            </a:xfrm>
            <a:custGeom>
              <a:avLst/>
              <a:gdLst/>
              <a:ahLst/>
              <a:cxnLst/>
              <a:rect l="l" t="t" r="r" b="b"/>
              <a:pathLst>
                <a:path w="191134" h="30479">
                  <a:moveTo>
                    <a:pt x="183791" y="0"/>
                  </a:moveTo>
                  <a:lnTo>
                    <a:pt x="6742" y="0"/>
                  </a:lnTo>
                  <a:lnTo>
                    <a:pt x="0" y="6741"/>
                  </a:lnTo>
                  <a:lnTo>
                    <a:pt x="0" y="15055"/>
                  </a:lnTo>
                  <a:lnTo>
                    <a:pt x="0" y="23371"/>
                  </a:lnTo>
                  <a:lnTo>
                    <a:pt x="6742" y="30112"/>
                  </a:lnTo>
                  <a:lnTo>
                    <a:pt x="183790" y="30112"/>
                  </a:lnTo>
                  <a:lnTo>
                    <a:pt x="190531" y="23371"/>
                  </a:lnTo>
                  <a:lnTo>
                    <a:pt x="190534" y="6741"/>
                  </a:lnTo>
                  <a:lnTo>
                    <a:pt x="183791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8598822" y="5965874"/>
              <a:ext cx="191135" cy="30480"/>
            </a:xfrm>
            <a:custGeom>
              <a:avLst/>
              <a:gdLst/>
              <a:ahLst/>
              <a:cxnLst/>
              <a:rect l="l" t="t" r="r" b="b"/>
              <a:pathLst>
                <a:path w="191134" h="30479">
                  <a:moveTo>
                    <a:pt x="0" y="15057"/>
                  </a:moveTo>
                  <a:lnTo>
                    <a:pt x="0" y="6741"/>
                  </a:lnTo>
                  <a:lnTo>
                    <a:pt x="6741" y="0"/>
                  </a:lnTo>
                  <a:lnTo>
                    <a:pt x="15057" y="0"/>
                  </a:lnTo>
                  <a:lnTo>
                    <a:pt x="175476" y="0"/>
                  </a:lnTo>
                  <a:lnTo>
                    <a:pt x="183791" y="0"/>
                  </a:lnTo>
                  <a:lnTo>
                    <a:pt x="190533" y="6741"/>
                  </a:lnTo>
                  <a:lnTo>
                    <a:pt x="190533" y="15057"/>
                  </a:lnTo>
                  <a:lnTo>
                    <a:pt x="190531" y="23372"/>
                  </a:lnTo>
                  <a:lnTo>
                    <a:pt x="183790" y="30114"/>
                  </a:lnTo>
                  <a:lnTo>
                    <a:pt x="175475" y="30114"/>
                  </a:lnTo>
                  <a:lnTo>
                    <a:pt x="15057" y="30113"/>
                  </a:lnTo>
                  <a:lnTo>
                    <a:pt x="6741" y="30113"/>
                  </a:lnTo>
                  <a:lnTo>
                    <a:pt x="0" y="23371"/>
                  </a:lnTo>
                  <a:lnTo>
                    <a:pt x="0" y="1505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8609974" y="5973702"/>
              <a:ext cx="169823" cy="15861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8609973" y="5973703"/>
              <a:ext cx="170180" cy="15875"/>
            </a:xfrm>
            <a:custGeom>
              <a:avLst/>
              <a:gdLst/>
              <a:ahLst/>
              <a:cxnLst/>
              <a:rect l="l" t="t" r="r" b="b"/>
              <a:pathLst>
                <a:path w="170179" h="15875">
                  <a:moveTo>
                    <a:pt x="0" y="7929"/>
                  </a:moveTo>
                  <a:lnTo>
                    <a:pt x="0" y="3550"/>
                  </a:lnTo>
                  <a:lnTo>
                    <a:pt x="3550" y="0"/>
                  </a:lnTo>
                  <a:lnTo>
                    <a:pt x="7929" y="0"/>
                  </a:lnTo>
                  <a:lnTo>
                    <a:pt x="161891" y="0"/>
                  </a:lnTo>
                  <a:lnTo>
                    <a:pt x="166271" y="0"/>
                  </a:lnTo>
                  <a:lnTo>
                    <a:pt x="169822" y="3550"/>
                  </a:lnTo>
                  <a:lnTo>
                    <a:pt x="169822" y="7929"/>
                  </a:lnTo>
                  <a:lnTo>
                    <a:pt x="169822" y="12309"/>
                  </a:lnTo>
                  <a:lnTo>
                    <a:pt x="166271" y="15860"/>
                  </a:lnTo>
                  <a:lnTo>
                    <a:pt x="161891" y="15860"/>
                  </a:lnTo>
                  <a:lnTo>
                    <a:pt x="7929" y="15860"/>
                  </a:lnTo>
                  <a:lnTo>
                    <a:pt x="3550" y="15860"/>
                  </a:lnTo>
                  <a:lnTo>
                    <a:pt x="0" y="12309"/>
                  </a:lnTo>
                  <a:lnTo>
                    <a:pt x="0" y="792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8625746" y="5907052"/>
              <a:ext cx="25400" cy="28575"/>
            </a:xfrm>
            <a:custGeom>
              <a:avLst/>
              <a:gdLst/>
              <a:ahLst/>
              <a:cxnLst/>
              <a:rect l="l" t="t" r="r" b="b"/>
              <a:pathLst>
                <a:path w="25400" h="28575">
                  <a:moveTo>
                    <a:pt x="19659" y="0"/>
                  </a:moveTo>
                  <a:lnTo>
                    <a:pt x="5669" y="0"/>
                  </a:lnTo>
                  <a:lnTo>
                    <a:pt x="0" y="6381"/>
                  </a:lnTo>
                  <a:lnTo>
                    <a:pt x="0" y="14254"/>
                  </a:lnTo>
                  <a:lnTo>
                    <a:pt x="0" y="22125"/>
                  </a:lnTo>
                  <a:lnTo>
                    <a:pt x="5669" y="28507"/>
                  </a:lnTo>
                  <a:lnTo>
                    <a:pt x="19659" y="28507"/>
                  </a:lnTo>
                  <a:lnTo>
                    <a:pt x="25330" y="22125"/>
                  </a:lnTo>
                  <a:lnTo>
                    <a:pt x="25330" y="6381"/>
                  </a:lnTo>
                  <a:lnTo>
                    <a:pt x="19659" y="0"/>
                  </a:lnTo>
                  <a:close/>
                </a:path>
              </a:pathLst>
            </a:custGeom>
            <a:solidFill>
              <a:srgbClr val="37D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8654420" y="5907052"/>
              <a:ext cx="25400" cy="28575"/>
            </a:xfrm>
            <a:custGeom>
              <a:avLst/>
              <a:gdLst/>
              <a:ahLst/>
              <a:cxnLst/>
              <a:rect l="l" t="t" r="r" b="b"/>
              <a:pathLst>
                <a:path w="25400" h="28575">
                  <a:moveTo>
                    <a:pt x="19660" y="0"/>
                  </a:moveTo>
                  <a:lnTo>
                    <a:pt x="5670" y="0"/>
                  </a:lnTo>
                  <a:lnTo>
                    <a:pt x="0" y="6381"/>
                  </a:lnTo>
                  <a:lnTo>
                    <a:pt x="0" y="14254"/>
                  </a:lnTo>
                  <a:lnTo>
                    <a:pt x="0" y="22125"/>
                  </a:lnTo>
                  <a:lnTo>
                    <a:pt x="5670" y="28507"/>
                  </a:lnTo>
                  <a:lnTo>
                    <a:pt x="19660" y="28507"/>
                  </a:lnTo>
                  <a:lnTo>
                    <a:pt x="25330" y="22125"/>
                  </a:lnTo>
                  <a:lnTo>
                    <a:pt x="25330" y="6381"/>
                  </a:lnTo>
                  <a:lnTo>
                    <a:pt x="1966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8681342" y="5907052"/>
              <a:ext cx="25400" cy="28575"/>
            </a:xfrm>
            <a:custGeom>
              <a:avLst/>
              <a:gdLst/>
              <a:ahLst/>
              <a:cxnLst/>
              <a:rect l="l" t="t" r="r" b="b"/>
              <a:pathLst>
                <a:path w="25400" h="28575">
                  <a:moveTo>
                    <a:pt x="19659" y="0"/>
                  </a:moveTo>
                  <a:lnTo>
                    <a:pt x="5670" y="0"/>
                  </a:lnTo>
                  <a:lnTo>
                    <a:pt x="0" y="6381"/>
                  </a:lnTo>
                  <a:lnTo>
                    <a:pt x="0" y="14254"/>
                  </a:lnTo>
                  <a:lnTo>
                    <a:pt x="0" y="22125"/>
                  </a:lnTo>
                  <a:lnTo>
                    <a:pt x="5670" y="28507"/>
                  </a:lnTo>
                  <a:lnTo>
                    <a:pt x="19659" y="28507"/>
                  </a:lnTo>
                  <a:lnTo>
                    <a:pt x="25330" y="22125"/>
                  </a:lnTo>
                  <a:lnTo>
                    <a:pt x="25330" y="6381"/>
                  </a:lnTo>
                  <a:lnTo>
                    <a:pt x="19659" y="0"/>
                  </a:lnTo>
                  <a:close/>
                </a:path>
              </a:pathLst>
            </a:custGeom>
            <a:solidFill>
              <a:srgbClr val="37D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8746501" y="5797640"/>
              <a:ext cx="13335" cy="152400"/>
            </a:xfrm>
            <a:custGeom>
              <a:avLst/>
              <a:gdLst/>
              <a:ahLst/>
              <a:cxnLst/>
              <a:rect l="l" t="t" r="r" b="b"/>
              <a:pathLst>
                <a:path w="13334" h="152400">
                  <a:moveTo>
                    <a:pt x="12744" y="0"/>
                  </a:moveTo>
                  <a:lnTo>
                    <a:pt x="0" y="0"/>
                  </a:lnTo>
                  <a:lnTo>
                    <a:pt x="0" y="152374"/>
                  </a:lnTo>
                  <a:lnTo>
                    <a:pt x="12744" y="152374"/>
                  </a:lnTo>
                  <a:lnTo>
                    <a:pt x="12744" y="0"/>
                  </a:lnTo>
                  <a:close/>
                </a:path>
              </a:pathLst>
            </a:custGeom>
            <a:solidFill>
              <a:srgbClr val="363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8746501" y="5797640"/>
              <a:ext cx="13335" cy="152400"/>
            </a:xfrm>
            <a:custGeom>
              <a:avLst/>
              <a:gdLst/>
              <a:ahLst/>
              <a:cxnLst/>
              <a:rect l="l" t="t" r="r" b="b"/>
              <a:pathLst>
                <a:path w="13334" h="152400">
                  <a:moveTo>
                    <a:pt x="0" y="0"/>
                  </a:moveTo>
                  <a:lnTo>
                    <a:pt x="12744" y="0"/>
                  </a:lnTo>
                  <a:lnTo>
                    <a:pt x="12744" y="152374"/>
                  </a:lnTo>
                  <a:lnTo>
                    <a:pt x="0" y="1523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8294061" y="5816600"/>
              <a:ext cx="213632" cy="459732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8465158" y="5844906"/>
              <a:ext cx="41898" cy="418574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8294061" y="5868996"/>
              <a:ext cx="95885" cy="9525"/>
            </a:xfrm>
            <a:custGeom>
              <a:avLst/>
              <a:gdLst/>
              <a:ahLst/>
              <a:cxnLst/>
              <a:rect l="l" t="t" r="r" b="b"/>
              <a:pathLst>
                <a:path w="95884" h="9525">
                  <a:moveTo>
                    <a:pt x="95266" y="0"/>
                  </a:moveTo>
                  <a:lnTo>
                    <a:pt x="0" y="0"/>
                  </a:lnTo>
                  <a:lnTo>
                    <a:pt x="0" y="9436"/>
                  </a:lnTo>
                  <a:lnTo>
                    <a:pt x="95266" y="9436"/>
                  </a:lnTo>
                  <a:lnTo>
                    <a:pt x="952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8294061" y="5868996"/>
              <a:ext cx="95885" cy="9525"/>
            </a:xfrm>
            <a:custGeom>
              <a:avLst/>
              <a:gdLst/>
              <a:ahLst/>
              <a:cxnLst/>
              <a:rect l="l" t="t" r="r" b="b"/>
              <a:pathLst>
                <a:path w="95884" h="9525">
                  <a:moveTo>
                    <a:pt x="0" y="0"/>
                  </a:moveTo>
                  <a:lnTo>
                    <a:pt x="95266" y="0"/>
                  </a:lnTo>
                  <a:lnTo>
                    <a:pt x="95266" y="9436"/>
                  </a:lnTo>
                  <a:lnTo>
                    <a:pt x="0" y="94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8379800" y="5864161"/>
              <a:ext cx="92075" cy="30480"/>
            </a:xfrm>
            <a:custGeom>
              <a:avLst/>
              <a:gdLst/>
              <a:ahLst/>
              <a:cxnLst/>
              <a:rect l="l" t="t" r="r" b="b"/>
              <a:pathLst>
                <a:path w="92075" h="30479">
                  <a:moveTo>
                    <a:pt x="85297" y="0"/>
                  </a:moveTo>
                  <a:lnTo>
                    <a:pt x="6750" y="0"/>
                  </a:lnTo>
                  <a:lnTo>
                    <a:pt x="0" y="6751"/>
                  </a:lnTo>
                  <a:lnTo>
                    <a:pt x="0" y="15078"/>
                  </a:lnTo>
                  <a:lnTo>
                    <a:pt x="0" y="23406"/>
                  </a:lnTo>
                  <a:lnTo>
                    <a:pt x="6750" y="30157"/>
                  </a:lnTo>
                  <a:lnTo>
                    <a:pt x="85295" y="30158"/>
                  </a:lnTo>
                  <a:lnTo>
                    <a:pt x="92047" y="23407"/>
                  </a:lnTo>
                  <a:lnTo>
                    <a:pt x="92047" y="6751"/>
                  </a:lnTo>
                  <a:lnTo>
                    <a:pt x="852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8381332" y="5867303"/>
              <a:ext cx="88856" cy="23874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8295655" y="5935648"/>
              <a:ext cx="95885" cy="9525"/>
            </a:xfrm>
            <a:custGeom>
              <a:avLst/>
              <a:gdLst/>
              <a:ahLst/>
              <a:cxnLst/>
              <a:rect l="l" t="t" r="r" b="b"/>
              <a:pathLst>
                <a:path w="95884" h="9525">
                  <a:moveTo>
                    <a:pt x="95266" y="0"/>
                  </a:moveTo>
                  <a:lnTo>
                    <a:pt x="0" y="0"/>
                  </a:lnTo>
                  <a:lnTo>
                    <a:pt x="0" y="9436"/>
                  </a:lnTo>
                  <a:lnTo>
                    <a:pt x="95266" y="9436"/>
                  </a:lnTo>
                  <a:lnTo>
                    <a:pt x="952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8295655" y="5935648"/>
              <a:ext cx="95885" cy="9525"/>
            </a:xfrm>
            <a:custGeom>
              <a:avLst/>
              <a:gdLst/>
              <a:ahLst/>
              <a:cxnLst/>
              <a:rect l="l" t="t" r="r" b="b"/>
              <a:pathLst>
                <a:path w="95884" h="9525">
                  <a:moveTo>
                    <a:pt x="0" y="0"/>
                  </a:moveTo>
                  <a:lnTo>
                    <a:pt x="95266" y="0"/>
                  </a:lnTo>
                  <a:lnTo>
                    <a:pt x="95266" y="9436"/>
                  </a:lnTo>
                  <a:lnTo>
                    <a:pt x="0" y="94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8379739" y="5929253"/>
              <a:ext cx="92075" cy="27305"/>
            </a:xfrm>
            <a:custGeom>
              <a:avLst/>
              <a:gdLst/>
              <a:ahLst/>
              <a:cxnLst/>
              <a:rect l="l" t="t" r="r" b="b"/>
              <a:pathLst>
                <a:path w="92075" h="27304">
                  <a:moveTo>
                    <a:pt x="86024" y="0"/>
                  </a:moveTo>
                  <a:lnTo>
                    <a:pt x="6021" y="0"/>
                  </a:lnTo>
                  <a:lnTo>
                    <a:pt x="0" y="6022"/>
                  </a:lnTo>
                  <a:lnTo>
                    <a:pt x="0" y="13450"/>
                  </a:lnTo>
                  <a:lnTo>
                    <a:pt x="0" y="20878"/>
                  </a:lnTo>
                  <a:lnTo>
                    <a:pt x="6021" y="26901"/>
                  </a:lnTo>
                  <a:lnTo>
                    <a:pt x="86024" y="26902"/>
                  </a:lnTo>
                  <a:lnTo>
                    <a:pt x="92047" y="20880"/>
                  </a:lnTo>
                  <a:lnTo>
                    <a:pt x="92047" y="6022"/>
                  </a:lnTo>
                  <a:lnTo>
                    <a:pt x="860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8381398" y="5932543"/>
              <a:ext cx="88855" cy="20707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8295655" y="6002300"/>
              <a:ext cx="95885" cy="9525"/>
            </a:xfrm>
            <a:custGeom>
              <a:avLst/>
              <a:gdLst/>
              <a:ahLst/>
              <a:cxnLst/>
              <a:rect l="l" t="t" r="r" b="b"/>
              <a:pathLst>
                <a:path w="95884" h="9525">
                  <a:moveTo>
                    <a:pt x="95266" y="0"/>
                  </a:moveTo>
                  <a:lnTo>
                    <a:pt x="0" y="0"/>
                  </a:lnTo>
                  <a:lnTo>
                    <a:pt x="0" y="9436"/>
                  </a:lnTo>
                  <a:lnTo>
                    <a:pt x="95266" y="9436"/>
                  </a:lnTo>
                  <a:lnTo>
                    <a:pt x="952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8295655" y="6002300"/>
              <a:ext cx="95885" cy="9525"/>
            </a:xfrm>
            <a:custGeom>
              <a:avLst/>
              <a:gdLst/>
              <a:ahLst/>
              <a:cxnLst/>
              <a:rect l="l" t="t" r="r" b="b"/>
              <a:pathLst>
                <a:path w="95884" h="9525">
                  <a:moveTo>
                    <a:pt x="0" y="0"/>
                  </a:moveTo>
                  <a:lnTo>
                    <a:pt x="95266" y="0"/>
                  </a:lnTo>
                  <a:lnTo>
                    <a:pt x="95266" y="9436"/>
                  </a:lnTo>
                  <a:lnTo>
                    <a:pt x="0" y="94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8297249" y="6062727"/>
              <a:ext cx="95885" cy="9525"/>
            </a:xfrm>
            <a:custGeom>
              <a:avLst/>
              <a:gdLst/>
              <a:ahLst/>
              <a:cxnLst/>
              <a:rect l="l" t="t" r="r" b="b"/>
              <a:pathLst>
                <a:path w="95884" h="9525">
                  <a:moveTo>
                    <a:pt x="95265" y="0"/>
                  </a:moveTo>
                  <a:lnTo>
                    <a:pt x="0" y="0"/>
                  </a:lnTo>
                  <a:lnTo>
                    <a:pt x="0" y="9436"/>
                  </a:lnTo>
                  <a:lnTo>
                    <a:pt x="95265" y="9436"/>
                  </a:lnTo>
                  <a:lnTo>
                    <a:pt x="952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8297249" y="6062727"/>
              <a:ext cx="95885" cy="9525"/>
            </a:xfrm>
            <a:custGeom>
              <a:avLst/>
              <a:gdLst/>
              <a:ahLst/>
              <a:cxnLst/>
              <a:rect l="l" t="t" r="r" b="b"/>
              <a:pathLst>
                <a:path w="95884" h="9525">
                  <a:moveTo>
                    <a:pt x="0" y="0"/>
                  </a:moveTo>
                  <a:lnTo>
                    <a:pt x="95266" y="0"/>
                  </a:lnTo>
                  <a:lnTo>
                    <a:pt x="95266" y="9436"/>
                  </a:lnTo>
                  <a:lnTo>
                    <a:pt x="0" y="94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8378210" y="6061031"/>
              <a:ext cx="92075" cy="27305"/>
            </a:xfrm>
            <a:custGeom>
              <a:avLst/>
              <a:gdLst/>
              <a:ahLst/>
              <a:cxnLst/>
              <a:rect l="l" t="t" r="r" b="b"/>
              <a:pathLst>
                <a:path w="92075" h="27304">
                  <a:moveTo>
                    <a:pt x="86024" y="0"/>
                  </a:moveTo>
                  <a:lnTo>
                    <a:pt x="6054" y="0"/>
                  </a:lnTo>
                  <a:lnTo>
                    <a:pt x="0" y="6054"/>
                  </a:lnTo>
                  <a:lnTo>
                    <a:pt x="0" y="13521"/>
                  </a:lnTo>
                  <a:lnTo>
                    <a:pt x="0" y="20989"/>
                  </a:lnTo>
                  <a:lnTo>
                    <a:pt x="6054" y="27043"/>
                  </a:lnTo>
                  <a:lnTo>
                    <a:pt x="86024" y="27044"/>
                  </a:lnTo>
                  <a:lnTo>
                    <a:pt x="92077" y="20990"/>
                  </a:lnTo>
                  <a:lnTo>
                    <a:pt x="92078" y="6054"/>
                  </a:lnTo>
                  <a:lnTo>
                    <a:pt x="860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8379745" y="6061031"/>
              <a:ext cx="88880" cy="23770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8465796" y="6002300"/>
              <a:ext cx="41898" cy="37741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8378207" y="5997481"/>
              <a:ext cx="93980" cy="27305"/>
            </a:xfrm>
            <a:custGeom>
              <a:avLst/>
              <a:gdLst/>
              <a:ahLst/>
              <a:cxnLst/>
              <a:rect l="l" t="t" r="r" b="b"/>
              <a:pathLst>
                <a:path w="93979" h="27304">
                  <a:moveTo>
                    <a:pt x="87590" y="0"/>
                  </a:moveTo>
                  <a:lnTo>
                    <a:pt x="6021" y="0"/>
                  </a:lnTo>
                  <a:lnTo>
                    <a:pt x="0" y="6022"/>
                  </a:lnTo>
                  <a:lnTo>
                    <a:pt x="0" y="13450"/>
                  </a:lnTo>
                  <a:lnTo>
                    <a:pt x="0" y="20878"/>
                  </a:lnTo>
                  <a:lnTo>
                    <a:pt x="6021" y="26901"/>
                  </a:lnTo>
                  <a:lnTo>
                    <a:pt x="87589" y="26902"/>
                  </a:lnTo>
                  <a:lnTo>
                    <a:pt x="93611" y="20880"/>
                  </a:lnTo>
                  <a:lnTo>
                    <a:pt x="93611" y="6022"/>
                  </a:lnTo>
                  <a:lnTo>
                    <a:pt x="875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8379743" y="5816600"/>
              <a:ext cx="92077" cy="458727"/>
            </a:xfrm>
            <a:prstGeom prst="rect">
              <a:avLst/>
            </a:prstGeom>
            <a:blipFill>
              <a:blip r:embed="rId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8459104" y="5816600"/>
              <a:ext cx="11430" cy="459105"/>
            </a:xfrm>
            <a:custGeom>
              <a:avLst/>
              <a:gdLst/>
              <a:ahLst/>
              <a:cxnLst/>
              <a:rect l="l" t="t" r="r" b="b"/>
              <a:pathLst>
                <a:path w="11429" h="459104">
                  <a:moveTo>
                    <a:pt x="0" y="0"/>
                  </a:moveTo>
                  <a:lnTo>
                    <a:pt x="11152" y="0"/>
                  </a:lnTo>
                  <a:lnTo>
                    <a:pt x="11152" y="458727"/>
                  </a:lnTo>
                  <a:lnTo>
                    <a:pt x="0" y="45872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8469619" y="5932637"/>
              <a:ext cx="37755" cy="42760"/>
            </a:xfrm>
            <a:prstGeom prst="rect">
              <a:avLst/>
            </a:prstGeom>
            <a:blipFill>
              <a:blip r:embed="rId7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8470096" y="5866989"/>
              <a:ext cx="38870" cy="48182"/>
            </a:xfrm>
            <a:prstGeom prst="rect">
              <a:avLst/>
            </a:prstGeom>
            <a:blipFill>
              <a:blip r:embed="rId7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8468017" y="6254661"/>
              <a:ext cx="41910" cy="41275"/>
            </a:xfrm>
            <a:custGeom>
              <a:avLst/>
              <a:gdLst/>
              <a:ahLst/>
              <a:cxnLst/>
              <a:rect l="l" t="t" r="r" b="b"/>
              <a:pathLst>
                <a:path w="41909" h="41275">
                  <a:moveTo>
                    <a:pt x="41897" y="4267"/>
                  </a:moveTo>
                  <a:lnTo>
                    <a:pt x="40119" y="0"/>
                  </a:lnTo>
                  <a:lnTo>
                    <a:pt x="35725" y="0"/>
                  </a:lnTo>
                  <a:lnTo>
                    <a:pt x="34798" y="2209"/>
                  </a:lnTo>
                  <a:lnTo>
                    <a:pt x="0" y="18326"/>
                  </a:lnTo>
                  <a:lnTo>
                    <a:pt x="254" y="40741"/>
                  </a:lnTo>
                  <a:lnTo>
                    <a:pt x="38912" y="19062"/>
                  </a:lnTo>
                  <a:lnTo>
                    <a:pt x="40119" y="19062"/>
                  </a:lnTo>
                  <a:lnTo>
                    <a:pt x="41897" y="14795"/>
                  </a:lnTo>
                  <a:lnTo>
                    <a:pt x="41897" y="4267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8282910" y="6267499"/>
              <a:ext cx="191135" cy="30480"/>
            </a:xfrm>
            <a:custGeom>
              <a:avLst/>
              <a:gdLst/>
              <a:ahLst/>
              <a:cxnLst/>
              <a:rect l="l" t="t" r="r" b="b"/>
              <a:pathLst>
                <a:path w="191134" h="30479">
                  <a:moveTo>
                    <a:pt x="183791" y="0"/>
                  </a:moveTo>
                  <a:lnTo>
                    <a:pt x="6741" y="0"/>
                  </a:lnTo>
                  <a:lnTo>
                    <a:pt x="0" y="6741"/>
                  </a:lnTo>
                  <a:lnTo>
                    <a:pt x="0" y="15055"/>
                  </a:lnTo>
                  <a:lnTo>
                    <a:pt x="0" y="23371"/>
                  </a:lnTo>
                  <a:lnTo>
                    <a:pt x="6741" y="30112"/>
                  </a:lnTo>
                  <a:lnTo>
                    <a:pt x="183790" y="30112"/>
                  </a:lnTo>
                  <a:lnTo>
                    <a:pt x="190531" y="23371"/>
                  </a:lnTo>
                  <a:lnTo>
                    <a:pt x="190533" y="6741"/>
                  </a:lnTo>
                  <a:lnTo>
                    <a:pt x="183791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8282910" y="6267499"/>
              <a:ext cx="191135" cy="30480"/>
            </a:xfrm>
            <a:custGeom>
              <a:avLst/>
              <a:gdLst/>
              <a:ahLst/>
              <a:cxnLst/>
              <a:rect l="l" t="t" r="r" b="b"/>
              <a:pathLst>
                <a:path w="191134" h="30479">
                  <a:moveTo>
                    <a:pt x="0" y="15057"/>
                  </a:moveTo>
                  <a:lnTo>
                    <a:pt x="0" y="6741"/>
                  </a:lnTo>
                  <a:lnTo>
                    <a:pt x="6741" y="0"/>
                  </a:lnTo>
                  <a:lnTo>
                    <a:pt x="15057" y="0"/>
                  </a:lnTo>
                  <a:lnTo>
                    <a:pt x="175476" y="0"/>
                  </a:lnTo>
                  <a:lnTo>
                    <a:pt x="183791" y="0"/>
                  </a:lnTo>
                  <a:lnTo>
                    <a:pt x="190533" y="6741"/>
                  </a:lnTo>
                  <a:lnTo>
                    <a:pt x="190533" y="15057"/>
                  </a:lnTo>
                  <a:lnTo>
                    <a:pt x="190531" y="23372"/>
                  </a:lnTo>
                  <a:lnTo>
                    <a:pt x="183790" y="30113"/>
                  </a:lnTo>
                  <a:lnTo>
                    <a:pt x="175475" y="30113"/>
                  </a:lnTo>
                  <a:lnTo>
                    <a:pt x="15057" y="30112"/>
                  </a:lnTo>
                  <a:lnTo>
                    <a:pt x="6741" y="30112"/>
                  </a:lnTo>
                  <a:lnTo>
                    <a:pt x="0" y="23371"/>
                  </a:lnTo>
                  <a:lnTo>
                    <a:pt x="0" y="1505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8294061" y="6275328"/>
              <a:ext cx="169823" cy="15859"/>
            </a:xfrm>
            <a:prstGeom prst="rect">
              <a:avLst/>
            </a:prstGeom>
            <a:blipFill>
              <a:blip r:embed="rId8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8294061" y="6275328"/>
              <a:ext cx="170180" cy="15875"/>
            </a:xfrm>
            <a:custGeom>
              <a:avLst/>
              <a:gdLst/>
              <a:ahLst/>
              <a:cxnLst/>
              <a:rect l="l" t="t" r="r" b="b"/>
              <a:pathLst>
                <a:path w="170179" h="15875">
                  <a:moveTo>
                    <a:pt x="0" y="7930"/>
                  </a:moveTo>
                  <a:lnTo>
                    <a:pt x="0" y="3550"/>
                  </a:lnTo>
                  <a:lnTo>
                    <a:pt x="3550" y="0"/>
                  </a:lnTo>
                  <a:lnTo>
                    <a:pt x="7929" y="0"/>
                  </a:lnTo>
                  <a:lnTo>
                    <a:pt x="161891" y="0"/>
                  </a:lnTo>
                  <a:lnTo>
                    <a:pt x="166271" y="0"/>
                  </a:lnTo>
                  <a:lnTo>
                    <a:pt x="169822" y="3550"/>
                  </a:lnTo>
                  <a:lnTo>
                    <a:pt x="169822" y="7930"/>
                  </a:lnTo>
                  <a:lnTo>
                    <a:pt x="169822" y="12309"/>
                  </a:lnTo>
                  <a:lnTo>
                    <a:pt x="166271" y="15859"/>
                  </a:lnTo>
                  <a:lnTo>
                    <a:pt x="161891" y="15859"/>
                  </a:lnTo>
                  <a:lnTo>
                    <a:pt x="7929" y="15859"/>
                  </a:lnTo>
                  <a:lnTo>
                    <a:pt x="3550" y="15859"/>
                  </a:lnTo>
                  <a:lnTo>
                    <a:pt x="0" y="12309"/>
                  </a:lnTo>
                  <a:lnTo>
                    <a:pt x="0" y="793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8309833" y="6208677"/>
              <a:ext cx="25400" cy="28575"/>
            </a:xfrm>
            <a:custGeom>
              <a:avLst/>
              <a:gdLst/>
              <a:ahLst/>
              <a:cxnLst/>
              <a:rect l="l" t="t" r="r" b="b"/>
              <a:pathLst>
                <a:path w="25400" h="28575">
                  <a:moveTo>
                    <a:pt x="19659" y="0"/>
                  </a:moveTo>
                  <a:lnTo>
                    <a:pt x="5669" y="0"/>
                  </a:lnTo>
                  <a:lnTo>
                    <a:pt x="0" y="6381"/>
                  </a:lnTo>
                  <a:lnTo>
                    <a:pt x="0" y="14253"/>
                  </a:lnTo>
                  <a:lnTo>
                    <a:pt x="0" y="22125"/>
                  </a:lnTo>
                  <a:lnTo>
                    <a:pt x="5669" y="28507"/>
                  </a:lnTo>
                  <a:lnTo>
                    <a:pt x="19659" y="28507"/>
                  </a:lnTo>
                  <a:lnTo>
                    <a:pt x="25330" y="22125"/>
                  </a:lnTo>
                  <a:lnTo>
                    <a:pt x="25330" y="6381"/>
                  </a:lnTo>
                  <a:lnTo>
                    <a:pt x="19659" y="0"/>
                  </a:lnTo>
                  <a:close/>
                </a:path>
              </a:pathLst>
            </a:custGeom>
            <a:solidFill>
              <a:srgbClr val="37D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8338507" y="6208677"/>
              <a:ext cx="25400" cy="28575"/>
            </a:xfrm>
            <a:custGeom>
              <a:avLst/>
              <a:gdLst/>
              <a:ahLst/>
              <a:cxnLst/>
              <a:rect l="l" t="t" r="r" b="b"/>
              <a:pathLst>
                <a:path w="25400" h="28575">
                  <a:moveTo>
                    <a:pt x="19660" y="0"/>
                  </a:moveTo>
                  <a:lnTo>
                    <a:pt x="5670" y="0"/>
                  </a:lnTo>
                  <a:lnTo>
                    <a:pt x="0" y="6381"/>
                  </a:lnTo>
                  <a:lnTo>
                    <a:pt x="0" y="14253"/>
                  </a:lnTo>
                  <a:lnTo>
                    <a:pt x="0" y="22125"/>
                  </a:lnTo>
                  <a:lnTo>
                    <a:pt x="5670" y="28507"/>
                  </a:lnTo>
                  <a:lnTo>
                    <a:pt x="19660" y="28507"/>
                  </a:lnTo>
                  <a:lnTo>
                    <a:pt x="25330" y="22125"/>
                  </a:lnTo>
                  <a:lnTo>
                    <a:pt x="25330" y="6381"/>
                  </a:lnTo>
                  <a:lnTo>
                    <a:pt x="1966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8365431" y="6208677"/>
              <a:ext cx="25400" cy="28575"/>
            </a:xfrm>
            <a:custGeom>
              <a:avLst/>
              <a:gdLst/>
              <a:ahLst/>
              <a:cxnLst/>
              <a:rect l="l" t="t" r="r" b="b"/>
              <a:pathLst>
                <a:path w="25400" h="28575">
                  <a:moveTo>
                    <a:pt x="19659" y="0"/>
                  </a:moveTo>
                  <a:lnTo>
                    <a:pt x="5669" y="0"/>
                  </a:lnTo>
                  <a:lnTo>
                    <a:pt x="0" y="6381"/>
                  </a:lnTo>
                  <a:lnTo>
                    <a:pt x="0" y="14253"/>
                  </a:lnTo>
                  <a:lnTo>
                    <a:pt x="0" y="22125"/>
                  </a:lnTo>
                  <a:lnTo>
                    <a:pt x="5669" y="28507"/>
                  </a:lnTo>
                  <a:lnTo>
                    <a:pt x="19659" y="28507"/>
                  </a:lnTo>
                  <a:lnTo>
                    <a:pt x="25330" y="22125"/>
                  </a:lnTo>
                  <a:lnTo>
                    <a:pt x="25330" y="6381"/>
                  </a:lnTo>
                  <a:lnTo>
                    <a:pt x="19659" y="0"/>
                  </a:lnTo>
                  <a:close/>
                </a:path>
              </a:pathLst>
            </a:custGeom>
            <a:solidFill>
              <a:srgbClr val="37D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8430589" y="6099265"/>
              <a:ext cx="13335" cy="152400"/>
            </a:xfrm>
            <a:custGeom>
              <a:avLst/>
              <a:gdLst/>
              <a:ahLst/>
              <a:cxnLst/>
              <a:rect l="l" t="t" r="r" b="b"/>
              <a:pathLst>
                <a:path w="13334" h="152400">
                  <a:moveTo>
                    <a:pt x="12744" y="0"/>
                  </a:moveTo>
                  <a:lnTo>
                    <a:pt x="0" y="0"/>
                  </a:lnTo>
                  <a:lnTo>
                    <a:pt x="0" y="152373"/>
                  </a:lnTo>
                  <a:lnTo>
                    <a:pt x="12744" y="152373"/>
                  </a:lnTo>
                  <a:lnTo>
                    <a:pt x="12744" y="0"/>
                  </a:lnTo>
                  <a:close/>
                </a:path>
              </a:pathLst>
            </a:custGeom>
            <a:solidFill>
              <a:srgbClr val="363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8430588" y="6099265"/>
              <a:ext cx="13335" cy="152400"/>
            </a:xfrm>
            <a:custGeom>
              <a:avLst/>
              <a:gdLst/>
              <a:ahLst/>
              <a:cxnLst/>
              <a:rect l="l" t="t" r="r" b="b"/>
              <a:pathLst>
                <a:path w="13334" h="152400">
                  <a:moveTo>
                    <a:pt x="0" y="0"/>
                  </a:moveTo>
                  <a:lnTo>
                    <a:pt x="12744" y="0"/>
                  </a:lnTo>
                  <a:lnTo>
                    <a:pt x="12744" y="152373"/>
                  </a:lnTo>
                  <a:lnTo>
                    <a:pt x="0" y="15237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5660362" y="2555875"/>
              <a:ext cx="530702" cy="223754"/>
            </a:xfrm>
            <a:prstGeom prst="rect">
              <a:avLst/>
            </a:prstGeom>
            <a:blipFill>
              <a:blip r:embed="rId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5683648" y="2797458"/>
              <a:ext cx="442061" cy="173297"/>
            </a:xfrm>
            <a:prstGeom prst="rect">
              <a:avLst/>
            </a:prstGeom>
            <a:blipFill>
              <a:blip r:embed="rId8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5826202" y="2644804"/>
              <a:ext cx="361444" cy="217690"/>
            </a:xfrm>
            <a:prstGeom prst="rect">
              <a:avLst/>
            </a:prstGeom>
            <a:blipFill>
              <a:blip r:embed="rId8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5895039" y="2643424"/>
              <a:ext cx="298168" cy="38736"/>
            </a:xfrm>
            <a:prstGeom prst="rect">
              <a:avLst/>
            </a:prstGeom>
            <a:blipFill>
              <a:blip r:embed="rId8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5827848" y="2643111"/>
              <a:ext cx="83185" cy="161290"/>
            </a:xfrm>
            <a:custGeom>
              <a:avLst/>
              <a:gdLst/>
              <a:ahLst/>
              <a:cxnLst/>
              <a:rect l="l" t="t" r="r" b="b"/>
              <a:pathLst>
                <a:path w="83185" h="161289">
                  <a:moveTo>
                    <a:pt x="68267" y="0"/>
                  </a:moveTo>
                  <a:lnTo>
                    <a:pt x="0" y="159197"/>
                  </a:lnTo>
                  <a:lnTo>
                    <a:pt x="13441" y="161241"/>
                  </a:lnTo>
                  <a:lnTo>
                    <a:pt x="82770" y="4343"/>
                  </a:lnTo>
                  <a:lnTo>
                    <a:pt x="68267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5826874" y="2671925"/>
              <a:ext cx="364190" cy="187066"/>
            </a:xfrm>
            <a:prstGeom prst="rect">
              <a:avLst/>
            </a:prstGeom>
            <a:blipFill>
              <a:blip r:embed="rId8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6111800" y="2673499"/>
              <a:ext cx="83820" cy="187325"/>
            </a:xfrm>
            <a:custGeom>
              <a:avLst/>
              <a:gdLst/>
              <a:ahLst/>
              <a:cxnLst/>
              <a:rect l="l" t="t" r="r" b="b"/>
              <a:pathLst>
                <a:path w="83820" h="187325">
                  <a:moveTo>
                    <a:pt x="83549" y="0"/>
                  </a:moveTo>
                  <a:lnTo>
                    <a:pt x="80662" y="0"/>
                  </a:lnTo>
                  <a:lnTo>
                    <a:pt x="0" y="185557"/>
                  </a:lnTo>
                  <a:lnTo>
                    <a:pt x="8919" y="186909"/>
                  </a:lnTo>
                  <a:lnTo>
                    <a:pt x="83549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5827265" y="2804509"/>
              <a:ext cx="290962" cy="62040"/>
            </a:xfrm>
            <a:prstGeom prst="rect">
              <a:avLst/>
            </a:prstGeom>
            <a:blipFill>
              <a:blip r:embed="rId8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5822396" y="2870802"/>
              <a:ext cx="99060" cy="37465"/>
            </a:xfrm>
            <a:custGeom>
              <a:avLst/>
              <a:gdLst/>
              <a:ahLst/>
              <a:cxnLst/>
              <a:rect l="l" t="t" r="r" b="b"/>
              <a:pathLst>
                <a:path w="99060" h="37464">
                  <a:moveTo>
                    <a:pt x="38470" y="0"/>
                  </a:moveTo>
                  <a:lnTo>
                    <a:pt x="0" y="20619"/>
                  </a:lnTo>
                  <a:lnTo>
                    <a:pt x="61711" y="36845"/>
                  </a:lnTo>
                  <a:lnTo>
                    <a:pt x="98739" y="13971"/>
                  </a:lnTo>
                  <a:lnTo>
                    <a:pt x="38470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5824233" y="2871590"/>
              <a:ext cx="95326" cy="35041"/>
            </a:xfrm>
            <a:prstGeom prst="rect">
              <a:avLst/>
            </a:prstGeom>
            <a:blipFill>
              <a:blip r:embed="rId8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5831324" y="2885224"/>
              <a:ext cx="34290" cy="11430"/>
            </a:xfrm>
            <a:custGeom>
              <a:avLst/>
              <a:gdLst/>
              <a:ahLst/>
              <a:cxnLst/>
              <a:rect l="l" t="t" r="r" b="b"/>
              <a:pathLst>
                <a:path w="34289" h="11430">
                  <a:moveTo>
                    <a:pt x="9847" y="0"/>
                  </a:moveTo>
                  <a:lnTo>
                    <a:pt x="0" y="4958"/>
                  </a:lnTo>
                  <a:lnTo>
                    <a:pt x="24028" y="11268"/>
                  </a:lnTo>
                  <a:lnTo>
                    <a:pt x="33875" y="5633"/>
                  </a:lnTo>
                  <a:lnTo>
                    <a:pt x="9847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5830142" y="2890407"/>
              <a:ext cx="26034" cy="7620"/>
            </a:xfrm>
            <a:custGeom>
              <a:avLst/>
              <a:gdLst/>
              <a:ahLst/>
              <a:cxnLst/>
              <a:rect l="l" t="t" r="r" b="b"/>
              <a:pathLst>
                <a:path w="26035" h="7619">
                  <a:moveTo>
                    <a:pt x="1576" y="0"/>
                  </a:moveTo>
                  <a:lnTo>
                    <a:pt x="0" y="1014"/>
                  </a:lnTo>
                  <a:lnTo>
                    <a:pt x="23634" y="7099"/>
                  </a:lnTo>
                  <a:lnTo>
                    <a:pt x="25473" y="5972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5859160" y="2892435"/>
              <a:ext cx="34290" cy="12065"/>
            </a:xfrm>
            <a:custGeom>
              <a:avLst/>
              <a:gdLst/>
              <a:ahLst/>
              <a:cxnLst/>
              <a:rect l="l" t="t" r="r" b="b"/>
              <a:pathLst>
                <a:path w="34289" h="12064">
                  <a:moveTo>
                    <a:pt x="9323" y="0"/>
                  </a:moveTo>
                  <a:lnTo>
                    <a:pt x="0" y="5182"/>
                  </a:lnTo>
                  <a:lnTo>
                    <a:pt x="24028" y="11493"/>
                  </a:lnTo>
                  <a:lnTo>
                    <a:pt x="33875" y="5859"/>
                  </a:lnTo>
                  <a:lnTo>
                    <a:pt x="9323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5686260" y="2808300"/>
              <a:ext cx="424815" cy="149225"/>
            </a:xfrm>
            <a:custGeom>
              <a:avLst/>
              <a:gdLst/>
              <a:ahLst/>
              <a:cxnLst/>
              <a:rect l="l" t="t" r="r" b="b"/>
              <a:pathLst>
                <a:path w="424814" h="149225">
                  <a:moveTo>
                    <a:pt x="197180" y="95516"/>
                  </a:moveTo>
                  <a:lnTo>
                    <a:pt x="173291" y="89547"/>
                  </a:lnTo>
                  <a:lnTo>
                    <a:pt x="171716" y="90563"/>
                  </a:lnTo>
                  <a:lnTo>
                    <a:pt x="195351" y="96647"/>
                  </a:lnTo>
                  <a:lnTo>
                    <a:pt x="197180" y="95516"/>
                  </a:lnTo>
                  <a:close/>
                </a:path>
                <a:path w="424814" h="149225">
                  <a:moveTo>
                    <a:pt x="418134" y="63614"/>
                  </a:moveTo>
                  <a:lnTo>
                    <a:pt x="417995" y="59042"/>
                  </a:lnTo>
                  <a:lnTo>
                    <a:pt x="299720" y="130136"/>
                  </a:lnTo>
                  <a:lnTo>
                    <a:pt x="299770" y="130606"/>
                  </a:lnTo>
                  <a:lnTo>
                    <a:pt x="14058" y="64084"/>
                  </a:lnTo>
                  <a:lnTo>
                    <a:pt x="10617" y="64084"/>
                  </a:lnTo>
                  <a:lnTo>
                    <a:pt x="9931" y="66433"/>
                  </a:lnTo>
                  <a:lnTo>
                    <a:pt x="299770" y="135102"/>
                  </a:lnTo>
                  <a:lnTo>
                    <a:pt x="299974" y="132410"/>
                  </a:lnTo>
                  <a:lnTo>
                    <a:pt x="299999" y="132575"/>
                  </a:lnTo>
                  <a:lnTo>
                    <a:pt x="301409" y="132575"/>
                  </a:lnTo>
                  <a:lnTo>
                    <a:pt x="418134" y="63614"/>
                  </a:lnTo>
                  <a:close/>
                </a:path>
                <a:path w="424814" h="149225">
                  <a:moveTo>
                    <a:pt x="424751" y="68021"/>
                  </a:moveTo>
                  <a:lnTo>
                    <a:pt x="305536" y="143433"/>
                  </a:lnTo>
                  <a:lnTo>
                    <a:pt x="305523" y="143637"/>
                  </a:lnTo>
                  <a:lnTo>
                    <a:pt x="4343" y="74472"/>
                  </a:lnTo>
                  <a:lnTo>
                    <a:pt x="3162" y="74472"/>
                  </a:lnTo>
                  <a:lnTo>
                    <a:pt x="3505" y="61950"/>
                  </a:lnTo>
                  <a:lnTo>
                    <a:pt x="1346" y="61214"/>
                  </a:lnTo>
                  <a:lnTo>
                    <a:pt x="4013" y="61874"/>
                  </a:lnTo>
                  <a:lnTo>
                    <a:pt x="142557" y="1828"/>
                  </a:lnTo>
                  <a:lnTo>
                    <a:pt x="141833" y="0"/>
                  </a:lnTo>
                  <a:lnTo>
                    <a:pt x="381" y="60960"/>
                  </a:lnTo>
                  <a:lnTo>
                    <a:pt x="558" y="61010"/>
                  </a:lnTo>
                  <a:lnTo>
                    <a:pt x="190" y="75590"/>
                  </a:lnTo>
                  <a:lnTo>
                    <a:pt x="381" y="75615"/>
                  </a:lnTo>
                  <a:lnTo>
                    <a:pt x="0" y="76923"/>
                  </a:lnTo>
                  <a:lnTo>
                    <a:pt x="305219" y="148247"/>
                  </a:lnTo>
                  <a:lnTo>
                    <a:pt x="305181" y="148958"/>
                  </a:lnTo>
                  <a:lnTo>
                    <a:pt x="424395" y="74155"/>
                  </a:lnTo>
                  <a:lnTo>
                    <a:pt x="424751" y="68021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7230398" y="5999162"/>
              <a:ext cx="470861" cy="223754"/>
            </a:xfrm>
            <a:prstGeom prst="rect">
              <a:avLst/>
            </a:prstGeom>
            <a:blipFill>
              <a:blip r:embed="rId8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7250775" y="6241528"/>
              <a:ext cx="392784" cy="171734"/>
            </a:xfrm>
            <a:prstGeom prst="rect">
              <a:avLst/>
            </a:prstGeom>
            <a:blipFill>
              <a:blip r:embed="rId8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7377002" y="6088091"/>
              <a:ext cx="321761" cy="217690"/>
            </a:xfrm>
            <a:prstGeom prst="rect">
              <a:avLst/>
            </a:prstGeom>
            <a:blipFill>
              <a:blip r:embed="rId9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7438613" y="6086712"/>
              <a:ext cx="264546" cy="38736"/>
            </a:xfrm>
            <a:prstGeom prst="rect">
              <a:avLst/>
            </a:prstGeom>
            <a:blipFill>
              <a:blip r:embed="rId9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7378999" y="6086397"/>
              <a:ext cx="73660" cy="161290"/>
            </a:xfrm>
            <a:custGeom>
              <a:avLst/>
              <a:gdLst/>
              <a:ahLst/>
              <a:cxnLst/>
              <a:rect l="l" t="t" r="r" b="b"/>
              <a:pathLst>
                <a:path w="73659" h="161289">
                  <a:moveTo>
                    <a:pt x="60570" y="0"/>
                  </a:moveTo>
                  <a:lnTo>
                    <a:pt x="0" y="159198"/>
                  </a:lnTo>
                  <a:lnTo>
                    <a:pt x="11925" y="161241"/>
                  </a:lnTo>
                  <a:lnTo>
                    <a:pt x="73436" y="4344"/>
                  </a:lnTo>
                  <a:lnTo>
                    <a:pt x="60570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7378135" y="6115212"/>
              <a:ext cx="323124" cy="187067"/>
            </a:xfrm>
            <a:prstGeom prst="rect">
              <a:avLst/>
            </a:prstGeom>
            <a:blipFill>
              <a:blip r:embed="rId9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7630932" y="6116788"/>
              <a:ext cx="74295" cy="187325"/>
            </a:xfrm>
            <a:custGeom>
              <a:avLst/>
              <a:gdLst/>
              <a:ahLst/>
              <a:cxnLst/>
              <a:rect l="l" t="t" r="r" b="b"/>
              <a:pathLst>
                <a:path w="74295" h="187325">
                  <a:moveTo>
                    <a:pt x="74128" y="0"/>
                  </a:moveTo>
                  <a:lnTo>
                    <a:pt x="71568" y="0"/>
                  </a:lnTo>
                  <a:lnTo>
                    <a:pt x="0" y="185557"/>
                  </a:lnTo>
                  <a:lnTo>
                    <a:pt x="7913" y="186908"/>
                  </a:lnTo>
                  <a:lnTo>
                    <a:pt x="74128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7378481" y="6247796"/>
              <a:ext cx="258154" cy="62040"/>
            </a:xfrm>
            <a:prstGeom prst="rect">
              <a:avLst/>
            </a:prstGeom>
            <a:blipFill>
              <a:blip r:embed="rId9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7374161" y="6314089"/>
              <a:ext cx="87630" cy="37465"/>
            </a:xfrm>
            <a:custGeom>
              <a:avLst/>
              <a:gdLst/>
              <a:ahLst/>
              <a:cxnLst/>
              <a:rect l="l" t="t" r="r" b="b"/>
              <a:pathLst>
                <a:path w="87629" h="37464">
                  <a:moveTo>
                    <a:pt x="34133" y="0"/>
                  </a:moveTo>
                  <a:lnTo>
                    <a:pt x="0" y="20619"/>
                  </a:lnTo>
                  <a:lnTo>
                    <a:pt x="54754" y="36845"/>
                  </a:lnTo>
                  <a:lnTo>
                    <a:pt x="87607" y="13972"/>
                  </a:lnTo>
                  <a:lnTo>
                    <a:pt x="34133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7375792" y="6314878"/>
              <a:ext cx="84576" cy="35043"/>
            </a:xfrm>
            <a:prstGeom prst="rect">
              <a:avLst/>
            </a:prstGeom>
            <a:blipFill>
              <a:blip r:embed="rId9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7382083" y="6328511"/>
              <a:ext cx="30480" cy="11430"/>
            </a:xfrm>
            <a:custGeom>
              <a:avLst/>
              <a:gdLst/>
              <a:ahLst/>
              <a:cxnLst/>
              <a:rect l="l" t="t" r="r" b="b"/>
              <a:pathLst>
                <a:path w="30479" h="11429">
                  <a:moveTo>
                    <a:pt x="8737" y="0"/>
                  </a:moveTo>
                  <a:lnTo>
                    <a:pt x="0" y="4958"/>
                  </a:lnTo>
                  <a:lnTo>
                    <a:pt x="21319" y="11268"/>
                  </a:lnTo>
                  <a:lnTo>
                    <a:pt x="30057" y="5634"/>
                  </a:lnTo>
                  <a:lnTo>
                    <a:pt x="8737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7381034" y="6333694"/>
              <a:ext cx="22860" cy="7620"/>
            </a:xfrm>
            <a:custGeom>
              <a:avLst/>
              <a:gdLst/>
              <a:ahLst/>
              <a:cxnLst/>
              <a:rect l="l" t="t" r="r" b="b"/>
              <a:pathLst>
                <a:path w="22859" h="7620">
                  <a:moveTo>
                    <a:pt x="1398" y="0"/>
                  </a:moveTo>
                  <a:lnTo>
                    <a:pt x="0" y="1014"/>
                  </a:lnTo>
                  <a:lnTo>
                    <a:pt x="20970" y="7099"/>
                  </a:lnTo>
                  <a:lnTo>
                    <a:pt x="22600" y="5972"/>
                  </a:lnTo>
                  <a:lnTo>
                    <a:pt x="1398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7406781" y="6335722"/>
              <a:ext cx="30480" cy="12065"/>
            </a:xfrm>
            <a:custGeom>
              <a:avLst/>
              <a:gdLst/>
              <a:ahLst/>
              <a:cxnLst/>
              <a:rect l="l" t="t" r="r" b="b"/>
              <a:pathLst>
                <a:path w="30479" h="12064">
                  <a:moveTo>
                    <a:pt x="8271" y="0"/>
                  </a:moveTo>
                  <a:lnTo>
                    <a:pt x="0" y="5182"/>
                  </a:lnTo>
                  <a:lnTo>
                    <a:pt x="21318" y="11493"/>
                  </a:lnTo>
                  <a:lnTo>
                    <a:pt x="30055" y="5859"/>
                  </a:lnTo>
                  <a:lnTo>
                    <a:pt x="8271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7253377" y="6251587"/>
              <a:ext cx="377190" cy="149225"/>
            </a:xfrm>
            <a:custGeom>
              <a:avLst/>
              <a:gdLst/>
              <a:ahLst/>
              <a:cxnLst/>
              <a:rect l="l" t="t" r="r" b="b"/>
              <a:pathLst>
                <a:path w="377190" h="149225">
                  <a:moveTo>
                    <a:pt x="174955" y="95516"/>
                  </a:moveTo>
                  <a:lnTo>
                    <a:pt x="153746" y="89547"/>
                  </a:lnTo>
                  <a:lnTo>
                    <a:pt x="152349" y="90563"/>
                  </a:lnTo>
                  <a:lnTo>
                    <a:pt x="173316" y="96647"/>
                  </a:lnTo>
                  <a:lnTo>
                    <a:pt x="174955" y="95516"/>
                  </a:lnTo>
                  <a:close/>
                </a:path>
                <a:path w="377190" h="149225">
                  <a:moveTo>
                    <a:pt x="370979" y="63614"/>
                  </a:moveTo>
                  <a:lnTo>
                    <a:pt x="370852" y="59042"/>
                  </a:lnTo>
                  <a:lnTo>
                    <a:pt x="265925" y="130136"/>
                  </a:lnTo>
                  <a:lnTo>
                    <a:pt x="265963" y="130606"/>
                  </a:lnTo>
                  <a:lnTo>
                    <a:pt x="12471" y="64084"/>
                  </a:lnTo>
                  <a:lnTo>
                    <a:pt x="9423" y="64084"/>
                  </a:lnTo>
                  <a:lnTo>
                    <a:pt x="8813" y="66433"/>
                  </a:lnTo>
                  <a:lnTo>
                    <a:pt x="265963" y="135102"/>
                  </a:lnTo>
                  <a:lnTo>
                    <a:pt x="266153" y="132346"/>
                  </a:lnTo>
                  <a:lnTo>
                    <a:pt x="266179" y="132575"/>
                  </a:lnTo>
                  <a:lnTo>
                    <a:pt x="267423" y="132575"/>
                  </a:lnTo>
                  <a:lnTo>
                    <a:pt x="370979" y="63614"/>
                  </a:lnTo>
                  <a:close/>
                </a:path>
                <a:path w="377190" h="149225">
                  <a:moveTo>
                    <a:pt x="376859" y="68021"/>
                  </a:moveTo>
                  <a:lnTo>
                    <a:pt x="271081" y="143433"/>
                  </a:lnTo>
                  <a:lnTo>
                    <a:pt x="271068" y="143637"/>
                  </a:lnTo>
                  <a:lnTo>
                    <a:pt x="3860" y="74472"/>
                  </a:lnTo>
                  <a:lnTo>
                    <a:pt x="2794" y="74472"/>
                  </a:lnTo>
                  <a:lnTo>
                    <a:pt x="3111" y="61950"/>
                  </a:lnTo>
                  <a:lnTo>
                    <a:pt x="1181" y="61214"/>
                  </a:lnTo>
                  <a:lnTo>
                    <a:pt x="3556" y="61874"/>
                  </a:lnTo>
                  <a:lnTo>
                    <a:pt x="126479" y="1828"/>
                  </a:lnTo>
                  <a:lnTo>
                    <a:pt x="125844" y="0"/>
                  </a:lnTo>
                  <a:lnTo>
                    <a:pt x="342" y="60960"/>
                  </a:lnTo>
                  <a:lnTo>
                    <a:pt x="495" y="61010"/>
                  </a:lnTo>
                  <a:lnTo>
                    <a:pt x="165" y="75590"/>
                  </a:lnTo>
                  <a:lnTo>
                    <a:pt x="330" y="75615"/>
                  </a:lnTo>
                  <a:lnTo>
                    <a:pt x="0" y="76923"/>
                  </a:lnTo>
                  <a:lnTo>
                    <a:pt x="270802" y="148247"/>
                  </a:lnTo>
                  <a:lnTo>
                    <a:pt x="270764" y="148958"/>
                  </a:lnTo>
                  <a:lnTo>
                    <a:pt x="376542" y="74155"/>
                  </a:lnTo>
                  <a:lnTo>
                    <a:pt x="376859" y="68021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5919123" y="3554413"/>
              <a:ext cx="440938" cy="223753"/>
            </a:xfrm>
            <a:prstGeom prst="rect">
              <a:avLst/>
            </a:prstGeom>
            <a:blipFill>
              <a:blip r:embed="rId9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5938043" y="3797169"/>
              <a:ext cx="368146" cy="170952"/>
            </a:xfrm>
            <a:prstGeom prst="rect">
              <a:avLst/>
            </a:prstGeom>
            <a:blipFill>
              <a:blip r:embed="rId9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6056108" y="3643341"/>
              <a:ext cx="301921" cy="217690"/>
            </a:xfrm>
            <a:prstGeom prst="rect">
              <a:avLst/>
            </a:prstGeom>
            <a:blipFill>
              <a:blip r:embed="rId9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6114107" y="3641963"/>
              <a:ext cx="247736" cy="38735"/>
            </a:xfrm>
            <a:prstGeom prst="rect">
              <a:avLst/>
            </a:prstGeom>
            <a:blipFill>
              <a:blip r:embed="rId9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6058282" y="3641648"/>
              <a:ext cx="69215" cy="161290"/>
            </a:xfrm>
            <a:custGeom>
              <a:avLst/>
              <a:gdLst/>
              <a:ahLst/>
              <a:cxnLst/>
              <a:rect l="l" t="t" r="r" b="b"/>
              <a:pathLst>
                <a:path w="69214" h="161289">
                  <a:moveTo>
                    <a:pt x="56720" y="0"/>
                  </a:moveTo>
                  <a:lnTo>
                    <a:pt x="0" y="159197"/>
                  </a:lnTo>
                  <a:lnTo>
                    <a:pt x="11168" y="161241"/>
                  </a:lnTo>
                  <a:lnTo>
                    <a:pt x="68769" y="4343"/>
                  </a:lnTo>
                  <a:lnTo>
                    <a:pt x="56720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6057473" y="3670463"/>
              <a:ext cx="302590" cy="187065"/>
            </a:xfrm>
            <a:prstGeom prst="rect">
              <a:avLst/>
            </a:prstGeom>
            <a:blipFill>
              <a:blip r:embed="rId9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6294205" y="3672038"/>
              <a:ext cx="69850" cy="187325"/>
            </a:xfrm>
            <a:custGeom>
              <a:avLst/>
              <a:gdLst/>
              <a:ahLst/>
              <a:cxnLst/>
              <a:rect l="l" t="t" r="r" b="b"/>
              <a:pathLst>
                <a:path w="69850" h="187325">
                  <a:moveTo>
                    <a:pt x="69418" y="0"/>
                  </a:moveTo>
                  <a:lnTo>
                    <a:pt x="67020" y="0"/>
                  </a:lnTo>
                  <a:lnTo>
                    <a:pt x="0" y="185557"/>
                  </a:lnTo>
                  <a:lnTo>
                    <a:pt x="7410" y="186908"/>
                  </a:lnTo>
                  <a:lnTo>
                    <a:pt x="69418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6057796" y="3803046"/>
              <a:ext cx="241748" cy="62040"/>
            </a:xfrm>
            <a:prstGeom prst="rect">
              <a:avLst/>
            </a:prstGeom>
            <a:blipFill>
              <a:blip r:embed="rId10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6053751" y="3869339"/>
              <a:ext cx="82550" cy="37465"/>
            </a:xfrm>
            <a:custGeom>
              <a:avLst/>
              <a:gdLst/>
              <a:ahLst/>
              <a:cxnLst/>
              <a:rect l="l" t="t" r="r" b="b"/>
              <a:pathLst>
                <a:path w="82550" h="37464">
                  <a:moveTo>
                    <a:pt x="31964" y="0"/>
                  </a:moveTo>
                  <a:lnTo>
                    <a:pt x="0" y="20619"/>
                  </a:lnTo>
                  <a:lnTo>
                    <a:pt x="51273" y="36845"/>
                  </a:lnTo>
                  <a:lnTo>
                    <a:pt x="82039" y="13972"/>
                  </a:lnTo>
                  <a:lnTo>
                    <a:pt x="31964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6055278" y="3870128"/>
              <a:ext cx="79203" cy="35043"/>
            </a:xfrm>
            <a:prstGeom prst="rect">
              <a:avLst/>
            </a:prstGeom>
            <a:blipFill>
              <a:blip r:embed="rId10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6061169" y="3883762"/>
              <a:ext cx="28575" cy="11430"/>
            </a:xfrm>
            <a:custGeom>
              <a:avLst/>
              <a:gdLst/>
              <a:ahLst/>
              <a:cxnLst/>
              <a:rect l="l" t="t" r="r" b="b"/>
              <a:pathLst>
                <a:path w="28575" h="11429">
                  <a:moveTo>
                    <a:pt x="8181" y="0"/>
                  </a:moveTo>
                  <a:lnTo>
                    <a:pt x="0" y="4958"/>
                  </a:lnTo>
                  <a:lnTo>
                    <a:pt x="19963" y="11267"/>
                  </a:lnTo>
                  <a:lnTo>
                    <a:pt x="28145" y="5633"/>
                  </a:lnTo>
                  <a:lnTo>
                    <a:pt x="8181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6060187" y="3888945"/>
              <a:ext cx="21590" cy="7620"/>
            </a:xfrm>
            <a:custGeom>
              <a:avLst/>
              <a:gdLst/>
              <a:ahLst/>
              <a:cxnLst/>
              <a:rect l="l" t="t" r="r" b="b"/>
              <a:pathLst>
                <a:path w="21589" h="7620">
                  <a:moveTo>
                    <a:pt x="1309" y="0"/>
                  </a:moveTo>
                  <a:lnTo>
                    <a:pt x="0" y="1014"/>
                  </a:lnTo>
                  <a:lnTo>
                    <a:pt x="19636" y="7099"/>
                  </a:lnTo>
                  <a:lnTo>
                    <a:pt x="21164" y="5971"/>
                  </a:lnTo>
                  <a:lnTo>
                    <a:pt x="1309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6084297" y="3890973"/>
              <a:ext cx="28575" cy="12065"/>
            </a:xfrm>
            <a:custGeom>
              <a:avLst/>
              <a:gdLst/>
              <a:ahLst/>
              <a:cxnLst/>
              <a:rect l="l" t="t" r="r" b="b"/>
              <a:pathLst>
                <a:path w="28575" h="12064">
                  <a:moveTo>
                    <a:pt x="7745" y="0"/>
                  </a:moveTo>
                  <a:lnTo>
                    <a:pt x="0" y="5182"/>
                  </a:lnTo>
                  <a:lnTo>
                    <a:pt x="19964" y="11492"/>
                  </a:lnTo>
                  <a:lnTo>
                    <a:pt x="28145" y="5858"/>
                  </a:lnTo>
                  <a:lnTo>
                    <a:pt x="7745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5940641" y="3874858"/>
              <a:ext cx="353060" cy="81280"/>
            </a:xfrm>
            <a:custGeom>
              <a:avLst/>
              <a:gdLst/>
              <a:ahLst/>
              <a:cxnLst/>
              <a:rect l="l" t="t" r="r" b="b"/>
              <a:pathLst>
                <a:path w="353060" h="81279">
                  <a:moveTo>
                    <a:pt x="163830" y="27495"/>
                  </a:moveTo>
                  <a:lnTo>
                    <a:pt x="143979" y="21526"/>
                  </a:lnTo>
                  <a:lnTo>
                    <a:pt x="142671" y="22542"/>
                  </a:lnTo>
                  <a:lnTo>
                    <a:pt x="162306" y="28625"/>
                  </a:lnTo>
                  <a:lnTo>
                    <a:pt x="163830" y="27495"/>
                  </a:lnTo>
                  <a:close/>
                </a:path>
                <a:path w="353060" h="81279">
                  <a:moveTo>
                    <a:pt x="352907" y="0"/>
                  </a:moveTo>
                  <a:lnTo>
                    <a:pt x="253860" y="75412"/>
                  </a:lnTo>
                  <a:lnTo>
                    <a:pt x="253847" y="75615"/>
                  </a:lnTo>
                  <a:lnTo>
                    <a:pt x="3606" y="6451"/>
                  </a:lnTo>
                  <a:lnTo>
                    <a:pt x="596" y="6451"/>
                  </a:lnTo>
                  <a:lnTo>
                    <a:pt x="0" y="8902"/>
                  </a:lnTo>
                  <a:lnTo>
                    <a:pt x="253593" y="80225"/>
                  </a:lnTo>
                  <a:lnTo>
                    <a:pt x="253555" y="80937"/>
                  </a:lnTo>
                  <a:lnTo>
                    <a:pt x="352615" y="6134"/>
                  </a:lnTo>
                  <a:lnTo>
                    <a:pt x="352907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5940806" y="3806826"/>
              <a:ext cx="347249" cy="135103"/>
            </a:xfrm>
            <a:prstGeom prst="rect">
              <a:avLst/>
            </a:prstGeom>
            <a:blipFill>
              <a:blip r:embed="rId10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6298536" y="3735388"/>
              <a:ext cx="414337" cy="373061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6475247" y="3771160"/>
              <a:ext cx="195369" cy="170967"/>
            </a:xfrm>
            <a:prstGeom prst="rect">
              <a:avLst/>
            </a:prstGeom>
            <a:blipFill>
              <a:blip r:embed="rId10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7665373" y="5935663"/>
              <a:ext cx="470861" cy="223753"/>
            </a:xfrm>
            <a:prstGeom prst="rect">
              <a:avLst/>
            </a:prstGeom>
            <a:blipFill>
              <a:blip r:embed="rId8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7685750" y="6178028"/>
              <a:ext cx="392784" cy="171733"/>
            </a:xfrm>
            <a:prstGeom prst="rect">
              <a:avLst/>
            </a:prstGeom>
            <a:blipFill>
              <a:blip r:embed="rId8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7811976" y="6024591"/>
              <a:ext cx="321761" cy="217690"/>
            </a:xfrm>
            <a:prstGeom prst="rect">
              <a:avLst/>
            </a:prstGeom>
            <a:blipFill>
              <a:blip r:embed="rId9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7873588" y="6023213"/>
              <a:ext cx="264546" cy="38735"/>
            </a:xfrm>
            <a:prstGeom prst="rect">
              <a:avLst/>
            </a:prstGeom>
            <a:blipFill>
              <a:blip r:embed="rId10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7813974" y="6022898"/>
              <a:ext cx="73660" cy="161290"/>
            </a:xfrm>
            <a:custGeom>
              <a:avLst/>
              <a:gdLst/>
              <a:ahLst/>
              <a:cxnLst/>
              <a:rect l="l" t="t" r="r" b="b"/>
              <a:pathLst>
                <a:path w="73659" h="161289">
                  <a:moveTo>
                    <a:pt x="60568" y="0"/>
                  </a:moveTo>
                  <a:lnTo>
                    <a:pt x="0" y="159197"/>
                  </a:lnTo>
                  <a:lnTo>
                    <a:pt x="11925" y="161241"/>
                  </a:lnTo>
                  <a:lnTo>
                    <a:pt x="73436" y="4343"/>
                  </a:lnTo>
                  <a:lnTo>
                    <a:pt x="60568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7813110" y="6051712"/>
              <a:ext cx="323123" cy="187067"/>
            </a:xfrm>
            <a:prstGeom prst="rect">
              <a:avLst/>
            </a:prstGeom>
            <a:blipFill>
              <a:blip r:embed="rId10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8065907" y="6053288"/>
              <a:ext cx="74295" cy="187325"/>
            </a:xfrm>
            <a:custGeom>
              <a:avLst/>
              <a:gdLst/>
              <a:ahLst/>
              <a:cxnLst/>
              <a:rect l="l" t="t" r="r" b="b"/>
              <a:pathLst>
                <a:path w="74295" h="187325">
                  <a:moveTo>
                    <a:pt x="74128" y="0"/>
                  </a:moveTo>
                  <a:lnTo>
                    <a:pt x="71568" y="0"/>
                  </a:lnTo>
                  <a:lnTo>
                    <a:pt x="0" y="185555"/>
                  </a:lnTo>
                  <a:lnTo>
                    <a:pt x="7913" y="186908"/>
                  </a:lnTo>
                  <a:lnTo>
                    <a:pt x="74128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7813456" y="6184296"/>
              <a:ext cx="258152" cy="62040"/>
            </a:xfrm>
            <a:prstGeom prst="rect">
              <a:avLst/>
            </a:prstGeom>
            <a:blipFill>
              <a:blip r:embed="rId9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7809136" y="6250589"/>
              <a:ext cx="87630" cy="37465"/>
            </a:xfrm>
            <a:custGeom>
              <a:avLst/>
              <a:gdLst/>
              <a:ahLst/>
              <a:cxnLst/>
              <a:rect l="l" t="t" r="r" b="b"/>
              <a:pathLst>
                <a:path w="87629" h="37464">
                  <a:moveTo>
                    <a:pt x="34133" y="0"/>
                  </a:moveTo>
                  <a:lnTo>
                    <a:pt x="0" y="20619"/>
                  </a:lnTo>
                  <a:lnTo>
                    <a:pt x="54754" y="36845"/>
                  </a:lnTo>
                  <a:lnTo>
                    <a:pt x="87607" y="13971"/>
                  </a:lnTo>
                  <a:lnTo>
                    <a:pt x="34133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7810767" y="6251378"/>
              <a:ext cx="84576" cy="35043"/>
            </a:xfrm>
            <a:prstGeom prst="rect">
              <a:avLst/>
            </a:prstGeom>
            <a:blipFill>
              <a:blip r:embed="rId10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7817058" y="6265011"/>
              <a:ext cx="30480" cy="11430"/>
            </a:xfrm>
            <a:custGeom>
              <a:avLst/>
              <a:gdLst/>
              <a:ahLst/>
              <a:cxnLst/>
              <a:rect l="l" t="t" r="r" b="b"/>
              <a:pathLst>
                <a:path w="30479" h="11429">
                  <a:moveTo>
                    <a:pt x="8737" y="0"/>
                  </a:moveTo>
                  <a:lnTo>
                    <a:pt x="0" y="4958"/>
                  </a:lnTo>
                  <a:lnTo>
                    <a:pt x="21319" y="11268"/>
                  </a:lnTo>
                  <a:lnTo>
                    <a:pt x="30057" y="5633"/>
                  </a:lnTo>
                  <a:lnTo>
                    <a:pt x="8737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7816009" y="6270195"/>
              <a:ext cx="22860" cy="7620"/>
            </a:xfrm>
            <a:custGeom>
              <a:avLst/>
              <a:gdLst/>
              <a:ahLst/>
              <a:cxnLst/>
              <a:rect l="l" t="t" r="r" b="b"/>
              <a:pathLst>
                <a:path w="22859" h="7620">
                  <a:moveTo>
                    <a:pt x="1398" y="0"/>
                  </a:moveTo>
                  <a:lnTo>
                    <a:pt x="0" y="1013"/>
                  </a:lnTo>
                  <a:lnTo>
                    <a:pt x="20970" y="7098"/>
                  </a:lnTo>
                  <a:lnTo>
                    <a:pt x="22600" y="5971"/>
                  </a:lnTo>
                  <a:lnTo>
                    <a:pt x="1398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7841756" y="6272222"/>
              <a:ext cx="30480" cy="12065"/>
            </a:xfrm>
            <a:custGeom>
              <a:avLst/>
              <a:gdLst/>
              <a:ahLst/>
              <a:cxnLst/>
              <a:rect l="l" t="t" r="r" b="b"/>
              <a:pathLst>
                <a:path w="30479" h="12064">
                  <a:moveTo>
                    <a:pt x="8271" y="0"/>
                  </a:moveTo>
                  <a:lnTo>
                    <a:pt x="0" y="5184"/>
                  </a:lnTo>
                  <a:lnTo>
                    <a:pt x="21318" y="11493"/>
                  </a:lnTo>
                  <a:lnTo>
                    <a:pt x="30055" y="5859"/>
                  </a:lnTo>
                  <a:lnTo>
                    <a:pt x="8271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7688352" y="6188087"/>
              <a:ext cx="377190" cy="149225"/>
            </a:xfrm>
            <a:custGeom>
              <a:avLst/>
              <a:gdLst/>
              <a:ahLst/>
              <a:cxnLst/>
              <a:rect l="l" t="t" r="r" b="b"/>
              <a:pathLst>
                <a:path w="377190" h="149225">
                  <a:moveTo>
                    <a:pt x="174955" y="95516"/>
                  </a:moveTo>
                  <a:lnTo>
                    <a:pt x="153746" y="89547"/>
                  </a:lnTo>
                  <a:lnTo>
                    <a:pt x="152349" y="90563"/>
                  </a:lnTo>
                  <a:lnTo>
                    <a:pt x="173316" y="96647"/>
                  </a:lnTo>
                  <a:lnTo>
                    <a:pt x="174955" y="95516"/>
                  </a:lnTo>
                  <a:close/>
                </a:path>
                <a:path w="377190" h="149225">
                  <a:moveTo>
                    <a:pt x="370979" y="63614"/>
                  </a:moveTo>
                  <a:lnTo>
                    <a:pt x="370852" y="59042"/>
                  </a:lnTo>
                  <a:lnTo>
                    <a:pt x="265925" y="130136"/>
                  </a:lnTo>
                  <a:lnTo>
                    <a:pt x="265963" y="130606"/>
                  </a:lnTo>
                  <a:lnTo>
                    <a:pt x="12471" y="64084"/>
                  </a:lnTo>
                  <a:lnTo>
                    <a:pt x="9423" y="64084"/>
                  </a:lnTo>
                  <a:lnTo>
                    <a:pt x="8813" y="66433"/>
                  </a:lnTo>
                  <a:lnTo>
                    <a:pt x="265963" y="135102"/>
                  </a:lnTo>
                  <a:lnTo>
                    <a:pt x="266153" y="132346"/>
                  </a:lnTo>
                  <a:lnTo>
                    <a:pt x="266179" y="132575"/>
                  </a:lnTo>
                  <a:lnTo>
                    <a:pt x="267423" y="132575"/>
                  </a:lnTo>
                  <a:lnTo>
                    <a:pt x="370979" y="63614"/>
                  </a:lnTo>
                  <a:close/>
                </a:path>
                <a:path w="377190" h="149225">
                  <a:moveTo>
                    <a:pt x="376859" y="68021"/>
                  </a:moveTo>
                  <a:lnTo>
                    <a:pt x="271081" y="143433"/>
                  </a:lnTo>
                  <a:lnTo>
                    <a:pt x="271068" y="143637"/>
                  </a:lnTo>
                  <a:lnTo>
                    <a:pt x="3860" y="74472"/>
                  </a:lnTo>
                  <a:lnTo>
                    <a:pt x="2794" y="74472"/>
                  </a:lnTo>
                  <a:lnTo>
                    <a:pt x="3111" y="61950"/>
                  </a:lnTo>
                  <a:lnTo>
                    <a:pt x="1181" y="61214"/>
                  </a:lnTo>
                  <a:lnTo>
                    <a:pt x="3556" y="61874"/>
                  </a:lnTo>
                  <a:lnTo>
                    <a:pt x="126479" y="1828"/>
                  </a:lnTo>
                  <a:lnTo>
                    <a:pt x="125844" y="0"/>
                  </a:lnTo>
                  <a:lnTo>
                    <a:pt x="342" y="60960"/>
                  </a:lnTo>
                  <a:lnTo>
                    <a:pt x="495" y="61010"/>
                  </a:lnTo>
                  <a:lnTo>
                    <a:pt x="165" y="75590"/>
                  </a:lnTo>
                  <a:lnTo>
                    <a:pt x="330" y="75615"/>
                  </a:lnTo>
                  <a:lnTo>
                    <a:pt x="0" y="76923"/>
                  </a:lnTo>
                  <a:lnTo>
                    <a:pt x="270802" y="148247"/>
                  </a:lnTo>
                  <a:lnTo>
                    <a:pt x="270764" y="148958"/>
                  </a:lnTo>
                  <a:lnTo>
                    <a:pt x="376542" y="74155"/>
                  </a:lnTo>
                  <a:lnTo>
                    <a:pt x="376859" y="68021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8655965" y="4916500"/>
              <a:ext cx="676275" cy="776605"/>
            </a:xfrm>
            <a:custGeom>
              <a:avLst/>
              <a:gdLst/>
              <a:ahLst/>
              <a:cxnLst/>
              <a:rect l="l" t="t" r="r" b="b"/>
              <a:pathLst>
                <a:path w="676275" h="776604">
                  <a:moveTo>
                    <a:pt x="676275" y="0"/>
                  </a:moveTo>
                  <a:lnTo>
                    <a:pt x="0" y="0"/>
                  </a:lnTo>
                  <a:lnTo>
                    <a:pt x="0" y="23799"/>
                  </a:lnTo>
                  <a:lnTo>
                    <a:pt x="0" y="776287"/>
                  </a:lnTo>
                  <a:lnTo>
                    <a:pt x="676275" y="776287"/>
                  </a:lnTo>
                  <a:lnTo>
                    <a:pt x="676275" y="23799"/>
                  </a:lnTo>
                  <a:lnTo>
                    <a:pt x="676275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8622637" y="4940300"/>
              <a:ext cx="690880" cy="800100"/>
            </a:xfrm>
            <a:custGeom>
              <a:avLst/>
              <a:gdLst/>
              <a:ahLst/>
              <a:cxnLst/>
              <a:rect l="l" t="t" r="r" b="b"/>
              <a:pathLst>
                <a:path w="690879" h="800100">
                  <a:moveTo>
                    <a:pt x="690562" y="0"/>
                  </a:moveTo>
                  <a:lnTo>
                    <a:pt x="0" y="0"/>
                  </a:lnTo>
                  <a:lnTo>
                    <a:pt x="0" y="800100"/>
                  </a:lnTo>
                  <a:lnTo>
                    <a:pt x="690562" y="800100"/>
                  </a:lnTo>
                  <a:lnTo>
                    <a:pt x="6905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8622637" y="4940300"/>
              <a:ext cx="690880" cy="800100"/>
            </a:xfrm>
            <a:custGeom>
              <a:avLst/>
              <a:gdLst/>
              <a:ahLst/>
              <a:cxnLst/>
              <a:rect l="l" t="t" r="r" b="b"/>
              <a:pathLst>
                <a:path w="690879" h="800100">
                  <a:moveTo>
                    <a:pt x="0" y="0"/>
                  </a:moveTo>
                  <a:lnTo>
                    <a:pt x="690562" y="0"/>
                  </a:lnTo>
                  <a:lnTo>
                    <a:pt x="690562" y="800099"/>
                  </a:lnTo>
                  <a:lnTo>
                    <a:pt x="0" y="8000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8627398" y="5116513"/>
              <a:ext cx="676275" cy="171450"/>
            </a:xfrm>
            <a:custGeom>
              <a:avLst/>
              <a:gdLst/>
              <a:ahLst/>
              <a:cxnLst/>
              <a:rect l="l" t="t" r="r" b="b"/>
              <a:pathLst>
                <a:path w="676275" h="171450">
                  <a:moveTo>
                    <a:pt x="676275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676275" y="171450"/>
                  </a:lnTo>
                  <a:lnTo>
                    <a:pt x="676275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0" name="object 320"/>
          <p:cNvSpPr/>
          <p:nvPr/>
        </p:nvSpPr>
        <p:spPr>
          <a:xfrm>
            <a:off x="898905" y="1520060"/>
            <a:ext cx="7649327" cy="114327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 txBox="1">
            <a:spLocks noGrp="1"/>
          </p:cNvSpPr>
          <p:nvPr>
            <p:ph type="title"/>
          </p:nvPr>
        </p:nvSpPr>
        <p:spPr>
          <a:xfrm>
            <a:off x="841663" y="909320"/>
            <a:ext cx="757300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4275" algn="l"/>
              </a:tabLst>
            </a:pPr>
            <a:r>
              <a:rPr sz="4400" spc="-5" dirty="0"/>
              <a:t>Transport	</a:t>
            </a:r>
            <a:r>
              <a:rPr sz="4400" dirty="0"/>
              <a:t>services and</a:t>
            </a:r>
            <a:r>
              <a:rPr sz="4400" spc="-85" dirty="0"/>
              <a:t> </a:t>
            </a:r>
            <a:r>
              <a:rPr sz="4400" spc="-5" dirty="0"/>
              <a:t>protocols</a:t>
            </a:r>
            <a:endParaRPr sz="4400"/>
          </a:p>
        </p:txBody>
      </p:sp>
      <p:sp>
        <p:nvSpPr>
          <p:cNvPr id="322" name="object 322"/>
          <p:cNvSpPr txBox="1"/>
          <p:nvPr/>
        </p:nvSpPr>
        <p:spPr>
          <a:xfrm>
            <a:off x="975013" y="1955800"/>
            <a:ext cx="3910965" cy="47955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marR="5080" indent="-342900">
              <a:lnSpc>
                <a:spcPts val="2400"/>
              </a:lnSpc>
              <a:spcBef>
                <a:spcPts val="580"/>
              </a:spcBef>
              <a:tabLst>
                <a:tab pos="354965" algn="l"/>
              </a:tabLst>
            </a:pPr>
            <a:r>
              <a:rPr sz="1550" spc="-690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550" spc="-690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Gill Sans MT"/>
                <a:cs typeface="Gill Sans MT"/>
              </a:rPr>
              <a:t>provide </a:t>
            </a:r>
            <a:r>
              <a:rPr sz="2400" i="1" spc="-5" dirty="0">
                <a:solidFill>
                  <a:srgbClr val="CC0000"/>
                </a:solidFill>
                <a:latin typeface="Gill Sans MT"/>
                <a:cs typeface="Gill Sans MT"/>
              </a:rPr>
              <a:t>logical communication  </a:t>
            </a:r>
            <a:r>
              <a:rPr sz="2400" dirty="0">
                <a:latin typeface="Gill Sans MT"/>
                <a:cs typeface="Gill Sans MT"/>
              </a:rPr>
              <a:t>between app </a:t>
            </a:r>
            <a:r>
              <a:rPr sz="2400" spc="-5" dirty="0">
                <a:latin typeface="Gill Sans MT"/>
                <a:cs typeface="Gill Sans MT"/>
              </a:rPr>
              <a:t>processes  </a:t>
            </a:r>
            <a:r>
              <a:rPr sz="2400" dirty="0">
                <a:latin typeface="Gill Sans MT"/>
                <a:cs typeface="Gill Sans MT"/>
              </a:rPr>
              <a:t>running on </a:t>
            </a:r>
            <a:r>
              <a:rPr sz="2400" spc="-5" dirty="0">
                <a:latin typeface="Gill Sans MT"/>
                <a:cs typeface="Gill Sans MT"/>
              </a:rPr>
              <a:t>different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hosts</a:t>
            </a:r>
            <a:endParaRPr sz="2400">
              <a:latin typeface="Gill Sans MT"/>
              <a:cs typeface="Gill Sans MT"/>
            </a:endParaRPr>
          </a:p>
          <a:p>
            <a:pPr marL="354965" marR="287655" indent="-342900">
              <a:lnSpc>
                <a:spcPts val="2420"/>
              </a:lnSpc>
              <a:spcBef>
                <a:spcPts val="660"/>
              </a:spcBef>
              <a:tabLst>
                <a:tab pos="354965" algn="l"/>
              </a:tabLst>
            </a:pPr>
            <a:r>
              <a:rPr sz="1550" spc="-690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550" spc="-690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Gill Sans MT"/>
                <a:cs typeface="Gill Sans MT"/>
              </a:rPr>
              <a:t>transport protocols </a:t>
            </a:r>
            <a:r>
              <a:rPr sz="2400" dirty="0">
                <a:latin typeface="Gill Sans MT"/>
                <a:cs typeface="Gill Sans MT"/>
              </a:rPr>
              <a:t>run </a:t>
            </a:r>
            <a:r>
              <a:rPr sz="2400" spc="-5" dirty="0">
                <a:latin typeface="Gill Sans MT"/>
                <a:cs typeface="Gill Sans MT"/>
              </a:rPr>
              <a:t>in  </a:t>
            </a:r>
            <a:r>
              <a:rPr sz="2400" dirty="0">
                <a:latin typeface="Gill Sans MT"/>
                <a:cs typeface="Gill Sans MT"/>
              </a:rPr>
              <a:t>end</a:t>
            </a:r>
            <a:r>
              <a:rPr sz="2400" spc="-10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systems</a:t>
            </a:r>
            <a:endParaRPr sz="2400">
              <a:latin typeface="Gill Sans MT"/>
              <a:cs typeface="Gill Sans MT"/>
            </a:endParaRPr>
          </a:p>
          <a:p>
            <a:pPr marL="697865" marR="164465" indent="-228600">
              <a:lnSpc>
                <a:spcPct val="83800"/>
              </a:lnSpc>
              <a:spcBef>
                <a:spcPts val="660"/>
              </a:spcBef>
              <a:tabLst>
                <a:tab pos="2002155" algn="l"/>
              </a:tabLst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Gill Sans MT"/>
                <a:cs typeface="Gill Sans MT"/>
              </a:rPr>
              <a:t>send </a:t>
            </a:r>
            <a:r>
              <a:rPr sz="2400" spc="-5" dirty="0">
                <a:latin typeface="Gill Sans MT"/>
                <a:cs typeface="Gill Sans MT"/>
              </a:rPr>
              <a:t>side: breaks </a:t>
            </a:r>
            <a:r>
              <a:rPr sz="2400" dirty="0">
                <a:latin typeface="Gill Sans MT"/>
                <a:cs typeface="Gill Sans MT"/>
              </a:rPr>
              <a:t>app  </a:t>
            </a:r>
            <a:r>
              <a:rPr sz="2400" spc="-5" dirty="0">
                <a:latin typeface="Gill Sans MT"/>
                <a:cs typeface="Gill Sans MT"/>
              </a:rPr>
              <a:t>messages into </a:t>
            </a:r>
            <a:r>
              <a:rPr sz="2400" i="1" spc="-5" dirty="0">
                <a:solidFill>
                  <a:srgbClr val="CC0000"/>
                </a:solidFill>
                <a:latin typeface="Gill Sans MT"/>
                <a:cs typeface="Gill Sans MT"/>
              </a:rPr>
              <a:t>segments</a:t>
            </a:r>
            <a:r>
              <a:rPr sz="2400" spc="-5" dirty="0">
                <a:latin typeface="Gill Sans MT"/>
                <a:cs typeface="Gill Sans MT"/>
              </a:rPr>
              <a:t>,  passes</a:t>
            </a:r>
            <a:r>
              <a:rPr sz="2400" dirty="0">
                <a:latin typeface="Gill Sans MT"/>
                <a:cs typeface="Gill Sans MT"/>
              </a:rPr>
              <a:t> to	network</a:t>
            </a:r>
            <a:r>
              <a:rPr sz="2400" spc="-7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layer</a:t>
            </a:r>
            <a:endParaRPr sz="2400">
              <a:latin typeface="Gill Sans MT"/>
              <a:cs typeface="Gill Sans MT"/>
            </a:endParaRPr>
          </a:p>
          <a:p>
            <a:pPr marL="697865" marR="194945" indent="-228600">
              <a:lnSpc>
                <a:spcPct val="85500"/>
              </a:lnSpc>
              <a:spcBef>
                <a:spcPts val="615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Gill Sans MT"/>
                <a:cs typeface="Gill Sans MT"/>
              </a:rPr>
              <a:t>recv </a:t>
            </a:r>
            <a:r>
              <a:rPr sz="2400" spc="-5" dirty="0">
                <a:latin typeface="Gill Sans MT"/>
                <a:cs typeface="Gill Sans MT"/>
              </a:rPr>
              <a:t>side: reassembles  segments into messages,  passes </a:t>
            </a:r>
            <a:r>
              <a:rPr sz="2400" dirty="0">
                <a:latin typeface="Gill Sans MT"/>
                <a:cs typeface="Gill Sans MT"/>
              </a:rPr>
              <a:t>to app</a:t>
            </a:r>
            <a:r>
              <a:rPr sz="2400" spc="-2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layer</a:t>
            </a:r>
            <a:endParaRPr sz="2400">
              <a:latin typeface="Gill Sans MT"/>
              <a:cs typeface="Gill Sans MT"/>
            </a:endParaRPr>
          </a:p>
          <a:p>
            <a:pPr marL="354965" marR="369570" indent="-342900">
              <a:lnSpc>
                <a:spcPts val="2420"/>
              </a:lnSpc>
              <a:spcBef>
                <a:spcPts val="560"/>
              </a:spcBef>
              <a:tabLst>
                <a:tab pos="354965" algn="l"/>
              </a:tabLst>
            </a:pPr>
            <a:r>
              <a:rPr sz="1550" spc="-690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550" spc="-690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Gill Sans MT"/>
                <a:cs typeface="Gill Sans MT"/>
              </a:rPr>
              <a:t>more than </a:t>
            </a:r>
            <a:r>
              <a:rPr sz="2400" dirty="0">
                <a:latin typeface="Gill Sans MT"/>
                <a:cs typeface="Gill Sans MT"/>
              </a:rPr>
              <a:t>one </a:t>
            </a:r>
            <a:r>
              <a:rPr sz="2400" spc="-5" dirty="0">
                <a:latin typeface="Gill Sans MT"/>
                <a:cs typeface="Gill Sans MT"/>
              </a:rPr>
              <a:t>transport  protocol available </a:t>
            </a:r>
            <a:r>
              <a:rPr sz="2400" dirty="0">
                <a:latin typeface="Gill Sans MT"/>
                <a:cs typeface="Gill Sans MT"/>
              </a:rPr>
              <a:t>to</a:t>
            </a:r>
            <a:r>
              <a:rPr sz="2400" spc="-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apps</a:t>
            </a:r>
            <a:endParaRPr sz="2400">
              <a:latin typeface="Gill Sans MT"/>
              <a:cs typeface="Gill Sans MT"/>
            </a:endParaRPr>
          </a:p>
          <a:p>
            <a:pPr marL="469265">
              <a:lnSpc>
                <a:spcPct val="100000"/>
              </a:lnSpc>
              <a:spcBef>
                <a:spcPts val="195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Gill Sans MT"/>
                <a:cs typeface="Gill Sans MT"/>
              </a:rPr>
              <a:t>Internet: TCP and</a:t>
            </a:r>
            <a:r>
              <a:rPr sz="2400" spc="-4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UDP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323" name="object 323"/>
          <p:cNvSpPr txBox="1"/>
          <p:nvPr/>
        </p:nvSpPr>
        <p:spPr>
          <a:xfrm>
            <a:off x="8628986" y="4944745"/>
            <a:ext cx="6845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ahoma"/>
                <a:cs typeface="Tahoma"/>
              </a:rPr>
              <a:t>application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24" name="object 324"/>
          <p:cNvSpPr txBox="1"/>
          <p:nvPr/>
        </p:nvSpPr>
        <p:spPr>
          <a:xfrm>
            <a:off x="8628986" y="5097145"/>
            <a:ext cx="6845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transport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25" name="object 325"/>
          <p:cNvSpPr txBox="1"/>
          <p:nvPr/>
        </p:nvSpPr>
        <p:spPr>
          <a:xfrm>
            <a:off x="8465471" y="5249545"/>
            <a:ext cx="8477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1760" algn="r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ahoma"/>
                <a:cs typeface="Tahoma"/>
              </a:rPr>
              <a:t>network</a:t>
            </a:r>
            <a:endParaRPr sz="1000">
              <a:latin typeface="Tahoma"/>
              <a:cs typeface="Tahoma"/>
            </a:endParaRPr>
          </a:p>
          <a:p>
            <a:pPr marR="99060" algn="r">
              <a:lnSpc>
                <a:spcPct val="100000"/>
              </a:lnSpc>
              <a:tabLst>
                <a:tab pos="249554" algn="l"/>
              </a:tabLst>
            </a:pPr>
            <a:r>
              <a:rPr sz="1000" u="heavy" dirty="0">
                <a:uFill>
                  <a:solidFill>
                    <a:srgbClr val="929292"/>
                  </a:solidFill>
                </a:uFill>
                <a:latin typeface="Tahoma"/>
                <a:cs typeface="Tahoma"/>
              </a:rPr>
              <a:t>  </a:t>
            </a:r>
            <a:r>
              <a:rPr sz="1000" u="heavy" spc="-40" dirty="0">
                <a:uFill>
                  <a:solidFill>
                    <a:srgbClr val="929292"/>
                  </a:solidFill>
                </a:uFill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	data</a:t>
            </a:r>
            <a:r>
              <a:rPr sz="1000" spc="-10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link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26" name="object 326"/>
          <p:cNvSpPr txBox="1"/>
          <p:nvPr/>
        </p:nvSpPr>
        <p:spPr>
          <a:xfrm>
            <a:off x="8745714" y="5554345"/>
            <a:ext cx="5676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Tahoma"/>
                <a:cs typeface="Tahoma"/>
              </a:rPr>
              <a:t>physical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27" name="object 327"/>
          <p:cNvGrpSpPr/>
          <p:nvPr/>
        </p:nvGrpSpPr>
        <p:grpSpPr>
          <a:xfrm>
            <a:off x="6222336" y="1758951"/>
            <a:ext cx="3107055" cy="4114800"/>
            <a:chOff x="6222336" y="1758951"/>
            <a:chExt cx="3107055" cy="4114800"/>
          </a:xfrm>
        </p:grpSpPr>
        <p:sp>
          <p:nvSpPr>
            <p:cNvPr id="328" name="object 328"/>
            <p:cNvSpPr/>
            <p:nvPr/>
          </p:nvSpPr>
          <p:spPr>
            <a:xfrm>
              <a:off x="8622636" y="5283200"/>
              <a:ext cx="690880" cy="5080"/>
            </a:xfrm>
            <a:custGeom>
              <a:avLst/>
              <a:gdLst/>
              <a:ahLst/>
              <a:cxnLst/>
              <a:rect l="l" t="t" r="r" b="b"/>
              <a:pathLst>
                <a:path w="690879" h="5079">
                  <a:moveTo>
                    <a:pt x="0" y="0"/>
                  </a:moveTo>
                  <a:lnTo>
                    <a:pt x="690562" y="4763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8632161" y="5421313"/>
              <a:ext cx="690880" cy="5080"/>
            </a:xfrm>
            <a:custGeom>
              <a:avLst/>
              <a:gdLst/>
              <a:ahLst/>
              <a:cxnLst/>
              <a:rect l="l" t="t" r="r" b="b"/>
              <a:pathLst>
                <a:path w="690879" h="5079">
                  <a:moveTo>
                    <a:pt x="0" y="0"/>
                  </a:moveTo>
                  <a:lnTo>
                    <a:pt x="690562" y="4763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8632161" y="5559425"/>
              <a:ext cx="690880" cy="5080"/>
            </a:xfrm>
            <a:custGeom>
              <a:avLst/>
              <a:gdLst/>
              <a:ahLst/>
              <a:cxnLst/>
              <a:rect l="l" t="t" r="r" b="b"/>
              <a:pathLst>
                <a:path w="690879" h="5079">
                  <a:moveTo>
                    <a:pt x="0" y="0"/>
                  </a:moveTo>
                  <a:lnTo>
                    <a:pt x="690562" y="4763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8314661" y="4926012"/>
              <a:ext cx="304800" cy="942975"/>
            </a:xfrm>
            <a:prstGeom prst="rect">
              <a:avLst/>
            </a:prstGeom>
            <a:blipFill>
              <a:blip r:embed="rId10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8314660" y="4926012"/>
              <a:ext cx="304800" cy="942975"/>
            </a:xfrm>
            <a:custGeom>
              <a:avLst/>
              <a:gdLst/>
              <a:ahLst/>
              <a:cxnLst/>
              <a:rect l="l" t="t" r="r" b="b"/>
              <a:pathLst>
                <a:path w="304800" h="942975">
                  <a:moveTo>
                    <a:pt x="0" y="942974"/>
                  </a:moveTo>
                  <a:lnTo>
                    <a:pt x="304799" y="0"/>
                  </a:lnTo>
                  <a:lnTo>
                    <a:pt x="304799" y="817562"/>
                  </a:lnTo>
                  <a:lnTo>
                    <a:pt x="0" y="942974"/>
                  </a:lnTo>
                  <a:close/>
                </a:path>
              </a:pathLst>
            </a:custGeom>
            <a:ln w="952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6628157" y="2455543"/>
              <a:ext cx="2209800" cy="2480945"/>
            </a:xfrm>
            <a:custGeom>
              <a:avLst/>
              <a:gdLst/>
              <a:ahLst/>
              <a:cxnLst/>
              <a:rect l="l" t="t" r="r" b="b"/>
              <a:pathLst>
                <a:path w="2209800" h="2480945">
                  <a:moveTo>
                    <a:pt x="208357" y="0"/>
                  </a:moveTo>
                  <a:lnTo>
                    <a:pt x="0" y="181347"/>
                  </a:lnTo>
                  <a:lnTo>
                    <a:pt x="2001080" y="2480472"/>
                  </a:lnTo>
                  <a:lnTo>
                    <a:pt x="2209438" y="2299124"/>
                  </a:lnTo>
                  <a:lnTo>
                    <a:pt x="208357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6968990" y="2840042"/>
              <a:ext cx="1546630" cy="1779563"/>
            </a:xfrm>
            <a:prstGeom prst="rect">
              <a:avLst/>
            </a:prstGeom>
            <a:blipFill>
              <a:blip r:embed="rId10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6503467" y="2261641"/>
              <a:ext cx="2476500" cy="2865755"/>
            </a:xfrm>
            <a:custGeom>
              <a:avLst/>
              <a:gdLst/>
              <a:ahLst/>
              <a:cxnLst/>
              <a:rect l="l" t="t" r="r" b="b"/>
              <a:pathLst>
                <a:path w="2476500" h="2865754">
                  <a:moveTo>
                    <a:pt x="451586" y="204368"/>
                  </a:moveTo>
                  <a:lnTo>
                    <a:pt x="382257" y="189699"/>
                  </a:lnTo>
                  <a:lnTo>
                    <a:pt x="318236" y="169583"/>
                  </a:lnTo>
                  <a:lnTo>
                    <a:pt x="259664" y="145580"/>
                  </a:lnTo>
                  <a:lnTo>
                    <a:pt x="206654" y="119253"/>
                  </a:lnTo>
                  <a:lnTo>
                    <a:pt x="159372" y="92176"/>
                  </a:lnTo>
                  <a:lnTo>
                    <a:pt x="117932" y="65887"/>
                  </a:lnTo>
                  <a:lnTo>
                    <a:pt x="53149" y="21971"/>
                  </a:lnTo>
                  <a:lnTo>
                    <a:pt x="30060" y="7454"/>
                  </a:lnTo>
                  <a:lnTo>
                    <a:pt x="13373" y="0"/>
                  </a:lnTo>
                  <a:lnTo>
                    <a:pt x="3213" y="1143"/>
                  </a:lnTo>
                  <a:lnTo>
                    <a:pt x="0" y="11925"/>
                  </a:lnTo>
                  <a:lnTo>
                    <a:pt x="4914" y="30378"/>
                  </a:lnTo>
                  <a:lnTo>
                    <a:pt x="16268" y="56121"/>
                  </a:lnTo>
                  <a:lnTo>
                    <a:pt x="51498" y="127990"/>
                  </a:lnTo>
                  <a:lnTo>
                    <a:pt x="71983" y="173355"/>
                  </a:lnTo>
                  <a:lnTo>
                    <a:pt x="92138" y="224510"/>
                  </a:lnTo>
                  <a:lnTo>
                    <a:pt x="110248" y="281089"/>
                  </a:lnTo>
                  <a:lnTo>
                    <a:pt x="124637" y="342696"/>
                  </a:lnTo>
                  <a:lnTo>
                    <a:pt x="133604" y="408965"/>
                  </a:lnTo>
                  <a:lnTo>
                    <a:pt x="135458" y="479526"/>
                  </a:lnTo>
                  <a:lnTo>
                    <a:pt x="451586" y="204368"/>
                  </a:lnTo>
                  <a:close/>
                </a:path>
                <a:path w="2476500" h="2865754">
                  <a:moveTo>
                    <a:pt x="2476360" y="2854007"/>
                  </a:moveTo>
                  <a:lnTo>
                    <a:pt x="2471267" y="2836443"/>
                  </a:lnTo>
                  <a:lnTo>
                    <a:pt x="2460079" y="2811576"/>
                  </a:lnTo>
                  <a:lnTo>
                    <a:pt x="2425522" y="2741345"/>
                  </a:lnTo>
                  <a:lnTo>
                    <a:pt x="2405202" y="2696680"/>
                  </a:lnTo>
                  <a:lnTo>
                    <a:pt x="2384907" y="2646108"/>
                  </a:lnTo>
                  <a:lnTo>
                    <a:pt x="2366149" y="2589987"/>
                  </a:lnTo>
                  <a:lnTo>
                    <a:pt x="2350452" y="2528659"/>
                  </a:lnTo>
                  <a:lnTo>
                    <a:pt x="2339352" y="2462466"/>
                  </a:lnTo>
                  <a:lnTo>
                    <a:pt x="2334387" y="2391778"/>
                  </a:lnTo>
                  <a:lnTo>
                    <a:pt x="2018258" y="2666923"/>
                  </a:lnTo>
                  <a:lnTo>
                    <a:pt x="2087880" y="2678493"/>
                  </a:lnTo>
                  <a:lnTo>
                    <a:pt x="2152281" y="2696527"/>
                  </a:lnTo>
                  <a:lnTo>
                    <a:pt x="2211324" y="2719273"/>
                  </a:lnTo>
                  <a:lnTo>
                    <a:pt x="2264854" y="2745016"/>
                  </a:lnTo>
                  <a:lnTo>
                    <a:pt x="2312746" y="2772041"/>
                  </a:lnTo>
                  <a:lnTo>
                    <a:pt x="2354859" y="2798584"/>
                  </a:lnTo>
                  <a:lnTo>
                    <a:pt x="2421178" y="2843390"/>
                  </a:lnTo>
                  <a:lnTo>
                    <a:pt x="2445105" y="2858185"/>
                  </a:lnTo>
                  <a:lnTo>
                    <a:pt x="2462707" y="2865602"/>
                  </a:lnTo>
                  <a:lnTo>
                    <a:pt x="2473820" y="2863913"/>
                  </a:lnTo>
                  <a:lnTo>
                    <a:pt x="2476360" y="2854007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6262014" y="1758962"/>
              <a:ext cx="676275" cy="776605"/>
            </a:xfrm>
            <a:custGeom>
              <a:avLst/>
              <a:gdLst/>
              <a:ahLst/>
              <a:cxnLst/>
              <a:rect l="l" t="t" r="r" b="b"/>
              <a:pathLst>
                <a:path w="676275" h="776605">
                  <a:moveTo>
                    <a:pt x="676275" y="0"/>
                  </a:moveTo>
                  <a:lnTo>
                    <a:pt x="0" y="0"/>
                  </a:lnTo>
                  <a:lnTo>
                    <a:pt x="0" y="23812"/>
                  </a:lnTo>
                  <a:lnTo>
                    <a:pt x="0" y="776287"/>
                  </a:lnTo>
                  <a:lnTo>
                    <a:pt x="676275" y="776287"/>
                  </a:lnTo>
                  <a:lnTo>
                    <a:pt x="676275" y="23812"/>
                  </a:lnTo>
                  <a:lnTo>
                    <a:pt x="676275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6228687" y="1782763"/>
              <a:ext cx="690880" cy="800100"/>
            </a:xfrm>
            <a:custGeom>
              <a:avLst/>
              <a:gdLst/>
              <a:ahLst/>
              <a:cxnLst/>
              <a:rect l="l" t="t" r="r" b="b"/>
              <a:pathLst>
                <a:path w="690879" h="800100">
                  <a:moveTo>
                    <a:pt x="690562" y="0"/>
                  </a:moveTo>
                  <a:lnTo>
                    <a:pt x="0" y="0"/>
                  </a:lnTo>
                  <a:lnTo>
                    <a:pt x="0" y="800100"/>
                  </a:lnTo>
                  <a:lnTo>
                    <a:pt x="690562" y="800100"/>
                  </a:lnTo>
                  <a:lnTo>
                    <a:pt x="6905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6228686" y="1782764"/>
              <a:ext cx="690880" cy="800100"/>
            </a:xfrm>
            <a:custGeom>
              <a:avLst/>
              <a:gdLst/>
              <a:ahLst/>
              <a:cxnLst/>
              <a:rect l="l" t="t" r="r" b="b"/>
              <a:pathLst>
                <a:path w="690879" h="800100">
                  <a:moveTo>
                    <a:pt x="0" y="0"/>
                  </a:moveTo>
                  <a:lnTo>
                    <a:pt x="690562" y="0"/>
                  </a:lnTo>
                  <a:lnTo>
                    <a:pt x="690562" y="800099"/>
                  </a:lnTo>
                  <a:lnTo>
                    <a:pt x="0" y="8000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6233449" y="1958976"/>
              <a:ext cx="676275" cy="171450"/>
            </a:xfrm>
            <a:custGeom>
              <a:avLst/>
              <a:gdLst/>
              <a:ahLst/>
              <a:cxnLst/>
              <a:rect l="l" t="t" r="r" b="b"/>
              <a:pathLst>
                <a:path w="676275" h="171450">
                  <a:moveTo>
                    <a:pt x="676275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676275" y="171450"/>
                  </a:lnTo>
                  <a:lnTo>
                    <a:pt x="676275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0" name="object 340"/>
          <p:cNvSpPr txBox="1"/>
          <p:nvPr/>
        </p:nvSpPr>
        <p:spPr>
          <a:xfrm>
            <a:off x="6235036" y="1787208"/>
            <a:ext cx="6845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ahoma"/>
                <a:cs typeface="Tahoma"/>
              </a:rPr>
              <a:t>application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41" name="object 341"/>
          <p:cNvSpPr txBox="1"/>
          <p:nvPr/>
        </p:nvSpPr>
        <p:spPr>
          <a:xfrm>
            <a:off x="6235036" y="1939608"/>
            <a:ext cx="6845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transport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42" name="object 342"/>
          <p:cNvSpPr txBox="1"/>
          <p:nvPr/>
        </p:nvSpPr>
        <p:spPr>
          <a:xfrm>
            <a:off x="6235036" y="2092008"/>
            <a:ext cx="6845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ahoma"/>
                <a:cs typeface="Tahoma"/>
              </a:rPr>
              <a:t>network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43" name="object 343"/>
          <p:cNvSpPr txBox="1"/>
          <p:nvPr/>
        </p:nvSpPr>
        <p:spPr>
          <a:xfrm>
            <a:off x="6235036" y="2244408"/>
            <a:ext cx="6845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ahoma"/>
                <a:cs typeface="Tahoma"/>
              </a:rPr>
              <a:t>data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link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44" name="object 344"/>
          <p:cNvSpPr txBox="1"/>
          <p:nvPr/>
        </p:nvSpPr>
        <p:spPr>
          <a:xfrm>
            <a:off x="6235036" y="2396808"/>
            <a:ext cx="6845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Tahoma"/>
                <a:cs typeface="Tahoma"/>
              </a:rPr>
              <a:t>physical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45" name="object 345"/>
          <p:cNvGrpSpPr/>
          <p:nvPr/>
        </p:nvGrpSpPr>
        <p:grpSpPr>
          <a:xfrm>
            <a:off x="5915948" y="1763713"/>
            <a:ext cx="1019175" cy="952500"/>
            <a:chOff x="5915948" y="1763713"/>
            <a:chExt cx="1019175" cy="952500"/>
          </a:xfrm>
        </p:grpSpPr>
        <p:sp>
          <p:nvSpPr>
            <p:cNvPr id="346" name="object 346"/>
            <p:cNvSpPr/>
            <p:nvPr/>
          </p:nvSpPr>
          <p:spPr>
            <a:xfrm>
              <a:off x="6228686" y="2125664"/>
              <a:ext cx="690880" cy="5080"/>
            </a:xfrm>
            <a:custGeom>
              <a:avLst/>
              <a:gdLst/>
              <a:ahLst/>
              <a:cxnLst/>
              <a:rect l="l" t="t" r="r" b="b"/>
              <a:pathLst>
                <a:path w="690879" h="5080">
                  <a:moveTo>
                    <a:pt x="0" y="0"/>
                  </a:moveTo>
                  <a:lnTo>
                    <a:pt x="690562" y="476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6238211" y="2263776"/>
              <a:ext cx="690880" cy="5080"/>
            </a:xfrm>
            <a:custGeom>
              <a:avLst/>
              <a:gdLst/>
              <a:ahLst/>
              <a:cxnLst/>
              <a:rect l="l" t="t" r="r" b="b"/>
              <a:pathLst>
                <a:path w="690879" h="5080">
                  <a:moveTo>
                    <a:pt x="0" y="0"/>
                  </a:moveTo>
                  <a:lnTo>
                    <a:pt x="690562" y="476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6238211" y="2401888"/>
              <a:ext cx="690880" cy="5080"/>
            </a:xfrm>
            <a:custGeom>
              <a:avLst/>
              <a:gdLst/>
              <a:ahLst/>
              <a:cxnLst/>
              <a:rect l="l" t="t" r="r" b="b"/>
              <a:pathLst>
                <a:path w="690879" h="5080">
                  <a:moveTo>
                    <a:pt x="0" y="0"/>
                  </a:moveTo>
                  <a:lnTo>
                    <a:pt x="690562" y="476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5920710" y="1768476"/>
              <a:ext cx="304800" cy="942975"/>
            </a:xfrm>
            <a:prstGeom prst="rect">
              <a:avLst/>
            </a:prstGeom>
            <a:blipFill>
              <a:blip r:embed="rId10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5920710" y="1768476"/>
              <a:ext cx="304800" cy="942975"/>
            </a:xfrm>
            <a:custGeom>
              <a:avLst/>
              <a:gdLst/>
              <a:ahLst/>
              <a:cxnLst/>
              <a:rect l="l" t="t" r="r" b="b"/>
              <a:pathLst>
                <a:path w="304800" h="942975">
                  <a:moveTo>
                    <a:pt x="0" y="942974"/>
                  </a:moveTo>
                  <a:lnTo>
                    <a:pt x="304799" y="0"/>
                  </a:lnTo>
                  <a:lnTo>
                    <a:pt x="304799" y="817562"/>
                  </a:lnTo>
                  <a:lnTo>
                    <a:pt x="0" y="942974"/>
                  </a:lnTo>
                  <a:close/>
                </a:path>
              </a:pathLst>
            </a:custGeom>
            <a:ln w="952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1" name="object 3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20" dirty="0"/>
              <a:t>Transport </a:t>
            </a:r>
            <a:r>
              <a:rPr spc="-5" dirty="0"/>
              <a:t>Layer</a:t>
            </a:r>
            <a:r>
              <a:rPr spc="-100" dirty="0"/>
              <a:t> </a:t>
            </a:r>
            <a:r>
              <a:rPr sz="1800" baseline="2314" dirty="0"/>
              <a:t>3-</a:t>
            </a:r>
            <a:fld id="{81D60167-4931-47E6-BA6A-407CBD079E47}" type="slidenum">
              <a:rPr sz="1800" baseline="2314" dirty="0"/>
              <a:pPr marL="12700">
                <a:lnSpc>
                  <a:spcPct val="100000"/>
                </a:lnSpc>
                <a:spcBef>
                  <a:spcPts val="160"/>
                </a:spcBef>
              </a:pPr>
              <a:t>3</a:t>
            </a:fld>
            <a:endParaRPr sz="1800" baseline="2314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0263" y="783114"/>
            <a:ext cx="45015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TCP </a:t>
            </a:r>
            <a:r>
              <a:rPr sz="4400" spc="-5" dirty="0"/>
              <a:t>fast</a:t>
            </a:r>
            <a:r>
              <a:rPr sz="4400" spc="-55" dirty="0"/>
              <a:t> </a:t>
            </a:r>
            <a:r>
              <a:rPr sz="4400" spc="-5" dirty="0"/>
              <a:t>retransmit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25813" y="1833879"/>
            <a:ext cx="3609340" cy="435016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4965" marR="5080" indent="-342900">
              <a:lnSpc>
                <a:spcPts val="2800"/>
              </a:lnSpc>
              <a:spcBef>
                <a:spcPts val="660"/>
              </a:spcBef>
              <a:tabLst>
                <a:tab pos="354965" algn="l"/>
                <a:tab pos="2844165" algn="l"/>
              </a:tabLst>
            </a:pPr>
            <a:r>
              <a:rPr sz="1800" spc="-795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800" spc="-795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800" spc="-795" smtClean="0">
                <a:latin typeface="Gill Sans MT"/>
                <a:cs typeface="Gill Sans MT"/>
              </a:rPr>
              <a:t>ti</a:t>
            </a:r>
            <a:r>
              <a:rPr lang="en-US" sz="2800" spc="-795" dirty="0" err="1" smtClean="0">
                <a:latin typeface="Gill Sans MT"/>
                <a:cs typeface="Gill Sans MT"/>
              </a:rPr>
              <a:t>tI</a:t>
            </a:r>
            <a:r>
              <a:rPr lang="en-US" sz="2800" spc="-795" dirty="0" smtClean="0">
                <a:latin typeface="Gill Sans MT"/>
                <a:cs typeface="Gill Sans MT"/>
              </a:rPr>
              <a:t>   </a:t>
            </a:r>
            <a:r>
              <a:rPr lang="en-US" sz="2800" dirty="0" smtClean="0">
                <a:latin typeface="Gill Sans MT"/>
                <a:cs typeface="Gill Sans MT"/>
              </a:rPr>
              <a:t>Time-Out </a:t>
            </a:r>
            <a:r>
              <a:rPr sz="2800" smtClean="0">
                <a:latin typeface="Gill Sans MT"/>
                <a:cs typeface="Gill Sans MT"/>
              </a:rPr>
              <a:t>often  </a:t>
            </a:r>
            <a:r>
              <a:rPr sz="2800" dirty="0">
                <a:latin typeface="Gill Sans MT"/>
                <a:cs typeface="Gill Sans MT"/>
              </a:rPr>
              <a:t>relatively</a:t>
            </a:r>
            <a:r>
              <a:rPr sz="2800" spc="-10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long:</a:t>
            </a:r>
            <a:endParaRPr sz="2800">
              <a:latin typeface="Gill Sans MT"/>
              <a:cs typeface="Gill Sans MT"/>
            </a:endParaRPr>
          </a:p>
          <a:p>
            <a:pPr marL="697865" marR="283210" indent="-228600">
              <a:lnSpc>
                <a:spcPts val="2420"/>
              </a:lnSpc>
              <a:spcBef>
                <a:spcPts val="64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long </a:t>
            </a:r>
            <a:r>
              <a:rPr sz="2400" dirty="0">
                <a:latin typeface="Gill Sans MT"/>
                <a:cs typeface="Gill Sans MT"/>
              </a:rPr>
              <a:t>delay </a:t>
            </a:r>
            <a:r>
              <a:rPr sz="2400" spc="-5" dirty="0">
                <a:latin typeface="Gill Sans MT"/>
                <a:cs typeface="Gill Sans MT"/>
              </a:rPr>
              <a:t>before  resending lost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packet</a:t>
            </a:r>
            <a:endParaRPr sz="2400">
              <a:latin typeface="Gill Sans MT"/>
              <a:cs typeface="Gill Sans MT"/>
            </a:endParaRPr>
          </a:p>
          <a:p>
            <a:pPr marL="354965" marR="267970" indent="-342900">
              <a:lnSpc>
                <a:spcPts val="2930"/>
              </a:lnSpc>
              <a:spcBef>
                <a:spcPts val="585"/>
              </a:spcBef>
              <a:tabLst>
                <a:tab pos="354965" algn="l"/>
              </a:tabLst>
            </a:pPr>
            <a:r>
              <a:rPr sz="1800" spc="-795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800" spc="-795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Gill Sans MT"/>
                <a:cs typeface="Gill Sans MT"/>
              </a:rPr>
              <a:t>detect </a:t>
            </a:r>
            <a:r>
              <a:rPr sz="2800" spc="-5" dirty="0">
                <a:latin typeface="Gill Sans MT"/>
                <a:cs typeface="Gill Sans MT"/>
              </a:rPr>
              <a:t>lost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segments  </a:t>
            </a:r>
            <a:r>
              <a:rPr sz="2800" dirty="0">
                <a:latin typeface="Gill Sans MT"/>
                <a:cs typeface="Gill Sans MT"/>
              </a:rPr>
              <a:t>via </a:t>
            </a:r>
            <a:r>
              <a:rPr sz="2800" spc="-5" dirty="0">
                <a:latin typeface="Gill Sans MT"/>
                <a:cs typeface="Gill Sans MT"/>
              </a:rPr>
              <a:t>duplicate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ACKs.</a:t>
            </a:r>
            <a:endParaRPr sz="2800">
              <a:latin typeface="Gill Sans MT"/>
              <a:cs typeface="Gill Sans MT"/>
            </a:endParaRPr>
          </a:p>
          <a:p>
            <a:pPr marL="697865" marR="276860" indent="-228600">
              <a:lnSpc>
                <a:spcPct val="85500"/>
              </a:lnSpc>
              <a:spcBef>
                <a:spcPts val="465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sender </a:t>
            </a:r>
            <a:r>
              <a:rPr sz="2400" dirty="0">
                <a:latin typeface="Gill Sans MT"/>
                <a:cs typeface="Gill Sans MT"/>
              </a:rPr>
              <a:t>often </a:t>
            </a:r>
            <a:r>
              <a:rPr sz="2400" spc="-5" dirty="0">
                <a:latin typeface="Gill Sans MT"/>
                <a:cs typeface="Gill Sans MT"/>
              </a:rPr>
              <a:t>sends  many segments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back-  to-back</a:t>
            </a:r>
            <a:endParaRPr sz="2400">
              <a:latin typeface="Gill Sans MT"/>
              <a:cs typeface="Gill Sans MT"/>
            </a:endParaRPr>
          </a:p>
          <a:p>
            <a:pPr marL="697865" marR="18415" indent="-228600">
              <a:lnSpc>
                <a:spcPct val="85500"/>
              </a:lnSpc>
              <a:spcBef>
                <a:spcPts val="515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if segment is lost, </a:t>
            </a:r>
            <a:r>
              <a:rPr sz="2400" dirty="0">
                <a:latin typeface="Gill Sans MT"/>
                <a:cs typeface="Gill Sans MT"/>
              </a:rPr>
              <a:t>there  </a:t>
            </a:r>
            <a:r>
              <a:rPr sz="2400" spc="-5" dirty="0">
                <a:latin typeface="Gill Sans MT"/>
                <a:cs typeface="Gill Sans MT"/>
              </a:rPr>
              <a:t>will likely </a:t>
            </a:r>
            <a:r>
              <a:rPr sz="2400" dirty="0">
                <a:latin typeface="Gill Sans MT"/>
                <a:cs typeface="Gill Sans MT"/>
              </a:rPr>
              <a:t>be </a:t>
            </a:r>
            <a:r>
              <a:rPr sz="2400" spc="-5" dirty="0">
                <a:latin typeface="Gill Sans MT"/>
                <a:cs typeface="Gill Sans MT"/>
              </a:rPr>
              <a:t>many  duplicate</a:t>
            </a:r>
            <a:r>
              <a:rPr sz="2400" spc="-10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ACKs.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77150" y="3474329"/>
            <a:ext cx="3190875" cy="353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10"/>
              </a:lnSpc>
            </a:pPr>
            <a:r>
              <a:rPr sz="2400" dirty="0">
                <a:latin typeface="Gill Sans MT"/>
                <a:cs typeface="Gill Sans MT"/>
              </a:rPr>
              <a:t>(</a:t>
            </a:r>
            <a:r>
              <a:rPr sz="2400" dirty="0">
                <a:latin typeface="MS PGothic"/>
                <a:cs typeface="MS PGothic"/>
              </a:rPr>
              <a:t>“</a:t>
            </a:r>
            <a:r>
              <a:rPr sz="2400" dirty="0">
                <a:latin typeface="Gill Sans MT"/>
                <a:cs typeface="Gill Sans MT"/>
              </a:rPr>
              <a:t>triple </a:t>
            </a:r>
            <a:r>
              <a:rPr sz="2400" spc="-5" dirty="0">
                <a:latin typeface="Gill Sans MT"/>
                <a:cs typeface="Gill Sans MT"/>
              </a:rPr>
              <a:t>duplicate</a:t>
            </a:r>
            <a:r>
              <a:rPr sz="2400" spc="-295" dirty="0">
                <a:latin typeface="Gill Sans MT"/>
                <a:cs typeface="Gill Sans MT"/>
              </a:rPr>
              <a:t> </a:t>
            </a:r>
            <a:r>
              <a:rPr sz="2400" spc="-20" dirty="0">
                <a:latin typeface="Gill Sans MT"/>
                <a:cs typeface="Gill Sans MT"/>
              </a:rPr>
              <a:t>ACKs</a:t>
            </a:r>
            <a:r>
              <a:rPr sz="2400" spc="-20" dirty="0">
                <a:latin typeface="MS PGothic"/>
                <a:cs typeface="MS PGothic"/>
              </a:rPr>
              <a:t>”</a:t>
            </a:r>
            <a:r>
              <a:rPr sz="2400" spc="-20" dirty="0">
                <a:latin typeface="Gill Sans MT"/>
                <a:cs typeface="Gill Sans MT"/>
              </a:rPr>
              <a:t>),</a:t>
            </a:r>
            <a:endParaRPr sz="2400">
              <a:latin typeface="Gill Sans MT"/>
              <a:cs typeface="Gill Sans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199985" y="2136775"/>
            <a:ext cx="3529329" cy="3926204"/>
            <a:chOff x="5199985" y="2136775"/>
            <a:chExt cx="3529329" cy="3926204"/>
          </a:xfrm>
        </p:grpSpPr>
        <p:sp>
          <p:nvSpPr>
            <p:cNvPr id="6" name="object 6"/>
            <p:cNvSpPr/>
            <p:nvPr/>
          </p:nvSpPr>
          <p:spPr>
            <a:xfrm>
              <a:off x="5209510" y="2371725"/>
              <a:ext cx="3510279" cy="3681729"/>
            </a:xfrm>
            <a:custGeom>
              <a:avLst/>
              <a:gdLst/>
              <a:ahLst/>
              <a:cxnLst/>
              <a:rect l="l" t="t" r="r" b="b"/>
              <a:pathLst>
                <a:path w="3510279" h="3681729">
                  <a:moveTo>
                    <a:pt x="0" y="0"/>
                  </a:moveTo>
                  <a:lnTo>
                    <a:pt x="3509961" y="0"/>
                  </a:lnTo>
                  <a:lnTo>
                    <a:pt x="3509961" y="3681411"/>
                  </a:lnTo>
                  <a:lnTo>
                    <a:pt x="0" y="3681411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52364" y="2136774"/>
              <a:ext cx="3408679" cy="1787525"/>
            </a:xfrm>
            <a:custGeom>
              <a:avLst/>
              <a:gdLst/>
              <a:ahLst/>
              <a:cxnLst/>
              <a:rect l="l" t="t" r="r" b="b"/>
              <a:pathLst>
                <a:path w="3408679" h="1787525">
                  <a:moveTo>
                    <a:pt x="2862262" y="0"/>
                  </a:moveTo>
                  <a:lnTo>
                    <a:pt x="88900" y="0"/>
                  </a:lnTo>
                  <a:lnTo>
                    <a:pt x="88900" y="457200"/>
                  </a:lnTo>
                  <a:lnTo>
                    <a:pt x="2862262" y="457200"/>
                  </a:lnTo>
                  <a:lnTo>
                    <a:pt x="2862262" y="0"/>
                  </a:lnTo>
                  <a:close/>
                </a:path>
                <a:path w="3408679" h="1787525">
                  <a:moveTo>
                    <a:pt x="3408362" y="1246200"/>
                  </a:moveTo>
                  <a:lnTo>
                    <a:pt x="0" y="1246200"/>
                  </a:lnTo>
                  <a:lnTo>
                    <a:pt x="0" y="1787525"/>
                  </a:lnTo>
                  <a:lnTo>
                    <a:pt x="3408362" y="1787525"/>
                  </a:lnTo>
                  <a:lnTo>
                    <a:pt x="3408362" y="1246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31112" y="2122799"/>
            <a:ext cx="3303904" cy="3802379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420"/>
              </a:spcBef>
            </a:pPr>
            <a:r>
              <a:rPr sz="2450" i="1" spc="-50" dirty="0">
                <a:solidFill>
                  <a:srgbClr val="CC0000"/>
                </a:solidFill>
                <a:latin typeface="Tahoma"/>
                <a:cs typeface="Tahoma"/>
              </a:rPr>
              <a:t>TCP </a:t>
            </a:r>
            <a:r>
              <a:rPr sz="2450" i="1" spc="-30" dirty="0">
                <a:solidFill>
                  <a:srgbClr val="CC0000"/>
                </a:solidFill>
                <a:latin typeface="Tahoma"/>
                <a:cs typeface="Tahoma"/>
              </a:rPr>
              <a:t>fast</a:t>
            </a:r>
            <a:r>
              <a:rPr sz="2450" i="1" spc="-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450" i="1" spc="-30" dirty="0">
                <a:solidFill>
                  <a:srgbClr val="CC0000"/>
                </a:solidFill>
                <a:latin typeface="Tahoma"/>
                <a:cs typeface="Tahoma"/>
              </a:rPr>
              <a:t>retransmit</a:t>
            </a:r>
            <a:endParaRPr sz="2450">
              <a:latin typeface="Tahoma"/>
              <a:cs typeface="Tahoma"/>
            </a:endParaRPr>
          </a:p>
          <a:p>
            <a:pPr marL="45720" marR="349885">
              <a:lnSpc>
                <a:spcPts val="2800"/>
              </a:lnSpc>
              <a:spcBef>
                <a:spcPts val="900"/>
              </a:spcBef>
            </a:pPr>
            <a:r>
              <a:rPr sz="2800" spc="-5" dirty="0">
                <a:latin typeface="Gill Sans MT"/>
                <a:cs typeface="Gill Sans MT"/>
              </a:rPr>
              <a:t>if sender </a:t>
            </a:r>
            <a:r>
              <a:rPr sz="2800" spc="-15" dirty="0">
                <a:latin typeface="Gill Sans MT"/>
                <a:cs typeface="Gill Sans MT"/>
              </a:rPr>
              <a:t>receives </a:t>
            </a:r>
            <a:r>
              <a:rPr sz="2800" dirty="0">
                <a:latin typeface="Gill Sans MT"/>
                <a:cs typeface="Gill Sans MT"/>
              </a:rPr>
              <a:t>3  </a:t>
            </a:r>
            <a:r>
              <a:rPr sz="2800" spc="-30" dirty="0">
                <a:latin typeface="Gill Sans MT"/>
                <a:cs typeface="Gill Sans MT"/>
              </a:rPr>
              <a:t>ACKs </a:t>
            </a:r>
            <a:r>
              <a:rPr sz="2800" spc="-10" dirty="0">
                <a:latin typeface="Gill Sans MT"/>
                <a:cs typeface="Gill Sans MT"/>
              </a:rPr>
              <a:t>for </a:t>
            </a:r>
            <a:r>
              <a:rPr sz="2800" dirty="0">
                <a:latin typeface="Gill Sans MT"/>
                <a:cs typeface="Gill Sans MT"/>
              </a:rPr>
              <a:t>same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endParaRPr sz="2800">
              <a:latin typeface="Gill Sans MT"/>
              <a:cs typeface="Gill Sans MT"/>
            </a:endParaRPr>
          </a:p>
          <a:p>
            <a:pPr marL="45720" marR="78740" indent="-33655">
              <a:lnSpc>
                <a:spcPct val="87400"/>
              </a:lnSpc>
              <a:spcBef>
                <a:spcPts val="765"/>
              </a:spcBef>
            </a:pPr>
            <a:r>
              <a:rPr sz="2400" dirty="0">
                <a:latin typeface="Gill Sans MT"/>
                <a:cs typeface="Gill Sans MT"/>
              </a:rPr>
              <a:t>(</a:t>
            </a:r>
            <a:r>
              <a:rPr sz="2400" dirty="0">
                <a:latin typeface="MS PGothic"/>
                <a:cs typeface="MS PGothic"/>
              </a:rPr>
              <a:t>“</a:t>
            </a:r>
            <a:r>
              <a:rPr sz="2400" dirty="0">
                <a:latin typeface="Gill Sans MT"/>
                <a:cs typeface="Gill Sans MT"/>
              </a:rPr>
              <a:t>triple </a:t>
            </a:r>
            <a:r>
              <a:rPr sz="2400" spc="-5" dirty="0">
                <a:latin typeface="Gill Sans MT"/>
                <a:cs typeface="Gill Sans MT"/>
              </a:rPr>
              <a:t>duplicate</a:t>
            </a:r>
            <a:r>
              <a:rPr sz="2400" spc="-290" dirty="0">
                <a:latin typeface="Gill Sans MT"/>
                <a:cs typeface="Gill Sans MT"/>
              </a:rPr>
              <a:t> </a:t>
            </a:r>
            <a:r>
              <a:rPr sz="2400" spc="-20" dirty="0">
                <a:latin typeface="Gill Sans MT"/>
                <a:cs typeface="Gill Sans MT"/>
              </a:rPr>
              <a:t>ACKs</a:t>
            </a:r>
            <a:r>
              <a:rPr sz="2400" spc="-20" dirty="0">
                <a:latin typeface="MS PGothic"/>
                <a:cs typeface="MS PGothic"/>
              </a:rPr>
              <a:t>”</a:t>
            </a:r>
            <a:r>
              <a:rPr sz="2400" spc="-20" dirty="0">
                <a:latin typeface="Gill Sans MT"/>
                <a:cs typeface="Gill Sans MT"/>
              </a:rPr>
              <a:t>),  </a:t>
            </a:r>
            <a:r>
              <a:rPr sz="2800" spc="-15" dirty="0">
                <a:latin typeface="Gill Sans MT"/>
                <a:cs typeface="Gill Sans MT"/>
              </a:rPr>
              <a:t>resend unacked  </a:t>
            </a:r>
            <a:r>
              <a:rPr sz="2800" spc="-5" dirty="0">
                <a:latin typeface="Gill Sans MT"/>
                <a:cs typeface="Gill Sans MT"/>
              </a:rPr>
              <a:t>segment with smallest  </a:t>
            </a:r>
            <a:r>
              <a:rPr sz="2800" dirty="0">
                <a:latin typeface="Gill Sans MT"/>
                <a:cs typeface="Gill Sans MT"/>
              </a:rPr>
              <a:t>seq</a:t>
            </a:r>
            <a:r>
              <a:rPr sz="2800" spc="-1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#</a:t>
            </a:r>
            <a:endParaRPr sz="2800">
              <a:latin typeface="Gill Sans MT"/>
              <a:cs typeface="Gill Sans MT"/>
            </a:endParaRPr>
          </a:p>
          <a:p>
            <a:pPr marL="502920" marR="5080" indent="-241300">
              <a:lnSpc>
                <a:spcPct val="83700"/>
              </a:lnSpc>
              <a:spcBef>
                <a:spcPts val="645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Gill Sans MT"/>
                <a:cs typeface="Gill Sans MT"/>
              </a:rPr>
              <a:t>likely </a:t>
            </a:r>
            <a:r>
              <a:rPr sz="2400" spc="-5" dirty="0">
                <a:latin typeface="Gill Sans MT"/>
                <a:cs typeface="Gill Sans MT"/>
              </a:rPr>
              <a:t>that </a:t>
            </a:r>
            <a:r>
              <a:rPr sz="2400" spc="-15" dirty="0">
                <a:latin typeface="Gill Sans MT"/>
                <a:cs typeface="Gill Sans MT"/>
              </a:rPr>
              <a:t>unacked  </a:t>
            </a:r>
            <a:r>
              <a:rPr sz="2400" spc="-5" dirty="0">
                <a:latin typeface="Gill Sans MT"/>
                <a:cs typeface="Gill Sans MT"/>
              </a:rPr>
              <a:t>segment lost, </a:t>
            </a:r>
            <a:r>
              <a:rPr sz="2400" dirty="0">
                <a:latin typeface="Gill Sans MT"/>
                <a:cs typeface="Gill Sans MT"/>
              </a:rPr>
              <a:t>so</a:t>
            </a:r>
            <a:r>
              <a:rPr sz="2400" spc="-260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don</a:t>
            </a:r>
            <a:r>
              <a:rPr sz="2400" spc="-5" dirty="0">
                <a:latin typeface="MS PGothic"/>
                <a:cs typeface="MS PGothic"/>
              </a:rPr>
              <a:t>’</a:t>
            </a:r>
            <a:r>
              <a:rPr sz="2400" spc="-5" dirty="0">
                <a:latin typeface="Gill Sans MT"/>
                <a:cs typeface="Gill Sans MT"/>
              </a:rPr>
              <a:t>t  wait </a:t>
            </a:r>
            <a:r>
              <a:rPr sz="2400" spc="-10" dirty="0">
                <a:latin typeface="Gill Sans MT"/>
                <a:cs typeface="Gill Sans MT"/>
              </a:rPr>
              <a:t>for </a:t>
            </a:r>
            <a:r>
              <a:rPr sz="2400" spc="-5" dirty="0">
                <a:latin typeface="Gill Sans MT"/>
                <a:cs typeface="Gill Sans MT"/>
              </a:rPr>
              <a:t>timeout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15348" y="1360488"/>
            <a:ext cx="4570412" cy="173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20" dirty="0"/>
              <a:t>Transport </a:t>
            </a:r>
            <a:r>
              <a:rPr spc="-5" dirty="0"/>
              <a:t>Layer</a:t>
            </a:r>
            <a:r>
              <a:rPr spc="-100" dirty="0"/>
              <a:t> </a:t>
            </a:r>
            <a:r>
              <a:rPr sz="1800" baseline="2314" dirty="0"/>
              <a:t>3-</a:t>
            </a:r>
            <a:fld id="{81D60167-4931-47E6-BA6A-407CBD079E47}" type="slidenum">
              <a:rPr sz="1800" baseline="2314" dirty="0"/>
              <a:pPr marL="12700">
                <a:lnSpc>
                  <a:spcPct val="100000"/>
                </a:lnSpc>
                <a:spcBef>
                  <a:spcPts val="160"/>
                </a:spcBef>
              </a:pPr>
              <a:t>30</a:t>
            </a:fld>
            <a:endParaRPr sz="1800" baseline="2314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85546" y="2466976"/>
            <a:ext cx="2605405" cy="3999229"/>
            <a:chOff x="3485546" y="2466976"/>
            <a:chExt cx="2605405" cy="3999229"/>
          </a:xfrm>
        </p:grpSpPr>
        <p:sp>
          <p:nvSpPr>
            <p:cNvPr id="3" name="object 3"/>
            <p:cNvSpPr/>
            <p:nvPr/>
          </p:nvSpPr>
          <p:spPr>
            <a:xfrm>
              <a:off x="3526760" y="2776538"/>
              <a:ext cx="2506345" cy="584200"/>
            </a:xfrm>
            <a:custGeom>
              <a:avLst/>
              <a:gdLst/>
              <a:ahLst/>
              <a:cxnLst/>
              <a:rect l="l" t="t" r="r" b="b"/>
              <a:pathLst>
                <a:path w="2506345" h="584200">
                  <a:moveTo>
                    <a:pt x="0" y="0"/>
                  </a:moveTo>
                  <a:lnTo>
                    <a:pt x="2505820" y="584063"/>
                  </a:lnTo>
                </a:path>
              </a:pathLst>
            </a:custGeom>
            <a:ln w="28574">
              <a:solidFill>
                <a:srgbClr val="434D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67194" y="3305884"/>
              <a:ext cx="93345" cy="83820"/>
            </a:xfrm>
            <a:custGeom>
              <a:avLst/>
              <a:gdLst/>
              <a:ahLst/>
              <a:cxnLst/>
              <a:rect l="l" t="t" r="r" b="b"/>
              <a:pathLst>
                <a:path w="93345" h="83820">
                  <a:moveTo>
                    <a:pt x="19460" y="0"/>
                  </a:moveTo>
                  <a:lnTo>
                    <a:pt x="0" y="83487"/>
                  </a:lnTo>
                  <a:lnTo>
                    <a:pt x="93216" y="61203"/>
                  </a:lnTo>
                  <a:lnTo>
                    <a:pt x="19460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26760" y="3005138"/>
              <a:ext cx="1729739" cy="408305"/>
            </a:xfrm>
            <a:custGeom>
              <a:avLst/>
              <a:gdLst/>
              <a:ahLst/>
              <a:cxnLst/>
              <a:rect l="l" t="t" r="r" b="b"/>
              <a:pathLst>
                <a:path w="1729739" h="408304">
                  <a:moveTo>
                    <a:pt x="0" y="0"/>
                  </a:moveTo>
                  <a:lnTo>
                    <a:pt x="1729549" y="407780"/>
                  </a:lnTo>
                </a:path>
              </a:pathLst>
            </a:custGeom>
            <a:ln w="28574">
              <a:solidFill>
                <a:srgbClr val="434D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90850" y="3358084"/>
              <a:ext cx="93345" cy="83820"/>
            </a:xfrm>
            <a:custGeom>
              <a:avLst/>
              <a:gdLst/>
              <a:ahLst/>
              <a:cxnLst/>
              <a:rect l="l" t="t" r="r" b="b"/>
              <a:pathLst>
                <a:path w="93345" h="83820">
                  <a:moveTo>
                    <a:pt x="19672" y="0"/>
                  </a:moveTo>
                  <a:lnTo>
                    <a:pt x="0" y="83437"/>
                  </a:lnTo>
                  <a:lnTo>
                    <a:pt x="93272" y="61391"/>
                  </a:lnTo>
                  <a:lnTo>
                    <a:pt x="19672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23606" y="2471738"/>
              <a:ext cx="3175" cy="3968750"/>
            </a:xfrm>
            <a:custGeom>
              <a:avLst/>
              <a:gdLst/>
              <a:ahLst/>
              <a:cxnLst/>
              <a:rect l="l" t="t" r="r" b="b"/>
              <a:pathLst>
                <a:path w="3175" h="3968750">
                  <a:moveTo>
                    <a:pt x="3154" y="0"/>
                  </a:moveTo>
                  <a:lnTo>
                    <a:pt x="0" y="39687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85546" y="6389658"/>
              <a:ext cx="76200" cy="76835"/>
            </a:xfrm>
            <a:custGeom>
              <a:avLst/>
              <a:gdLst/>
              <a:ahLst/>
              <a:cxnLst/>
              <a:rect l="l" t="t" r="r" b="b"/>
              <a:pathLst>
                <a:path w="76200" h="76835">
                  <a:moveTo>
                    <a:pt x="76200" y="59"/>
                  </a:moveTo>
                  <a:lnTo>
                    <a:pt x="0" y="0"/>
                  </a:lnTo>
                  <a:lnTo>
                    <a:pt x="38039" y="76229"/>
                  </a:lnTo>
                  <a:lnTo>
                    <a:pt x="76200" y="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41361" y="2547938"/>
              <a:ext cx="11430" cy="3878579"/>
            </a:xfrm>
            <a:custGeom>
              <a:avLst/>
              <a:gdLst/>
              <a:ahLst/>
              <a:cxnLst/>
              <a:rect l="l" t="t" r="r" b="b"/>
              <a:pathLst>
                <a:path w="11429" h="3878579">
                  <a:moveTo>
                    <a:pt x="0" y="0"/>
                  </a:moveTo>
                  <a:lnTo>
                    <a:pt x="11040" y="387826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14156" y="6375293"/>
              <a:ext cx="76200" cy="76835"/>
            </a:xfrm>
            <a:custGeom>
              <a:avLst/>
              <a:gdLst/>
              <a:ahLst/>
              <a:cxnLst/>
              <a:rect l="l" t="t" r="r" b="b"/>
              <a:pathLst>
                <a:path w="76200" h="76835">
                  <a:moveTo>
                    <a:pt x="76200" y="0"/>
                  </a:moveTo>
                  <a:lnTo>
                    <a:pt x="0" y="215"/>
                  </a:lnTo>
                  <a:lnTo>
                    <a:pt x="38317" y="76307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453" y="3419475"/>
              <a:ext cx="2492375" cy="801370"/>
            </a:xfrm>
            <a:custGeom>
              <a:avLst/>
              <a:gdLst/>
              <a:ahLst/>
              <a:cxnLst/>
              <a:rect l="l" t="t" r="r" b="b"/>
              <a:pathLst>
                <a:path w="2492375" h="801370">
                  <a:moveTo>
                    <a:pt x="2492157" y="0"/>
                  </a:moveTo>
                  <a:lnTo>
                    <a:pt x="0" y="800881"/>
                  </a:lnTo>
                </a:path>
              </a:pathLst>
            </a:custGeom>
            <a:ln w="28574">
              <a:solidFill>
                <a:srgbClr val="434D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90248" y="4162065"/>
              <a:ext cx="95250" cy="81915"/>
            </a:xfrm>
            <a:custGeom>
              <a:avLst/>
              <a:gdLst/>
              <a:ahLst/>
              <a:cxnLst/>
              <a:rect l="l" t="t" r="r" b="b"/>
              <a:pathLst>
                <a:path w="95250" h="81914">
                  <a:moveTo>
                    <a:pt x="68499" y="0"/>
                  </a:moveTo>
                  <a:lnTo>
                    <a:pt x="0" y="67034"/>
                  </a:lnTo>
                  <a:lnTo>
                    <a:pt x="94728" y="81614"/>
                  </a:lnTo>
                  <a:lnTo>
                    <a:pt x="68499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26760" y="3233738"/>
              <a:ext cx="2506345" cy="584200"/>
            </a:xfrm>
            <a:custGeom>
              <a:avLst/>
              <a:gdLst/>
              <a:ahLst/>
              <a:cxnLst/>
              <a:rect l="l" t="t" r="r" b="b"/>
              <a:pathLst>
                <a:path w="2506345" h="584200">
                  <a:moveTo>
                    <a:pt x="0" y="0"/>
                  </a:moveTo>
                  <a:lnTo>
                    <a:pt x="2505820" y="584063"/>
                  </a:lnTo>
                </a:path>
              </a:pathLst>
            </a:custGeom>
            <a:ln w="28574">
              <a:solidFill>
                <a:srgbClr val="434D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67194" y="3763084"/>
              <a:ext cx="93345" cy="83820"/>
            </a:xfrm>
            <a:custGeom>
              <a:avLst/>
              <a:gdLst/>
              <a:ahLst/>
              <a:cxnLst/>
              <a:rect l="l" t="t" r="r" b="b"/>
              <a:pathLst>
                <a:path w="93345" h="83820">
                  <a:moveTo>
                    <a:pt x="19460" y="0"/>
                  </a:moveTo>
                  <a:lnTo>
                    <a:pt x="0" y="83487"/>
                  </a:lnTo>
                  <a:lnTo>
                    <a:pt x="93216" y="61203"/>
                  </a:lnTo>
                  <a:lnTo>
                    <a:pt x="19460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26760" y="3690938"/>
              <a:ext cx="2506345" cy="584200"/>
            </a:xfrm>
            <a:custGeom>
              <a:avLst/>
              <a:gdLst/>
              <a:ahLst/>
              <a:cxnLst/>
              <a:rect l="l" t="t" r="r" b="b"/>
              <a:pathLst>
                <a:path w="2506345" h="584200">
                  <a:moveTo>
                    <a:pt x="0" y="0"/>
                  </a:moveTo>
                  <a:lnTo>
                    <a:pt x="2505820" y="584063"/>
                  </a:lnTo>
                </a:path>
              </a:pathLst>
            </a:custGeom>
            <a:ln w="28574">
              <a:solidFill>
                <a:srgbClr val="434D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67194" y="4220285"/>
              <a:ext cx="93345" cy="83820"/>
            </a:xfrm>
            <a:custGeom>
              <a:avLst/>
              <a:gdLst/>
              <a:ahLst/>
              <a:cxnLst/>
              <a:rect l="l" t="t" r="r" b="b"/>
              <a:pathLst>
                <a:path w="93345" h="83820">
                  <a:moveTo>
                    <a:pt x="19460" y="0"/>
                  </a:moveTo>
                  <a:lnTo>
                    <a:pt x="0" y="83487"/>
                  </a:lnTo>
                  <a:lnTo>
                    <a:pt x="93216" y="61203"/>
                  </a:lnTo>
                  <a:lnTo>
                    <a:pt x="19460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26760" y="3462338"/>
              <a:ext cx="2506345" cy="584200"/>
            </a:xfrm>
            <a:custGeom>
              <a:avLst/>
              <a:gdLst/>
              <a:ahLst/>
              <a:cxnLst/>
              <a:rect l="l" t="t" r="r" b="b"/>
              <a:pathLst>
                <a:path w="2506345" h="584200">
                  <a:moveTo>
                    <a:pt x="0" y="0"/>
                  </a:moveTo>
                  <a:lnTo>
                    <a:pt x="2505820" y="584063"/>
                  </a:lnTo>
                </a:path>
              </a:pathLst>
            </a:custGeom>
            <a:ln w="28574">
              <a:solidFill>
                <a:srgbClr val="434D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67194" y="3991684"/>
              <a:ext cx="93345" cy="83820"/>
            </a:xfrm>
            <a:custGeom>
              <a:avLst/>
              <a:gdLst/>
              <a:ahLst/>
              <a:cxnLst/>
              <a:rect l="l" t="t" r="r" b="b"/>
              <a:pathLst>
                <a:path w="93345" h="83820">
                  <a:moveTo>
                    <a:pt x="19460" y="0"/>
                  </a:moveTo>
                  <a:lnTo>
                    <a:pt x="0" y="83487"/>
                  </a:lnTo>
                  <a:lnTo>
                    <a:pt x="93216" y="61203"/>
                  </a:lnTo>
                  <a:lnTo>
                    <a:pt x="19460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18987" y="3843338"/>
              <a:ext cx="2503805" cy="821690"/>
            </a:xfrm>
            <a:custGeom>
              <a:avLst/>
              <a:gdLst/>
              <a:ahLst/>
              <a:cxnLst/>
              <a:rect l="l" t="t" r="r" b="b"/>
              <a:pathLst>
                <a:path w="2503804" h="821689">
                  <a:moveTo>
                    <a:pt x="2503323" y="0"/>
                  </a:moveTo>
                  <a:lnTo>
                    <a:pt x="0" y="821353"/>
                  </a:lnTo>
                </a:path>
              </a:pathLst>
            </a:custGeom>
            <a:ln w="28574">
              <a:solidFill>
                <a:srgbClr val="434D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91837" y="4606149"/>
              <a:ext cx="95250" cy="81915"/>
            </a:xfrm>
            <a:custGeom>
              <a:avLst/>
              <a:gdLst/>
              <a:ahLst/>
              <a:cxnLst/>
              <a:rect l="l" t="t" r="r" b="b"/>
              <a:pathLst>
                <a:path w="95250" h="81914">
                  <a:moveTo>
                    <a:pt x="68089" y="0"/>
                  </a:moveTo>
                  <a:lnTo>
                    <a:pt x="0" y="67450"/>
                  </a:lnTo>
                  <a:lnTo>
                    <a:pt x="94814" y="81452"/>
                  </a:lnTo>
                  <a:lnTo>
                    <a:pt x="68089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53698" y="4071938"/>
              <a:ext cx="2480310" cy="878205"/>
            </a:xfrm>
            <a:custGeom>
              <a:avLst/>
              <a:gdLst/>
              <a:ahLst/>
              <a:cxnLst/>
              <a:rect l="l" t="t" r="r" b="b"/>
              <a:pathLst>
                <a:path w="2480310" h="878204">
                  <a:moveTo>
                    <a:pt x="2479725" y="0"/>
                  </a:moveTo>
                  <a:lnTo>
                    <a:pt x="0" y="877875"/>
                  </a:lnTo>
                </a:path>
              </a:pathLst>
            </a:custGeom>
            <a:ln w="28574">
              <a:solidFill>
                <a:srgbClr val="434D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26760" y="4890336"/>
              <a:ext cx="95250" cy="81280"/>
            </a:xfrm>
            <a:custGeom>
              <a:avLst/>
              <a:gdLst/>
              <a:ahLst/>
              <a:cxnLst/>
              <a:rect l="l" t="t" r="r" b="b"/>
              <a:pathLst>
                <a:path w="95250" h="81279">
                  <a:moveTo>
                    <a:pt x="66506" y="0"/>
                  </a:moveTo>
                  <a:lnTo>
                    <a:pt x="0" y="69013"/>
                  </a:lnTo>
                  <a:lnTo>
                    <a:pt x="95115" y="80810"/>
                  </a:lnTo>
                  <a:lnTo>
                    <a:pt x="66506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53641" y="4300538"/>
              <a:ext cx="2468880" cy="890905"/>
            </a:xfrm>
            <a:custGeom>
              <a:avLst/>
              <a:gdLst/>
              <a:ahLst/>
              <a:cxnLst/>
              <a:rect l="l" t="t" r="r" b="b"/>
              <a:pathLst>
                <a:path w="2468879" h="890904">
                  <a:moveTo>
                    <a:pt x="2468669" y="0"/>
                  </a:moveTo>
                  <a:lnTo>
                    <a:pt x="0" y="890416"/>
                  </a:lnTo>
                </a:path>
              </a:pathLst>
            </a:custGeom>
            <a:ln w="28574">
              <a:solidFill>
                <a:srgbClr val="434D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26762" y="5131244"/>
              <a:ext cx="95250" cy="80645"/>
            </a:xfrm>
            <a:custGeom>
              <a:avLst/>
              <a:gdLst/>
              <a:ahLst/>
              <a:cxnLst/>
              <a:rect l="l" t="t" r="r" b="b"/>
              <a:pathLst>
                <a:path w="95250" h="80645">
                  <a:moveTo>
                    <a:pt x="66097" y="0"/>
                  </a:moveTo>
                  <a:lnTo>
                    <a:pt x="0" y="69405"/>
                  </a:lnTo>
                  <a:lnTo>
                    <a:pt x="95182" y="80639"/>
                  </a:lnTo>
                  <a:lnTo>
                    <a:pt x="66097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52160" y="5241925"/>
              <a:ext cx="2506345" cy="584200"/>
            </a:xfrm>
            <a:custGeom>
              <a:avLst/>
              <a:gdLst/>
              <a:ahLst/>
              <a:cxnLst/>
              <a:rect l="l" t="t" r="r" b="b"/>
              <a:pathLst>
                <a:path w="2506345" h="584200">
                  <a:moveTo>
                    <a:pt x="0" y="0"/>
                  </a:moveTo>
                  <a:lnTo>
                    <a:pt x="2505820" y="584063"/>
                  </a:lnTo>
                </a:path>
              </a:pathLst>
            </a:custGeom>
            <a:ln w="28574">
              <a:solidFill>
                <a:srgbClr val="434D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92594" y="5771272"/>
              <a:ext cx="93345" cy="83820"/>
            </a:xfrm>
            <a:custGeom>
              <a:avLst/>
              <a:gdLst/>
              <a:ahLst/>
              <a:cxnLst/>
              <a:rect l="l" t="t" r="r" b="b"/>
              <a:pathLst>
                <a:path w="93345" h="83820">
                  <a:moveTo>
                    <a:pt x="19460" y="0"/>
                  </a:moveTo>
                  <a:lnTo>
                    <a:pt x="0" y="83487"/>
                  </a:lnTo>
                  <a:lnTo>
                    <a:pt x="93216" y="61202"/>
                  </a:lnTo>
                  <a:lnTo>
                    <a:pt x="19460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343563" y="6476682"/>
            <a:ext cx="3016885" cy="5664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114300">
              <a:lnSpc>
                <a:spcPts val="2100"/>
              </a:lnSpc>
              <a:spcBef>
                <a:spcPts val="220"/>
              </a:spcBef>
            </a:pPr>
            <a:r>
              <a:rPr sz="1800" spc="-10" dirty="0">
                <a:latin typeface="Tahoma"/>
                <a:cs typeface="Tahoma"/>
              </a:rPr>
              <a:t>fast retransmit </a:t>
            </a:r>
            <a:r>
              <a:rPr sz="1800" spc="-5" dirty="0">
                <a:latin typeface="Tahoma"/>
                <a:cs typeface="Tahoma"/>
              </a:rPr>
              <a:t>after sender  receipt </a:t>
            </a:r>
            <a:r>
              <a:rPr sz="1800" dirty="0">
                <a:latin typeface="Tahoma"/>
                <a:cs typeface="Tahoma"/>
              </a:rPr>
              <a:t>of </a:t>
            </a:r>
            <a:r>
              <a:rPr sz="1800" spc="-5" dirty="0">
                <a:latin typeface="Tahoma"/>
                <a:cs typeface="Tahoma"/>
              </a:rPr>
              <a:t>triple duplicate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ACK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47025" y="1630045"/>
            <a:ext cx="6153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ahoma"/>
                <a:cs typeface="Tahoma"/>
              </a:rPr>
              <a:t>Host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B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00700" y="1647508"/>
            <a:ext cx="6172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ahoma"/>
                <a:cs typeface="Tahoma"/>
              </a:rPr>
              <a:t>Host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A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674398" y="2697163"/>
            <a:ext cx="2085975" cy="2755900"/>
            <a:chOff x="3674398" y="2697163"/>
            <a:chExt cx="2085975" cy="2755900"/>
          </a:xfrm>
        </p:grpSpPr>
        <p:sp>
          <p:nvSpPr>
            <p:cNvPr id="31" name="object 31"/>
            <p:cNvSpPr/>
            <p:nvPr/>
          </p:nvSpPr>
          <p:spPr>
            <a:xfrm>
              <a:off x="3674389" y="2697175"/>
              <a:ext cx="2085975" cy="1529080"/>
            </a:xfrm>
            <a:custGeom>
              <a:avLst/>
              <a:gdLst/>
              <a:ahLst/>
              <a:cxnLst/>
              <a:rect l="l" t="t" r="r" b="b"/>
              <a:pathLst>
                <a:path w="2085975" h="1529079">
                  <a:moveTo>
                    <a:pt x="781050" y="1282700"/>
                  </a:moveTo>
                  <a:lnTo>
                    <a:pt x="33337" y="1282700"/>
                  </a:lnTo>
                  <a:lnTo>
                    <a:pt x="33337" y="1528762"/>
                  </a:lnTo>
                  <a:lnTo>
                    <a:pt x="781050" y="1528762"/>
                  </a:lnTo>
                  <a:lnTo>
                    <a:pt x="781050" y="1282700"/>
                  </a:lnTo>
                  <a:close/>
                </a:path>
                <a:path w="2085975" h="1529079">
                  <a:moveTo>
                    <a:pt x="2085975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085975" y="304800"/>
                  </a:lnTo>
                  <a:lnTo>
                    <a:pt x="20859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29951" y="4641850"/>
              <a:ext cx="755650" cy="499109"/>
            </a:xfrm>
            <a:custGeom>
              <a:avLst/>
              <a:gdLst/>
              <a:ahLst/>
              <a:cxnLst/>
              <a:rect l="l" t="t" r="r" b="b"/>
              <a:pathLst>
                <a:path w="755650" h="499110">
                  <a:moveTo>
                    <a:pt x="747712" y="0"/>
                  </a:moveTo>
                  <a:lnTo>
                    <a:pt x="0" y="0"/>
                  </a:lnTo>
                  <a:lnTo>
                    <a:pt x="0" y="201612"/>
                  </a:lnTo>
                  <a:lnTo>
                    <a:pt x="747712" y="201612"/>
                  </a:lnTo>
                  <a:lnTo>
                    <a:pt x="747712" y="0"/>
                  </a:lnTo>
                  <a:close/>
                </a:path>
                <a:path w="755650" h="499110">
                  <a:moveTo>
                    <a:pt x="755650" y="296862"/>
                  </a:moveTo>
                  <a:lnTo>
                    <a:pt x="7937" y="296862"/>
                  </a:lnTo>
                  <a:lnTo>
                    <a:pt x="7937" y="498487"/>
                  </a:lnTo>
                  <a:lnTo>
                    <a:pt x="755650" y="498487"/>
                  </a:lnTo>
                  <a:lnTo>
                    <a:pt x="755650" y="2968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04551" y="3019424"/>
              <a:ext cx="795655" cy="2433955"/>
            </a:xfrm>
            <a:custGeom>
              <a:avLst/>
              <a:gdLst/>
              <a:ahLst/>
              <a:cxnLst/>
              <a:rect l="l" t="t" r="r" b="b"/>
              <a:pathLst>
                <a:path w="795654" h="2433954">
                  <a:moveTo>
                    <a:pt x="757237" y="2208212"/>
                  </a:moveTo>
                  <a:lnTo>
                    <a:pt x="0" y="2208212"/>
                  </a:lnTo>
                  <a:lnTo>
                    <a:pt x="0" y="2433637"/>
                  </a:lnTo>
                  <a:lnTo>
                    <a:pt x="757237" y="2433637"/>
                  </a:lnTo>
                  <a:lnTo>
                    <a:pt x="757237" y="2208212"/>
                  </a:lnTo>
                  <a:close/>
                </a:path>
                <a:path w="795654" h="2433954">
                  <a:moveTo>
                    <a:pt x="795337" y="0"/>
                  </a:moveTo>
                  <a:lnTo>
                    <a:pt x="38100" y="0"/>
                  </a:lnTo>
                  <a:lnTo>
                    <a:pt x="38100" y="225425"/>
                  </a:lnTo>
                  <a:lnTo>
                    <a:pt x="795337" y="225425"/>
                  </a:lnTo>
                  <a:lnTo>
                    <a:pt x="7953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691225" y="2676843"/>
            <a:ext cx="2162175" cy="2767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5080" indent="23495">
              <a:lnSpc>
                <a:spcPct val="125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Seq=92, </a:t>
            </a:r>
            <a:r>
              <a:rPr sz="1400" dirty="0">
                <a:latin typeface="Tahoma"/>
                <a:cs typeface="Tahoma"/>
              </a:rPr>
              <a:t>8 </a:t>
            </a:r>
            <a:r>
              <a:rPr sz="1400" spc="-5" dirty="0">
                <a:latin typeface="Tahoma"/>
                <a:cs typeface="Tahoma"/>
              </a:rPr>
              <a:t>bytes </a:t>
            </a:r>
            <a:r>
              <a:rPr sz="1400" dirty="0">
                <a:latin typeface="Tahoma"/>
                <a:cs typeface="Tahoma"/>
              </a:rPr>
              <a:t>of data  </a:t>
            </a:r>
            <a:r>
              <a:rPr sz="1400" spc="-5" dirty="0">
                <a:latin typeface="Tahoma"/>
                <a:cs typeface="Tahoma"/>
              </a:rPr>
              <a:t>Seq=100, </a:t>
            </a:r>
            <a:r>
              <a:rPr sz="1400" dirty="0">
                <a:latin typeface="Tahoma"/>
                <a:cs typeface="Tahoma"/>
              </a:rPr>
              <a:t>20 </a:t>
            </a:r>
            <a:r>
              <a:rPr sz="1400" spc="-5" dirty="0">
                <a:latin typeface="Tahoma"/>
                <a:cs typeface="Tahoma"/>
              </a:rPr>
              <a:t>bytes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data</a:t>
            </a:r>
            <a:endParaRPr sz="1400">
              <a:latin typeface="Tahoma"/>
              <a:cs typeface="Tahoma"/>
            </a:endParaRPr>
          </a:p>
          <a:p>
            <a:pPr marR="350520" algn="r">
              <a:lnSpc>
                <a:spcPts val="2835"/>
              </a:lnSpc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Arial"/>
              <a:cs typeface="Arial"/>
            </a:endParaRPr>
          </a:p>
          <a:p>
            <a:pPr marL="25400" marR="1348105" indent="3175" algn="just">
              <a:lnSpc>
                <a:spcPct val="146600"/>
              </a:lnSpc>
            </a:pPr>
            <a:r>
              <a:rPr sz="1400" dirty="0">
                <a:latin typeface="Arial"/>
                <a:cs typeface="Arial"/>
              </a:rPr>
              <a:t>ACK=100  ACK=100  ACK=100  ACK=100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400" spc="-5" dirty="0">
                <a:latin typeface="Tahoma"/>
                <a:cs typeface="Tahoma"/>
              </a:rPr>
              <a:t>Seq=100, </a:t>
            </a:r>
            <a:r>
              <a:rPr sz="1400" dirty="0">
                <a:latin typeface="Tahoma"/>
                <a:cs typeface="Tahoma"/>
              </a:rPr>
              <a:t>20 </a:t>
            </a:r>
            <a:r>
              <a:rPr sz="1400" spc="-5" dirty="0">
                <a:latin typeface="Tahoma"/>
                <a:cs typeface="Tahoma"/>
              </a:rPr>
              <a:t>bytes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data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19969" y="4226624"/>
            <a:ext cx="240029" cy="62357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ti</a:t>
            </a:r>
            <a:r>
              <a:rPr sz="1400" spc="-5" dirty="0">
                <a:latin typeface="Tahoma"/>
                <a:cs typeface="Tahoma"/>
              </a:rPr>
              <a:t>m</a:t>
            </a:r>
            <a:r>
              <a:rPr sz="1400" dirty="0">
                <a:latin typeface="Tahoma"/>
                <a:cs typeface="Tahoma"/>
              </a:rPr>
              <a:t>eo</a:t>
            </a:r>
            <a:r>
              <a:rPr sz="1400" spc="-5" dirty="0">
                <a:latin typeface="Tahoma"/>
                <a:cs typeface="Tahoma"/>
              </a:rPr>
              <a:t>u</a:t>
            </a:r>
            <a:r>
              <a:rPr sz="1400" dirty="0">
                <a:latin typeface="Tahoma"/>
                <a:cs typeface="Tahoma"/>
              </a:rPr>
              <a:t>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287049" y="2749551"/>
            <a:ext cx="104775" cy="1417955"/>
            <a:chOff x="3287049" y="2749551"/>
            <a:chExt cx="104775" cy="1417955"/>
          </a:xfrm>
        </p:grpSpPr>
        <p:sp>
          <p:nvSpPr>
            <p:cNvPr id="37" name="object 37"/>
            <p:cNvSpPr/>
            <p:nvPr/>
          </p:nvSpPr>
          <p:spPr>
            <a:xfrm>
              <a:off x="3334674" y="2774951"/>
              <a:ext cx="0" cy="1392555"/>
            </a:xfrm>
            <a:custGeom>
              <a:avLst/>
              <a:gdLst/>
              <a:ahLst/>
              <a:cxnLst/>
              <a:rect l="l" t="t" r="r" b="b"/>
              <a:pathLst>
                <a:path h="1392554">
                  <a:moveTo>
                    <a:pt x="0" y="139223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296574" y="274955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287049" y="2762840"/>
              <a:ext cx="104775" cy="0"/>
            </a:xfrm>
            <a:custGeom>
              <a:avLst/>
              <a:gdLst/>
              <a:ahLst/>
              <a:cxnLst/>
              <a:rect l="l" t="t" r="r" b="b"/>
              <a:pathLst>
                <a:path w="104775">
                  <a:moveTo>
                    <a:pt x="0" y="0"/>
                  </a:moveTo>
                  <a:lnTo>
                    <a:pt x="104775" y="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3269585" y="4902200"/>
            <a:ext cx="104775" cy="1371600"/>
            <a:chOff x="3269585" y="4902200"/>
            <a:chExt cx="104775" cy="1371600"/>
          </a:xfrm>
        </p:grpSpPr>
        <p:sp>
          <p:nvSpPr>
            <p:cNvPr id="41" name="object 41"/>
            <p:cNvSpPr/>
            <p:nvPr/>
          </p:nvSpPr>
          <p:spPr>
            <a:xfrm>
              <a:off x="3334673" y="4902200"/>
              <a:ext cx="0" cy="1346200"/>
            </a:xfrm>
            <a:custGeom>
              <a:avLst/>
              <a:gdLst/>
              <a:ahLst/>
              <a:cxnLst/>
              <a:rect l="l" t="t" r="r" b="b"/>
              <a:pathLst>
                <a:path h="1346200">
                  <a:moveTo>
                    <a:pt x="1" y="0"/>
                  </a:moveTo>
                  <a:lnTo>
                    <a:pt x="0" y="13461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96573" y="6197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269585" y="6260940"/>
              <a:ext cx="104775" cy="0"/>
            </a:xfrm>
            <a:custGeom>
              <a:avLst/>
              <a:gdLst/>
              <a:ahLst/>
              <a:cxnLst/>
              <a:rect l="l" t="t" r="r" b="b"/>
              <a:pathLst>
                <a:path w="104775">
                  <a:moveTo>
                    <a:pt x="104775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1070263" y="783114"/>
            <a:ext cx="45015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TCP </a:t>
            </a:r>
            <a:r>
              <a:rPr sz="4400" spc="-5" dirty="0"/>
              <a:t>fast</a:t>
            </a:r>
            <a:r>
              <a:rPr sz="4400" spc="-55" dirty="0"/>
              <a:t> </a:t>
            </a:r>
            <a:r>
              <a:rPr sz="4400" spc="-5" dirty="0"/>
              <a:t>retransmit</a:t>
            </a:r>
            <a:endParaRPr sz="4400"/>
          </a:p>
        </p:txBody>
      </p:sp>
      <p:sp>
        <p:nvSpPr>
          <p:cNvPr id="45" name="object 45"/>
          <p:cNvSpPr/>
          <p:nvPr/>
        </p:nvSpPr>
        <p:spPr>
          <a:xfrm>
            <a:off x="1115348" y="1360488"/>
            <a:ext cx="4570412" cy="173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" name="object 46"/>
          <p:cNvGrpSpPr/>
          <p:nvPr/>
        </p:nvGrpSpPr>
        <p:grpSpPr>
          <a:xfrm>
            <a:off x="3144173" y="1854201"/>
            <a:ext cx="630555" cy="533400"/>
            <a:chOff x="3144173" y="1854201"/>
            <a:chExt cx="630555" cy="533400"/>
          </a:xfrm>
        </p:grpSpPr>
        <p:sp>
          <p:nvSpPr>
            <p:cNvPr id="47" name="object 47"/>
            <p:cNvSpPr/>
            <p:nvPr/>
          </p:nvSpPr>
          <p:spPr>
            <a:xfrm>
              <a:off x="3144173" y="1854201"/>
              <a:ext cx="630236" cy="5333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12714" y="1905368"/>
              <a:ext cx="306445" cy="24425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5722273" y="1881188"/>
            <a:ext cx="654050" cy="579755"/>
            <a:chOff x="5722273" y="1881188"/>
            <a:chExt cx="654050" cy="579755"/>
          </a:xfrm>
        </p:grpSpPr>
        <p:sp>
          <p:nvSpPr>
            <p:cNvPr id="50" name="object 50"/>
            <p:cNvSpPr/>
            <p:nvPr/>
          </p:nvSpPr>
          <p:spPr>
            <a:xfrm>
              <a:off x="5722273" y="1881188"/>
              <a:ext cx="654050" cy="5794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779611" y="1936772"/>
              <a:ext cx="318023" cy="26533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20" dirty="0"/>
              <a:t>Transport </a:t>
            </a:r>
            <a:r>
              <a:rPr spc="-5" dirty="0"/>
              <a:t>Layer</a:t>
            </a:r>
            <a:r>
              <a:rPr spc="-100" dirty="0"/>
              <a:t> </a:t>
            </a:r>
            <a:r>
              <a:rPr sz="1800" baseline="2314" dirty="0"/>
              <a:t>3-</a:t>
            </a:r>
            <a:fld id="{81D60167-4931-47E6-BA6A-407CBD079E47}" type="slidenum">
              <a:rPr sz="1800" baseline="2314" dirty="0"/>
              <a:pPr marL="12700">
                <a:lnSpc>
                  <a:spcPct val="100000"/>
                </a:lnSpc>
                <a:spcBef>
                  <a:spcPts val="160"/>
                </a:spcBef>
              </a:pPr>
              <a:t>31</a:t>
            </a:fld>
            <a:endParaRPr sz="1800" baseline="2314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8829" y="1510535"/>
            <a:ext cx="4049735" cy="114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0263" y="909320"/>
            <a:ext cx="57092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4275" algn="l"/>
              </a:tabLst>
            </a:pPr>
            <a:r>
              <a:rPr sz="4400" spc="-5" dirty="0"/>
              <a:t>Transport	Layer:</a:t>
            </a:r>
            <a:r>
              <a:rPr sz="4400" spc="-50" dirty="0"/>
              <a:t> </a:t>
            </a:r>
            <a:r>
              <a:rPr sz="4400" spc="-5" dirty="0"/>
              <a:t>Outline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20" dirty="0"/>
              <a:t>Transport </a:t>
            </a:r>
            <a:r>
              <a:rPr spc="-5" dirty="0"/>
              <a:t>Layer</a:t>
            </a:r>
            <a:r>
              <a:rPr spc="-100" dirty="0"/>
              <a:t> </a:t>
            </a:r>
            <a:r>
              <a:rPr sz="1800" baseline="2314" dirty="0"/>
              <a:t>3-</a:t>
            </a:r>
            <a:fld id="{81D60167-4931-47E6-BA6A-407CBD079E47}" type="slidenum">
              <a:rPr sz="1800" baseline="2314" dirty="0"/>
              <a:pPr marL="12700">
                <a:lnSpc>
                  <a:spcPct val="100000"/>
                </a:lnSpc>
                <a:spcBef>
                  <a:spcPts val="160"/>
                </a:spcBef>
              </a:pPr>
              <a:t>32</a:t>
            </a:fld>
            <a:endParaRPr sz="1800" baseline="2314"/>
          </a:p>
        </p:txBody>
      </p:sp>
      <p:sp>
        <p:nvSpPr>
          <p:cNvPr id="4" name="object 4"/>
          <p:cNvSpPr txBox="1"/>
          <p:nvPr/>
        </p:nvSpPr>
        <p:spPr>
          <a:xfrm>
            <a:off x="1070263" y="2037079"/>
            <a:ext cx="2819400" cy="243332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570865" marR="351790" indent="-558800">
              <a:lnSpc>
                <a:spcPts val="2800"/>
              </a:lnSpc>
              <a:spcBef>
                <a:spcPts val="660"/>
              </a:spcBef>
            </a:pPr>
            <a:r>
              <a:rPr sz="2800" dirty="0">
                <a:latin typeface="Gill Sans MT"/>
                <a:cs typeface="Gill Sans MT"/>
              </a:rPr>
              <a:t>1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transport-layer  </a:t>
            </a:r>
            <a:r>
              <a:rPr sz="2800" dirty="0">
                <a:latin typeface="Gill Sans MT"/>
                <a:cs typeface="Gill Sans MT"/>
              </a:rPr>
              <a:t>services</a:t>
            </a:r>
            <a:endParaRPr sz="2800">
              <a:latin typeface="Gill Sans MT"/>
              <a:cs typeface="Gill Sans MT"/>
            </a:endParaRPr>
          </a:p>
          <a:p>
            <a:pPr marL="570865" marR="150495" indent="-558800">
              <a:lnSpc>
                <a:spcPts val="2830"/>
              </a:lnSpc>
              <a:spcBef>
                <a:spcPts val="745"/>
              </a:spcBef>
            </a:pPr>
            <a:r>
              <a:rPr sz="2800" dirty="0">
                <a:latin typeface="Gill Sans MT"/>
                <a:cs typeface="Gill Sans MT"/>
              </a:rPr>
              <a:t>2 multiplexing and  demultiplexing</a:t>
            </a:r>
            <a:endParaRPr sz="2800">
              <a:latin typeface="Gill Sans MT"/>
              <a:cs typeface="Gill Sans MT"/>
            </a:endParaRPr>
          </a:p>
          <a:p>
            <a:pPr marL="570865" marR="5080" indent="-558800">
              <a:lnSpc>
                <a:spcPts val="2930"/>
              </a:lnSpc>
              <a:spcBef>
                <a:spcPts val="560"/>
              </a:spcBef>
            </a:pPr>
            <a:r>
              <a:rPr sz="2800" dirty="0">
                <a:latin typeface="Gill Sans MT"/>
                <a:cs typeface="Gill Sans MT"/>
              </a:rPr>
              <a:t>3 </a:t>
            </a:r>
            <a:r>
              <a:rPr sz="2800" spc="-5" dirty="0">
                <a:latin typeface="Gill Sans MT"/>
                <a:cs typeface="Gill Sans MT"/>
              </a:rPr>
              <a:t>connectionless  transport: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UDP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32663" y="2037079"/>
            <a:ext cx="3948429" cy="359854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571500" marR="698500" indent="-558800">
              <a:lnSpc>
                <a:spcPts val="2800"/>
              </a:lnSpc>
              <a:spcBef>
                <a:spcPts val="660"/>
              </a:spcBef>
            </a:pPr>
            <a:r>
              <a:rPr sz="2800" dirty="0">
                <a:solidFill>
                  <a:srgbClr val="FF0000"/>
                </a:solidFill>
                <a:latin typeface="Gill Sans MT"/>
                <a:cs typeface="Gill Sans MT"/>
              </a:rPr>
              <a:t>4 </a:t>
            </a:r>
            <a:r>
              <a:rPr sz="2800" spc="-5" dirty="0">
                <a:solidFill>
                  <a:srgbClr val="FF0000"/>
                </a:solidFill>
                <a:latin typeface="Gill Sans MT"/>
                <a:cs typeface="Gill Sans MT"/>
              </a:rPr>
              <a:t>connection-oriented  transport:</a:t>
            </a:r>
            <a:r>
              <a:rPr sz="2800" spc="-1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FF0000"/>
                </a:solidFill>
                <a:latin typeface="Gill Sans MT"/>
                <a:cs typeface="Gill Sans MT"/>
              </a:rPr>
              <a:t>TCP</a:t>
            </a:r>
            <a:endParaRPr sz="2800">
              <a:latin typeface="Gill Sans MT"/>
              <a:cs typeface="Gill Sans MT"/>
            </a:endParaRPr>
          </a:p>
          <a:p>
            <a:pPr marL="685165">
              <a:lnSpc>
                <a:spcPct val="100000"/>
              </a:lnSpc>
              <a:spcBef>
                <a:spcPts val="175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segment</a:t>
            </a:r>
            <a:r>
              <a:rPr sz="2400" spc="-4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structure</a:t>
            </a:r>
            <a:endParaRPr sz="2400">
              <a:latin typeface="Gill Sans MT"/>
              <a:cs typeface="Gill Sans MT"/>
            </a:endParaRPr>
          </a:p>
          <a:p>
            <a:pPr marL="685165">
              <a:lnSpc>
                <a:spcPct val="100000"/>
              </a:lnSpc>
              <a:spcBef>
                <a:spcPts val="12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reliable </a:t>
            </a:r>
            <a:r>
              <a:rPr sz="2400" dirty="0">
                <a:latin typeface="Gill Sans MT"/>
                <a:cs typeface="Gill Sans MT"/>
              </a:rPr>
              <a:t>data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transfer</a:t>
            </a:r>
            <a:endParaRPr sz="2400">
              <a:latin typeface="Gill Sans MT"/>
              <a:cs typeface="Gill Sans MT"/>
            </a:endParaRPr>
          </a:p>
          <a:p>
            <a:pPr marL="685165">
              <a:lnSpc>
                <a:spcPct val="100000"/>
              </a:lnSpc>
              <a:spcBef>
                <a:spcPts val="12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Gill Sans MT"/>
                <a:cs typeface="Gill Sans MT"/>
              </a:rPr>
              <a:t>flow</a:t>
            </a:r>
            <a:r>
              <a:rPr sz="2400" spc="-4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Gill Sans MT"/>
                <a:cs typeface="Gill Sans MT"/>
              </a:rPr>
              <a:t>control</a:t>
            </a:r>
            <a:endParaRPr sz="2400">
              <a:latin typeface="Gill Sans MT"/>
              <a:cs typeface="Gill Sans MT"/>
            </a:endParaRPr>
          </a:p>
          <a:p>
            <a:pPr marL="685165">
              <a:lnSpc>
                <a:spcPct val="100000"/>
              </a:lnSpc>
              <a:spcBef>
                <a:spcPts val="12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connection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management</a:t>
            </a:r>
            <a:endParaRPr sz="2400">
              <a:latin typeface="Gill Sans MT"/>
              <a:cs typeface="Gill Sans MT"/>
            </a:endParaRPr>
          </a:p>
          <a:p>
            <a:pPr marL="571500" marR="238125" indent="-558800">
              <a:lnSpc>
                <a:spcPts val="2830"/>
              </a:lnSpc>
              <a:spcBef>
                <a:spcPts val="790"/>
              </a:spcBef>
            </a:pPr>
            <a:r>
              <a:rPr sz="2800" dirty="0">
                <a:latin typeface="Gill Sans MT"/>
                <a:cs typeface="Gill Sans MT"/>
              </a:rPr>
              <a:t>5 principles of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congestion  control</a:t>
            </a:r>
            <a:endParaRPr sz="28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Gill Sans MT"/>
                <a:cs typeface="Gill Sans MT"/>
              </a:rPr>
              <a:t>6 TCP </a:t>
            </a:r>
            <a:r>
              <a:rPr sz="2800" spc="-5" dirty="0">
                <a:latin typeface="Gill Sans MT"/>
                <a:cs typeface="Gill Sans MT"/>
              </a:rPr>
              <a:t>congestion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control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176" y="768032"/>
            <a:ext cx="3997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TCP flow</a:t>
            </a:r>
            <a:r>
              <a:rPr sz="4400" spc="-85" dirty="0"/>
              <a:t> </a:t>
            </a:r>
            <a:r>
              <a:rPr sz="4400" spc="-5" dirty="0"/>
              <a:t>control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5773072" y="1301751"/>
            <a:ext cx="3122930" cy="4216400"/>
            <a:chOff x="5773072" y="1301751"/>
            <a:chExt cx="3122930" cy="4216400"/>
          </a:xfrm>
        </p:grpSpPr>
        <p:sp>
          <p:nvSpPr>
            <p:cNvPr id="4" name="object 4"/>
            <p:cNvSpPr/>
            <p:nvPr/>
          </p:nvSpPr>
          <p:spPr>
            <a:xfrm>
              <a:off x="5868314" y="1312874"/>
              <a:ext cx="2524125" cy="3854450"/>
            </a:xfrm>
            <a:custGeom>
              <a:avLst/>
              <a:gdLst/>
              <a:ahLst/>
              <a:cxnLst/>
              <a:rect l="l" t="t" r="r" b="b"/>
              <a:pathLst>
                <a:path w="2524125" h="3854450">
                  <a:moveTo>
                    <a:pt x="2524125" y="0"/>
                  </a:moveTo>
                  <a:lnTo>
                    <a:pt x="0" y="0"/>
                  </a:lnTo>
                  <a:lnTo>
                    <a:pt x="0" y="101600"/>
                  </a:lnTo>
                  <a:lnTo>
                    <a:pt x="0" y="3854437"/>
                  </a:lnTo>
                  <a:lnTo>
                    <a:pt x="2524125" y="3854437"/>
                  </a:lnTo>
                  <a:lnTo>
                    <a:pt x="2524125" y="101600"/>
                  </a:lnTo>
                  <a:lnTo>
                    <a:pt x="2524125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68322" y="1312863"/>
              <a:ext cx="2524125" cy="3854450"/>
            </a:xfrm>
            <a:custGeom>
              <a:avLst/>
              <a:gdLst/>
              <a:ahLst/>
              <a:cxnLst/>
              <a:rect l="l" t="t" r="r" b="b"/>
              <a:pathLst>
                <a:path w="2524125" h="3854450">
                  <a:moveTo>
                    <a:pt x="0" y="0"/>
                  </a:moveTo>
                  <a:lnTo>
                    <a:pt x="2524124" y="0"/>
                  </a:lnTo>
                  <a:lnTo>
                    <a:pt x="2524124" y="3854448"/>
                  </a:lnTo>
                  <a:lnTo>
                    <a:pt x="0" y="385444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09897" y="1306513"/>
              <a:ext cx="581025" cy="42068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09896" y="1306513"/>
              <a:ext cx="581025" cy="4206875"/>
            </a:xfrm>
            <a:custGeom>
              <a:avLst/>
              <a:gdLst/>
              <a:ahLst/>
              <a:cxnLst/>
              <a:rect l="l" t="t" r="r" b="b"/>
              <a:pathLst>
                <a:path w="581025" h="4206875">
                  <a:moveTo>
                    <a:pt x="581024" y="4187214"/>
                  </a:moveTo>
                  <a:lnTo>
                    <a:pt x="19050" y="0"/>
                  </a:lnTo>
                  <a:lnTo>
                    <a:pt x="0" y="4010290"/>
                  </a:lnTo>
                  <a:lnTo>
                    <a:pt x="295275" y="4206873"/>
                  </a:lnTo>
                  <a:lnTo>
                    <a:pt x="581024" y="4187214"/>
                  </a:lnTo>
                  <a:close/>
                </a:path>
              </a:pathLst>
            </a:custGeom>
            <a:ln w="9524">
              <a:solidFill>
                <a:srgbClr val="E4E4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82598" y="1414463"/>
              <a:ext cx="2533650" cy="3815079"/>
            </a:xfrm>
            <a:custGeom>
              <a:avLst/>
              <a:gdLst/>
              <a:ahLst/>
              <a:cxnLst/>
              <a:rect l="l" t="t" r="r" b="b"/>
              <a:pathLst>
                <a:path w="2533650" h="3815079">
                  <a:moveTo>
                    <a:pt x="2533648" y="0"/>
                  </a:moveTo>
                  <a:lnTo>
                    <a:pt x="0" y="0"/>
                  </a:lnTo>
                  <a:lnTo>
                    <a:pt x="0" y="3814761"/>
                  </a:lnTo>
                  <a:lnTo>
                    <a:pt x="2533648" y="3814761"/>
                  </a:lnTo>
                  <a:lnTo>
                    <a:pt x="25336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82597" y="1414463"/>
              <a:ext cx="2533650" cy="3815079"/>
            </a:xfrm>
            <a:custGeom>
              <a:avLst/>
              <a:gdLst/>
              <a:ahLst/>
              <a:cxnLst/>
              <a:rect l="l" t="t" r="r" b="b"/>
              <a:pathLst>
                <a:path w="2533650" h="3815079">
                  <a:moveTo>
                    <a:pt x="0" y="0"/>
                  </a:moveTo>
                  <a:lnTo>
                    <a:pt x="2533649" y="0"/>
                  </a:lnTo>
                  <a:lnTo>
                    <a:pt x="2533649" y="3814760"/>
                  </a:lnTo>
                  <a:lnTo>
                    <a:pt x="0" y="3814760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22348" y="1471613"/>
              <a:ext cx="1377950" cy="596900"/>
            </a:xfrm>
            <a:custGeom>
              <a:avLst/>
              <a:gdLst/>
              <a:ahLst/>
              <a:cxnLst/>
              <a:rect l="l" t="t" r="r" b="b"/>
              <a:pathLst>
                <a:path w="1377950" h="596900">
                  <a:moveTo>
                    <a:pt x="688975" y="0"/>
                  </a:moveTo>
                  <a:lnTo>
                    <a:pt x="622622" y="1366"/>
                  </a:lnTo>
                  <a:lnTo>
                    <a:pt x="558053" y="5381"/>
                  </a:lnTo>
                  <a:lnTo>
                    <a:pt x="495558" y="11920"/>
                  </a:lnTo>
                  <a:lnTo>
                    <a:pt x="435425" y="20858"/>
                  </a:lnTo>
                  <a:lnTo>
                    <a:pt x="377942" y="32070"/>
                  </a:lnTo>
                  <a:lnTo>
                    <a:pt x="323399" y="45431"/>
                  </a:lnTo>
                  <a:lnTo>
                    <a:pt x="272084" y="60816"/>
                  </a:lnTo>
                  <a:lnTo>
                    <a:pt x="224286" y="78099"/>
                  </a:lnTo>
                  <a:lnTo>
                    <a:pt x="180293" y="97156"/>
                  </a:lnTo>
                  <a:lnTo>
                    <a:pt x="140395" y="117861"/>
                  </a:lnTo>
                  <a:lnTo>
                    <a:pt x="104879" y="140090"/>
                  </a:lnTo>
                  <a:lnTo>
                    <a:pt x="74036" y="163717"/>
                  </a:lnTo>
                  <a:lnTo>
                    <a:pt x="27519" y="214665"/>
                  </a:lnTo>
                  <a:lnTo>
                    <a:pt x="3153" y="269707"/>
                  </a:lnTo>
                  <a:lnTo>
                    <a:pt x="0" y="298450"/>
                  </a:lnTo>
                  <a:lnTo>
                    <a:pt x="3153" y="327192"/>
                  </a:lnTo>
                  <a:lnTo>
                    <a:pt x="27519" y="382234"/>
                  </a:lnTo>
                  <a:lnTo>
                    <a:pt x="74036" y="433182"/>
                  </a:lnTo>
                  <a:lnTo>
                    <a:pt x="104879" y="456809"/>
                  </a:lnTo>
                  <a:lnTo>
                    <a:pt x="140395" y="479038"/>
                  </a:lnTo>
                  <a:lnTo>
                    <a:pt x="180293" y="499743"/>
                  </a:lnTo>
                  <a:lnTo>
                    <a:pt x="224286" y="518800"/>
                  </a:lnTo>
                  <a:lnTo>
                    <a:pt x="272084" y="536083"/>
                  </a:lnTo>
                  <a:lnTo>
                    <a:pt x="323399" y="551468"/>
                  </a:lnTo>
                  <a:lnTo>
                    <a:pt x="377942" y="564829"/>
                  </a:lnTo>
                  <a:lnTo>
                    <a:pt x="435425" y="576041"/>
                  </a:lnTo>
                  <a:lnTo>
                    <a:pt x="495558" y="584979"/>
                  </a:lnTo>
                  <a:lnTo>
                    <a:pt x="558053" y="591518"/>
                  </a:lnTo>
                  <a:lnTo>
                    <a:pt x="622622" y="595533"/>
                  </a:lnTo>
                  <a:lnTo>
                    <a:pt x="688975" y="596900"/>
                  </a:lnTo>
                  <a:lnTo>
                    <a:pt x="755327" y="595533"/>
                  </a:lnTo>
                  <a:lnTo>
                    <a:pt x="819896" y="591518"/>
                  </a:lnTo>
                  <a:lnTo>
                    <a:pt x="882391" y="584979"/>
                  </a:lnTo>
                  <a:lnTo>
                    <a:pt x="942524" y="576041"/>
                  </a:lnTo>
                  <a:lnTo>
                    <a:pt x="1000007" y="564829"/>
                  </a:lnTo>
                  <a:lnTo>
                    <a:pt x="1054550" y="551468"/>
                  </a:lnTo>
                  <a:lnTo>
                    <a:pt x="1105865" y="536083"/>
                  </a:lnTo>
                  <a:lnTo>
                    <a:pt x="1153663" y="518800"/>
                  </a:lnTo>
                  <a:lnTo>
                    <a:pt x="1197656" y="499743"/>
                  </a:lnTo>
                  <a:lnTo>
                    <a:pt x="1237554" y="479038"/>
                  </a:lnTo>
                  <a:lnTo>
                    <a:pt x="1273070" y="456809"/>
                  </a:lnTo>
                  <a:lnTo>
                    <a:pt x="1303913" y="433182"/>
                  </a:lnTo>
                  <a:lnTo>
                    <a:pt x="1350430" y="382234"/>
                  </a:lnTo>
                  <a:lnTo>
                    <a:pt x="1374796" y="327192"/>
                  </a:lnTo>
                  <a:lnTo>
                    <a:pt x="1377950" y="298450"/>
                  </a:lnTo>
                  <a:lnTo>
                    <a:pt x="1374796" y="269707"/>
                  </a:lnTo>
                  <a:lnTo>
                    <a:pt x="1350430" y="214665"/>
                  </a:lnTo>
                  <a:lnTo>
                    <a:pt x="1303913" y="163717"/>
                  </a:lnTo>
                  <a:lnTo>
                    <a:pt x="1273070" y="140090"/>
                  </a:lnTo>
                  <a:lnTo>
                    <a:pt x="1237554" y="117861"/>
                  </a:lnTo>
                  <a:lnTo>
                    <a:pt x="1197656" y="97156"/>
                  </a:lnTo>
                  <a:lnTo>
                    <a:pt x="1153663" y="78099"/>
                  </a:lnTo>
                  <a:lnTo>
                    <a:pt x="1105865" y="60816"/>
                  </a:lnTo>
                  <a:lnTo>
                    <a:pt x="1054550" y="45431"/>
                  </a:lnTo>
                  <a:lnTo>
                    <a:pt x="1000007" y="32070"/>
                  </a:lnTo>
                  <a:lnTo>
                    <a:pt x="942524" y="20858"/>
                  </a:lnTo>
                  <a:lnTo>
                    <a:pt x="882391" y="11920"/>
                  </a:lnTo>
                  <a:lnTo>
                    <a:pt x="819896" y="5381"/>
                  </a:lnTo>
                  <a:lnTo>
                    <a:pt x="755327" y="1366"/>
                  </a:lnTo>
                  <a:lnTo>
                    <a:pt x="688975" y="0"/>
                  </a:lnTo>
                  <a:close/>
                </a:path>
              </a:pathLst>
            </a:custGeom>
            <a:solidFill>
              <a:srgbClr val="D4F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22347" y="1471613"/>
              <a:ext cx="1377950" cy="596900"/>
            </a:xfrm>
            <a:custGeom>
              <a:avLst/>
              <a:gdLst/>
              <a:ahLst/>
              <a:cxnLst/>
              <a:rect l="l" t="t" r="r" b="b"/>
              <a:pathLst>
                <a:path w="1377950" h="596900">
                  <a:moveTo>
                    <a:pt x="0" y="298449"/>
                  </a:moveTo>
                  <a:lnTo>
                    <a:pt x="12423" y="241737"/>
                  </a:lnTo>
                  <a:lnTo>
                    <a:pt x="48153" y="188617"/>
                  </a:lnTo>
                  <a:lnTo>
                    <a:pt x="104879" y="140090"/>
                  </a:lnTo>
                  <a:lnTo>
                    <a:pt x="140395" y="117861"/>
                  </a:lnTo>
                  <a:lnTo>
                    <a:pt x="180293" y="97156"/>
                  </a:lnTo>
                  <a:lnTo>
                    <a:pt x="224286" y="78099"/>
                  </a:lnTo>
                  <a:lnTo>
                    <a:pt x="272084" y="60816"/>
                  </a:lnTo>
                  <a:lnTo>
                    <a:pt x="323399" y="45431"/>
                  </a:lnTo>
                  <a:lnTo>
                    <a:pt x="377942" y="32070"/>
                  </a:lnTo>
                  <a:lnTo>
                    <a:pt x="435425" y="20858"/>
                  </a:lnTo>
                  <a:lnTo>
                    <a:pt x="495558" y="11920"/>
                  </a:lnTo>
                  <a:lnTo>
                    <a:pt x="558053" y="5381"/>
                  </a:lnTo>
                  <a:lnTo>
                    <a:pt x="622622" y="1366"/>
                  </a:lnTo>
                  <a:lnTo>
                    <a:pt x="688974" y="0"/>
                  </a:lnTo>
                  <a:lnTo>
                    <a:pt x="755327" y="1366"/>
                  </a:lnTo>
                  <a:lnTo>
                    <a:pt x="819896" y="5381"/>
                  </a:lnTo>
                  <a:lnTo>
                    <a:pt x="882391" y="11920"/>
                  </a:lnTo>
                  <a:lnTo>
                    <a:pt x="942524" y="20858"/>
                  </a:lnTo>
                  <a:lnTo>
                    <a:pt x="1000007" y="32070"/>
                  </a:lnTo>
                  <a:lnTo>
                    <a:pt x="1054550" y="45431"/>
                  </a:lnTo>
                  <a:lnTo>
                    <a:pt x="1105865" y="60816"/>
                  </a:lnTo>
                  <a:lnTo>
                    <a:pt x="1153663" y="78099"/>
                  </a:lnTo>
                  <a:lnTo>
                    <a:pt x="1197656" y="97156"/>
                  </a:lnTo>
                  <a:lnTo>
                    <a:pt x="1237554" y="117861"/>
                  </a:lnTo>
                  <a:lnTo>
                    <a:pt x="1273070" y="140090"/>
                  </a:lnTo>
                  <a:lnTo>
                    <a:pt x="1303913" y="163717"/>
                  </a:lnTo>
                  <a:lnTo>
                    <a:pt x="1350430" y="214665"/>
                  </a:lnTo>
                  <a:lnTo>
                    <a:pt x="1374796" y="269707"/>
                  </a:lnTo>
                  <a:lnTo>
                    <a:pt x="1377949" y="298449"/>
                  </a:lnTo>
                  <a:lnTo>
                    <a:pt x="1374796" y="327192"/>
                  </a:lnTo>
                  <a:lnTo>
                    <a:pt x="1350430" y="382234"/>
                  </a:lnTo>
                  <a:lnTo>
                    <a:pt x="1303913" y="433182"/>
                  </a:lnTo>
                  <a:lnTo>
                    <a:pt x="1273070" y="456809"/>
                  </a:lnTo>
                  <a:lnTo>
                    <a:pt x="1237554" y="479038"/>
                  </a:lnTo>
                  <a:lnTo>
                    <a:pt x="1197656" y="499743"/>
                  </a:lnTo>
                  <a:lnTo>
                    <a:pt x="1153663" y="518800"/>
                  </a:lnTo>
                  <a:lnTo>
                    <a:pt x="1105865" y="536083"/>
                  </a:lnTo>
                  <a:lnTo>
                    <a:pt x="1054550" y="551468"/>
                  </a:lnTo>
                  <a:lnTo>
                    <a:pt x="1000007" y="564828"/>
                  </a:lnTo>
                  <a:lnTo>
                    <a:pt x="942524" y="576041"/>
                  </a:lnTo>
                  <a:lnTo>
                    <a:pt x="882391" y="584979"/>
                  </a:lnTo>
                  <a:lnTo>
                    <a:pt x="819896" y="591518"/>
                  </a:lnTo>
                  <a:lnTo>
                    <a:pt x="755327" y="595533"/>
                  </a:lnTo>
                  <a:lnTo>
                    <a:pt x="688974" y="596899"/>
                  </a:lnTo>
                  <a:lnTo>
                    <a:pt x="622622" y="595533"/>
                  </a:lnTo>
                  <a:lnTo>
                    <a:pt x="558053" y="591518"/>
                  </a:lnTo>
                  <a:lnTo>
                    <a:pt x="495558" y="584979"/>
                  </a:lnTo>
                  <a:lnTo>
                    <a:pt x="435425" y="576041"/>
                  </a:lnTo>
                  <a:lnTo>
                    <a:pt x="377942" y="564828"/>
                  </a:lnTo>
                  <a:lnTo>
                    <a:pt x="323399" y="551468"/>
                  </a:lnTo>
                  <a:lnTo>
                    <a:pt x="272084" y="536083"/>
                  </a:lnTo>
                  <a:lnTo>
                    <a:pt x="224286" y="518800"/>
                  </a:lnTo>
                  <a:lnTo>
                    <a:pt x="180293" y="499743"/>
                  </a:lnTo>
                  <a:lnTo>
                    <a:pt x="140395" y="479038"/>
                  </a:lnTo>
                  <a:lnTo>
                    <a:pt x="104879" y="456809"/>
                  </a:lnTo>
                  <a:lnTo>
                    <a:pt x="74036" y="433182"/>
                  </a:lnTo>
                  <a:lnTo>
                    <a:pt x="27519" y="382234"/>
                  </a:lnTo>
                  <a:lnTo>
                    <a:pt x="3153" y="327192"/>
                  </a:lnTo>
                  <a:lnTo>
                    <a:pt x="0" y="298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513983" y="1513523"/>
            <a:ext cx="99758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39700" marR="5080" indent="-127000">
              <a:lnSpc>
                <a:spcPts val="1900"/>
              </a:lnSpc>
              <a:spcBef>
                <a:spcPts val="180"/>
              </a:spcBef>
            </a:pPr>
            <a:r>
              <a:rPr sz="1600" dirty="0">
                <a:latin typeface="Arial"/>
                <a:cs typeface="Arial"/>
              </a:rPr>
              <a:t>applica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ion  process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085810" y="2535237"/>
            <a:ext cx="1805305" cy="698500"/>
            <a:chOff x="6085810" y="2535237"/>
            <a:chExt cx="1805305" cy="698500"/>
          </a:xfrm>
        </p:grpSpPr>
        <p:sp>
          <p:nvSpPr>
            <p:cNvPr id="14" name="object 14"/>
            <p:cNvSpPr/>
            <p:nvPr/>
          </p:nvSpPr>
          <p:spPr>
            <a:xfrm>
              <a:off x="6090573" y="2539999"/>
              <a:ext cx="1795780" cy="688975"/>
            </a:xfrm>
            <a:custGeom>
              <a:avLst/>
              <a:gdLst/>
              <a:ahLst/>
              <a:cxnLst/>
              <a:rect l="l" t="t" r="r" b="b"/>
              <a:pathLst>
                <a:path w="1795779" h="688975">
                  <a:moveTo>
                    <a:pt x="1795462" y="0"/>
                  </a:moveTo>
                  <a:lnTo>
                    <a:pt x="0" y="0"/>
                  </a:lnTo>
                  <a:lnTo>
                    <a:pt x="0" y="688975"/>
                  </a:lnTo>
                  <a:lnTo>
                    <a:pt x="1795462" y="688975"/>
                  </a:lnTo>
                  <a:lnTo>
                    <a:pt x="1795462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90573" y="2540000"/>
              <a:ext cx="1795780" cy="688975"/>
            </a:xfrm>
            <a:custGeom>
              <a:avLst/>
              <a:gdLst/>
              <a:ahLst/>
              <a:cxnLst/>
              <a:rect l="l" t="t" r="r" b="b"/>
              <a:pathLst>
                <a:path w="1795779" h="688975">
                  <a:moveTo>
                    <a:pt x="0" y="0"/>
                  </a:moveTo>
                  <a:lnTo>
                    <a:pt x="1795462" y="0"/>
                  </a:lnTo>
                  <a:lnTo>
                    <a:pt x="1795462" y="688974"/>
                  </a:lnTo>
                  <a:lnTo>
                    <a:pt x="0" y="6889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267738" y="2609533"/>
            <a:ext cx="141795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203200">
              <a:lnSpc>
                <a:spcPts val="1900"/>
              </a:lnSpc>
              <a:spcBef>
                <a:spcPts val="180"/>
              </a:spcBef>
            </a:pPr>
            <a:r>
              <a:rPr sz="1600" spc="-15" dirty="0">
                <a:latin typeface="Tahoma"/>
                <a:cs typeface="Tahoma"/>
              </a:rPr>
              <a:t>TCP </a:t>
            </a:r>
            <a:r>
              <a:rPr sz="1600" spc="-5" dirty="0">
                <a:latin typeface="Tahoma"/>
                <a:cs typeface="Tahoma"/>
              </a:rPr>
              <a:t>socket  receiver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buffers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254085" y="3559176"/>
            <a:ext cx="1571625" cy="606425"/>
            <a:chOff x="6254085" y="3559176"/>
            <a:chExt cx="1571625" cy="606425"/>
          </a:xfrm>
        </p:grpSpPr>
        <p:sp>
          <p:nvSpPr>
            <p:cNvPr id="18" name="object 18"/>
            <p:cNvSpPr/>
            <p:nvPr/>
          </p:nvSpPr>
          <p:spPr>
            <a:xfrm>
              <a:off x="6258848" y="3563938"/>
              <a:ext cx="1562100" cy="596900"/>
            </a:xfrm>
            <a:custGeom>
              <a:avLst/>
              <a:gdLst/>
              <a:ahLst/>
              <a:cxnLst/>
              <a:rect l="l" t="t" r="r" b="b"/>
              <a:pathLst>
                <a:path w="1562100" h="596900">
                  <a:moveTo>
                    <a:pt x="781048" y="0"/>
                  </a:moveTo>
                  <a:lnTo>
                    <a:pt x="713656" y="1095"/>
                  </a:lnTo>
                  <a:lnTo>
                    <a:pt x="647856" y="4322"/>
                  </a:lnTo>
                  <a:lnTo>
                    <a:pt x="583883" y="9590"/>
                  </a:lnTo>
                  <a:lnTo>
                    <a:pt x="521970" y="16811"/>
                  </a:lnTo>
                  <a:lnTo>
                    <a:pt x="462352" y="25894"/>
                  </a:lnTo>
                  <a:lnTo>
                    <a:pt x="405264" y="36750"/>
                  </a:lnTo>
                  <a:lnTo>
                    <a:pt x="350941" y="49289"/>
                  </a:lnTo>
                  <a:lnTo>
                    <a:pt x="299616" y="63422"/>
                  </a:lnTo>
                  <a:lnTo>
                    <a:pt x="251524" y="79059"/>
                  </a:lnTo>
                  <a:lnTo>
                    <a:pt x="206899" y="96111"/>
                  </a:lnTo>
                  <a:lnTo>
                    <a:pt x="165976" y="114487"/>
                  </a:lnTo>
                  <a:lnTo>
                    <a:pt x="128990" y="134099"/>
                  </a:lnTo>
                  <a:lnTo>
                    <a:pt x="96175" y="154857"/>
                  </a:lnTo>
                  <a:lnTo>
                    <a:pt x="43994" y="199452"/>
                  </a:lnTo>
                  <a:lnTo>
                    <a:pt x="11311" y="247555"/>
                  </a:lnTo>
                  <a:lnTo>
                    <a:pt x="0" y="298450"/>
                  </a:lnTo>
                  <a:lnTo>
                    <a:pt x="2866" y="324201"/>
                  </a:lnTo>
                  <a:lnTo>
                    <a:pt x="25098" y="373789"/>
                  </a:lnTo>
                  <a:lnTo>
                    <a:pt x="67765" y="420228"/>
                  </a:lnTo>
                  <a:lnTo>
                    <a:pt x="128990" y="462800"/>
                  </a:lnTo>
                  <a:lnTo>
                    <a:pt x="165976" y="482412"/>
                  </a:lnTo>
                  <a:lnTo>
                    <a:pt x="206899" y="500788"/>
                  </a:lnTo>
                  <a:lnTo>
                    <a:pt x="251524" y="517840"/>
                  </a:lnTo>
                  <a:lnTo>
                    <a:pt x="299616" y="533477"/>
                  </a:lnTo>
                  <a:lnTo>
                    <a:pt x="350941" y="547610"/>
                  </a:lnTo>
                  <a:lnTo>
                    <a:pt x="405264" y="560149"/>
                  </a:lnTo>
                  <a:lnTo>
                    <a:pt x="462352" y="571005"/>
                  </a:lnTo>
                  <a:lnTo>
                    <a:pt x="521970" y="580088"/>
                  </a:lnTo>
                  <a:lnTo>
                    <a:pt x="583883" y="587309"/>
                  </a:lnTo>
                  <a:lnTo>
                    <a:pt x="647856" y="592577"/>
                  </a:lnTo>
                  <a:lnTo>
                    <a:pt x="713656" y="595804"/>
                  </a:lnTo>
                  <a:lnTo>
                    <a:pt x="781048" y="596900"/>
                  </a:lnTo>
                  <a:lnTo>
                    <a:pt x="848440" y="595804"/>
                  </a:lnTo>
                  <a:lnTo>
                    <a:pt x="914240" y="592577"/>
                  </a:lnTo>
                  <a:lnTo>
                    <a:pt x="978214" y="587309"/>
                  </a:lnTo>
                  <a:lnTo>
                    <a:pt x="1040127" y="580088"/>
                  </a:lnTo>
                  <a:lnTo>
                    <a:pt x="1099744" y="571005"/>
                  </a:lnTo>
                  <a:lnTo>
                    <a:pt x="1156832" y="560149"/>
                  </a:lnTo>
                  <a:lnTo>
                    <a:pt x="1211156" y="547610"/>
                  </a:lnTo>
                  <a:lnTo>
                    <a:pt x="1262481" y="533477"/>
                  </a:lnTo>
                  <a:lnTo>
                    <a:pt x="1310574" y="517840"/>
                  </a:lnTo>
                  <a:lnTo>
                    <a:pt x="1355198" y="500788"/>
                  </a:lnTo>
                  <a:lnTo>
                    <a:pt x="1396121" y="482412"/>
                  </a:lnTo>
                  <a:lnTo>
                    <a:pt x="1433107" y="462800"/>
                  </a:lnTo>
                  <a:lnTo>
                    <a:pt x="1465923" y="442042"/>
                  </a:lnTo>
                  <a:lnTo>
                    <a:pt x="1518103" y="397447"/>
                  </a:lnTo>
                  <a:lnTo>
                    <a:pt x="1550787" y="349344"/>
                  </a:lnTo>
                  <a:lnTo>
                    <a:pt x="1562098" y="298450"/>
                  </a:lnTo>
                  <a:lnTo>
                    <a:pt x="1559231" y="272698"/>
                  </a:lnTo>
                  <a:lnTo>
                    <a:pt x="1536999" y="223110"/>
                  </a:lnTo>
                  <a:lnTo>
                    <a:pt x="1494333" y="176671"/>
                  </a:lnTo>
                  <a:lnTo>
                    <a:pt x="1433107" y="134099"/>
                  </a:lnTo>
                  <a:lnTo>
                    <a:pt x="1396121" y="114487"/>
                  </a:lnTo>
                  <a:lnTo>
                    <a:pt x="1355198" y="96111"/>
                  </a:lnTo>
                  <a:lnTo>
                    <a:pt x="1310574" y="79059"/>
                  </a:lnTo>
                  <a:lnTo>
                    <a:pt x="1262481" y="63422"/>
                  </a:lnTo>
                  <a:lnTo>
                    <a:pt x="1211156" y="49289"/>
                  </a:lnTo>
                  <a:lnTo>
                    <a:pt x="1156832" y="36750"/>
                  </a:lnTo>
                  <a:lnTo>
                    <a:pt x="1099744" y="25894"/>
                  </a:lnTo>
                  <a:lnTo>
                    <a:pt x="1040127" y="16811"/>
                  </a:lnTo>
                  <a:lnTo>
                    <a:pt x="978214" y="9590"/>
                  </a:lnTo>
                  <a:lnTo>
                    <a:pt x="914240" y="4322"/>
                  </a:lnTo>
                  <a:lnTo>
                    <a:pt x="848440" y="1095"/>
                  </a:lnTo>
                  <a:lnTo>
                    <a:pt x="781048" y="0"/>
                  </a:lnTo>
                  <a:close/>
                </a:path>
              </a:pathLst>
            </a:custGeom>
            <a:solidFill>
              <a:srgbClr val="D4F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58848" y="3563939"/>
              <a:ext cx="1562100" cy="596900"/>
            </a:xfrm>
            <a:custGeom>
              <a:avLst/>
              <a:gdLst/>
              <a:ahLst/>
              <a:cxnLst/>
              <a:rect l="l" t="t" r="r" b="b"/>
              <a:pathLst>
                <a:path w="1562100" h="596900">
                  <a:moveTo>
                    <a:pt x="0" y="298449"/>
                  </a:moveTo>
                  <a:lnTo>
                    <a:pt x="11311" y="247555"/>
                  </a:lnTo>
                  <a:lnTo>
                    <a:pt x="43995" y="199452"/>
                  </a:lnTo>
                  <a:lnTo>
                    <a:pt x="96175" y="154857"/>
                  </a:lnTo>
                  <a:lnTo>
                    <a:pt x="128990" y="134099"/>
                  </a:lnTo>
                  <a:lnTo>
                    <a:pt x="165977" y="114487"/>
                  </a:lnTo>
                  <a:lnTo>
                    <a:pt x="206899" y="96111"/>
                  </a:lnTo>
                  <a:lnTo>
                    <a:pt x="251524" y="79059"/>
                  </a:lnTo>
                  <a:lnTo>
                    <a:pt x="299616" y="63422"/>
                  </a:lnTo>
                  <a:lnTo>
                    <a:pt x="350941" y="49289"/>
                  </a:lnTo>
                  <a:lnTo>
                    <a:pt x="405265" y="36750"/>
                  </a:lnTo>
                  <a:lnTo>
                    <a:pt x="462353" y="25894"/>
                  </a:lnTo>
                  <a:lnTo>
                    <a:pt x="521970" y="16811"/>
                  </a:lnTo>
                  <a:lnTo>
                    <a:pt x="583883" y="9590"/>
                  </a:lnTo>
                  <a:lnTo>
                    <a:pt x="647857" y="4322"/>
                  </a:lnTo>
                  <a:lnTo>
                    <a:pt x="713657" y="1095"/>
                  </a:lnTo>
                  <a:lnTo>
                    <a:pt x="781049" y="0"/>
                  </a:lnTo>
                  <a:lnTo>
                    <a:pt x="848441" y="1095"/>
                  </a:lnTo>
                  <a:lnTo>
                    <a:pt x="914241" y="4322"/>
                  </a:lnTo>
                  <a:lnTo>
                    <a:pt x="978215" y="9590"/>
                  </a:lnTo>
                  <a:lnTo>
                    <a:pt x="1040128" y="16811"/>
                  </a:lnTo>
                  <a:lnTo>
                    <a:pt x="1099746" y="25894"/>
                  </a:lnTo>
                  <a:lnTo>
                    <a:pt x="1156834" y="36750"/>
                  </a:lnTo>
                  <a:lnTo>
                    <a:pt x="1211157" y="49289"/>
                  </a:lnTo>
                  <a:lnTo>
                    <a:pt x="1262483" y="63422"/>
                  </a:lnTo>
                  <a:lnTo>
                    <a:pt x="1310575" y="79059"/>
                  </a:lnTo>
                  <a:lnTo>
                    <a:pt x="1355199" y="96111"/>
                  </a:lnTo>
                  <a:lnTo>
                    <a:pt x="1396122" y="114487"/>
                  </a:lnTo>
                  <a:lnTo>
                    <a:pt x="1433108" y="134099"/>
                  </a:lnTo>
                  <a:lnTo>
                    <a:pt x="1465924" y="154857"/>
                  </a:lnTo>
                  <a:lnTo>
                    <a:pt x="1518104" y="199452"/>
                  </a:lnTo>
                  <a:lnTo>
                    <a:pt x="1550788" y="247555"/>
                  </a:lnTo>
                  <a:lnTo>
                    <a:pt x="1562099" y="298449"/>
                  </a:lnTo>
                  <a:lnTo>
                    <a:pt x="1559232" y="324201"/>
                  </a:lnTo>
                  <a:lnTo>
                    <a:pt x="1537000" y="373789"/>
                  </a:lnTo>
                  <a:lnTo>
                    <a:pt x="1494334" y="420228"/>
                  </a:lnTo>
                  <a:lnTo>
                    <a:pt x="1433108" y="462800"/>
                  </a:lnTo>
                  <a:lnTo>
                    <a:pt x="1396122" y="482412"/>
                  </a:lnTo>
                  <a:lnTo>
                    <a:pt x="1355199" y="500788"/>
                  </a:lnTo>
                  <a:lnTo>
                    <a:pt x="1310575" y="517840"/>
                  </a:lnTo>
                  <a:lnTo>
                    <a:pt x="1262483" y="533477"/>
                  </a:lnTo>
                  <a:lnTo>
                    <a:pt x="1211157" y="547610"/>
                  </a:lnTo>
                  <a:lnTo>
                    <a:pt x="1156834" y="560149"/>
                  </a:lnTo>
                  <a:lnTo>
                    <a:pt x="1099746" y="571005"/>
                  </a:lnTo>
                  <a:lnTo>
                    <a:pt x="1040128" y="580088"/>
                  </a:lnTo>
                  <a:lnTo>
                    <a:pt x="978215" y="587309"/>
                  </a:lnTo>
                  <a:lnTo>
                    <a:pt x="914241" y="592577"/>
                  </a:lnTo>
                  <a:lnTo>
                    <a:pt x="848441" y="595804"/>
                  </a:lnTo>
                  <a:lnTo>
                    <a:pt x="781049" y="596899"/>
                  </a:lnTo>
                  <a:lnTo>
                    <a:pt x="713657" y="595804"/>
                  </a:lnTo>
                  <a:lnTo>
                    <a:pt x="647857" y="592577"/>
                  </a:lnTo>
                  <a:lnTo>
                    <a:pt x="583883" y="587309"/>
                  </a:lnTo>
                  <a:lnTo>
                    <a:pt x="521970" y="580088"/>
                  </a:lnTo>
                  <a:lnTo>
                    <a:pt x="462353" y="571005"/>
                  </a:lnTo>
                  <a:lnTo>
                    <a:pt x="405265" y="560149"/>
                  </a:lnTo>
                  <a:lnTo>
                    <a:pt x="350941" y="547610"/>
                  </a:lnTo>
                  <a:lnTo>
                    <a:pt x="299616" y="533477"/>
                  </a:lnTo>
                  <a:lnTo>
                    <a:pt x="251524" y="517840"/>
                  </a:lnTo>
                  <a:lnTo>
                    <a:pt x="206899" y="500788"/>
                  </a:lnTo>
                  <a:lnTo>
                    <a:pt x="165977" y="482412"/>
                  </a:lnTo>
                  <a:lnTo>
                    <a:pt x="128990" y="462800"/>
                  </a:lnTo>
                  <a:lnTo>
                    <a:pt x="96175" y="442042"/>
                  </a:lnTo>
                  <a:lnTo>
                    <a:pt x="43995" y="397447"/>
                  </a:lnTo>
                  <a:lnTo>
                    <a:pt x="11311" y="349344"/>
                  </a:lnTo>
                  <a:lnTo>
                    <a:pt x="0" y="298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240875" y="3620770"/>
            <a:ext cx="396240" cy="4419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39"/>
              </a:lnSpc>
              <a:spcBef>
                <a:spcPts val="100"/>
              </a:spcBef>
            </a:pPr>
            <a:r>
              <a:rPr sz="1400" spc="-15" dirty="0">
                <a:latin typeface="Tahoma"/>
                <a:cs typeface="Tahoma"/>
              </a:rPr>
              <a:t>TCP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639"/>
              </a:lnSpc>
            </a:pPr>
            <a:r>
              <a:rPr sz="1400" dirty="0">
                <a:latin typeface="Tahoma"/>
                <a:cs typeface="Tahoma"/>
              </a:rPr>
              <a:t>co</a:t>
            </a:r>
            <a:r>
              <a:rPr sz="1400" spc="-5" dirty="0">
                <a:latin typeface="Tahoma"/>
                <a:cs typeface="Tahoma"/>
              </a:rPr>
              <a:t>d</a:t>
            </a:r>
            <a:r>
              <a:rPr sz="1400" dirty="0"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262022" y="4545012"/>
            <a:ext cx="1571625" cy="606425"/>
            <a:chOff x="6262022" y="4545012"/>
            <a:chExt cx="1571625" cy="606425"/>
          </a:xfrm>
        </p:grpSpPr>
        <p:sp>
          <p:nvSpPr>
            <p:cNvPr id="22" name="object 22"/>
            <p:cNvSpPr/>
            <p:nvPr/>
          </p:nvSpPr>
          <p:spPr>
            <a:xfrm>
              <a:off x="6266785" y="4549775"/>
              <a:ext cx="1562100" cy="596900"/>
            </a:xfrm>
            <a:custGeom>
              <a:avLst/>
              <a:gdLst/>
              <a:ahLst/>
              <a:cxnLst/>
              <a:rect l="l" t="t" r="r" b="b"/>
              <a:pathLst>
                <a:path w="1562100" h="596900">
                  <a:moveTo>
                    <a:pt x="781050" y="0"/>
                  </a:moveTo>
                  <a:lnTo>
                    <a:pt x="713658" y="1095"/>
                  </a:lnTo>
                  <a:lnTo>
                    <a:pt x="647857" y="4322"/>
                  </a:lnTo>
                  <a:lnTo>
                    <a:pt x="583884" y="9590"/>
                  </a:lnTo>
                  <a:lnTo>
                    <a:pt x="521971" y="16811"/>
                  </a:lnTo>
                  <a:lnTo>
                    <a:pt x="462353" y="25894"/>
                  </a:lnTo>
                  <a:lnTo>
                    <a:pt x="405265" y="36750"/>
                  </a:lnTo>
                  <a:lnTo>
                    <a:pt x="350942" y="49289"/>
                  </a:lnTo>
                  <a:lnTo>
                    <a:pt x="299616" y="63422"/>
                  </a:lnTo>
                  <a:lnTo>
                    <a:pt x="251524" y="79059"/>
                  </a:lnTo>
                  <a:lnTo>
                    <a:pt x="206900" y="96111"/>
                  </a:lnTo>
                  <a:lnTo>
                    <a:pt x="165977" y="114487"/>
                  </a:lnTo>
                  <a:lnTo>
                    <a:pt x="128991" y="134099"/>
                  </a:lnTo>
                  <a:lnTo>
                    <a:pt x="96175" y="154857"/>
                  </a:lnTo>
                  <a:lnTo>
                    <a:pt x="43995" y="199452"/>
                  </a:lnTo>
                  <a:lnTo>
                    <a:pt x="11311" y="247555"/>
                  </a:lnTo>
                  <a:lnTo>
                    <a:pt x="0" y="298450"/>
                  </a:lnTo>
                  <a:lnTo>
                    <a:pt x="2866" y="324201"/>
                  </a:lnTo>
                  <a:lnTo>
                    <a:pt x="25098" y="373789"/>
                  </a:lnTo>
                  <a:lnTo>
                    <a:pt x="67765" y="420228"/>
                  </a:lnTo>
                  <a:lnTo>
                    <a:pt x="128991" y="462800"/>
                  </a:lnTo>
                  <a:lnTo>
                    <a:pt x="165977" y="482412"/>
                  </a:lnTo>
                  <a:lnTo>
                    <a:pt x="206900" y="500788"/>
                  </a:lnTo>
                  <a:lnTo>
                    <a:pt x="251524" y="517840"/>
                  </a:lnTo>
                  <a:lnTo>
                    <a:pt x="299616" y="533477"/>
                  </a:lnTo>
                  <a:lnTo>
                    <a:pt x="350942" y="547610"/>
                  </a:lnTo>
                  <a:lnTo>
                    <a:pt x="405265" y="560149"/>
                  </a:lnTo>
                  <a:lnTo>
                    <a:pt x="462353" y="571005"/>
                  </a:lnTo>
                  <a:lnTo>
                    <a:pt x="521971" y="580088"/>
                  </a:lnTo>
                  <a:lnTo>
                    <a:pt x="583884" y="587309"/>
                  </a:lnTo>
                  <a:lnTo>
                    <a:pt x="647857" y="592577"/>
                  </a:lnTo>
                  <a:lnTo>
                    <a:pt x="713658" y="595804"/>
                  </a:lnTo>
                  <a:lnTo>
                    <a:pt x="781050" y="596900"/>
                  </a:lnTo>
                  <a:lnTo>
                    <a:pt x="848441" y="595804"/>
                  </a:lnTo>
                  <a:lnTo>
                    <a:pt x="914242" y="592577"/>
                  </a:lnTo>
                  <a:lnTo>
                    <a:pt x="978215" y="587309"/>
                  </a:lnTo>
                  <a:lnTo>
                    <a:pt x="1040128" y="580088"/>
                  </a:lnTo>
                  <a:lnTo>
                    <a:pt x="1099746" y="571005"/>
                  </a:lnTo>
                  <a:lnTo>
                    <a:pt x="1156834" y="560149"/>
                  </a:lnTo>
                  <a:lnTo>
                    <a:pt x="1211157" y="547610"/>
                  </a:lnTo>
                  <a:lnTo>
                    <a:pt x="1262483" y="533477"/>
                  </a:lnTo>
                  <a:lnTo>
                    <a:pt x="1310575" y="517840"/>
                  </a:lnTo>
                  <a:lnTo>
                    <a:pt x="1355199" y="500788"/>
                  </a:lnTo>
                  <a:lnTo>
                    <a:pt x="1396122" y="482412"/>
                  </a:lnTo>
                  <a:lnTo>
                    <a:pt x="1433108" y="462800"/>
                  </a:lnTo>
                  <a:lnTo>
                    <a:pt x="1465924" y="442042"/>
                  </a:lnTo>
                  <a:lnTo>
                    <a:pt x="1518104" y="397447"/>
                  </a:lnTo>
                  <a:lnTo>
                    <a:pt x="1550788" y="349344"/>
                  </a:lnTo>
                  <a:lnTo>
                    <a:pt x="1562100" y="298450"/>
                  </a:lnTo>
                  <a:lnTo>
                    <a:pt x="1559233" y="272698"/>
                  </a:lnTo>
                  <a:lnTo>
                    <a:pt x="1537001" y="223110"/>
                  </a:lnTo>
                  <a:lnTo>
                    <a:pt x="1494334" y="176671"/>
                  </a:lnTo>
                  <a:lnTo>
                    <a:pt x="1433108" y="134099"/>
                  </a:lnTo>
                  <a:lnTo>
                    <a:pt x="1396122" y="114487"/>
                  </a:lnTo>
                  <a:lnTo>
                    <a:pt x="1355199" y="96111"/>
                  </a:lnTo>
                  <a:lnTo>
                    <a:pt x="1310575" y="79059"/>
                  </a:lnTo>
                  <a:lnTo>
                    <a:pt x="1262483" y="63422"/>
                  </a:lnTo>
                  <a:lnTo>
                    <a:pt x="1211157" y="49289"/>
                  </a:lnTo>
                  <a:lnTo>
                    <a:pt x="1156834" y="36750"/>
                  </a:lnTo>
                  <a:lnTo>
                    <a:pt x="1099746" y="25894"/>
                  </a:lnTo>
                  <a:lnTo>
                    <a:pt x="1040128" y="16811"/>
                  </a:lnTo>
                  <a:lnTo>
                    <a:pt x="978215" y="9590"/>
                  </a:lnTo>
                  <a:lnTo>
                    <a:pt x="914242" y="4322"/>
                  </a:lnTo>
                  <a:lnTo>
                    <a:pt x="848441" y="1095"/>
                  </a:lnTo>
                  <a:lnTo>
                    <a:pt x="781050" y="0"/>
                  </a:lnTo>
                  <a:close/>
                </a:path>
              </a:pathLst>
            </a:custGeom>
            <a:solidFill>
              <a:srgbClr val="D4F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66785" y="4549775"/>
              <a:ext cx="1562100" cy="596900"/>
            </a:xfrm>
            <a:custGeom>
              <a:avLst/>
              <a:gdLst/>
              <a:ahLst/>
              <a:cxnLst/>
              <a:rect l="l" t="t" r="r" b="b"/>
              <a:pathLst>
                <a:path w="1562100" h="596900">
                  <a:moveTo>
                    <a:pt x="0" y="298449"/>
                  </a:moveTo>
                  <a:lnTo>
                    <a:pt x="11311" y="247555"/>
                  </a:lnTo>
                  <a:lnTo>
                    <a:pt x="43995" y="199452"/>
                  </a:lnTo>
                  <a:lnTo>
                    <a:pt x="96175" y="154857"/>
                  </a:lnTo>
                  <a:lnTo>
                    <a:pt x="128991" y="134099"/>
                  </a:lnTo>
                  <a:lnTo>
                    <a:pt x="165977" y="114487"/>
                  </a:lnTo>
                  <a:lnTo>
                    <a:pt x="206900" y="96111"/>
                  </a:lnTo>
                  <a:lnTo>
                    <a:pt x="251524" y="79059"/>
                  </a:lnTo>
                  <a:lnTo>
                    <a:pt x="299616" y="63422"/>
                  </a:lnTo>
                  <a:lnTo>
                    <a:pt x="350941" y="49289"/>
                  </a:lnTo>
                  <a:lnTo>
                    <a:pt x="405265" y="36750"/>
                  </a:lnTo>
                  <a:lnTo>
                    <a:pt x="462353" y="25894"/>
                  </a:lnTo>
                  <a:lnTo>
                    <a:pt x="521971" y="16811"/>
                  </a:lnTo>
                  <a:lnTo>
                    <a:pt x="583884" y="9590"/>
                  </a:lnTo>
                  <a:lnTo>
                    <a:pt x="647857" y="4322"/>
                  </a:lnTo>
                  <a:lnTo>
                    <a:pt x="713657" y="1095"/>
                  </a:lnTo>
                  <a:lnTo>
                    <a:pt x="781049" y="0"/>
                  </a:lnTo>
                  <a:lnTo>
                    <a:pt x="848441" y="1095"/>
                  </a:lnTo>
                  <a:lnTo>
                    <a:pt x="914242" y="4322"/>
                  </a:lnTo>
                  <a:lnTo>
                    <a:pt x="978215" y="9590"/>
                  </a:lnTo>
                  <a:lnTo>
                    <a:pt x="1040128" y="16811"/>
                  </a:lnTo>
                  <a:lnTo>
                    <a:pt x="1099746" y="25894"/>
                  </a:lnTo>
                  <a:lnTo>
                    <a:pt x="1156834" y="36750"/>
                  </a:lnTo>
                  <a:lnTo>
                    <a:pt x="1211158" y="49289"/>
                  </a:lnTo>
                  <a:lnTo>
                    <a:pt x="1262483" y="63422"/>
                  </a:lnTo>
                  <a:lnTo>
                    <a:pt x="1310575" y="79059"/>
                  </a:lnTo>
                  <a:lnTo>
                    <a:pt x="1355199" y="96111"/>
                  </a:lnTo>
                  <a:lnTo>
                    <a:pt x="1396122" y="114487"/>
                  </a:lnTo>
                  <a:lnTo>
                    <a:pt x="1433108" y="134099"/>
                  </a:lnTo>
                  <a:lnTo>
                    <a:pt x="1465924" y="154857"/>
                  </a:lnTo>
                  <a:lnTo>
                    <a:pt x="1518104" y="199452"/>
                  </a:lnTo>
                  <a:lnTo>
                    <a:pt x="1550788" y="247555"/>
                  </a:lnTo>
                  <a:lnTo>
                    <a:pt x="1562099" y="298449"/>
                  </a:lnTo>
                  <a:lnTo>
                    <a:pt x="1559233" y="324201"/>
                  </a:lnTo>
                  <a:lnTo>
                    <a:pt x="1537001" y="373789"/>
                  </a:lnTo>
                  <a:lnTo>
                    <a:pt x="1494334" y="420228"/>
                  </a:lnTo>
                  <a:lnTo>
                    <a:pt x="1433108" y="462800"/>
                  </a:lnTo>
                  <a:lnTo>
                    <a:pt x="1396122" y="482412"/>
                  </a:lnTo>
                  <a:lnTo>
                    <a:pt x="1355199" y="500788"/>
                  </a:lnTo>
                  <a:lnTo>
                    <a:pt x="1310575" y="517840"/>
                  </a:lnTo>
                  <a:lnTo>
                    <a:pt x="1262483" y="533477"/>
                  </a:lnTo>
                  <a:lnTo>
                    <a:pt x="1211158" y="547610"/>
                  </a:lnTo>
                  <a:lnTo>
                    <a:pt x="1156834" y="560149"/>
                  </a:lnTo>
                  <a:lnTo>
                    <a:pt x="1099746" y="571005"/>
                  </a:lnTo>
                  <a:lnTo>
                    <a:pt x="1040128" y="580088"/>
                  </a:lnTo>
                  <a:lnTo>
                    <a:pt x="978215" y="587309"/>
                  </a:lnTo>
                  <a:lnTo>
                    <a:pt x="914242" y="592577"/>
                  </a:lnTo>
                  <a:lnTo>
                    <a:pt x="848441" y="595804"/>
                  </a:lnTo>
                  <a:lnTo>
                    <a:pt x="781049" y="596899"/>
                  </a:lnTo>
                  <a:lnTo>
                    <a:pt x="713657" y="595804"/>
                  </a:lnTo>
                  <a:lnTo>
                    <a:pt x="647857" y="592577"/>
                  </a:lnTo>
                  <a:lnTo>
                    <a:pt x="583884" y="587309"/>
                  </a:lnTo>
                  <a:lnTo>
                    <a:pt x="521971" y="580088"/>
                  </a:lnTo>
                  <a:lnTo>
                    <a:pt x="462353" y="571005"/>
                  </a:lnTo>
                  <a:lnTo>
                    <a:pt x="405265" y="560149"/>
                  </a:lnTo>
                  <a:lnTo>
                    <a:pt x="350941" y="547610"/>
                  </a:lnTo>
                  <a:lnTo>
                    <a:pt x="299616" y="533477"/>
                  </a:lnTo>
                  <a:lnTo>
                    <a:pt x="251524" y="517840"/>
                  </a:lnTo>
                  <a:lnTo>
                    <a:pt x="206900" y="500788"/>
                  </a:lnTo>
                  <a:lnTo>
                    <a:pt x="165977" y="482412"/>
                  </a:lnTo>
                  <a:lnTo>
                    <a:pt x="128991" y="462800"/>
                  </a:lnTo>
                  <a:lnTo>
                    <a:pt x="96175" y="442042"/>
                  </a:lnTo>
                  <a:lnTo>
                    <a:pt x="43995" y="397447"/>
                  </a:lnTo>
                  <a:lnTo>
                    <a:pt x="11311" y="349344"/>
                  </a:lnTo>
                  <a:lnTo>
                    <a:pt x="0" y="298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248811" y="4606608"/>
            <a:ext cx="396240" cy="4419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39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IP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639"/>
              </a:lnSpc>
            </a:pPr>
            <a:r>
              <a:rPr sz="1400" dirty="0">
                <a:latin typeface="Tahoma"/>
                <a:cs typeface="Tahoma"/>
              </a:rPr>
              <a:t>co</a:t>
            </a:r>
            <a:r>
              <a:rPr sz="1400" spc="-5" dirty="0">
                <a:latin typeface="Tahoma"/>
                <a:cs typeface="Tahoma"/>
              </a:rPr>
              <a:t>d</a:t>
            </a:r>
            <a:r>
              <a:rPr sz="1400" dirty="0"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766722" y="1982788"/>
            <a:ext cx="2578100" cy="3648075"/>
            <a:chOff x="5766722" y="1982788"/>
            <a:chExt cx="2578100" cy="3648075"/>
          </a:xfrm>
        </p:grpSpPr>
        <p:sp>
          <p:nvSpPr>
            <p:cNvPr id="26" name="object 26"/>
            <p:cNvSpPr/>
            <p:nvPr/>
          </p:nvSpPr>
          <p:spPr>
            <a:xfrm>
              <a:off x="6840666" y="3106738"/>
              <a:ext cx="361950" cy="2505075"/>
            </a:xfrm>
            <a:custGeom>
              <a:avLst/>
              <a:gdLst/>
              <a:ahLst/>
              <a:cxnLst/>
              <a:rect l="l" t="t" r="r" b="b"/>
              <a:pathLst>
                <a:path w="361950" h="2505075">
                  <a:moveTo>
                    <a:pt x="0" y="2505075"/>
                  </a:moveTo>
                  <a:lnTo>
                    <a:pt x="2381" y="2461418"/>
                  </a:lnTo>
                  <a:lnTo>
                    <a:pt x="3968" y="2408237"/>
                  </a:lnTo>
                  <a:lnTo>
                    <a:pt x="5556" y="2346324"/>
                  </a:lnTo>
                  <a:lnTo>
                    <a:pt x="6349" y="2277268"/>
                  </a:lnTo>
                  <a:lnTo>
                    <a:pt x="6349" y="2201068"/>
                  </a:lnTo>
                  <a:lnTo>
                    <a:pt x="6349" y="2118518"/>
                  </a:lnTo>
                  <a:lnTo>
                    <a:pt x="6349" y="2030412"/>
                  </a:lnTo>
                  <a:lnTo>
                    <a:pt x="5556" y="1937543"/>
                  </a:lnTo>
                  <a:lnTo>
                    <a:pt x="4762" y="1739106"/>
                  </a:lnTo>
                  <a:lnTo>
                    <a:pt x="4762" y="1528762"/>
                  </a:lnTo>
                  <a:lnTo>
                    <a:pt x="5556" y="1312862"/>
                  </a:lnTo>
                  <a:lnTo>
                    <a:pt x="8731" y="1096168"/>
                  </a:lnTo>
                  <a:lnTo>
                    <a:pt x="14287" y="884237"/>
                  </a:lnTo>
                  <a:lnTo>
                    <a:pt x="23812" y="682624"/>
                  </a:lnTo>
                  <a:lnTo>
                    <a:pt x="29368" y="587374"/>
                  </a:lnTo>
                  <a:lnTo>
                    <a:pt x="36512" y="496887"/>
                  </a:lnTo>
                  <a:lnTo>
                    <a:pt x="45243" y="411956"/>
                  </a:lnTo>
                  <a:lnTo>
                    <a:pt x="54768" y="332581"/>
                  </a:lnTo>
                  <a:lnTo>
                    <a:pt x="66674" y="260349"/>
                  </a:lnTo>
                  <a:lnTo>
                    <a:pt x="79374" y="195262"/>
                  </a:lnTo>
                  <a:lnTo>
                    <a:pt x="93662" y="138906"/>
                  </a:lnTo>
                  <a:lnTo>
                    <a:pt x="109537" y="90487"/>
                  </a:lnTo>
                  <a:lnTo>
                    <a:pt x="127793" y="51593"/>
                  </a:lnTo>
                  <a:lnTo>
                    <a:pt x="169068" y="6349"/>
                  </a:lnTo>
                  <a:lnTo>
                    <a:pt x="192881" y="0"/>
                  </a:lnTo>
                  <a:lnTo>
                    <a:pt x="216693" y="5556"/>
                  </a:lnTo>
                  <a:lnTo>
                    <a:pt x="257174" y="49212"/>
                  </a:lnTo>
                  <a:lnTo>
                    <a:pt x="274637" y="86518"/>
                  </a:lnTo>
                  <a:lnTo>
                    <a:pt x="289718" y="131762"/>
                  </a:lnTo>
                  <a:lnTo>
                    <a:pt x="303212" y="186531"/>
                  </a:lnTo>
                  <a:lnTo>
                    <a:pt x="315118" y="248443"/>
                  </a:lnTo>
                  <a:lnTo>
                    <a:pt x="325437" y="318293"/>
                  </a:lnTo>
                  <a:lnTo>
                    <a:pt x="334168" y="393699"/>
                  </a:lnTo>
                  <a:lnTo>
                    <a:pt x="341312" y="475456"/>
                  </a:lnTo>
                  <a:lnTo>
                    <a:pt x="347662" y="562768"/>
                  </a:lnTo>
                  <a:lnTo>
                    <a:pt x="352425" y="654843"/>
                  </a:lnTo>
                  <a:lnTo>
                    <a:pt x="358775" y="850106"/>
                  </a:lnTo>
                  <a:lnTo>
                    <a:pt x="361950" y="1056481"/>
                  </a:lnTo>
                  <a:lnTo>
                    <a:pt x="361950" y="1269205"/>
                  </a:lnTo>
                  <a:lnTo>
                    <a:pt x="360362" y="1482724"/>
                  </a:lnTo>
                  <a:lnTo>
                    <a:pt x="357981" y="1692274"/>
                  </a:lnTo>
                  <a:lnTo>
                    <a:pt x="354806" y="1893093"/>
                  </a:lnTo>
                  <a:lnTo>
                    <a:pt x="353218" y="1988343"/>
                  </a:lnTo>
                  <a:lnTo>
                    <a:pt x="352425" y="2079624"/>
                  </a:lnTo>
                  <a:lnTo>
                    <a:pt x="351631" y="2166143"/>
                  </a:lnTo>
                  <a:lnTo>
                    <a:pt x="351631" y="2247105"/>
                  </a:lnTo>
                  <a:lnTo>
                    <a:pt x="352425" y="2322512"/>
                  </a:lnTo>
                  <a:lnTo>
                    <a:pt x="353218" y="2390774"/>
                  </a:lnTo>
                  <a:lnTo>
                    <a:pt x="354806" y="2451893"/>
                  </a:lnTo>
                  <a:lnTo>
                    <a:pt x="355710" y="2467042"/>
                  </a:lnTo>
                </a:path>
              </a:pathLst>
            </a:custGeom>
            <a:ln w="38099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134788" y="5494310"/>
              <a:ext cx="114300" cy="118110"/>
            </a:xfrm>
            <a:custGeom>
              <a:avLst/>
              <a:gdLst/>
              <a:ahLst/>
              <a:cxnLst/>
              <a:rect l="l" t="t" r="r" b="b"/>
              <a:pathLst>
                <a:path w="114300" h="118110">
                  <a:moveTo>
                    <a:pt x="114096" y="0"/>
                  </a:moveTo>
                  <a:lnTo>
                    <a:pt x="0" y="6811"/>
                  </a:lnTo>
                  <a:lnTo>
                    <a:pt x="63859" y="117502"/>
                  </a:lnTo>
                  <a:lnTo>
                    <a:pt x="114096" y="0"/>
                  </a:lnTo>
                  <a:close/>
                </a:path>
              </a:pathLst>
            </a:custGeom>
            <a:solidFill>
              <a:srgbClr val="D81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776247" y="4298950"/>
              <a:ext cx="2546350" cy="0"/>
            </a:xfrm>
            <a:custGeom>
              <a:avLst/>
              <a:gdLst/>
              <a:ahLst/>
              <a:cxnLst/>
              <a:rect l="l" t="t" r="r" b="b"/>
              <a:pathLst>
                <a:path w="2546350">
                  <a:moveTo>
                    <a:pt x="0" y="0"/>
                  </a:moveTo>
                  <a:lnTo>
                    <a:pt x="2546349" y="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788947" y="2447925"/>
              <a:ext cx="2546350" cy="0"/>
            </a:xfrm>
            <a:custGeom>
              <a:avLst/>
              <a:gdLst/>
              <a:ahLst/>
              <a:cxnLst/>
              <a:rect l="l" t="t" r="r" b="b"/>
              <a:pathLst>
                <a:path w="2546350">
                  <a:moveTo>
                    <a:pt x="0" y="0"/>
                  </a:moveTo>
                  <a:lnTo>
                    <a:pt x="976312" y="0"/>
                  </a:lnTo>
                </a:path>
                <a:path w="2546350">
                  <a:moveTo>
                    <a:pt x="1509712" y="0"/>
                  </a:moveTo>
                  <a:lnTo>
                    <a:pt x="2546349" y="0"/>
                  </a:lnTo>
                </a:path>
              </a:pathLst>
            </a:custGeom>
            <a:ln w="19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765260" y="2332038"/>
              <a:ext cx="533400" cy="206375"/>
            </a:xfrm>
            <a:custGeom>
              <a:avLst/>
              <a:gdLst/>
              <a:ahLst/>
              <a:cxnLst/>
              <a:rect l="l" t="t" r="r" b="b"/>
              <a:pathLst>
                <a:path w="533400" h="206375">
                  <a:moveTo>
                    <a:pt x="533400" y="0"/>
                  </a:moveTo>
                  <a:lnTo>
                    <a:pt x="0" y="0"/>
                  </a:lnTo>
                  <a:lnTo>
                    <a:pt x="0" y="206375"/>
                  </a:lnTo>
                  <a:lnTo>
                    <a:pt x="533400" y="206375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765260" y="2332039"/>
              <a:ext cx="533400" cy="206375"/>
            </a:xfrm>
            <a:custGeom>
              <a:avLst/>
              <a:gdLst/>
              <a:ahLst/>
              <a:cxnLst/>
              <a:rect l="l" t="t" r="r" b="b"/>
              <a:pathLst>
                <a:path w="533400" h="206375">
                  <a:moveTo>
                    <a:pt x="0" y="0"/>
                  </a:moveTo>
                  <a:lnTo>
                    <a:pt x="533399" y="0"/>
                  </a:lnTo>
                  <a:lnTo>
                    <a:pt x="533399" y="206375"/>
                  </a:lnTo>
                  <a:lnTo>
                    <a:pt x="0" y="20637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47810" y="2354263"/>
              <a:ext cx="327025" cy="1666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53304" y="2001838"/>
              <a:ext cx="357505" cy="595630"/>
            </a:xfrm>
            <a:custGeom>
              <a:avLst/>
              <a:gdLst/>
              <a:ahLst/>
              <a:cxnLst/>
              <a:rect l="l" t="t" r="r" b="b"/>
              <a:pathLst>
                <a:path w="357504" h="595630">
                  <a:moveTo>
                    <a:pt x="356632" y="37694"/>
                  </a:moveTo>
                  <a:lnTo>
                    <a:pt x="355932" y="52438"/>
                  </a:lnTo>
                  <a:lnTo>
                    <a:pt x="355915" y="52974"/>
                  </a:lnTo>
                  <a:lnTo>
                    <a:pt x="355899" y="53512"/>
                  </a:lnTo>
                  <a:lnTo>
                    <a:pt x="355883" y="54052"/>
                  </a:lnTo>
                  <a:lnTo>
                    <a:pt x="355868" y="54593"/>
                  </a:lnTo>
                  <a:lnTo>
                    <a:pt x="355716" y="61213"/>
                  </a:lnTo>
                  <a:lnTo>
                    <a:pt x="355706" y="61775"/>
                  </a:lnTo>
                  <a:lnTo>
                    <a:pt x="355612" y="68639"/>
                  </a:lnTo>
                  <a:lnTo>
                    <a:pt x="355606" y="69221"/>
                  </a:lnTo>
                  <a:lnTo>
                    <a:pt x="355575" y="73336"/>
                  </a:lnTo>
                  <a:lnTo>
                    <a:pt x="355572" y="73930"/>
                  </a:lnTo>
                  <a:lnTo>
                    <a:pt x="355570" y="74525"/>
                  </a:lnTo>
                  <a:lnTo>
                    <a:pt x="355567" y="75122"/>
                  </a:lnTo>
                  <a:lnTo>
                    <a:pt x="355565" y="75720"/>
                  </a:lnTo>
                  <a:lnTo>
                    <a:pt x="355563" y="76320"/>
                  </a:lnTo>
                  <a:lnTo>
                    <a:pt x="355561" y="76920"/>
                  </a:lnTo>
                  <a:lnTo>
                    <a:pt x="355561" y="77523"/>
                  </a:lnTo>
                  <a:lnTo>
                    <a:pt x="355559" y="78127"/>
                  </a:lnTo>
                  <a:lnTo>
                    <a:pt x="355559" y="78732"/>
                  </a:lnTo>
                  <a:lnTo>
                    <a:pt x="355558" y="79339"/>
                  </a:lnTo>
                  <a:lnTo>
                    <a:pt x="355558" y="79947"/>
                  </a:lnTo>
                  <a:lnTo>
                    <a:pt x="355558" y="80557"/>
                  </a:lnTo>
                  <a:lnTo>
                    <a:pt x="355559" y="81167"/>
                  </a:lnTo>
                  <a:lnTo>
                    <a:pt x="355560" y="81780"/>
                  </a:lnTo>
                  <a:lnTo>
                    <a:pt x="355561" y="82393"/>
                  </a:lnTo>
                  <a:lnTo>
                    <a:pt x="355562" y="83008"/>
                  </a:lnTo>
                  <a:lnTo>
                    <a:pt x="355564" y="83625"/>
                  </a:lnTo>
                  <a:lnTo>
                    <a:pt x="355565" y="84243"/>
                  </a:lnTo>
                  <a:lnTo>
                    <a:pt x="355568" y="84862"/>
                  </a:lnTo>
                  <a:lnTo>
                    <a:pt x="355570" y="85483"/>
                  </a:lnTo>
                  <a:lnTo>
                    <a:pt x="355572" y="86105"/>
                  </a:lnTo>
                  <a:lnTo>
                    <a:pt x="355575" y="86728"/>
                  </a:lnTo>
                  <a:lnTo>
                    <a:pt x="355578" y="87353"/>
                  </a:lnTo>
                  <a:lnTo>
                    <a:pt x="355582" y="87979"/>
                  </a:lnTo>
                  <a:lnTo>
                    <a:pt x="355585" y="88606"/>
                  </a:lnTo>
                  <a:lnTo>
                    <a:pt x="355589" y="89235"/>
                  </a:lnTo>
                  <a:lnTo>
                    <a:pt x="355592" y="89865"/>
                  </a:lnTo>
                  <a:lnTo>
                    <a:pt x="355597" y="90496"/>
                  </a:lnTo>
                  <a:lnTo>
                    <a:pt x="355602" y="91129"/>
                  </a:lnTo>
                  <a:lnTo>
                    <a:pt x="355606" y="91763"/>
                  </a:lnTo>
                  <a:lnTo>
                    <a:pt x="355611" y="92398"/>
                  </a:lnTo>
                  <a:lnTo>
                    <a:pt x="355617" y="93035"/>
                  </a:lnTo>
                  <a:lnTo>
                    <a:pt x="355622" y="93673"/>
                  </a:lnTo>
                  <a:lnTo>
                    <a:pt x="355627" y="94312"/>
                  </a:lnTo>
                  <a:lnTo>
                    <a:pt x="355634" y="94953"/>
                  </a:lnTo>
                  <a:lnTo>
                    <a:pt x="355640" y="95594"/>
                  </a:lnTo>
                  <a:lnTo>
                    <a:pt x="355646" y="96238"/>
                  </a:lnTo>
                  <a:lnTo>
                    <a:pt x="355652" y="96882"/>
                  </a:lnTo>
                  <a:lnTo>
                    <a:pt x="355659" y="97528"/>
                  </a:lnTo>
                  <a:lnTo>
                    <a:pt x="355666" y="98175"/>
                  </a:lnTo>
                  <a:lnTo>
                    <a:pt x="355673" y="98823"/>
                  </a:lnTo>
                  <a:lnTo>
                    <a:pt x="355680" y="99472"/>
                  </a:lnTo>
                  <a:lnTo>
                    <a:pt x="355688" y="100123"/>
                  </a:lnTo>
                  <a:lnTo>
                    <a:pt x="355696" y="100775"/>
                  </a:lnTo>
                  <a:lnTo>
                    <a:pt x="355703" y="101428"/>
                  </a:lnTo>
                  <a:lnTo>
                    <a:pt x="355711" y="102082"/>
                  </a:lnTo>
                  <a:lnTo>
                    <a:pt x="355720" y="102738"/>
                  </a:lnTo>
                  <a:lnTo>
                    <a:pt x="355728" y="103395"/>
                  </a:lnTo>
                  <a:lnTo>
                    <a:pt x="355737" y="104053"/>
                  </a:lnTo>
                  <a:lnTo>
                    <a:pt x="355745" y="104713"/>
                  </a:lnTo>
                  <a:lnTo>
                    <a:pt x="355754" y="105373"/>
                  </a:lnTo>
                  <a:lnTo>
                    <a:pt x="355763" y="106035"/>
                  </a:lnTo>
                  <a:lnTo>
                    <a:pt x="355772" y="106698"/>
                  </a:lnTo>
                  <a:lnTo>
                    <a:pt x="355782" y="107362"/>
                  </a:lnTo>
                  <a:lnTo>
                    <a:pt x="355792" y="108027"/>
                  </a:lnTo>
                  <a:lnTo>
                    <a:pt x="355802" y="108694"/>
                  </a:lnTo>
                  <a:lnTo>
                    <a:pt x="355811" y="109361"/>
                  </a:lnTo>
                  <a:lnTo>
                    <a:pt x="355821" y="110030"/>
                  </a:lnTo>
                  <a:lnTo>
                    <a:pt x="355831" y="110701"/>
                  </a:lnTo>
                  <a:lnTo>
                    <a:pt x="355842" y="111372"/>
                  </a:lnTo>
                  <a:lnTo>
                    <a:pt x="355852" y="112044"/>
                  </a:lnTo>
                  <a:lnTo>
                    <a:pt x="355863" y="112718"/>
                  </a:lnTo>
                  <a:lnTo>
                    <a:pt x="355874" y="113393"/>
                  </a:lnTo>
                  <a:lnTo>
                    <a:pt x="355885" y="114069"/>
                  </a:lnTo>
                  <a:lnTo>
                    <a:pt x="355896" y="114745"/>
                  </a:lnTo>
                  <a:lnTo>
                    <a:pt x="355907" y="115423"/>
                  </a:lnTo>
                  <a:lnTo>
                    <a:pt x="355918" y="116103"/>
                  </a:lnTo>
                  <a:lnTo>
                    <a:pt x="355930" y="116783"/>
                  </a:lnTo>
                  <a:lnTo>
                    <a:pt x="355941" y="117465"/>
                  </a:lnTo>
                  <a:lnTo>
                    <a:pt x="355953" y="118147"/>
                  </a:lnTo>
                  <a:lnTo>
                    <a:pt x="355965" y="118831"/>
                  </a:lnTo>
                  <a:lnTo>
                    <a:pt x="355976" y="119516"/>
                  </a:lnTo>
                  <a:lnTo>
                    <a:pt x="355989" y="120202"/>
                  </a:lnTo>
                  <a:lnTo>
                    <a:pt x="356000" y="120889"/>
                  </a:lnTo>
                  <a:lnTo>
                    <a:pt x="356013" y="121577"/>
                  </a:lnTo>
                  <a:lnTo>
                    <a:pt x="356025" y="122266"/>
                  </a:lnTo>
                  <a:lnTo>
                    <a:pt x="356037" y="122957"/>
                  </a:lnTo>
                  <a:lnTo>
                    <a:pt x="356050" y="123648"/>
                  </a:lnTo>
                  <a:lnTo>
                    <a:pt x="356062" y="124341"/>
                  </a:lnTo>
                  <a:lnTo>
                    <a:pt x="356075" y="125035"/>
                  </a:lnTo>
                  <a:lnTo>
                    <a:pt x="356088" y="125729"/>
                  </a:lnTo>
                  <a:lnTo>
                    <a:pt x="356101" y="126425"/>
                  </a:lnTo>
                  <a:lnTo>
                    <a:pt x="356114" y="127122"/>
                  </a:lnTo>
                  <a:lnTo>
                    <a:pt x="356127" y="127819"/>
                  </a:lnTo>
                  <a:lnTo>
                    <a:pt x="356140" y="128518"/>
                  </a:lnTo>
                  <a:lnTo>
                    <a:pt x="356153" y="129218"/>
                  </a:lnTo>
                  <a:lnTo>
                    <a:pt x="356166" y="129919"/>
                  </a:lnTo>
                  <a:lnTo>
                    <a:pt x="356179" y="130621"/>
                  </a:lnTo>
                  <a:lnTo>
                    <a:pt x="356193" y="131324"/>
                  </a:lnTo>
                  <a:lnTo>
                    <a:pt x="356206" y="132028"/>
                  </a:lnTo>
                  <a:lnTo>
                    <a:pt x="356220" y="132733"/>
                  </a:lnTo>
                  <a:lnTo>
                    <a:pt x="356234" y="133439"/>
                  </a:lnTo>
                  <a:lnTo>
                    <a:pt x="356247" y="134146"/>
                  </a:lnTo>
                  <a:lnTo>
                    <a:pt x="356261" y="134854"/>
                  </a:lnTo>
                  <a:lnTo>
                    <a:pt x="356288" y="136273"/>
                  </a:lnTo>
                  <a:lnTo>
                    <a:pt x="356483" y="146314"/>
                  </a:lnTo>
                  <a:lnTo>
                    <a:pt x="356512" y="147763"/>
                  </a:lnTo>
                  <a:lnTo>
                    <a:pt x="356540" y="149216"/>
                  </a:lnTo>
                  <a:lnTo>
                    <a:pt x="356568" y="150673"/>
                  </a:lnTo>
                  <a:lnTo>
                    <a:pt x="356596" y="152132"/>
                  </a:lnTo>
                  <a:lnTo>
                    <a:pt x="356624" y="153596"/>
                  </a:lnTo>
                  <a:lnTo>
                    <a:pt x="356652" y="155063"/>
                  </a:lnTo>
                  <a:lnTo>
                    <a:pt x="356679" y="156534"/>
                  </a:lnTo>
                  <a:lnTo>
                    <a:pt x="356707" y="158008"/>
                  </a:lnTo>
                  <a:lnTo>
                    <a:pt x="356734" y="159485"/>
                  </a:lnTo>
                  <a:lnTo>
                    <a:pt x="356762" y="160965"/>
                  </a:lnTo>
                  <a:lnTo>
                    <a:pt x="356789" y="162449"/>
                  </a:lnTo>
                  <a:lnTo>
                    <a:pt x="357344" y="202038"/>
                  </a:lnTo>
                  <a:lnTo>
                    <a:pt x="357439" y="224010"/>
                  </a:lnTo>
                  <a:lnTo>
                    <a:pt x="357437" y="225593"/>
                  </a:lnTo>
                  <a:lnTo>
                    <a:pt x="357436" y="227178"/>
                  </a:lnTo>
                  <a:lnTo>
                    <a:pt x="357432" y="228763"/>
                  </a:lnTo>
                  <a:lnTo>
                    <a:pt x="357428" y="230351"/>
                  </a:lnTo>
                  <a:lnTo>
                    <a:pt x="357422" y="231940"/>
                  </a:lnTo>
                  <a:lnTo>
                    <a:pt x="356859" y="270409"/>
                  </a:lnTo>
                  <a:lnTo>
                    <a:pt x="355269" y="309145"/>
                  </a:lnTo>
                  <a:lnTo>
                    <a:pt x="352342" y="347595"/>
                  </a:lnTo>
                  <a:lnTo>
                    <a:pt x="347537" y="386747"/>
                  </a:lnTo>
                  <a:lnTo>
                    <a:pt x="340593" y="424367"/>
                  </a:lnTo>
                  <a:lnTo>
                    <a:pt x="330727" y="461196"/>
                  </a:lnTo>
                  <a:lnTo>
                    <a:pt x="316926" y="496832"/>
                  </a:lnTo>
                  <a:lnTo>
                    <a:pt x="297750" y="530341"/>
                  </a:lnTo>
                  <a:lnTo>
                    <a:pt x="272110" y="559192"/>
                  </a:lnTo>
                  <a:lnTo>
                    <a:pt x="240184" y="580353"/>
                  </a:lnTo>
                  <a:lnTo>
                    <a:pt x="203357" y="592262"/>
                  </a:lnTo>
                  <a:lnTo>
                    <a:pt x="169129" y="595311"/>
                  </a:lnTo>
                  <a:lnTo>
                    <a:pt x="168354" y="595310"/>
                  </a:lnTo>
                  <a:lnTo>
                    <a:pt x="130443" y="591500"/>
                  </a:lnTo>
                  <a:lnTo>
                    <a:pt x="94146" y="578641"/>
                  </a:lnTo>
                  <a:lnTo>
                    <a:pt x="63329" y="556077"/>
                  </a:lnTo>
                  <a:lnTo>
                    <a:pt x="39765" y="525598"/>
                  </a:lnTo>
                  <a:lnTo>
                    <a:pt x="23469" y="490915"/>
                  </a:lnTo>
                  <a:lnTo>
                    <a:pt x="12680" y="454123"/>
                  </a:lnTo>
                  <a:lnTo>
                    <a:pt x="5768" y="415422"/>
                  </a:lnTo>
                  <a:lnTo>
                    <a:pt x="1909" y="376635"/>
                  </a:lnTo>
                  <a:lnTo>
                    <a:pt x="225" y="337936"/>
                  </a:lnTo>
                  <a:lnTo>
                    <a:pt x="0" y="315881"/>
                  </a:lnTo>
                  <a:lnTo>
                    <a:pt x="0" y="314299"/>
                  </a:lnTo>
                  <a:lnTo>
                    <a:pt x="613" y="276190"/>
                  </a:lnTo>
                  <a:lnTo>
                    <a:pt x="2188" y="236595"/>
                  </a:lnTo>
                  <a:lnTo>
                    <a:pt x="3696" y="208466"/>
                  </a:lnTo>
                  <a:lnTo>
                    <a:pt x="3785" y="206918"/>
                  </a:lnTo>
                  <a:lnTo>
                    <a:pt x="4976" y="186964"/>
                  </a:lnTo>
                  <a:lnTo>
                    <a:pt x="5068" y="185444"/>
                  </a:lnTo>
                  <a:lnTo>
                    <a:pt x="5719" y="174868"/>
                  </a:lnTo>
                  <a:lnTo>
                    <a:pt x="5811" y="173366"/>
                  </a:lnTo>
                  <a:lnTo>
                    <a:pt x="5905" y="171868"/>
                  </a:lnTo>
                  <a:lnTo>
                    <a:pt x="5997" y="170372"/>
                  </a:lnTo>
                  <a:lnTo>
                    <a:pt x="6089" y="168879"/>
                  </a:lnTo>
                  <a:lnTo>
                    <a:pt x="6180" y="167388"/>
                  </a:lnTo>
                  <a:lnTo>
                    <a:pt x="6272" y="165900"/>
                  </a:lnTo>
                  <a:lnTo>
                    <a:pt x="6363" y="164415"/>
                  </a:lnTo>
                  <a:lnTo>
                    <a:pt x="6455" y="162933"/>
                  </a:lnTo>
                  <a:lnTo>
                    <a:pt x="6546" y="161453"/>
                  </a:lnTo>
                  <a:lnTo>
                    <a:pt x="6636" y="159977"/>
                  </a:lnTo>
                  <a:lnTo>
                    <a:pt x="6726" y="158503"/>
                  </a:lnTo>
                  <a:lnTo>
                    <a:pt x="6816" y="157032"/>
                  </a:lnTo>
                  <a:lnTo>
                    <a:pt x="6905" y="155564"/>
                  </a:lnTo>
                  <a:lnTo>
                    <a:pt x="6994" y="154099"/>
                  </a:lnTo>
                  <a:lnTo>
                    <a:pt x="7083" y="152638"/>
                  </a:lnTo>
                  <a:lnTo>
                    <a:pt x="7170" y="151179"/>
                  </a:lnTo>
                  <a:lnTo>
                    <a:pt x="7258" y="149723"/>
                  </a:lnTo>
                  <a:lnTo>
                    <a:pt x="7345" y="148271"/>
                  </a:lnTo>
                  <a:lnTo>
                    <a:pt x="7431" y="146822"/>
                  </a:lnTo>
                  <a:lnTo>
                    <a:pt x="7516" y="145376"/>
                  </a:lnTo>
                  <a:lnTo>
                    <a:pt x="7601" y="143933"/>
                  </a:lnTo>
                  <a:lnTo>
                    <a:pt x="8487" y="128288"/>
                  </a:lnTo>
                  <a:lnTo>
                    <a:pt x="8563" y="126888"/>
                  </a:lnTo>
                  <a:lnTo>
                    <a:pt x="9097" y="116503"/>
                  </a:lnTo>
                  <a:lnTo>
                    <a:pt x="9130" y="115819"/>
                  </a:lnTo>
                  <a:lnTo>
                    <a:pt x="9163" y="115136"/>
                  </a:lnTo>
                  <a:lnTo>
                    <a:pt x="9197" y="114453"/>
                  </a:lnTo>
                  <a:lnTo>
                    <a:pt x="9229" y="113772"/>
                  </a:lnTo>
                  <a:lnTo>
                    <a:pt x="9261" y="113091"/>
                  </a:lnTo>
                  <a:lnTo>
                    <a:pt x="9293" y="112412"/>
                  </a:lnTo>
                  <a:lnTo>
                    <a:pt x="9324" y="111733"/>
                  </a:lnTo>
                  <a:lnTo>
                    <a:pt x="9356" y="111056"/>
                  </a:lnTo>
                  <a:lnTo>
                    <a:pt x="9387" y="110380"/>
                  </a:lnTo>
                  <a:lnTo>
                    <a:pt x="9417" y="109705"/>
                  </a:lnTo>
                  <a:lnTo>
                    <a:pt x="9448" y="109031"/>
                  </a:lnTo>
                  <a:lnTo>
                    <a:pt x="9478" y="108358"/>
                  </a:lnTo>
                  <a:lnTo>
                    <a:pt x="9507" y="107686"/>
                  </a:lnTo>
                  <a:lnTo>
                    <a:pt x="9537" y="107015"/>
                  </a:lnTo>
                  <a:lnTo>
                    <a:pt x="9566" y="106345"/>
                  </a:lnTo>
                  <a:lnTo>
                    <a:pt x="9595" y="105676"/>
                  </a:lnTo>
                  <a:lnTo>
                    <a:pt x="9623" y="105008"/>
                  </a:lnTo>
                  <a:lnTo>
                    <a:pt x="9652" y="104342"/>
                  </a:lnTo>
                  <a:lnTo>
                    <a:pt x="9679" y="103676"/>
                  </a:lnTo>
                  <a:lnTo>
                    <a:pt x="9707" y="103011"/>
                  </a:lnTo>
                  <a:lnTo>
                    <a:pt x="9734" y="102348"/>
                  </a:lnTo>
                  <a:lnTo>
                    <a:pt x="9760" y="101686"/>
                  </a:lnTo>
                  <a:lnTo>
                    <a:pt x="9786" y="101024"/>
                  </a:lnTo>
                  <a:lnTo>
                    <a:pt x="9812" y="100364"/>
                  </a:lnTo>
                  <a:lnTo>
                    <a:pt x="9936" y="97081"/>
                  </a:lnTo>
                  <a:lnTo>
                    <a:pt x="9960" y="96427"/>
                  </a:lnTo>
                  <a:lnTo>
                    <a:pt x="9983" y="95775"/>
                  </a:lnTo>
                  <a:lnTo>
                    <a:pt x="10007" y="95124"/>
                  </a:lnTo>
                  <a:lnTo>
                    <a:pt x="10029" y="94474"/>
                  </a:lnTo>
                  <a:lnTo>
                    <a:pt x="10051" y="93826"/>
                  </a:lnTo>
                  <a:lnTo>
                    <a:pt x="10072" y="93178"/>
                  </a:lnTo>
                  <a:lnTo>
                    <a:pt x="10176" y="89957"/>
                  </a:lnTo>
                  <a:lnTo>
                    <a:pt x="10195" y="89317"/>
                  </a:lnTo>
                  <a:lnTo>
                    <a:pt x="10214" y="88677"/>
                  </a:lnTo>
                  <a:lnTo>
                    <a:pt x="10232" y="88039"/>
                  </a:lnTo>
                  <a:lnTo>
                    <a:pt x="10250" y="87402"/>
                  </a:lnTo>
                  <a:lnTo>
                    <a:pt x="10268" y="86767"/>
                  </a:lnTo>
                  <a:lnTo>
                    <a:pt x="10285" y="86132"/>
                  </a:lnTo>
                  <a:lnTo>
                    <a:pt x="10302" y="85499"/>
                  </a:lnTo>
                  <a:lnTo>
                    <a:pt x="10318" y="84866"/>
                  </a:lnTo>
                  <a:lnTo>
                    <a:pt x="10334" y="84235"/>
                  </a:lnTo>
                  <a:lnTo>
                    <a:pt x="10349" y="83606"/>
                  </a:lnTo>
                  <a:lnTo>
                    <a:pt x="10365" y="82977"/>
                  </a:lnTo>
                  <a:lnTo>
                    <a:pt x="10379" y="82350"/>
                  </a:lnTo>
                  <a:lnTo>
                    <a:pt x="10393" y="81724"/>
                  </a:lnTo>
                  <a:lnTo>
                    <a:pt x="10407" y="81100"/>
                  </a:lnTo>
                  <a:lnTo>
                    <a:pt x="10420" y="80476"/>
                  </a:lnTo>
                  <a:lnTo>
                    <a:pt x="10433" y="79854"/>
                  </a:lnTo>
                  <a:lnTo>
                    <a:pt x="10445" y="79233"/>
                  </a:lnTo>
                  <a:lnTo>
                    <a:pt x="10457" y="78613"/>
                  </a:lnTo>
                  <a:lnTo>
                    <a:pt x="10468" y="77995"/>
                  </a:lnTo>
                  <a:lnTo>
                    <a:pt x="10479" y="77378"/>
                  </a:lnTo>
                  <a:lnTo>
                    <a:pt x="10490" y="76762"/>
                  </a:lnTo>
                  <a:lnTo>
                    <a:pt x="10499" y="76147"/>
                  </a:lnTo>
                  <a:lnTo>
                    <a:pt x="10509" y="75534"/>
                  </a:lnTo>
                  <a:lnTo>
                    <a:pt x="10517" y="74922"/>
                  </a:lnTo>
                  <a:lnTo>
                    <a:pt x="10526" y="74311"/>
                  </a:lnTo>
                  <a:lnTo>
                    <a:pt x="10534" y="73702"/>
                  </a:lnTo>
                  <a:lnTo>
                    <a:pt x="10541" y="73094"/>
                  </a:lnTo>
                  <a:lnTo>
                    <a:pt x="10548" y="72487"/>
                  </a:lnTo>
                  <a:lnTo>
                    <a:pt x="10555" y="71881"/>
                  </a:lnTo>
                  <a:lnTo>
                    <a:pt x="10561" y="71277"/>
                  </a:lnTo>
                  <a:lnTo>
                    <a:pt x="10565" y="70674"/>
                  </a:lnTo>
                  <a:lnTo>
                    <a:pt x="10571" y="70073"/>
                  </a:lnTo>
                  <a:lnTo>
                    <a:pt x="10575" y="69472"/>
                  </a:lnTo>
                  <a:lnTo>
                    <a:pt x="10579" y="68874"/>
                  </a:lnTo>
                  <a:lnTo>
                    <a:pt x="10583" y="68276"/>
                  </a:lnTo>
                  <a:lnTo>
                    <a:pt x="10585" y="67680"/>
                  </a:lnTo>
                  <a:lnTo>
                    <a:pt x="10587" y="67085"/>
                  </a:lnTo>
                  <a:lnTo>
                    <a:pt x="10589" y="66492"/>
                  </a:lnTo>
                  <a:lnTo>
                    <a:pt x="10590" y="65900"/>
                  </a:lnTo>
                  <a:lnTo>
                    <a:pt x="10591" y="65309"/>
                  </a:lnTo>
                  <a:lnTo>
                    <a:pt x="10591" y="64720"/>
                  </a:lnTo>
                  <a:lnTo>
                    <a:pt x="10162" y="43383"/>
                  </a:lnTo>
                  <a:lnTo>
                    <a:pt x="10139" y="42850"/>
                  </a:lnTo>
                  <a:lnTo>
                    <a:pt x="9738" y="35562"/>
                  </a:lnTo>
                  <a:lnTo>
                    <a:pt x="9705" y="35053"/>
                  </a:lnTo>
                  <a:lnTo>
                    <a:pt x="4501" y="364"/>
                  </a:lnTo>
                  <a:lnTo>
                    <a:pt x="4399" y="0"/>
                  </a:lnTo>
                </a:path>
              </a:pathLst>
            </a:custGeom>
            <a:ln w="38099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142313" y="2001838"/>
              <a:ext cx="113664" cy="121920"/>
            </a:xfrm>
            <a:custGeom>
              <a:avLst/>
              <a:gdLst/>
              <a:ahLst/>
              <a:cxnLst/>
              <a:rect l="l" t="t" r="r" b="b"/>
              <a:pathLst>
                <a:path w="113665" h="121919">
                  <a:moveTo>
                    <a:pt x="73164" y="0"/>
                  </a:moveTo>
                  <a:lnTo>
                    <a:pt x="0" y="104773"/>
                  </a:lnTo>
                  <a:lnTo>
                    <a:pt x="113084" y="121395"/>
                  </a:lnTo>
                  <a:lnTo>
                    <a:pt x="73164" y="0"/>
                  </a:lnTo>
                  <a:close/>
                </a:path>
              </a:pathLst>
            </a:custGeom>
            <a:solidFill>
              <a:srgbClr val="D81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947698" y="5284787"/>
              <a:ext cx="279400" cy="209550"/>
            </a:xfrm>
            <a:custGeom>
              <a:avLst/>
              <a:gdLst/>
              <a:ahLst/>
              <a:cxnLst/>
              <a:rect l="l" t="t" r="r" b="b"/>
              <a:pathLst>
                <a:path w="279400" h="209550">
                  <a:moveTo>
                    <a:pt x="0" y="209550"/>
                  </a:moveTo>
                  <a:lnTo>
                    <a:pt x="279400" y="209550"/>
                  </a:lnTo>
                  <a:lnTo>
                    <a:pt x="279400" y="0"/>
                  </a:lnTo>
                  <a:lnTo>
                    <a:pt x="0" y="0"/>
                  </a:lnTo>
                  <a:lnTo>
                    <a:pt x="0" y="20955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65173" y="5289550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h="206375">
                  <a:moveTo>
                    <a:pt x="0" y="0"/>
                  </a:moveTo>
                  <a:lnTo>
                    <a:pt x="1" y="206374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215191" y="5289550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h="206375">
                  <a:moveTo>
                    <a:pt x="0" y="0"/>
                  </a:moveTo>
                  <a:lnTo>
                    <a:pt x="0" y="206374"/>
                  </a:lnTo>
                </a:path>
              </a:pathLst>
            </a:custGeom>
            <a:ln w="23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066760" y="4349750"/>
              <a:ext cx="165100" cy="209550"/>
            </a:xfrm>
            <a:custGeom>
              <a:avLst/>
              <a:gdLst/>
              <a:ahLst/>
              <a:cxnLst/>
              <a:rect l="l" t="t" r="r" b="b"/>
              <a:pathLst>
                <a:path w="165100" h="209550">
                  <a:moveTo>
                    <a:pt x="0" y="209550"/>
                  </a:moveTo>
                  <a:lnTo>
                    <a:pt x="165100" y="209550"/>
                  </a:lnTo>
                  <a:lnTo>
                    <a:pt x="165100" y="0"/>
                  </a:lnTo>
                  <a:lnTo>
                    <a:pt x="0" y="0"/>
                  </a:lnTo>
                  <a:lnTo>
                    <a:pt x="0" y="20955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223914" y="3308349"/>
              <a:ext cx="736600" cy="2186305"/>
            </a:xfrm>
            <a:custGeom>
              <a:avLst/>
              <a:gdLst/>
              <a:ahLst/>
              <a:cxnLst/>
              <a:rect l="l" t="t" r="r" b="b"/>
              <a:pathLst>
                <a:path w="736600" h="2186304">
                  <a:moveTo>
                    <a:pt x="720725" y="0"/>
                  </a:moveTo>
                  <a:lnTo>
                    <a:pt x="0" y="0"/>
                  </a:lnTo>
                  <a:lnTo>
                    <a:pt x="0" y="209550"/>
                  </a:lnTo>
                  <a:lnTo>
                    <a:pt x="720725" y="209550"/>
                  </a:lnTo>
                  <a:lnTo>
                    <a:pt x="720725" y="0"/>
                  </a:lnTo>
                  <a:close/>
                </a:path>
                <a:path w="736600" h="2186304">
                  <a:moveTo>
                    <a:pt x="728662" y="1041400"/>
                  </a:moveTo>
                  <a:lnTo>
                    <a:pt x="7937" y="1041400"/>
                  </a:lnTo>
                  <a:lnTo>
                    <a:pt x="7937" y="1250950"/>
                  </a:lnTo>
                  <a:lnTo>
                    <a:pt x="728662" y="1250950"/>
                  </a:lnTo>
                  <a:lnTo>
                    <a:pt x="728662" y="1041400"/>
                  </a:lnTo>
                  <a:close/>
                </a:path>
                <a:path w="736600" h="2186304">
                  <a:moveTo>
                    <a:pt x="736600" y="1973262"/>
                  </a:moveTo>
                  <a:lnTo>
                    <a:pt x="3175" y="1973262"/>
                  </a:lnTo>
                  <a:lnTo>
                    <a:pt x="3175" y="2185987"/>
                  </a:lnTo>
                  <a:lnTo>
                    <a:pt x="736600" y="2185987"/>
                  </a:lnTo>
                  <a:lnTo>
                    <a:pt x="736600" y="1973262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539450" y="2147570"/>
            <a:ext cx="98869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ahoma"/>
                <a:cs typeface="Tahoma"/>
              </a:rPr>
              <a:t>application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566438" y="2514283"/>
            <a:ext cx="282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ahoma"/>
                <a:cs typeface="Tahoma"/>
              </a:rPr>
              <a:t>OS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593685" y="2178051"/>
            <a:ext cx="3862704" cy="3832225"/>
            <a:chOff x="5593685" y="2178051"/>
            <a:chExt cx="3862704" cy="3832225"/>
          </a:xfrm>
        </p:grpSpPr>
        <p:sp>
          <p:nvSpPr>
            <p:cNvPr id="43" name="object 43"/>
            <p:cNvSpPr/>
            <p:nvPr/>
          </p:nvSpPr>
          <p:spPr>
            <a:xfrm>
              <a:off x="8576599" y="2462213"/>
              <a:ext cx="869950" cy="0"/>
            </a:xfrm>
            <a:custGeom>
              <a:avLst/>
              <a:gdLst/>
              <a:ahLst/>
              <a:cxnLst/>
              <a:rect l="l" t="t" r="r" b="b"/>
              <a:pathLst>
                <a:path w="869950">
                  <a:moveTo>
                    <a:pt x="0" y="0"/>
                  </a:moveTo>
                  <a:lnTo>
                    <a:pt x="869949" y="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82585" y="2187576"/>
              <a:ext cx="1041400" cy="0"/>
            </a:xfrm>
            <a:custGeom>
              <a:avLst/>
              <a:gdLst/>
              <a:ahLst/>
              <a:cxnLst/>
              <a:rect l="l" t="t" r="r" b="b"/>
              <a:pathLst>
                <a:path w="1041400">
                  <a:moveTo>
                    <a:pt x="0" y="0"/>
                  </a:moveTo>
                  <a:lnTo>
                    <a:pt x="1041399" y="1"/>
                  </a:lnTo>
                </a:path>
              </a:pathLst>
            </a:custGeom>
            <a:ln w="19049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603210" y="3392488"/>
              <a:ext cx="544830" cy="0"/>
            </a:xfrm>
            <a:custGeom>
              <a:avLst/>
              <a:gdLst/>
              <a:ahLst/>
              <a:cxnLst/>
              <a:rect l="l" t="t" r="r" b="b"/>
              <a:pathLst>
                <a:path w="544829">
                  <a:moveTo>
                    <a:pt x="0" y="0"/>
                  </a:moveTo>
                  <a:lnTo>
                    <a:pt x="544511" y="1"/>
                  </a:lnTo>
                </a:path>
              </a:pathLst>
            </a:custGeom>
            <a:ln w="19049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841460" y="5646738"/>
              <a:ext cx="0" cy="349250"/>
            </a:xfrm>
            <a:custGeom>
              <a:avLst/>
              <a:gdLst/>
              <a:ahLst/>
              <a:cxnLst/>
              <a:rect l="l" t="t" r="r" b="b"/>
              <a:pathLst>
                <a:path h="349250">
                  <a:moveTo>
                    <a:pt x="0" y="0"/>
                  </a:moveTo>
                  <a:lnTo>
                    <a:pt x="0" y="349249"/>
                  </a:lnTo>
                </a:path>
              </a:pathLst>
            </a:custGeom>
            <a:ln w="28574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842288" y="6127432"/>
            <a:ext cx="25469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ahoma"/>
                <a:cs typeface="Tahoma"/>
              </a:rPr>
              <a:t>receiver protocol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stack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607484" y="1804670"/>
            <a:ext cx="1984375" cy="7518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554990" algn="r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latin typeface="Tahoma"/>
                <a:cs typeface="Tahoma"/>
              </a:rPr>
              <a:t>application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may 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remove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data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from 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TCP </a:t>
            </a:r>
            <a:r>
              <a:rPr sz="1600" spc="-5" dirty="0">
                <a:latin typeface="Tahoma"/>
                <a:cs typeface="Tahoma"/>
              </a:rPr>
              <a:t>socket </a:t>
            </a:r>
            <a:r>
              <a:rPr sz="1600" spc="-10" dirty="0">
                <a:latin typeface="Tahoma"/>
                <a:cs typeface="Tahoma"/>
              </a:rPr>
              <a:t>buffers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….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704619" y="3015933"/>
            <a:ext cx="1861820" cy="7518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49225" algn="just">
              <a:lnSpc>
                <a:spcPts val="1900"/>
              </a:lnSpc>
              <a:spcBef>
                <a:spcPts val="180"/>
              </a:spcBef>
            </a:pPr>
            <a:r>
              <a:rPr sz="1600" dirty="0">
                <a:latin typeface="Tahoma"/>
                <a:cs typeface="Tahoma"/>
              </a:rPr>
              <a:t>… slower than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TCP  </a:t>
            </a:r>
            <a:r>
              <a:rPr sz="1600" spc="-5" dirty="0">
                <a:latin typeface="Tahoma"/>
                <a:cs typeface="Tahoma"/>
              </a:rPr>
              <a:t>receiver </a:t>
            </a:r>
            <a:r>
              <a:rPr sz="1600" dirty="0">
                <a:latin typeface="Tahoma"/>
                <a:cs typeface="Tahoma"/>
              </a:rPr>
              <a:t>is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delivering  </a:t>
            </a:r>
            <a:r>
              <a:rPr sz="1600" dirty="0">
                <a:latin typeface="Tahoma"/>
                <a:cs typeface="Tahoma"/>
              </a:rPr>
              <a:t>(sender is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sending)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828000" y="5740083"/>
            <a:ext cx="9740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from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sender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5930236" y="4818063"/>
            <a:ext cx="3482975" cy="1069975"/>
            <a:chOff x="5930236" y="4818063"/>
            <a:chExt cx="3482975" cy="1069975"/>
          </a:xfrm>
        </p:grpSpPr>
        <p:sp>
          <p:nvSpPr>
            <p:cNvPr id="52" name="object 52"/>
            <p:cNvSpPr/>
            <p:nvPr/>
          </p:nvSpPr>
          <p:spPr>
            <a:xfrm>
              <a:off x="6217573" y="5229224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h="206375">
                  <a:moveTo>
                    <a:pt x="0" y="0"/>
                  </a:moveTo>
                  <a:lnTo>
                    <a:pt x="1" y="206374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939761" y="5424487"/>
              <a:ext cx="0" cy="463550"/>
            </a:xfrm>
            <a:custGeom>
              <a:avLst/>
              <a:gdLst/>
              <a:ahLst/>
              <a:cxnLst/>
              <a:rect l="l" t="t" r="r" b="b"/>
              <a:pathLst>
                <a:path h="463550">
                  <a:moveTo>
                    <a:pt x="0" y="0"/>
                  </a:moveTo>
                  <a:lnTo>
                    <a:pt x="1" y="46354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305135" y="5224462"/>
              <a:ext cx="0" cy="463550"/>
            </a:xfrm>
            <a:custGeom>
              <a:avLst/>
              <a:gdLst/>
              <a:ahLst/>
              <a:cxnLst/>
              <a:rect l="l" t="t" r="r" b="b"/>
              <a:pathLst>
                <a:path h="463550">
                  <a:moveTo>
                    <a:pt x="0" y="0"/>
                  </a:moveTo>
                  <a:lnTo>
                    <a:pt x="0" y="46354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543262" y="4818063"/>
              <a:ext cx="869948" cy="90646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619525" y="4905018"/>
              <a:ext cx="423002" cy="4150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/>
          <p:nvPr/>
        </p:nvSpPr>
        <p:spPr>
          <a:xfrm>
            <a:off x="821661" y="4854575"/>
            <a:ext cx="3643629" cy="1552575"/>
          </a:xfrm>
          <a:custGeom>
            <a:avLst/>
            <a:gdLst/>
            <a:ahLst/>
            <a:cxnLst/>
            <a:rect l="l" t="t" r="r" b="b"/>
            <a:pathLst>
              <a:path w="3643629" h="1552575">
                <a:moveTo>
                  <a:pt x="0" y="0"/>
                </a:moveTo>
                <a:lnTo>
                  <a:pt x="3643311" y="0"/>
                </a:lnTo>
                <a:lnTo>
                  <a:pt x="3643311" y="1552574"/>
                </a:lnTo>
                <a:lnTo>
                  <a:pt x="0" y="1552574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D81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992476" y="5039995"/>
            <a:ext cx="336296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Gill Sans MT"/>
                <a:cs typeface="Gill Sans MT"/>
              </a:rPr>
              <a:t>receiver controls </a:t>
            </a:r>
            <a:r>
              <a:rPr sz="2000" spc="-30" dirty="0">
                <a:latin typeface="Gill Sans MT"/>
                <a:cs typeface="Gill Sans MT"/>
              </a:rPr>
              <a:t>sender, </a:t>
            </a:r>
            <a:r>
              <a:rPr sz="2000" dirty="0">
                <a:latin typeface="Gill Sans MT"/>
                <a:cs typeface="Gill Sans MT"/>
              </a:rPr>
              <a:t>so  </a:t>
            </a:r>
            <a:r>
              <a:rPr sz="2000" spc="-5" dirty="0">
                <a:latin typeface="Gill Sans MT"/>
                <a:cs typeface="Gill Sans MT"/>
              </a:rPr>
              <a:t>sender </a:t>
            </a:r>
            <a:r>
              <a:rPr sz="2000" spc="-10" dirty="0">
                <a:latin typeface="Gill Sans MT"/>
                <a:cs typeface="Gill Sans MT"/>
              </a:rPr>
              <a:t>won</a:t>
            </a:r>
            <a:r>
              <a:rPr sz="2000" spc="-10" dirty="0">
                <a:latin typeface="MS PGothic"/>
                <a:cs typeface="MS PGothic"/>
              </a:rPr>
              <a:t>’</a:t>
            </a:r>
            <a:r>
              <a:rPr sz="2000" spc="-10" dirty="0">
                <a:latin typeface="Gill Sans MT"/>
                <a:cs typeface="Gill Sans MT"/>
              </a:rPr>
              <a:t>t overflow  receiver</a:t>
            </a:r>
            <a:r>
              <a:rPr sz="2000" spc="-10" dirty="0">
                <a:latin typeface="MS PGothic"/>
                <a:cs typeface="MS PGothic"/>
              </a:rPr>
              <a:t>’</a:t>
            </a:r>
            <a:r>
              <a:rPr sz="2000" spc="-10" dirty="0">
                <a:latin typeface="Gill Sans MT"/>
                <a:cs typeface="Gill Sans MT"/>
              </a:rPr>
              <a:t>s </a:t>
            </a:r>
            <a:r>
              <a:rPr sz="2000" spc="-5" dirty="0">
                <a:latin typeface="Gill Sans MT"/>
                <a:cs typeface="Gill Sans MT"/>
              </a:rPr>
              <a:t>buffer </a:t>
            </a:r>
            <a:r>
              <a:rPr sz="2000" spc="-10" dirty="0">
                <a:latin typeface="Gill Sans MT"/>
                <a:cs typeface="Gill Sans MT"/>
              </a:rPr>
              <a:t>by </a:t>
            </a:r>
            <a:r>
              <a:rPr sz="2000" spc="-5" dirty="0">
                <a:latin typeface="Gill Sans MT"/>
                <a:cs typeface="Gill Sans MT"/>
              </a:rPr>
              <a:t>transmitting  too much, too</a:t>
            </a:r>
            <a:r>
              <a:rPr sz="2000" spc="-200" dirty="0">
                <a:latin typeface="Gill Sans MT"/>
                <a:cs typeface="Gill Sans MT"/>
              </a:rPr>
              <a:t> </a:t>
            </a:r>
            <a:r>
              <a:rPr sz="2000" spc="-5" dirty="0">
                <a:latin typeface="Gill Sans MT"/>
                <a:cs typeface="Gill Sans MT"/>
              </a:rPr>
              <a:t>fast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280448" y="4743450"/>
            <a:ext cx="1932305" cy="352425"/>
          </a:xfrm>
          <a:custGeom>
            <a:avLst/>
            <a:gdLst/>
            <a:ahLst/>
            <a:cxnLst/>
            <a:rect l="l" t="t" r="r" b="b"/>
            <a:pathLst>
              <a:path w="1932305" h="352425">
                <a:moveTo>
                  <a:pt x="1931986" y="0"/>
                </a:moveTo>
                <a:lnTo>
                  <a:pt x="0" y="0"/>
                </a:lnTo>
                <a:lnTo>
                  <a:pt x="0" y="352425"/>
                </a:lnTo>
                <a:lnTo>
                  <a:pt x="1931986" y="352425"/>
                </a:lnTo>
                <a:lnTo>
                  <a:pt x="19319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1436784" y="4684395"/>
            <a:ext cx="15519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15" dirty="0">
                <a:solidFill>
                  <a:srgbClr val="CC0000"/>
                </a:solidFill>
                <a:latin typeface="Gill Sans MT"/>
                <a:cs typeface="Gill Sans MT"/>
              </a:rPr>
              <a:t>flow</a:t>
            </a:r>
            <a:r>
              <a:rPr sz="2800" i="1" spc="-65" dirty="0">
                <a:solidFill>
                  <a:srgbClr val="CC0000"/>
                </a:solidFill>
                <a:latin typeface="Gill Sans MT"/>
                <a:cs typeface="Gill Sans MT"/>
              </a:rPr>
              <a:t> </a:t>
            </a:r>
            <a:r>
              <a:rPr sz="2800" i="1" spc="-15" dirty="0">
                <a:solidFill>
                  <a:srgbClr val="CC0000"/>
                </a:solidFill>
                <a:latin typeface="Gill Sans MT"/>
                <a:cs typeface="Gill Sans MT"/>
              </a:rPr>
              <a:t>control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956598" y="1350963"/>
            <a:ext cx="4570412" cy="173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20" dirty="0"/>
              <a:t>Transport </a:t>
            </a:r>
            <a:r>
              <a:rPr spc="-5" dirty="0"/>
              <a:t>Layer</a:t>
            </a:r>
            <a:r>
              <a:rPr spc="-100" dirty="0"/>
              <a:t> </a:t>
            </a:r>
            <a:r>
              <a:rPr sz="1800" baseline="2314" dirty="0"/>
              <a:t>3-</a:t>
            </a:r>
            <a:fld id="{81D60167-4931-47E6-BA6A-407CBD079E47}" type="slidenum">
              <a:rPr sz="1800" baseline="2314" dirty="0"/>
              <a:pPr marL="12700">
                <a:lnSpc>
                  <a:spcPct val="100000"/>
                </a:lnSpc>
                <a:spcBef>
                  <a:spcPts val="160"/>
                </a:spcBef>
              </a:pPr>
              <a:t>33</a:t>
            </a:fld>
            <a:endParaRPr sz="1800" baseline="2314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176" y="768032"/>
            <a:ext cx="3997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TCP flow</a:t>
            </a:r>
            <a:r>
              <a:rPr sz="4400" spc="-85" dirty="0"/>
              <a:t> </a:t>
            </a:r>
            <a:r>
              <a:rPr sz="4400" spc="-5" dirty="0"/>
              <a:t>control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956598" y="1350963"/>
            <a:ext cx="4570412" cy="173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449347" y="2687638"/>
            <a:ext cx="2583815" cy="2155825"/>
            <a:chOff x="6449347" y="2687638"/>
            <a:chExt cx="2583815" cy="2155825"/>
          </a:xfrm>
        </p:grpSpPr>
        <p:sp>
          <p:nvSpPr>
            <p:cNvPr id="5" name="object 5"/>
            <p:cNvSpPr/>
            <p:nvPr/>
          </p:nvSpPr>
          <p:spPr>
            <a:xfrm>
              <a:off x="7437284" y="2871788"/>
              <a:ext cx="459105" cy="206375"/>
            </a:xfrm>
            <a:custGeom>
              <a:avLst/>
              <a:gdLst/>
              <a:ahLst/>
              <a:cxnLst/>
              <a:rect l="l" t="t" r="r" b="b"/>
              <a:pathLst>
                <a:path w="459104" h="206375">
                  <a:moveTo>
                    <a:pt x="458814" y="0"/>
                  </a:moveTo>
                  <a:lnTo>
                    <a:pt x="0" y="0"/>
                  </a:lnTo>
                  <a:lnTo>
                    <a:pt x="0" y="206375"/>
                  </a:lnTo>
                  <a:lnTo>
                    <a:pt x="458814" y="206375"/>
                  </a:lnTo>
                  <a:lnTo>
                    <a:pt x="458814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37284" y="2871788"/>
              <a:ext cx="459105" cy="206375"/>
            </a:xfrm>
            <a:custGeom>
              <a:avLst/>
              <a:gdLst/>
              <a:ahLst/>
              <a:cxnLst/>
              <a:rect l="l" t="t" r="r" b="b"/>
              <a:pathLst>
                <a:path w="459104" h="206375">
                  <a:moveTo>
                    <a:pt x="0" y="0"/>
                  </a:moveTo>
                  <a:lnTo>
                    <a:pt x="458813" y="0"/>
                  </a:lnTo>
                  <a:lnTo>
                    <a:pt x="458813" y="206374"/>
                  </a:lnTo>
                  <a:lnTo>
                    <a:pt x="0" y="2063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76567" y="2898776"/>
              <a:ext cx="147955" cy="151130"/>
            </a:xfrm>
            <a:custGeom>
              <a:avLst/>
              <a:gdLst/>
              <a:ahLst/>
              <a:cxnLst/>
              <a:rect l="l" t="t" r="r" b="b"/>
              <a:pathLst>
                <a:path w="147954" h="151130">
                  <a:moveTo>
                    <a:pt x="0" y="150812"/>
                  </a:moveTo>
                  <a:lnTo>
                    <a:pt x="147476" y="150812"/>
                  </a:lnTo>
                  <a:lnTo>
                    <a:pt x="147476" y="0"/>
                  </a:lnTo>
                  <a:lnTo>
                    <a:pt x="0" y="0"/>
                  </a:lnTo>
                  <a:lnTo>
                    <a:pt x="0" y="150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76566" y="2898776"/>
              <a:ext cx="147955" cy="157480"/>
            </a:xfrm>
            <a:custGeom>
              <a:avLst/>
              <a:gdLst/>
              <a:ahLst/>
              <a:cxnLst/>
              <a:rect l="l" t="t" r="r" b="b"/>
              <a:pathLst>
                <a:path w="147954" h="157480">
                  <a:moveTo>
                    <a:pt x="0" y="0"/>
                  </a:moveTo>
                  <a:lnTo>
                    <a:pt x="147476" y="0"/>
                  </a:lnTo>
                  <a:lnTo>
                    <a:pt x="147476" y="157162"/>
                  </a:lnTo>
                  <a:lnTo>
                    <a:pt x="0" y="15716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44525" y="2990851"/>
              <a:ext cx="38735" cy="55880"/>
            </a:xfrm>
            <a:custGeom>
              <a:avLst/>
              <a:gdLst/>
              <a:ahLst/>
              <a:cxnLst/>
              <a:rect l="l" t="t" r="r" b="b"/>
              <a:pathLst>
                <a:path w="38734" h="55880">
                  <a:moveTo>
                    <a:pt x="38235" y="0"/>
                  </a:moveTo>
                  <a:lnTo>
                    <a:pt x="0" y="0"/>
                  </a:lnTo>
                  <a:lnTo>
                    <a:pt x="0" y="55563"/>
                  </a:lnTo>
                  <a:lnTo>
                    <a:pt x="38235" y="55563"/>
                  </a:lnTo>
                  <a:lnTo>
                    <a:pt x="38235" y="0"/>
                  </a:lnTo>
                  <a:close/>
                </a:path>
              </a:pathLst>
            </a:custGeom>
            <a:solidFill>
              <a:srgbClr val="D6A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44525" y="2990851"/>
              <a:ext cx="38735" cy="55880"/>
            </a:xfrm>
            <a:custGeom>
              <a:avLst/>
              <a:gdLst/>
              <a:ahLst/>
              <a:cxnLst/>
              <a:rect l="l" t="t" r="r" b="b"/>
              <a:pathLst>
                <a:path w="38734" h="55880">
                  <a:moveTo>
                    <a:pt x="0" y="0"/>
                  </a:moveTo>
                  <a:lnTo>
                    <a:pt x="38234" y="0"/>
                  </a:lnTo>
                  <a:lnTo>
                    <a:pt x="38234" y="55562"/>
                  </a:lnTo>
                  <a:lnTo>
                    <a:pt x="0" y="5556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09657" y="2992438"/>
              <a:ext cx="40005" cy="55880"/>
            </a:xfrm>
            <a:custGeom>
              <a:avLst/>
              <a:gdLst/>
              <a:ahLst/>
              <a:cxnLst/>
              <a:rect l="l" t="t" r="r" b="b"/>
              <a:pathLst>
                <a:path w="40004" h="55880">
                  <a:moveTo>
                    <a:pt x="39599" y="0"/>
                  </a:moveTo>
                  <a:lnTo>
                    <a:pt x="0" y="0"/>
                  </a:lnTo>
                  <a:lnTo>
                    <a:pt x="0" y="55562"/>
                  </a:lnTo>
                  <a:lnTo>
                    <a:pt x="39599" y="55562"/>
                  </a:lnTo>
                  <a:lnTo>
                    <a:pt x="39599" y="0"/>
                  </a:lnTo>
                  <a:close/>
                </a:path>
              </a:pathLst>
            </a:custGeom>
            <a:solidFill>
              <a:srgbClr val="D6A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09656" y="2992438"/>
              <a:ext cx="40005" cy="55880"/>
            </a:xfrm>
            <a:custGeom>
              <a:avLst/>
              <a:gdLst/>
              <a:ahLst/>
              <a:cxnLst/>
              <a:rect l="l" t="t" r="r" b="b"/>
              <a:pathLst>
                <a:path w="40004" h="55880">
                  <a:moveTo>
                    <a:pt x="0" y="0"/>
                  </a:moveTo>
                  <a:lnTo>
                    <a:pt x="39599" y="0"/>
                  </a:lnTo>
                  <a:lnTo>
                    <a:pt x="39599" y="55562"/>
                  </a:lnTo>
                  <a:lnTo>
                    <a:pt x="0" y="5556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73227" y="3049588"/>
              <a:ext cx="2555240" cy="1422400"/>
            </a:xfrm>
            <a:custGeom>
              <a:avLst/>
              <a:gdLst/>
              <a:ahLst/>
              <a:cxnLst/>
              <a:rect l="l" t="t" r="r" b="b"/>
              <a:pathLst>
                <a:path w="2555240" h="1422400">
                  <a:moveTo>
                    <a:pt x="2554885" y="0"/>
                  </a:moveTo>
                  <a:lnTo>
                    <a:pt x="0" y="0"/>
                  </a:lnTo>
                  <a:lnTo>
                    <a:pt x="0" y="1422398"/>
                  </a:lnTo>
                  <a:lnTo>
                    <a:pt x="2554885" y="1422398"/>
                  </a:lnTo>
                  <a:lnTo>
                    <a:pt x="2554885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3227" y="3049588"/>
              <a:ext cx="2555240" cy="1422400"/>
            </a:xfrm>
            <a:custGeom>
              <a:avLst/>
              <a:gdLst/>
              <a:ahLst/>
              <a:cxnLst/>
              <a:rect l="l" t="t" r="r" b="b"/>
              <a:pathLst>
                <a:path w="2555240" h="1422400">
                  <a:moveTo>
                    <a:pt x="0" y="0"/>
                  </a:moveTo>
                  <a:lnTo>
                    <a:pt x="2554885" y="0"/>
                  </a:lnTo>
                  <a:lnTo>
                    <a:pt x="2554885" y="1422399"/>
                  </a:lnTo>
                  <a:lnTo>
                    <a:pt x="0" y="1422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54110" y="3590926"/>
              <a:ext cx="2574290" cy="0"/>
            </a:xfrm>
            <a:custGeom>
              <a:avLst/>
              <a:gdLst/>
              <a:ahLst/>
              <a:cxnLst/>
              <a:rect l="l" t="t" r="r" b="b"/>
              <a:pathLst>
                <a:path w="2574290">
                  <a:moveTo>
                    <a:pt x="0" y="0"/>
                  </a:moveTo>
                  <a:lnTo>
                    <a:pt x="30040" y="0"/>
                  </a:lnTo>
                </a:path>
                <a:path w="2574290">
                  <a:moveTo>
                    <a:pt x="2553520" y="0"/>
                  </a:moveTo>
                  <a:lnTo>
                    <a:pt x="2574002" y="0"/>
                  </a:lnTo>
                </a:path>
              </a:pathLst>
            </a:custGeom>
            <a:ln w="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43794" y="2687638"/>
              <a:ext cx="214629" cy="457200"/>
            </a:xfrm>
            <a:custGeom>
              <a:avLst/>
              <a:gdLst/>
              <a:ahLst/>
              <a:cxnLst/>
              <a:rect l="l" t="t" r="r" b="b"/>
              <a:pathLst>
                <a:path w="214629" h="457200">
                  <a:moveTo>
                    <a:pt x="107191" y="0"/>
                  </a:moveTo>
                  <a:lnTo>
                    <a:pt x="0" y="98317"/>
                  </a:lnTo>
                  <a:lnTo>
                    <a:pt x="53596" y="98317"/>
                  </a:lnTo>
                  <a:lnTo>
                    <a:pt x="53596" y="457200"/>
                  </a:lnTo>
                  <a:lnTo>
                    <a:pt x="160789" y="457200"/>
                  </a:lnTo>
                  <a:lnTo>
                    <a:pt x="160789" y="98317"/>
                  </a:lnTo>
                  <a:lnTo>
                    <a:pt x="214386" y="98317"/>
                  </a:lnTo>
                  <a:lnTo>
                    <a:pt x="107191" y="0"/>
                  </a:lnTo>
                  <a:close/>
                </a:path>
              </a:pathLst>
            </a:custGeom>
            <a:solidFill>
              <a:srgbClr val="D81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84151" y="3579813"/>
              <a:ext cx="2523479" cy="8810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46526" y="4386263"/>
              <a:ext cx="214629" cy="457200"/>
            </a:xfrm>
            <a:custGeom>
              <a:avLst/>
              <a:gdLst/>
              <a:ahLst/>
              <a:cxnLst/>
              <a:rect l="l" t="t" r="r" b="b"/>
              <a:pathLst>
                <a:path w="214629" h="457200">
                  <a:moveTo>
                    <a:pt x="107191" y="0"/>
                  </a:moveTo>
                  <a:lnTo>
                    <a:pt x="0" y="98315"/>
                  </a:lnTo>
                  <a:lnTo>
                    <a:pt x="53596" y="98315"/>
                  </a:lnTo>
                  <a:lnTo>
                    <a:pt x="53596" y="457200"/>
                  </a:lnTo>
                  <a:lnTo>
                    <a:pt x="160789" y="457200"/>
                  </a:lnTo>
                  <a:lnTo>
                    <a:pt x="160789" y="98315"/>
                  </a:lnTo>
                  <a:lnTo>
                    <a:pt x="214386" y="98315"/>
                  </a:lnTo>
                  <a:lnTo>
                    <a:pt x="107191" y="0"/>
                  </a:lnTo>
                  <a:close/>
                </a:path>
              </a:pathLst>
            </a:custGeom>
            <a:solidFill>
              <a:srgbClr val="D81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477990" y="3155633"/>
            <a:ext cx="25457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9425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ahoma"/>
                <a:cs typeface="Tahoma"/>
              </a:rPr>
              <a:t>buffered </a:t>
            </a:r>
            <a:r>
              <a:rPr sz="2000" spc="-5" dirty="0">
                <a:latin typeface="Tahoma"/>
                <a:cs typeface="Tahoma"/>
              </a:rPr>
              <a:t>data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467766" y="3581401"/>
            <a:ext cx="2564765" cy="11430"/>
          </a:xfrm>
          <a:custGeom>
            <a:avLst/>
            <a:gdLst/>
            <a:ahLst/>
            <a:cxnLst/>
            <a:rect l="l" t="t" r="r" b="b"/>
            <a:pathLst>
              <a:path w="2564765" h="11429">
                <a:moveTo>
                  <a:pt x="0" y="0"/>
                </a:moveTo>
                <a:lnTo>
                  <a:pt x="2564444" y="11112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477990" y="3873183"/>
            <a:ext cx="25457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ahoma"/>
                <a:cs typeface="Tahoma"/>
              </a:rPr>
              <a:t>free </a:t>
            </a:r>
            <a:r>
              <a:rPr sz="2000" spc="-10" dirty="0">
                <a:latin typeface="Tahoma"/>
                <a:cs typeface="Tahoma"/>
              </a:rPr>
              <a:t>buffer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space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45437" y="3865245"/>
            <a:ext cx="5130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urier New"/>
                <a:cs typeface="Courier New"/>
              </a:rPr>
              <a:t>rwnd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973098" y="3544889"/>
            <a:ext cx="196850" cy="342900"/>
            <a:chOff x="5973098" y="3544889"/>
            <a:chExt cx="196850" cy="342900"/>
          </a:xfrm>
        </p:grpSpPr>
        <p:sp>
          <p:nvSpPr>
            <p:cNvPr id="24" name="object 24"/>
            <p:cNvSpPr/>
            <p:nvPr/>
          </p:nvSpPr>
          <p:spPr>
            <a:xfrm>
              <a:off x="6077873" y="3590925"/>
              <a:ext cx="0" cy="297180"/>
            </a:xfrm>
            <a:custGeom>
              <a:avLst/>
              <a:gdLst/>
              <a:ahLst/>
              <a:cxnLst/>
              <a:rect l="l" t="t" r="r" b="b"/>
              <a:pathLst>
                <a:path h="297179">
                  <a:moveTo>
                    <a:pt x="0" y="0"/>
                  </a:moveTo>
                  <a:lnTo>
                    <a:pt x="0" y="29686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39773" y="356552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73098" y="3554414"/>
              <a:ext cx="196850" cy="0"/>
            </a:xfrm>
            <a:custGeom>
              <a:avLst/>
              <a:gdLst/>
              <a:ahLst/>
              <a:cxnLst/>
              <a:rect l="l" t="t" r="r" b="b"/>
              <a:pathLst>
                <a:path w="196850">
                  <a:moveTo>
                    <a:pt x="0" y="0"/>
                  </a:moveTo>
                  <a:lnTo>
                    <a:pt x="196850" y="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6296948" y="3033713"/>
            <a:ext cx="76200" cy="177800"/>
            <a:chOff x="6296948" y="3033713"/>
            <a:chExt cx="76200" cy="177800"/>
          </a:xfrm>
        </p:grpSpPr>
        <p:sp>
          <p:nvSpPr>
            <p:cNvPr id="28" name="object 28"/>
            <p:cNvSpPr/>
            <p:nvPr/>
          </p:nvSpPr>
          <p:spPr>
            <a:xfrm>
              <a:off x="6335047" y="3059113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96948" y="303371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5923886" y="3457575"/>
            <a:ext cx="476250" cy="974725"/>
            <a:chOff x="5923886" y="3457575"/>
            <a:chExt cx="476250" cy="974725"/>
          </a:xfrm>
        </p:grpSpPr>
        <p:sp>
          <p:nvSpPr>
            <p:cNvPr id="31" name="object 31"/>
            <p:cNvSpPr/>
            <p:nvPr/>
          </p:nvSpPr>
          <p:spPr>
            <a:xfrm>
              <a:off x="6077873" y="4090987"/>
              <a:ext cx="0" cy="297180"/>
            </a:xfrm>
            <a:custGeom>
              <a:avLst/>
              <a:gdLst/>
              <a:ahLst/>
              <a:cxnLst/>
              <a:rect l="l" t="t" r="r" b="b"/>
              <a:pathLst>
                <a:path h="297179">
                  <a:moveTo>
                    <a:pt x="0" y="296862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39773" y="43370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923886" y="4422775"/>
              <a:ext cx="476250" cy="0"/>
            </a:xfrm>
            <a:custGeom>
              <a:avLst/>
              <a:gdLst/>
              <a:ahLst/>
              <a:cxnLst/>
              <a:rect l="l" t="t" r="r" b="b"/>
              <a:pathLst>
                <a:path w="476250">
                  <a:moveTo>
                    <a:pt x="0" y="0"/>
                  </a:moveTo>
                  <a:lnTo>
                    <a:pt x="476249" y="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33459" y="3457575"/>
              <a:ext cx="0" cy="929005"/>
            </a:xfrm>
            <a:custGeom>
              <a:avLst/>
              <a:gdLst/>
              <a:ahLst/>
              <a:cxnLst/>
              <a:rect l="l" t="t" r="r" b="b"/>
              <a:pathLst>
                <a:path h="929004">
                  <a:moveTo>
                    <a:pt x="1" y="0"/>
                  </a:moveTo>
                  <a:lnTo>
                    <a:pt x="0" y="92868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295359" y="433546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259675" y="2603500"/>
            <a:ext cx="1175385" cy="892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6435">
              <a:lnSpc>
                <a:spcPct val="100000"/>
              </a:lnSpc>
              <a:spcBef>
                <a:spcPts val="100"/>
              </a:spcBef>
              <a:tabLst>
                <a:tab pos="1162050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	</a:t>
            </a:r>
            <a:endParaRPr sz="24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2030"/>
              </a:spcBef>
            </a:pPr>
            <a:r>
              <a:rPr sz="1600" b="1" dirty="0">
                <a:latin typeface="Courier New"/>
                <a:cs typeface="Courier New"/>
              </a:rPr>
              <a:t>RcvBuffer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20" dirty="0"/>
              <a:t>Transport </a:t>
            </a:r>
            <a:r>
              <a:rPr spc="-5" dirty="0"/>
              <a:t>Layer</a:t>
            </a:r>
            <a:r>
              <a:rPr spc="-100" dirty="0"/>
              <a:t> </a:t>
            </a:r>
            <a:r>
              <a:rPr sz="1800" baseline="2314" dirty="0"/>
              <a:t>3-</a:t>
            </a:r>
            <a:fld id="{81D60167-4931-47E6-BA6A-407CBD079E47}" type="slidenum">
              <a:rPr sz="1800" baseline="2314" dirty="0"/>
              <a:pPr marL="12700">
                <a:lnSpc>
                  <a:spcPct val="100000"/>
                </a:lnSpc>
                <a:spcBef>
                  <a:spcPts val="160"/>
                </a:spcBef>
              </a:pPr>
              <a:t>34</a:t>
            </a:fld>
            <a:endParaRPr sz="1800" baseline="2314"/>
          </a:p>
        </p:txBody>
      </p:sp>
      <p:sp>
        <p:nvSpPr>
          <p:cNvPr id="37" name="object 37"/>
          <p:cNvSpPr txBox="1"/>
          <p:nvPr/>
        </p:nvSpPr>
        <p:spPr>
          <a:xfrm>
            <a:off x="6677311" y="4849591"/>
            <a:ext cx="205549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i="1" spc="-45" dirty="0">
                <a:latin typeface="Tahoma"/>
                <a:cs typeface="Tahoma"/>
              </a:rPr>
              <a:t>TCP </a:t>
            </a:r>
            <a:r>
              <a:rPr sz="1650" i="1" spc="-30" dirty="0">
                <a:latin typeface="Tahoma"/>
                <a:cs typeface="Tahoma"/>
              </a:rPr>
              <a:t>segment</a:t>
            </a:r>
            <a:r>
              <a:rPr sz="1650" i="1" spc="-50" dirty="0">
                <a:latin typeface="Tahoma"/>
                <a:cs typeface="Tahoma"/>
              </a:rPr>
              <a:t> </a:t>
            </a:r>
            <a:r>
              <a:rPr sz="1650" i="1" spc="-30" dirty="0">
                <a:latin typeface="Tahoma"/>
                <a:cs typeface="Tahoma"/>
              </a:rPr>
              <a:t>payloads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737636" y="2349280"/>
            <a:ext cx="1971039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i="1" spc="-25" dirty="0">
                <a:latin typeface="Tahoma"/>
                <a:cs typeface="Tahoma"/>
              </a:rPr>
              <a:t>to application</a:t>
            </a:r>
            <a:r>
              <a:rPr sz="1650" i="1" spc="-45" dirty="0">
                <a:latin typeface="Tahoma"/>
                <a:cs typeface="Tahoma"/>
              </a:rPr>
              <a:t> </a:t>
            </a:r>
            <a:r>
              <a:rPr sz="1650" i="1" spc="-30" dirty="0">
                <a:latin typeface="Tahoma"/>
                <a:cs typeface="Tahoma"/>
              </a:rPr>
              <a:t>process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30576" y="1993900"/>
            <a:ext cx="3838575" cy="441706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55600" marR="150495" indent="-342900">
              <a:lnSpc>
                <a:spcPct val="84200"/>
              </a:lnSpc>
              <a:spcBef>
                <a:spcPts val="555"/>
              </a:spcBef>
              <a:tabLst>
                <a:tab pos="354965" algn="l"/>
              </a:tabLst>
            </a:pPr>
            <a:r>
              <a:rPr sz="1550" spc="-690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550" spc="-690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Gill Sans MT"/>
                <a:cs typeface="Gill Sans MT"/>
              </a:rPr>
              <a:t>receiver </a:t>
            </a:r>
            <a:r>
              <a:rPr sz="2400" spc="-5" dirty="0">
                <a:latin typeface="MS PGothic"/>
                <a:cs typeface="MS PGothic"/>
              </a:rPr>
              <a:t>“</a:t>
            </a:r>
            <a:r>
              <a:rPr sz="2400" spc="-5" dirty="0">
                <a:latin typeface="Gill Sans MT"/>
                <a:cs typeface="Gill Sans MT"/>
              </a:rPr>
              <a:t>advertises</a:t>
            </a:r>
            <a:r>
              <a:rPr sz="2400" spc="-5" dirty="0">
                <a:latin typeface="MS PGothic"/>
                <a:cs typeface="MS PGothic"/>
              </a:rPr>
              <a:t>” </a:t>
            </a:r>
            <a:r>
              <a:rPr sz="2400" dirty="0">
                <a:latin typeface="Gill Sans MT"/>
                <a:cs typeface="Gill Sans MT"/>
              </a:rPr>
              <a:t>free  buffer </a:t>
            </a:r>
            <a:r>
              <a:rPr sz="2400" spc="-5" dirty="0">
                <a:latin typeface="Gill Sans MT"/>
                <a:cs typeface="Gill Sans MT"/>
              </a:rPr>
              <a:t>space </a:t>
            </a:r>
            <a:r>
              <a:rPr sz="2400" dirty="0">
                <a:latin typeface="Gill Sans MT"/>
                <a:cs typeface="Gill Sans MT"/>
              </a:rPr>
              <a:t>by </a:t>
            </a:r>
            <a:r>
              <a:rPr sz="2400" spc="-5" dirty="0">
                <a:latin typeface="Gill Sans MT"/>
                <a:cs typeface="Gill Sans MT"/>
              </a:rPr>
              <a:t>including  </a:t>
            </a:r>
            <a:r>
              <a:rPr sz="2400" b="1" dirty="0">
                <a:latin typeface="Courier New"/>
                <a:cs typeface="Courier New"/>
              </a:rPr>
              <a:t>rwnd</a:t>
            </a:r>
            <a:r>
              <a:rPr sz="2400" b="1" spc="-83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value in </a:t>
            </a:r>
            <a:r>
              <a:rPr sz="2400" dirty="0">
                <a:latin typeface="Gill Sans MT"/>
                <a:cs typeface="Gill Sans MT"/>
              </a:rPr>
              <a:t>TCP </a:t>
            </a:r>
            <a:r>
              <a:rPr sz="2400" spc="-5" dirty="0">
                <a:latin typeface="Gill Sans MT"/>
                <a:cs typeface="Gill Sans MT"/>
              </a:rPr>
              <a:t>header  </a:t>
            </a:r>
            <a:r>
              <a:rPr sz="2400" dirty="0">
                <a:latin typeface="Gill Sans MT"/>
                <a:cs typeface="Gill Sans MT"/>
              </a:rPr>
              <a:t>of </a:t>
            </a:r>
            <a:r>
              <a:rPr sz="2400" spc="-5" dirty="0">
                <a:latin typeface="Gill Sans MT"/>
                <a:cs typeface="Gill Sans MT"/>
              </a:rPr>
              <a:t>receiver-to-sender  segments</a:t>
            </a:r>
            <a:endParaRPr sz="2400">
              <a:latin typeface="Gill Sans MT"/>
              <a:cs typeface="Gill Sans MT"/>
            </a:endParaRPr>
          </a:p>
          <a:p>
            <a:pPr marL="698500" marR="112395" indent="-228600">
              <a:lnSpc>
                <a:spcPts val="2020"/>
              </a:lnSpc>
              <a:spcBef>
                <a:spcPts val="545"/>
              </a:spcBef>
              <a:tabLst>
                <a:tab pos="2225675" algn="l"/>
              </a:tabLst>
            </a:pPr>
            <a:r>
              <a:rPr sz="2000" spc="-459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000" spc="-459" dirty="0">
                <a:solidFill>
                  <a:srgbClr val="000099"/>
                </a:solidFill>
                <a:latin typeface="Times New Roman"/>
                <a:cs typeface="Times New Roman"/>
              </a:rPr>
              <a:t>                     </a:t>
            </a:r>
            <a:r>
              <a:rPr sz="2000" spc="-42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latin typeface="Courier New"/>
                <a:cs typeface="Courier New"/>
              </a:rPr>
              <a:t>RcvBuffer	</a:t>
            </a:r>
            <a:r>
              <a:rPr sz="2000" spc="-5" dirty="0">
                <a:latin typeface="Gill Sans MT"/>
                <a:cs typeface="Gill Sans MT"/>
              </a:rPr>
              <a:t>size can </a:t>
            </a:r>
            <a:r>
              <a:rPr sz="2000" dirty="0">
                <a:latin typeface="Gill Sans MT"/>
                <a:cs typeface="Gill Sans MT"/>
              </a:rPr>
              <a:t>be</a:t>
            </a:r>
            <a:r>
              <a:rPr sz="2000" spc="-75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set  via socket</a:t>
            </a:r>
            <a:r>
              <a:rPr sz="2000" spc="-15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options</a:t>
            </a:r>
            <a:endParaRPr sz="2000">
              <a:latin typeface="Gill Sans MT"/>
              <a:cs typeface="Gill Sans MT"/>
            </a:endParaRPr>
          </a:p>
          <a:p>
            <a:pPr marL="698500" marR="76835" indent="-228600">
              <a:lnSpc>
                <a:spcPts val="2020"/>
              </a:lnSpc>
              <a:spcBef>
                <a:spcPts val="560"/>
              </a:spcBef>
            </a:pPr>
            <a:r>
              <a:rPr sz="2000" spc="-459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000" spc="-459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ill Sans MT"/>
                <a:cs typeface="Gill Sans MT"/>
              </a:rPr>
              <a:t>most operating systems auto-  adjust</a:t>
            </a:r>
            <a:r>
              <a:rPr sz="2000" spc="-10" dirty="0">
                <a:latin typeface="Gill Sans MT"/>
                <a:cs typeface="Gill Sans MT"/>
              </a:rPr>
              <a:t> </a:t>
            </a:r>
            <a:r>
              <a:rPr sz="2000" b="1" dirty="0">
                <a:latin typeface="Courier New"/>
                <a:cs typeface="Courier New"/>
              </a:rPr>
              <a:t>RcvBuffer</a:t>
            </a:r>
            <a:endParaRPr sz="2000">
              <a:latin typeface="Courier New"/>
              <a:cs typeface="Courier New"/>
            </a:endParaRPr>
          </a:p>
          <a:p>
            <a:pPr marL="355600" marR="5080" indent="-342900">
              <a:lnSpc>
                <a:spcPct val="85300"/>
              </a:lnSpc>
              <a:spcBef>
                <a:spcPts val="535"/>
              </a:spcBef>
              <a:tabLst>
                <a:tab pos="354965" algn="l"/>
                <a:tab pos="2637155" algn="l"/>
              </a:tabLst>
            </a:pPr>
            <a:r>
              <a:rPr sz="1550" spc="-690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550" spc="-690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Gill Sans MT"/>
                <a:cs typeface="Gill Sans MT"/>
              </a:rPr>
              <a:t>sender limits amount </a:t>
            </a:r>
            <a:r>
              <a:rPr sz="2400" dirty="0">
                <a:latin typeface="Gill Sans MT"/>
                <a:cs typeface="Gill Sans MT"/>
              </a:rPr>
              <a:t>of  </a:t>
            </a:r>
            <a:r>
              <a:rPr sz="2400" spc="-5" dirty="0">
                <a:latin typeface="Gill Sans MT"/>
                <a:cs typeface="Gill Sans MT"/>
              </a:rPr>
              <a:t>unacked (</a:t>
            </a:r>
            <a:r>
              <a:rPr sz="2400" spc="-5" dirty="0">
                <a:latin typeface="MS PGothic"/>
                <a:cs typeface="MS PGothic"/>
              </a:rPr>
              <a:t>“</a:t>
            </a:r>
            <a:r>
              <a:rPr sz="2400" spc="-5" dirty="0">
                <a:latin typeface="Gill Sans MT"/>
                <a:cs typeface="Gill Sans MT"/>
              </a:rPr>
              <a:t>in-flight</a:t>
            </a:r>
            <a:r>
              <a:rPr sz="2400" spc="-5" dirty="0">
                <a:latin typeface="MS PGothic"/>
                <a:cs typeface="MS PGothic"/>
              </a:rPr>
              <a:t>”</a:t>
            </a:r>
            <a:r>
              <a:rPr sz="2400" spc="-5" dirty="0">
                <a:latin typeface="Gill Sans MT"/>
                <a:cs typeface="Gill Sans MT"/>
              </a:rPr>
              <a:t>) </a:t>
            </a:r>
            <a:r>
              <a:rPr sz="2400" dirty="0">
                <a:latin typeface="Gill Sans MT"/>
                <a:cs typeface="Gill Sans MT"/>
              </a:rPr>
              <a:t>data to  </a:t>
            </a:r>
            <a:r>
              <a:rPr sz="2400" spc="-5" dirty="0">
                <a:latin typeface="Gill Sans MT"/>
                <a:cs typeface="Gill Sans MT"/>
              </a:rPr>
              <a:t>receiver</a:t>
            </a:r>
            <a:r>
              <a:rPr sz="2400" spc="-5" dirty="0">
                <a:latin typeface="MS PGothic"/>
                <a:cs typeface="MS PGothic"/>
              </a:rPr>
              <a:t>’</a:t>
            </a:r>
            <a:r>
              <a:rPr sz="2400" spc="-5" dirty="0">
                <a:latin typeface="Gill Sans MT"/>
                <a:cs typeface="Gill Sans MT"/>
              </a:rPr>
              <a:t>s</a:t>
            </a:r>
            <a:r>
              <a:rPr sz="2400" spc="10" dirty="0">
                <a:latin typeface="Gill Sans MT"/>
                <a:cs typeface="Gill Sans MT"/>
              </a:rPr>
              <a:t> </a:t>
            </a:r>
            <a:r>
              <a:rPr sz="2400" b="1" dirty="0">
                <a:latin typeface="Courier New"/>
                <a:cs typeface="Courier New"/>
              </a:rPr>
              <a:t>rwnd	</a:t>
            </a:r>
            <a:r>
              <a:rPr sz="2400" spc="-5" dirty="0">
                <a:latin typeface="Gill Sans MT"/>
                <a:cs typeface="Gill Sans MT"/>
              </a:rPr>
              <a:t>value </a:t>
            </a:r>
            <a:r>
              <a:rPr sz="2400" dirty="0">
                <a:latin typeface="Gill Sans MT"/>
                <a:cs typeface="Gill Sans MT"/>
              </a:rPr>
              <a:t>to  </a:t>
            </a:r>
            <a:r>
              <a:rPr sz="2400" spc="-5" dirty="0">
                <a:latin typeface="Gill Sans MT"/>
                <a:cs typeface="Gill Sans MT"/>
              </a:rPr>
              <a:t>ensure </a:t>
            </a:r>
            <a:r>
              <a:rPr sz="2400" dirty="0">
                <a:latin typeface="Gill Sans MT"/>
                <a:cs typeface="Gill Sans MT"/>
              </a:rPr>
              <a:t>receive buffer </a:t>
            </a:r>
            <a:r>
              <a:rPr sz="2400" spc="-5" dirty="0">
                <a:latin typeface="Gill Sans MT"/>
                <a:cs typeface="Gill Sans MT"/>
              </a:rPr>
              <a:t>will  not</a:t>
            </a:r>
            <a:r>
              <a:rPr sz="2400" spc="-1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overflow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348700" y="5500491"/>
            <a:ext cx="252730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i="1" spc="-30" dirty="0">
                <a:latin typeface="Tahoma"/>
                <a:cs typeface="Tahoma"/>
              </a:rPr>
              <a:t>receiver-side</a:t>
            </a:r>
            <a:r>
              <a:rPr sz="2050" i="1" spc="-45" dirty="0">
                <a:latin typeface="Tahoma"/>
                <a:cs typeface="Tahoma"/>
              </a:rPr>
              <a:t> </a:t>
            </a:r>
            <a:r>
              <a:rPr sz="2050" i="1" spc="-30" dirty="0">
                <a:latin typeface="Tahoma"/>
                <a:cs typeface="Tahoma"/>
              </a:rPr>
              <a:t>buffering</a:t>
            </a:r>
            <a:endParaRPr sz="2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8829" y="1510535"/>
            <a:ext cx="4049735" cy="114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0263" y="909320"/>
            <a:ext cx="57092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4275" algn="l"/>
              </a:tabLst>
            </a:pPr>
            <a:r>
              <a:rPr sz="4400" spc="-5" dirty="0"/>
              <a:t>Transport	Layer:</a:t>
            </a:r>
            <a:r>
              <a:rPr sz="4400" spc="-50" dirty="0"/>
              <a:t> </a:t>
            </a:r>
            <a:r>
              <a:rPr sz="4400" spc="-5" dirty="0"/>
              <a:t>Outline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20" dirty="0"/>
              <a:t>Transport </a:t>
            </a:r>
            <a:r>
              <a:rPr spc="-5" dirty="0"/>
              <a:t>Layer</a:t>
            </a:r>
            <a:r>
              <a:rPr spc="-100" dirty="0"/>
              <a:t> </a:t>
            </a:r>
            <a:r>
              <a:rPr sz="1800" baseline="2314" dirty="0"/>
              <a:t>3-</a:t>
            </a:r>
            <a:fld id="{81D60167-4931-47E6-BA6A-407CBD079E47}" type="slidenum">
              <a:rPr sz="1800" baseline="2314" dirty="0"/>
              <a:pPr marL="12700">
                <a:lnSpc>
                  <a:spcPct val="100000"/>
                </a:lnSpc>
                <a:spcBef>
                  <a:spcPts val="160"/>
                </a:spcBef>
              </a:pPr>
              <a:t>35</a:t>
            </a:fld>
            <a:endParaRPr sz="1800" baseline="2314"/>
          </a:p>
        </p:txBody>
      </p:sp>
      <p:sp>
        <p:nvSpPr>
          <p:cNvPr id="4" name="object 4"/>
          <p:cNvSpPr txBox="1"/>
          <p:nvPr/>
        </p:nvSpPr>
        <p:spPr>
          <a:xfrm>
            <a:off x="1070263" y="2037079"/>
            <a:ext cx="2819400" cy="243332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570865" marR="351790" indent="-558800">
              <a:lnSpc>
                <a:spcPts val="2800"/>
              </a:lnSpc>
              <a:spcBef>
                <a:spcPts val="660"/>
              </a:spcBef>
            </a:pPr>
            <a:r>
              <a:rPr sz="2800" dirty="0">
                <a:latin typeface="Gill Sans MT"/>
                <a:cs typeface="Gill Sans MT"/>
              </a:rPr>
              <a:t>1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transport-layer  </a:t>
            </a:r>
            <a:r>
              <a:rPr sz="2800" dirty="0">
                <a:latin typeface="Gill Sans MT"/>
                <a:cs typeface="Gill Sans MT"/>
              </a:rPr>
              <a:t>services</a:t>
            </a:r>
            <a:endParaRPr sz="2800">
              <a:latin typeface="Gill Sans MT"/>
              <a:cs typeface="Gill Sans MT"/>
            </a:endParaRPr>
          </a:p>
          <a:p>
            <a:pPr marL="570865" marR="150495" indent="-558800">
              <a:lnSpc>
                <a:spcPts val="2830"/>
              </a:lnSpc>
              <a:spcBef>
                <a:spcPts val="745"/>
              </a:spcBef>
            </a:pPr>
            <a:r>
              <a:rPr sz="2800" dirty="0">
                <a:latin typeface="Gill Sans MT"/>
                <a:cs typeface="Gill Sans MT"/>
              </a:rPr>
              <a:t>2 multiplexing and  demultiplexing</a:t>
            </a:r>
            <a:endParaRPr sz="2800">
              <a:latin typeface="Gill Sans MT"/>
              <a:cs typeface="Gill Sans MT"/>
            </a:endParaRPr>
          </a:p>
          <a:p>
            <a:pPr marL="570865" marR="5080" indent="-558800">
              <a:lnSpc>
                <a:spcPts val="2930"/>
              </a:lnSpc>
              <a:spcBef>
                <a:spcPts val="560"/>
              </a:spcBef>
            </a:pPr>
            <a:r>
              <a:rPr sz="2800" dirty="0">
                <a:latin typeface="Gill Sans MT"/>
                <a:cs typeface="Gill Sans MT"/>
              </a:rPr>
              <a:t>3 </a:t>
            </a:r>
            <a:r>
              <a:rPr sz="2800" spc="-5" dirty="0">
                <a:latin typeface="Gill Sans MT"/>
                <a:cs typeface="Gill Sans MT"/>
              </a:rPr>
              <a:t>connectionless  transport: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UDP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32663" y="2037079"/>
            <a:ext cx="3948429" cy="359854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571500" marR="698500" indent="-558800">
              <a:lnSpc>
                <a:spcPts val="2800"/>
              </a:lnSpc>
              <a:spcBef>
                <a:spcPts val="660"/>
              </a:spcBef>
            </a:pPr>
            <a:r>
              <a:rPr sz="2800" dirty="0">
                <a:solidFill>
                  <a:srgbClr val="FF0000"/>
                </a:solidFill>
                <a:latin typeface="Gill Sans MT"/>
                <a:cs typeface="Gill Sans MT"/>
              </a:rPr>
              <a:t>4 </a:t>
            </a:r>
            <a:r>
              <a:rPr sz="2800" spc="-5" dirty="0">
                <a:solidFill>
                  <a:srgbClr val="FF0000"/>
                </a:solidFill>
                <a:latin typeface="Gill Sans MT"/>
                <a:cs typeface="Gill Sans MT"/>
              </a:rPr>
              <a:t>connection-oriented  transport:</a:t>
            </a:r>
            <a:r>
              <a:rPr sz="2800" spc="-1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FF0000"/>
                </a:solidFill>
                <a:latin typeface="Gill Sans MT"/>
                <a:cs typeface="Gill Sans MT"/>
              </a:rPr>
              <a:t>TCP</a:t>
            </a:r>
            <a:endParaRPr sz="2800">
              <a:latin typeface="Gill Sans MT"/>
              <a:cs typeface="Gill Sans MT"/>
            </a:endParaRPr>
          </a:p>
          <a:p>
            <a:pPr marL="685165">
              <a:lnSpc>
                <a:spcPct val="100000"/>
              </a:lnSpc>
              <a:spcBef>
                <a:spcPts val="175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segment</a:t>
            </a:r>
            <a:r>
              <a:rPr sz="2400" spc="-4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structure</a:t>
            </a:r>
            <a:endParaRPr sz="2400">
              <a:latin typeface="Gill Sans MT"/>
              <a:cs typeface="Gill Sans MT"/>
            </a:endParaRPr>
          </a:p>
          <a:p>
            <a:pPr marL="685165">
              <a:lnSpc>
                <a:spcPct val="100000"/>
              </a:lnSpc>
              <a:spcBef>
                <a:spcPts val="12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reliable </a:t>
            </a:r>
            <a:r>
              <a:rPr sz="2400" dirty="0">
                <a:latin typeface="Gill Sans MT"/>
                <a:cs typeface="Gill Sans MT"/>
              </a:rPr>
              <a:t>data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transfer</a:t>
            </a:r>
            <a:endParaRPr sz="2400">
              <a:latin typeface="Gill Sans MT"/>
              <a:cs typeface="Gill Sans MT"/>
            </a:endParaRPr>
          </a:p>
          <a:p>
            <a:pPr marL="685165">
              <a:lnSpc>
                <a:spcPct val="100000"/>
              </a:lnSpc>
              <a:spcBef>
                <a:spcPts val="12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Gill Sans MT"/>
                <a:cs typeface="Gill Sans MT"/>
              </a:rPr>
              <a:t>flow</a:t>
            </a:r>
            <a:r>
              <a:rPr sz="2400" spc="-40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control</a:t>
            </a:r>
            <a:endParaRPr sz="2400">
              <a:latin typeface="Gill Sans MT"/>
              <a:cs typeface="Gill Sans MT"/>
            </a:endParaRPr>
          </a:p>
          <a:p>
            <a:pPr marL="685165">
              <a:lnSpc>
                <a:spcPct val="100000"/>
              </a:lnSpc>
              <a:spcBef>
                <a:spcPts val="12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Gill Sans MT"/>
                <a:cs typeface="Gill Sans MT"/>
              </a:rPr>
              <a:t>connection</a:t>
            </a:r>
            <a:r>
              <a:rPr sz="2400" spc="-4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Gill Sans MT"/>
                <a:cs typeface="Gill Sans MT"/>
              </a:rPr>
              <a:t>management</a:t>
            </a:r>
            <a:endParaRPr sz="2400">
              <a:latin typeface="Gill Sans MT"/>
              <a:cs typeface="Gill Sans MT"/>
            </a:endParaRPr>
          </a:p>
          <a:p>
            <a:pPr marL="571500" marR="238125" indent="-558800">
              <a:lnSpc>
                <a:spcPts val="2830"/>
              </a:lnSpc>
              <a:spcBef>
                <a:spcPts val="790"/>
              </a:spcBef>
            </a:pPr>
            <a:r>
              <a:rPr sz="2800" dirty="0">
                <a:latin typeface="Gill Sans MT"/>
                <a:cs typeface="Gill Sans MT"/>
              </a:rPr>
              <a:t>5 principles of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congestion  control</a:t>
            </a:r>
            <a:endParaRPr sz="28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Gill Sans MT"/>
                <a:cs typeface="Gill Sans MT"/>
              </a:rPr>
              <a:t>6 TCP </a:t>
            </a:r>
            <a:r>
              <a:rPr sz="2800" spc="-5" dirty="0">
                <a:latin typeface="Gill Sans MT"/>
                <a:cs typeface="Gill Sans MT"/>
              </a:rPr>
              <a:t>congestion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control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6074" y="1318448"/>
            <a:ext cx="4950025" cy="114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663035" y="3394075"/>
            <a:ext cx="2324100" cy="2530475"/>
            <a:chOff x="1663035" y="3394075"/>
            <a:chExt cx="2324100" cy="2530475"/>
          </a:xfrm>
        </p:grpSpPr>
        <p:sp>
          <p:nvSpPr>
            <p:cNvPr id="4" name="object 4"/>
            <p:cNvSpPr/>
            <p:nvPr/>
          </p:nvSpPr>
          <p:spPr>
            <a:xfrm>
              <a:off x="1707477" y="3394074"/>
              <a:ext cx="2279650" cy="2414905"/>
            </a:xfrm>
            <a:custGeom>
              <a:avLst/>
              <a:gdLst/>
              <a:ahLst/>
              <a:cxnLst/>
              <a:rect l="l" t="t" r="r" b="b"/>
              <a:pathLst>
                <a:path w="2279650" h="2414904">
                  <a:moveTo>
                    <a:pt x="2279650" y="0"/>
                  </a:moveTo>
                  <a:lnTo>
                    <a:pt x="0" y="0"/>
                  </a:lnTo>
                  <a:lnTo>
                    <a:pt x="0" y="53975"/>
                  </a:lnTo>
                  <a:lnTo>
                    <a:pt x="0" y="2414587"/>
                  </a:lnTo>
                  <a:lnTo>
                    <a:pt x="2279650" y="2414587"/>
                  </a:lnTo>
                  <a:lnTo>
                    <a:pt x="2279650" y="53975"/>
                  </a:lnTo>
                  <a:lnTo>
                    <a:pt x="2279650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67798" y="3448050"/>
              <a:ext cx="2270125" cy="2472055"/>
            </a:xfrm>
            <a:custGeom>
              <a:avLst/>
              <a:gdLst/>
              <a:ahLst/>
              <a:cxnLst/>
              <a:rect l="l" t="t" r="r" b="b"/>
              <a:pathLst>
                <a:path w="2270125" h="2472054">
                  <a:moveTo>
                    <a:pt x="2270125" y="0"/>
                  </a:moveTo>
                  <a:lnTo>
                    <a:pt x="0" y="0"/>
                  </a:lnTo>
                  <a:lnTo>
                    <a:pt x="0" y="2471737"/>
                  </a:lnTo>
                  <a:lnTo>
                    <a:pt x="2270125" y="2471737"/>
                  </a:lnTo>
                  <a:lnTo>
                    <a:pt x="22701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67798" y="3448050"/>
              <a:ext cx="2270125" cy="2472055"/>
            </a:xfrm>
            <a:custGeom>
              <a:avLst/>
              <a:gdLst/>
              <a:ahLst/>
              <a:cxnLst/>
              <a:rect l="l" t="t" r="r" b="b"/>
              <a:pathLst>
                <a:path w="2270125" h="2472054">
                  <a:moveTo>
                    <a:pt x="0" y="0"/>
                  </a:moveTo>
                  <a:lnTo>
                    <a:pt x="2270124" y="0"/>
                  </a:lnTo>
                  <a:lnTo>
                    <a:pt x="2270124" y="2471737"/>
                  </a:lnTo>
                  <a:lnTo>
                    <a:pt x="0" y="247173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67798" y="3889375"/>
              <a:ext cx="2270125" cy="0"/>
            </a:xfrm>
            <a:custGeom>
              <a:avLst/>
              <a:gdLst/>
              <a:ahLst/>
              <a:cxnLst/>
              <a:rect l="l" t="t" r="r" b="b"/>
              <a:pathLst>
                <a:path w="2270125">
                  <a:moveTo>
                    <a:pt x="0" y="0"/>
                  </a:moveTo>
                  <a:lnTo>
                    <a:pt x="947737" y="0"/>
                  </a:lnTo>
                </a:path>
                <a:path w="2270125">
                  <a:moveTo>
                    <a:pt x="1385887" y="0"/>
                  </a:moveTo>
                  <a:lnTo>
                    <a:pt x="2270124" y="0"/>
                  </a:lnTo>
                </a:path>
              </a:pathLst>
            </a:custGeom>
            <a:ln w="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48038" y="819468"/>
            <a:ext cx="4680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Connection</a:t>
            </a:r>
            <a:r>
              <a:rPr sz="3600" spc="-15" dirty="0"/>
              <a:t> </a:t>
            </a:r>
            <a:r>
              <a:rPr sz="3600" spc="-5" dirty="0"/>
              <a:t>Management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1197263" y="1510031"/>
            <a:ext cx="7966709" cy="1526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Gill Sans MT"/>
                <a:cs typeface="Gill Sans MT"/>
              </a:rPr>
              <a:t>before exchanging data, sender/receiver</a:t>
            </a:r>
            <a:r>
              <a:rPr sz="2800" spc="65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MS PGothic"/>
                <a:cs typeface="MS PGothic"/>
              </a:rPr>
              <a:t>“</a:t>
            </a:r>
            <a:r>
              <a:rPr sz="2800" spc="-5" dirty="0">
                <a:latin typeface="Gill Sans MT"/>
                <a:cs typeface="Gill Sans MT"/>
              </a:rPr>
              <a:t>handshake</a:t>
            </a:r>
            <a:r>
              <a:rPr sz="2800" spc="-5" dirty="0">
                <a:latin typeface="MS PGothic"/>
                <a:cs typeface="MS PGothic"/>
              </a:rPr>
              <a:t>”</a:t>
            </a:r>
            <a:r>
              <a:rPr sz="2800" spc="-5" dirty="0">
                <a:latin typeface="Gill Sans MT"/>
                <a:cs typeface="Gill Sans MT"/>
              </a:rPr>
              <a:t>:</a:t>
            </a:r>
            <a:endParaRPr sz="2800">
              <a:latin typeface="Gill Sans MT"/>
              <a:cs typeface="Gill Sans MT"/>
            </a:endParaRPr>
          </a:p>
          <a:p>
            <a:pPr marL="354965" marR="5080" indent="-342900">
              <a:lnSpc>
                <a:spcPts val="2420"/>
              </a:lnSpc>
              <a:spcBef>
                <a:spcPts val="540"/>
              </a:spcBef>
              <a:tabLst>
                <a:tab pos="354965" algn="l"/>
              </a:tabLst>
            </a:pPr>
            <a:r>
              <a:rPr sz="1550" spc="-690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550" spc="-690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Gill Sans MT"/>
                <a:cs typeface="Gill Sans MT"/>
              </a:rPr>
              <a:t>agree to </a:t>
            </a:r>
            <a:r>
              <a:rPr sz="2400" spc="-5" dirty="0">
                <a:latin typeface="Gill Sans MT"/>
                <a:cs typeface="Gill Sans MT"/>
              </a:rPr>
              <a:t>establish connection (each knowing </a:t>
            </a:r>
            <a:r>
              <a:rPr sz="2400" dirty="0">
                <a:latin typeface="Gill Sans MT"/>
                <a:cs typeface="Gill Sans MT"/>
              </a:rPr>
              <a:t>the other </a:t>
            </a:r>
            <a:r>
              <a:rPr sz="2400" spc="-5" dirty="0">
                <a:latin typeface="Gill Sans MT"/>
                <a:cs typeface="Gill Sans MT"/>
              </a:rPr>
              <a:t>willing  </a:t>
            </a:r>
            <a:r>
              <a:rPr sz="2400" dirty="0">
                <a:latin typeface="Gill Sans MT"/>
                <a:cs typeface="Gill Sans MT"/>
              </a:rPr>
              <a:t>to </a:t>
            </a:r>
            <a:r>
              <a:rPr sz="2400" spc="-5" dirty="0">
                <a:latin typeface="Gill Sans MT"/>
                <a:cs typeface="Gill Sans MT"/>
              </a:rPr>
              <a:t>establish</a:t>
            </a:r>
            <a:r>
              <a:rPr sz="2400" spc="-1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connection)</a:t>
            </a:r>
            <a:endParaRPr sz="24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  <a:tabLst>
                <a:tab pos="354965" algn="l"/>
              </a:tabLst>
            </a:pPr>
            <a:r>
              <a:rPr sz="1550" spc="-690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550" spc="-690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Gill Sans MT"/>
                <a:cs typeface="Gill Sans MT"/>
              </a:rPr>
              <a:t>agree on </a:t>
            </a:r>
            <a:r>
              <a:rPr sz="2400" spc="-5" dirty="0">
                <a:latin typeface="Gill Sans MT"/>
                <a:cs typeface="Gill Sans MT"/>
              </a:rPr>
              <a:t>connection</a:t>
            </a:r>
            <a:r>
              <a:rPr sz="2400" spc="-1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parameters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560" y="4035108"/>
            <a:ext cx="2260600" cy="13055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00965" marR="240029">
              <a:lnSpc>
                <a:spcPts val="1600"/>
              </a:lnSpc>
              <a:spcBef>
                <a:spcPts val="219"/>
              </a:spcBef>
            </a:pPr>
            <a:r>
              <a:rPr sz="1400" spc="-5" dirty="0">
                <a:latin typeface="Tahoma"/>
                <a:cs typeface="Tahoma"/>
              </a:rPr>
              <a:t>connection </a:t>
            </a:r>
            <a:r>
              <a:rPr sz="1400" dirty="0">
                <a:latin typeface="Tahoma"/>
                <a:cs typeface="Tahoma"/>
              </a:rPr>
              <a:t>state: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ESTAB  </a:t>
            </a:r>
            <a:r>
              <a:rPr sz="1400" spc="-5" dirty="0">
                <a:latin typeface="Tahoma"/>
                <a:cs typeface="Tahoma"/>
              </a:rPr>
              <a:t>connection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variables:</a:t>
            </a:r>
            <a:endParaRPr sz="1400">
              <a:latin typeface="Tahoma"/>
              <a:cs typeface="Tahoma"/>
            </a:endParaRPr>
          </a:p>
          <a:p>
            <a:pPr marL="829310" marR="231775" indent="-500380">
              <a:lnSpc>
                <a:spcPts val="1700"/>
              </a:lnSpc>
              <a:spcBef>
                <a:spcPts val="20"/>
              </a:spcBef>
            </a:pPr>
            <a:r>
              <a:rPr sz="1400" dirty="0">
                <a:latin typeface="Tahoma"/>
                <a:cs typeface="Tahoma"/>
              </a:rPr>
              <a:t>seq #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client-to-server  server-to-client</a:t>
            </a:r>
            <a:endParaRPr sz="1400">
              <a:latin typeface="Tahoma"/>
              <a:cs typeface="Tahoma"/>
            </a:endParaRPr>
          </a:p>
          <a:p>
            <a:pPr marL="495934" marR="615315" indent="-167005">
              <a:lnSpc>
                <a:spcPts val="1700"/>
              </a:lnSpc>
            </a:pPr>
            <a:r>
              <a:rPr sz="1400" b="1" dirty="0">
                <a:latin typeface="Courier New"/>
                <a:cs typeface="Courier New"/>
              </a:rPr>
              <a:t>rcvBuffer</a:t>
            </a:r>
            <a:r>
              <a:rPr sz="1400" b="1" spc="-49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Tahoma"/>
                <a:cs typeface="Tahoma"/>
              </a:rPr>
              <a:t>size  at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server,client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610773" y="3798887"/>
            <a:ext cx="447675" cy="215900"/>
            <a:chOff x="2610773" y="3798887"/>
            <a:chExt cx="447675" cy="215900"/>
          </a:xfrm>
        </p:grpSpPr>
        <p:sp>
          <p:nvSpPr>
            <p:cNvPr id="12" name="object 12"/>
            <p:cNvSpPr/>
            <p:nvPr/>
          </p:nvSpPr>
          <p:spPr>
            <a:xfrm>
              <a:off x="2615535" y="3803649"/>
              <a:ext cx="438150" cy="206375"/>
            </a:xfrm>
            <a:custGeom>
              <a:avLst/>
              <a:gdLst/>
              <a:ahLst/>
              <a:cxnLst/>
              <a:rect l="l" t="t" r="r" b="b"/>
              <a:pathLst>
                <a:path w="438150" h="206375">
                  <a:moveTo>
                    <a:pt x="438150" y="0"/>
                  </a:moveTo>
                  <a:lnTo>
                    <a:pt x="0" y="0"/>
                  </a:lnTo>
                  <a:lnTo>
                    <a:pt x="0" y="206375"/>
                  </a:lnTo>
                  <a:lnTo>
                    <a:pt x="438150" y="206375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15535" y="3803650"/>
              <a:ext cx="438150" cy="206375"/>
            </a:xfrm>
            <a:custGeom>
              <a:avLst/>
              <a:gdLst/>
              <a:ahLst/>
              <a:cxnLst/>
              <a:rect l="l" t="t" r="r" b="b"/>
              <a:pathLst>
                <a:path w="438150" h="206375">
                  <a:moveTo>
                    <a:pt x="0" y="0"/>
                  </a:moveTo>
                  <a:lnTo>
                    <a:pt x="438149" y="0"/>
                  </a:lnTo>
                  <a:lnTo>
                    <a:pt x="438149" y="206375"/>
                  </a:lnTo>
                  <a:lnTo>
                    <a:pt x="0" y="20637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92926" y="3825876"/>
              <a:ext cx="270328" cy="1666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672560" y="3538220"/>
            <a:ext cx="2260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ahoma"/>
                <a:cs typeface="Tahoma"/>
              </a:rPr>
              <a:t>application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74148" y="5384800"/>
            <a:ext cx="2268855" cy="0"/>
          </a:xfrm>
          <a:custGeom>
            <a:avLst/>
            <a:gdLst/>
            <a:ahLst/>
            <a:cxnLst/>
            <a:rect l="l" t="t" r="r" b="b"/>
            <a:pathLst>
              <a:path w="2268854">
                <a:moveTo>
                  <a:pt x="0" y="0"/>
                </a:moveTo>
                <a:lnTo>
                  <a:pt x="226853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705263" y="5486082"/>
            <a:ext cx="749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ahoma"/>
                <a:cs typeface="Tahoma"/>
              </a:rPr>
              <a:t>network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18473" y="3446462"/>
            <a:ext cx="3256279" cy="2649855"/>
            <a:chOff x="718473" y="3446462"/>
            <a:chExt cx="3256279" cy="2649855"/>
          </a:xfrm>
        </p:grpSpPr>
        <p:sp>
          <p:nvSpPr>
            <p:cNvPr id="19" name="object 19"/>
            <p:cNvSpPr/>
            <p:nvPr/>
          </p:nvSpPr>
          <p:spPr>
            <a:xfrm>
              <a:off x="1639223" y="5807075"/>
              <a:ext cx="2335530" cy="180975"/>
            </a:xfrm>
            <a:custGeom>
              <a:avLst/>
              <a:gdLst/>
              <a:ahLst/>
              <a:cxnLst/>
              <a:rect l="l" t="t" r="r" b="b"/>
              <a:pathLst>
                <a:path w="2335529" h="180975">
                  <a:moveTo>
                    <a:pt x="2335212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2335212" y="180975"/>
                  </a:lnTo>
                  <a:lnTo>
                    <a:pt x="23352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67798" y="5795962"/>
              <a:ext cx="0" cy="236854"/>
            </a:xfrm>
            <a:custGeom>
              <a:avLst/>
              <a:gdLst/>
              <a:ahLst/>
              <a:cxnLst/>
              <a:rect l="l" t="t" r="r" b="b"/>
              <a:pathLst>
                <a:path h="236854">
                  <a:moveTo>
                    <a:pt x="0" y="0"/>
                  </a:moveTo>
                  <a:lnTo>
                    <a:pt x="0" y="23653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31573" y="5767387"/>
              <a:ext cx="0" cy="236854"/>
            </a:xfrm>
            <a:custGeom>
              <a:avLst/>
              <a:gdLst/>
              <a:ahLst/>
              <a:cxnLst/>
              <a:rect l="l" t="t" r="r" b="b"/>
              <a:pathLst>
                <a:path h="236854">
                  <a:moveTo>
                    <a:pt x="0" y="0"/>
                  </a:moveTo>
                  <a:lnTo>
                    <a:pt x="1" y="23653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94723" y="3451225"/>
              <a:ext cx="468313" cy="24907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94724" y="3451225"/>
              <a:ext cx="468630" cy="2491105"/>
            </a:xfrm>
            <a:custGeom>
              <a:avLst/>
              <a:gdLst/>
              <a:ahLst/>
              <a:cxnLst/>
              <a:rect l="l" t="t" r="r" b="b"/>
              <a:pathLst>
                <a:path w="468630" h="2491104">
                  <a:moveTo>
                    <a:pt x="0" y="2479148"/>
                  </a:moveTo>
                  <a:lnTo>
                    <a:pt x="452958" y="0"/>
                  </a:lnTo>
                  <a:lnTo>
                    <a:pt x="468312" y="2374395"/>
                  </a:lnTo>
                  <a:lnTo>
                    <a:pt x="230317" y="2490787"/>
                  </a:lnTo>
                  <a:lnTo>
                    <a:pt x="0" y="2479148"/>
                  </a:lnTo>
                  <a:close/>
                </a:path>
              </a:pathLst>
            </a:custGeom>
            <a:ln w="9524">
              <a:solidFill>
                <a:srgbClr val="E4E4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18473" y="5483225"/>
              <a:ext cx="698499" cy="6127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16101" y="5542007"/>
              <a:ext cx="339637" cy="28060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5965160" y="3400425"/>
            <a:ext cx="2324100" cy="2530475"/>
            <a:chOff x="5965160" y="3400425"/>
            <a:chExt cx="2324100" cy="2530475"/>
          </a:xfrm>
        </p:grpSpPr>
        <p:sp>
          <p:nvSpPr>
            <p:cNvPr id="27" name="object 27"/>
            <p:cNvSpPr/>
            <p:nvPr/>
          </p:nvSpPr>
          <p:spPr>
            <a:xfrm>
              <a:off x="6009602" y="3400424"/>
              <a:ext cx="2279650" cy="2414905"/>
            </a:xfrm>
            <a:custGeom>
              <a:avLst/>
              <a:gdLst/>
              <a:ahLst/>
              <a:cxnLst/>
              <a:rect l="l" t="t" r="r" b="b"/>
              <a:pathLst>
                <a:path w="2279650" h="2414904">
                  <a:moveTo>
                    <a:pt x="2279650" y="0"/>
                  </a:moveTo>
                  <a:lnTo>
                    <a:pt x="0" y="0"/>
                  </a:lnTo>
                  <a:lnTo>
                    <a:pt x="0" y="53975"/>
                  </a:lnTo>
                  <a:lnTo>
                    <a:pt x="0" y="2414587"/>
                  </a:lnTo>
                  <a:lnTo>
                    <a:pt x="2279650" y="2414587"/>
                  </a:lnTo>
                  <a:lnTo>
                    <a:pt x="2279650" y="53975"/>
                  </a:lnTo>
                  <a:lnTo>
                    <a:pt x="2279650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969923" y="3454400"/>
              <a:ext cx="2270125" cy="2472055"/>
            </a:xfrm>
            <a:custGeom>
              <a:avLst/>
              <a:gdLst/>
              <a:ahLst/>
              <a:cxnLst/>
              <a:rect l="l" t="t" r="r" b="b"/>
              <a:pathLst>
                <a:path w="2270125" h="2472054">
                  <a:moveTo>
                    <a:pt x="2270123" y="0"/>
                  </a:moveTo>
                  <a:lnTo>
                    <a:pt x="0" y="0"/>
                  </a:lnTo>
                  <a:lnTo>
                    <a:pt x="0" y="2471737"/>
                  </a:lnTo>
                  <a:lnTo>
                    <a:pt x="2270123" y="2471737"/>
                  </a:lnTo>
                  <a:lnTo>
                    <a:pt x="22701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969923" y="3454400"/>
              <a:ext cx="2270125" cy="2472055"/>
            </a:xfrm>
            <a:custGeom>
              <a:avLst/>
              <a:gdLst/>
              <a:ahLst/>
              <a:cxnLst/>
              <a:rect l="l" t="t" r="r" b="b"/>
              <a:pathLst>
                <a:path w="2270125" h="2472054">
                  <a:moveTo>
                    <a:pt x="0" y="0"/>
                  </a:moveTo>
                  <a:lnTo>
                    <a:pt x="2270124" y="0"/>
                  </a:lnTo>
                  <a:lnTo>
                    <a:pt x="2270124" y="2471737"/>
                  </a:lnTo>
                  <a:lnTo>
                    <a:pt x="0" y="247173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69923" y="3895725"/>
              <a:ext cx="2270125" cy="0"/>
            </a:xfrm>
            <a:custGeom>
              <a:avLst/>
              <a:gdLst/>
              <a:ahLst/>
              <a:cxnLst/>
              <a:rect l="l" t="t" r="r" b="b"/>
              <a:pathLst>
                <a:path w="2270125">
                  <a:moveTo>
                    <a:pt x="0" y="0"/>
                  </a:moveTo>
                  <a:lnTo>
                    <a:pt x="947737" y="0"/>
                  </a:lnTo>
                </a:path>
                <a:path w="2270125">
                  <a:moveTo>
                    <a:pt x="1385887" y="0"/>
                  </a:moveTo>
                  <a:lnTo>
                    <a:pt x="2270124" y="0"/>
                  </a:lnTo>
                </a:path>
              </a:pathLst>
            </a:custGeom>
            <a:ln w="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974685" y="4041458"/>
            <a:ext cx="2260600" cy="13055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00965" marR="240029">
              <a:lnSpc>
                <a:spcPts val="1600"/>
              </a:lnSpc>
              <a:spcBef>
                <a:spcPts val="219"/>
              </a:spcBef>
            </a:pPr>
            <a:r>
              <a:rPr sz="1400" spc="-5" dirty="0">
                <a:latin typeface="Tahoma"/>
                <a:cs typeface="Tahoma"/>
              </a:rPr>
              <a:t>connection </a:t>
            </a:r>
            <a:r>
              <a:rPr sz="1400" dirty="0">
                <a:latin typeface="Tahoma"/>
                <a:cs typeface="Tahoma"/>
              </a:rPr>
              <a:t>state: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ESTAB  </a:t>
            </a:r>
            <a:r>
              <a:rPr sz="1400" spc="-5" dirty="0">
                <a:latin typeface="Tahoma"/>
                <a:cs typeface="Tahoma"/>
              </a:rPr>
              <a:t>connection</a:t>
            </a:r>
            <a:r>
              <a:rPr sz="1400" spc="-10" dirty="0">
                <a:latin typeface="Tahoma"/>
                <a:cs typeface="Tahoma"/>
              </a:rPr>
              <a:t> Variables:</a:t>
            </a:r>
            <a:endParaRPr sz="1400">
              <a:latin typeface="Tahoma"/>
              <a:cs typeface="Tahoma"/>
            </a:endParaRPr>
          </a:p>
          <a:p>
            <a:pPr marR="231775" algn="r">
              <a:lnSpc>
                <a:spcPts val="1660"/>
              </a:lnSpc>
            </a:pPr>
            <a:r>
              <a:rPr sz="1400" dirty="0">
                <a:latin typeface="Tahoma"/>
                <a:cs typeface="Tahoma"/>
              </a:rPr>
              <a:t>seq #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client-to-server</a:t>
            </a:r>
            <a:endParaRPr sz="1400">
              <a:latin typeface="Tahoma"/>
              <a:cs typeface="Tahoma"/>
            </a:endParaRPr>
          </a:p>
          <a:p>
            <a:pPr marR="186690" algn="r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latin typeface="Tahoma"/>
                <a:cs typeface="Tahoma"/>
              </a:rPr>
              <a:t>ser</a:t>
            </a:r>
            <a:r>
              <a:rPr sz="1400" spc="-15" dirty="0">
                <a:latin typeface="Tahoma"/>
                <a:cs typeface="Tahoma"/>
              </a:rPr>
              <a:t>v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-20" dirty="0">
                <a:latin typeface="Tahoma"/>
                <a:cs typeface="Tahoma"/>
              </a:rPr>
              <a:t>r</a:t>
            </a:r>
            <a:r>
              <a:rPr sz="1400" dirty="0">
                <a:latin typeface="Tahoma"/>
                <a:cs typeface="Tahoma"/>
              </a:rPr>
              <a:t>-to-client</a:t>
            </a:r>
            <a:endParaRPr sz="1400">
              <a:latin typeface="Tahoma"/>
              <a:cs typeface="Tahoma"/>
            </a:endParaRPr>
          </a:p>
          <a:p>
            <a:pPr marL="495934" marR="615315" indent="-167005">
              <a:lnSpc>
                <a:spcPct val="101200"/>
              </a:lnSpc>
            </a:pPr>
            <a:r>
              <a:rPr sz="1400" b="1" dirty="0">
                <a:latin typeface="Courier New"/>
                <a:cs typeface="Courier New"/>
              </a:rPr>
              <a:t>rcvBuffer</a:t>
            </a:r>
            <a:r>
              <a:rPr sz="1400" b="1" spc="-49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Tahoma"/>
                <a:cs typeface="Tahoma"/>
              </a:rPr>
              <a:t>size  at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server,client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912898" y="3805237"/>
            <a:ext cx="447675" cy="215900"/>
            <a:chOff x="6912898" y="3805237"/>
            <a:chExt cx="447675" cy="215900"/>
          </a:xfrm>
        </p:grpSpPr>
        <p:sp>
          <p:nvSpPr>
            <p:cNvPr id="33" name="object 33"/>
            <p:cNvSpPr/>
            <p:nvPr/>
          </p:nvSpPr>
          <p:spPr>
            <a:xfrm>
              <a:off x="6917660" y="3809999"/>
              <a:ext cx="438150" cy="206375"/>
            </a:xfrm>
            <a:custGeom>
              <a:avLst/>
              <a:gdLst/>
              <a:ahLst/>
              <a:cxnLst/>
              <a:rect l="l" t="t" r="r" b="b"/>
              <a:pathLst>
                <a:path w="438150" h="206375">
                  <a:moveTo>
                    <a:pt x="438150" y="0"/>
                  </a:moveTo>
                  <a:lnTo>
                    <a:pt x="0" y="0"/>
                  </a:lnTo>
                  <a:lnTo>
                    <a:pt x="0" y="206375"/>
                  </a:lnTo>
                  <a:lnTo>
                    <a:pt x="438150" y="206375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17660" y="3810000"/>
              <a:ext cx="438150" cy="206375"/>
            </a:xfrm>
            <a:custGeom>
              <a:avLst/>
              <a:gdLst/>
              <a:ahLst/>
              <a:cxnLst/>
              <a:rect l="l" t="t" r="r" b="b"/>
              <a:pathLst>
                <a:path w="438150" h="206375">
                  <a:moveTo>
                    <a:pt x="0" y="0"/>
                  </a:moveTo>
                  <a:lnTo>
                    <a:pt x="438149" y="0"/>
                  </a:lnTo>
                  <a:lnTo>
                    <a:pt x="438149" y="206375"/>
                  </a:lnTo>
                  <a:lnTo>
                    <a:pt x="0" y="20637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995050" y="3832226"/>
              <a:ext cx="270330" cy="1666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974685" y="3544570"/>
            <a:ext cx="2260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ahoma"/>
                <a:cs typeface="Tahoma"/>
              </a:rPr>
              <a:t>application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941348" y="3386137"/>
            <a:ext cx="3008630" cy="2653030"/>
            <a:chOff x="5941348" y="3386137"/>
            <a:chExt cx="3008630" cy="2653030"/>
          </a:xfrm>
        </p:grpSpPr>
        <p:sp>
          <p:nvSpPr>
            <p:cNvPr id="38" name="object 38"/>
            <p:cNvSpPr/>
            <p:nvPr/>
          </p:nvSpPr>
          <p:spPr>
            <a:xfrm>
              <a:off x="5976272" y="5391150"/>
              <a:ext cx="2268855" cy="0"/>
            </a:xfrm>
            <a:custGeom>
              <a:avLst/>
              <a:gdLst/>
              <a:ahLst/>
              <a:cxnLst/>
              <a:rect l="l" t="t" r="r" b="b"/>
              <a:pathLst>
                <a:path w="2268854">
                  <a:moveTo>
                    <a:pt x="0" y="0"/>
                  </a:moveTo>
                  <a:lnTo>
                    <a:pt x="2268537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941348" y="5813425"/>
              <a:ext cx="2335530" cy="180975"/>
            </a:xfrm>
            <a:custGeom>
              <a:avLst/>
              <a:gdLst/>
              <a:ahLst/>
              <a:cxnLst/>
              <a:rect l="l" t="t" r="r" b="b"/>
              <a:pathLst>
                <a:path w="2335529" h="180975">
                  <a:moveTo>
                    <a:pt x="2335212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2335212" y="180975"/>
                  </a:lnTo>
                  <a:lnTo>
                    <a:pt x="23352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969922" y="5802312"/>
              <a:ext cx="0" cy="236854"/>
            </a:xfrm>
            <a:custGeom>
              <a:avLst/>
              <a:gdLst/>
              <a:ahLst/>
              <a:cxnLst/>
              <a:rect l="l" t="t" r="r" b="b"/>
              <a:pathLst>
                <a:path h="236854">
                  <a:moveTo>
                    <a:pt x="0" y="0"/>
                  </a:moveTo>
                  <a:lnTo>
                    <a:pt x="1" y="23653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233696" y="5773737"/>
              <a:ext cx="0" cy="236854"/>
            </a:xfrm>
            <a:custGeom>
              <a:avLst/>
              <a:gdLst/>
              <a:ahLst/>
              <a:cxnLst/>
              <a:rect l="l" t="t" r="r" b="b"/>
              <a:pathLst>
                <a:path h="236854">
                  <a:moveTo>
                    <a:pt x="0" y="0"/>
                  </a:moveTo>
                  <a:lnTo>
                    <a:pt x="0" y="23653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251161" y="3390900"/>
              <a:ext cx="468311" cy="249078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251160" y="3390900"/>
              <a:ext cx="468630" cy="2491105"/>
            </a:xfrm>
            <a:custGeom>
              <a:avLst/>
              <a:gdLst/>
              <a:ahLst/>
              <a:cxnLst/>
              <a:rect l="l" t="t" r="r" b="b"/>
              <a:pathLst>
                <a:path w="468629" h="2491104">
                  <a:moveTo>
                    <a:pt x="468311" y="2479148"/>
                  </a:moveTo>
                  <a:lnTo>
                    <a:pt x="15354" y="0"/>
                  </a:lnTo>
                  <a:lnTo>
                    <a:pt x="0" y="2374395"/>
                  </a:lnTo>
                  <a:lnTo>
                    <a:pt x="237994" y="2490787"/>
                  </a:lnTo>
                  <a:lnTo>
                    <a:pt x="468311" y="2479148"/>
                  </a:lnTo>
                  <a:close/>
                </a:path>
              </a:pathLst>
            </a:custGeom>
            <a:ln w="9524">
              <a:solidFill>
                <a:srgbClr val="E4E4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552706" y="5381625"/>
              <a:ext cx="392867" cy="59932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554458" y="5451503"/>
              <a:ext cx="174625" cy="11430"/>
            </a:xfrm>
            <a:custGeom>
              <a:avLst/>
              <a:gdLst/>
              <a:ahLst/>
              <a:cxnLst/>
              <a:rect l="l" t="t" r="r" b="b"/>
              <a:pathLst>
                <a:path w="174625" h="11429">
                  <a:moveTo>
                    <a:pt x="174542" y="0"/>
                  </a:moveTo>
                  <a:lnTo>
                    <a:pt x="0" y="0"/>
                  </a:lnTo>
                  <a:lnTo>
                    <a:pt x="0" y="10991"/>
                  </a:lnTo>
                  <a:lnTo>
                    <a:pt x="174542" y="10991"/>
                  </a:lnTo>
                  <a:lnTo>
                    <a:pt x="1745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554458" y="5451503"/>
              <a:ext cx="174625" cy="11430"/>
            </a:xfrm>
            <a:custGeom>
              <a:avLst/>
              <a:gdLst/>
              <a:ahLst/>
              <a:cxnLst/>
              <a:rect l="l" t="t" r="r" b="b"/>
              <a:pathLst>
                <a:path w="174625" h="11429">
                  <a:moveTo>
                    <a:pt x="0" y="0"/>
                  </a:moveTo>
                  <a:lnTo>
                    <a:pt x="174542" y="0"/>
                  </a:lnTo>
                  <a:lnTo>
                    <a:pt x="174542" y="10991"/>
                  </a:lnTo>
                  <a:lnTo>
                    <a:pt x="0" y="1099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711488" y="5443627"/>
              <a:ext cx="170180" cy="38735"/>
            </a:xfrm>
            <a:custGeom>
              <a:avLst/>
              <a:gdLst/>
              <a:ahLst/>
              <a:cxnLst/>
              <a:rect l="l" t="t" r="r" b="b"/>
              <a:pathLst>
                <a:path w="170179" h="38735">
                  <a:moveTo>
                    <a:pt x="150704" y="0"/>
                  </a:moveTo>
                  <a:lnTo>
                    <a:pt x="19110" y="0"/>
                  </a:lnTo>
                  <a:lnTo>
                    <a:pt x="11671" y="1501"/>
                  </a:lnTo>
                  <a:lnTo>
                    <a:pt x="5597" y="5597"/>
                  </a:lnTo>
                  <a:lnTo>
                    <a:pt x="1501" y="11671"/>
                  </a:lnTo>
                  <a:lnTo>
                    <a:pt x="0" y="19110"/>
                  </a:lnTo>
                  <a:lnTo>
                    <a:pt x="1501" y="26549"/>
                  </a:lnTo>
                  <a:lnTo>
                    <a:pt x="5597" y="32623"/>
                  </a:lnTo>
                  <a:lnTo>
                    <a:pt x="11671" y="36718"/>
                  </a:lnTo>
                  <a:lnTo>
                    <a:pt x="19110" y="38220"/>
                  </a:lnTo>
                  <a:lnTo>
                    <a:pt x="150703" y="38221"/>
                  </a:lnTo>
                  <a:lnTo>
                    <a:pt x="158142" y="36720"/>
                  </a:lnTo>
                  <a:lnTo>
                    <a:pt x="164216" y="32624"/>
                  </a:lnTo>
                  <a:lnTo>
                    <a:pt x="168312" y="26549"/>
                  </a:lnTo>
                  <a:lnTo>
                    <a:pt x="169815" y="19110"/>
                  </a:lnTo>
                  <a:lnTo>
                    <a:pt x="168313" y="11671"/>
                  </a:lnTo>
                  <a:lnTo>
                    <a:pt x="164218" y="5597"/>
                  </a:lnTo>
                  <a:lnTo>
                    <a:pt x="158143" y="1501"/>
                  </a:lnTo>
                  <a:lnTo>
                    <a:pt x="1507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714763" y="5448269"/>
              <a:ext cx="161862" cy="2866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557670" y="5535512"/>
              <a:ext cx="174625" cy="13335"/>
            </a:xfrm>
            <a:custGeom>
              <a:avLst/>
              <a:gdLst/>
              <a:ahLst/>
              <a:cxnLst/>
              <a:rect l="l" t="t" r="r" b="b"/>
              <a:pathLst>
                <a:path w="174625" h="13335">
                  <a:moveTo>
                    <a:pt x="174542" y="0"/>
                  </a:moveTo>
                  <a:lnTo>
                    <a:pt x="0" y="0"/>
                  </a:lnTo>
                  <a:lnTo>
                    <a:pt x="0" y="12823"/>
                  </a:lnTo>
                  <a:lnTo>
                    <a:pt x="174542" y="12823"/>
                  </a:lnTo>
                  <a:lnTo>
                    <a:pt x="1745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557670" y="5535512"/>
              <a:ext cx="174625" cy="13335"/>
            </a:xfrm>
            <a:custGeom>
              <a:avLst/>
              <a:gdLst/>
              <a:ahLst/>
              <a:cxnLst/>
              <a:rect l="l" t="t" r="r" b="b"/>
              <a:pathLst>
                <a:path w="174625" h="13335">
                  <a:moveTo>
                    <a:pt x="0" y="0"/>
                  </a:moveTo>
                  <a:lnTo>
                    <a:pt x="174542" y="0"/>
                  </a:lnTo>
                  <a:lnTo>
                    <a:pt x="174542" y="12824"/>
                  </a:lnTo>
                  <a:lnTo>
                    <a:pt x="0" y="128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711605" y="5529240"/>
              <a:ext cx="168275" cy="34925"/>
            </a:xfrm>
            <a:custGeom>
              <a:avLst/>
              <a:gdLst/>
              <a:ahLst/>
              <a:cxnLst/>
              <a:rect l="l" t="t" r="r" b="b"/>
              <a:pathLst>
                <a:path w="168275" h="34925">
                  <a:moveTo>
                    <a:pt x="160385" y="0"/>
                  </a:moveTo>
                  <a:lnTo>
                    <a:pt x="7795" y="0"/>
                  </a:lnTo>
                  <a:lnTo>
                    <a:pt x="0" y="7795"/>
                  </a:lnTo>
                  <a:lnTo>
                    <a:pt x="0" y="17407"/>
                  </a:lnTo>
                  <a:lnTo>
                    <a:pt x="0" y="27023"/>
                  </a:lnTo>
                  <a:lnTo>
                    <a:pt x="7795" y="34817"/>
                  </a:lnTo>
                  <a:lnTo>
                    <a:pt x="160384" y="34818"/>
                  </a:lnTo>
                  <a:lnTo>
                    <a:pt x="168178" y="27024"/>
                  </a:lnTo>
                  <a:lnTo>
                    <a:pt x="168179" y="7795"/>
                  </a:lnTo>
                  <a:lnTo>
                    <a:pt x="1603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714645" y="5534033"/>
              <a:ext cx="158821" cy="2548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555917" y="5624494"/>
              <a:ext cx="174625" cy="13335"/>
            </a:xfrm>
            <a:custGeom>
              <a:avLst/>
              <a:gdLst/>
              <a:ahLst/>
              <a:cxnLst/>
              <a:rect l="l" t="t" r="r" b="b"/>
              <a:pathLst>
                <a:path w="174625" h="13335">
                  <a:moveTo>
                    <a:pt x="174543" y="0"/>
                  </a:moveTo>
                  <a:lnTo>
                    <a:pt x="0" y="0"/>
                  </a:lnTo>
                  <a:lnTo>
                    <a:pt x="0" y="12823"/>
                  </a:lnTo>
                  <a:lnTo>
                    <a:pt x="174543" y="12823"/>
                  </a:lnTo>
                  <a:lnTo>
                    <a:pt x="1745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555916" y="5624494"/>
              <a:ext cx="174625" cy="13335"/>
            </a:xfrm>
            <a:custGeom>
              <a:avLst/>
              <a:gdLst/>
              <a:ahLst/>
              <a:cxnLst/>
              <a:rect l="l" t="t" r="r" b="b"/>
              <a:pathLst>
                <a:path w="174625" h="13335">
                  <a:moveTo>
                    <a:pt x="0" y="0"/>
                  </a:moveTo>
                  <a:lnTo>
                    <a:pt x="174542" y="0"/>
                  </a:lnTo>
                  <a:lnTo>
                    <a:pt x="174542" y="12824"/>
                  </a:lnTo>
                  <a:lnTo>
                    <a:pt x="0" y="128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559128" y="5702222"/>
              <a:ext cx="174625" cy="13335"/>
            </a:xfrm>
            <a:custGeom>
              <a:avLst/>
              <a:gdLst/>
              <a:ahLst/>
              <a:cxnLst/>
              <a:rect l="l" t="t" r="r" b="b"/>
              <a:pathLst>
                <a:path w="174625" h="13335">
                  <a:moveTo>
                    <a:pt x="174543" y="0"/>
                  </a:moveTo>
                  <a:lnTo>
                    <a:pt x="0" y="0"/>
                  </a:lnTo>
                  <a:lnTo>
                    <a:pt x="0" y="12824"/>
                  </a:lnTo>
                  <a:lnTo>
                    <a:pt x="174543" y="12824"/>
                  </a:lnTo>
                  <a:lnTo>
                    <a:pt x="1745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559128" y="5702222"/>
              <a:ext cx="174625" cy="13335"/>
            </a:xfrm>
            <a:custGeom>
              <a:avLst/>
              <a:gdLst/>
              <a:ahLst/>
              <a:cxnLst/>
              <a:rect l="l" t="t" r="r" b="b"/>
              <a:pathLst>
                <a:path w="174625" h="13335">
                  <a:moveTo>
                    <a:pt x="0" y="0"/>
                  </a:moveTo>
                  <a:lnTo>
                    <a:pt x="174542" y="0"/>
                  </a:lnTo>
                  <a:lnTo>
                    <a:pt x="174542" y="12824"/>
                  </a:lnTo>
                  <a:lnTo>
                    <a:pt x="0" y="128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706699" y="5697430"/>
              <a:ext cx="170180" cy="35560"/>
            </a:xfrm>
            <a:custGeom>
              <a:avLst/>
              <a:gdLst/>
              <a:ahLst/>
              <a:cxnLst/>
              <a:rect l="l" t="t" r="r" b="b"/>
              <a:pathLst>
                <a:path w="170179" h="35560">
                  <a:moveTo>
                    <a:pt x="162044" y="0"/>
                  </a:moveTo>
                  <a:lnTo>
                    <a:pt x="7828" y="0"/>
                  </a:lnTo>
                  <a:lnTo>
                    <a:pt x="0" y="7828"/>
                  </a:lnTo>
                  <a:lnTo>
                    <a:pt x="0" y="17485"/>
                  </a:lnTo>
                  <a:lnTo>
                    <a:pt x="0" y="27142"/>
                  </a:lnTo>
                  <a:lnTo>
                    <a:pt x="7828" y="34969"/>
                  </a:lnTo>
                  <a:lnTo>
                    <a:pt x="162044" y="34969"/>
                  </a:lnTo>
                  <a:lnTo>
                    <a:pt x="169872" y="27142"/>
                  </a:lnTo>
                  <a:lnTo>
                    <a:pt x="169872" y="7828"/>
                  </a:lnTo>
                  <a:lnTo>
                    <a:pt x="1620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709980" y="5700843"/>
              <a:ext cx="161908" cy="2871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868810" y="5623710"/>
              <a:ext cx="76765" cy="4920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708335" y="5616643"/>
              <a:ext cx="170180" cy="36830"/>
            </a:xfrm>
            <a:custGeom>
              <a:avLst/>
              <a:gdLst/>
              <a:ahLst/>
              <a:cxnLst/>
              <a:rect l="l" t="t" r="r" b="b"/>
              <a:pathLst>
                <a:path w="170179" h="36829">
                  <a:moveTo>
                    <a:pt x="151552" y="0"/>
                  </a:moveTo>
                  <a:lnTo>
                    <a:pt x="18319" y="0"/>
                  </a:lnTo>
                  <a:lnTo>
                    <a:pt x="11188" y="1439"/>
                  </a:lnTo>
                  <a:lnTo>
                    <a:pt x="5365" y="5365"/>
                  </a:lnTo>
                  <a:lnTo>
                    <a:pt x="1439" y="11188"/>
                  </a:lnTo>
                  <a:lnTo>
                    <a:pt x="0" y="18319"/>
                  </a:lnTo>
                  <a:lnTo>
                    <a:pt x="1439" y="25450"/>
                  </a:lnTo>
                  <a:lnTo>
                    <a:pt x="5365" y="31273"/>
                  </a:lnTo>
                  <a:lnTo>
                    <a:pt x="11188" y="35199"/>
                  </a:lnTo>
                  <a:lnTo>
                    <a:pt x="18319" y="36639"/>
                  </a:lnTo>
                  <a:lnTo>
                    <a:pt x="151552" y="36639"/>
                  </a:lnTo>
                  <a:lnTo>
                    <a:pt x="158683" y="35199"/>
                  </a:lnTo>
                  <a:lnTo>
                    <a:pt x="164507" y="31273"/>
                  </a:lnTo>
                  <a:lnTo>
                    <a:pt x="168433" y="25450"/>
                  </a:lnTo>
                  <a:lnTo>
                    <a:pt x="169872" y="18319"/>
                  </a:lnTo>
                  <a:lnTo>
                    <a:pt x="168433" y="11188"/>
                  </a:lnTo>
                  <a:lnTo>
                    <a:pt x="164507" y="5365"/>
                  </a:lnTo>
                  <a:lnTo>
                    <a:pt x="158683" y="1439"/>
                  </a:lnTo>
                  <a:lnTo>
                    <a:pt x="1515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711616" y="5381625"/>
              <a:ext cx="166825" cy="59853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857718" y="5381625"/>
              <a:ext cx="20955" cy="598805"/>
            </a:xfrm>
            <a:custGeom>
              <a:avLst/>
              <a:gdLst/>
              <a:ahLst/>
              <a:cxnLst/>
              <a:rect l="l" t="t" r="r" b="b"/>
              <a:pathLst>
                <a:path w="20954" h="598804">
                  <a:moveTo>
                    <a:pt x="0" y="0"/>
                  </a:moveTo>
                  <a:lnTo>
                    <a:pt x="20722" y="0"/>
                  </a:lnTo>
                  <a:lnTo>
                    <a:pt x="20722" y="598535"/>
                  </a:lnTo>
                  <a:lnTo>
                    <a:pt x="0" y="59853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875815" y="5532894"/>
              <a:ext cx="69175" cy="5574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876691" y="5447314"/>
              <a:ext cx="71217" cy="6281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872893" y="5953213"/>
              <a:ext cx="76835" cy="52705"/>
            </a:xfrm>
            <a:custGeom>
              <a:avLst/>
              <a:gdLst/>
              <a:ahLst/>
              <a:cxnLst/>
              <a:rect l="l" t="t" r="r" b="b"/>
              <a:pathLst>
                <a:path w="76834" h="52704">
                  <a:moveTo>
                    <a:pt x="76758" y="5676"/>
                  </a:moveTo>
                  <a:lnTo>
                    <a:pt x="73558" y="0"/>
                  </a:lnTo>
                  <a:lnTo>
                    <a:pt x="65659" y="0"/>
                  </a:lnTo>
                  <a:lnTo>
                    <a:pt x="64465" y="2120"/>
                  </a:lnTo>
                  <a:lnTo>
                    <a:pt x="0" y="23380"/>
                  </a:lnTo>
                  <a:lnTo>
                    <a:pt x="469" y="52603"/>
                  </a:lnTo>
                  <a:lnTo>
                    <a:pt x="68643" y="25387"/>
                  </a:lnTo>
                  <a:lnTo>
                    <a:pt x="73558" y="25387"/>
                  </a:lnTo>
                  <a:lnTo>
                    <a:pt x="76758" y="19697"/>
                  </a:lnTo>
                  <a:lnTo>
                    <a:pt x="76758" y="5676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533735" y="5970478"/>
              <a:ext cx="349885" cy="38735"/>
            </a:xfrm>
            <a:custGeom>
              <a:avLst/>
              <a:gdLst/>
              <a:ahLst/>
              <a:cxnLst/>
              <a:rect l="l" t="t" r="r" b="b"/>
              <a:pathLst>
                <a:path w="349884" h="38735">
                  <a:moveTo>
                    <a:pt x="330272" y="0"/>
                  </a:moveTo>
                  <a:lnTo>
                    <a:pt x="19104" y="0"/>
                  </a:lnTo>
                  <a:lnTo>
                    <a:pt x="11668" y="1501"/>
                  </a:lnTo>
                  <a:lnTo>
                    <a:pt x="5595" y="5595"/>
                  </a:lnTo>
                  <a:lnTo>
                    <a:pt x="1501" y="11668"/>
                  </a:lnTo>
                  <a:lnTo>
                    <a:pt x="0" y="19104"/>
                  </a:lnTo>
                  <a:lnTo>
                    <a:pt x="1501" y="26540"/>
                  </a:lnTo>
                  <a:lnTo>
                    <a:pt x="5595" y="32613"/>
                  </a:lnTo>
                  <a:lnTo>
                    <a:pt x="11668" y="36707"/>
                  </a:lnTo>
                  <a:lnTo>
                    <a:pt x="19104" y="38209"/>
                  </a:lnTo>
                  <a:lnTo>
                    <a:pt x="330272" y="38209"/>
                  </a:lnTo>
                  <a:lnTo>
                    <a:pt x="337708" y="36707"/>
                  </a:lnTo>
                  <a:lnTo>
                    <a:pt x="343781" y="32613"/>
                  </a:lnTo>
                  <a:lnTo>
                    <a:pt x="347875" y="26540"/>
                  </a:lnTo>
                  <a:lnTo>
                    <a:pt x="349376" y="19104"/>
                  </a:lnTo>
                  <a:lnTo>
                    <a:pt x="347875" y="11668"/>
                  </a:lnTo>
                  <a:lnTo>
                    <a:pt x="343781" y="5595"/>
                  </a:lnTo>
                  <a:lnTo>
                    <a:pt x="337708" y="1501"/>
                  </a:lnTo>
                  <a:lnTo>
                    <a:pt x="330272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533735" y="5970478"/>
              <a:ext cx="349885" cy="38735"/>
            </a:xfrm>
            <a:custGeom>
              <a:avLst/>
              <a:gdLst/>
              <a:ahLst/>
              <a:cxnLst/>
              <a:rect l="l" t="t" r="r" b="b"/>
              <a:pathLst>
                <a:path w="349884" h="38735">
                  <a:moveTo>
                    <a:pt x="0" y="19105"/>
                  </a:moveTo>
                  <a:lnTo>
                    <a:pt x="1501" y="11668"/>
                  </a:lnTo>
                  <a:lnTo>
                    <a:pt x="5595" y="5595"/>
                  </a:lnTo>
                  <a:lnTo>
                    <a:pt x="11668" y="1501"/>
                  </a:lnTo>
                  <a:lnTo>
                    <a:pt x="19105" y="0"/>
                  </a:lnTo>
                  <a:lnTo>
                    <a:pt x="330272" y="0"/>
                  </a:lnTo>
                  <a:lnTo>
                    <a:pt x="337708" y="1501"/>
                  </a:lnTo>
                  <a:lnTo>
                    <a:pt x="343781" y="5595"/>
                  </a:lnTo>
                  <a:lnTo>
                    <a:pt x="347875" y="11668"/>
                  </a:lnTo>
                  <a:lnTo>
                    <a:pt x="349377" y="19105"/>
                  </a:lnTo>
                  <a:lnTo>
                    <a:pt x="347875" y="26541"/>
                  </a:lnTo>
                  <a:lnTo>
                    <a:pt x="343781" y="32614"/>
                  </a:lnTo>
                  <a:lnTo>
                    <a:pt x="337708" y="36708"/>
                  </a:lnTo>
                  <a:lnTo>
                    <a:pt x="330272" y="38210"/>
                  </a:lnTo>
                  <a:lnTo>
                    <a:pt x="19105" y="38210"/>
                  </a:lnTo>
                  <a:lnTo>
                    <a:pt x="11668" y="36708"/>
                  </a:lnTo>
                  <a:lnTo>
                    <a:pt x="5595" y="32614"/>
                  </a:lnTo>
                  <a:lnTo>
                    <a:pt x="1501" y="26541"/>
                  </a:lnTo>
                  <a:lnTo>
                    <a:pt x="0" y="1910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552706" y="5978591"/>
              <a:ext cx="312600" cy="2224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552706" y="5978591"/>
              <a:ext cx="313055" cy="22860"/>
            </a:xfrm>
            <a:custGeom>
              <a:avLst/>
              <a:gdLst/>
              <a:ahLst/>
              <a:cxnLst/>
              <a:rect l="l" t="t" r="r" b="b"/>
              <a:pathLst>
                <a:path w="313054" h="22860">
                  <a:moveTo>
                    <a:pt x="0" y="11122"/>
                  </a:moveTo>
                  <a:lnTo>
                    <a:pt x="0" y="4979"/>
                  </a:lnTo>
                  <a:lnTo>
                    <a:pt x="4980" y="0"/>
                  </a:lnTo>
                  <a:lnTo>
                    <a:pt x="11123" y="0"/>
                  </a:lnTo>
                  <a:lnTo>
                    <a:pt x="301476" y="0"/>
                  </a:lnTo>
                  <a:lnTo>
                    <a:pt x="307619" y="0"/>
                  </a:lnTo>
                  <a:lnTo>
                    <a:pt x="312600" y="4979"/>
                  </a:lnTo>
                  <a:lnTo>
                    <a:pt x="312600" y="11122"/>
                  </a:lnTo>
                  <a:lnTo>
                    <a:pt x="312600" y="17265"/>
                  </a:lnTo>
                  <a:lnTo>
                    <a:pt x="307619" y="22245"/>
                  </a:lnTo>
                  <a:lnTo>
                    <a:pt x="301476" y="22245"/>
                  </a:lnTo>
                  <a:lnTo>
                    <a:pt x="11123" y="22245"/>
                  </a:lnTo>
                  <a:lnTo>
                    <a:pt x="4980" y="22245"/>
                  </a:lnTo>
                  <a:lnTo>
                    <a:pt x="0" y="17265"/>
                  </a:lnTo>
                  <a:lnTo>
                    <a:pt x="0" y="1112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583062" y="5892749"/>
              <a:ext cx="46355" cy="38735"/>
            </a:xfrm>
            <a:custGeom>
              <a:avLst/>
              <a:gdLst/>
              <a:ahLst/>
              <a:cxnLst/>
              <a:rect l="l" t="t" r="r" b="b"/>
              <a:pathLst>
                <a:path w="46354" h="38735">
                  <a:moveTo>
                    <a:pt x="23058" y="0"/>
                  </a:moveTo>
                  <a:lnTo>
                    <a:pt x="14083" y="1501"/>
                  </a:lnTo>
                  <a:lnTo>
                    <a:pt x="6753" y="5595"/>
                  </a:lnTo>
                  <a:lnTo>
                    <a:pt x="1812" y="11668"/>
                  </a:lnTo>
                  <a:lnTo>
                    <a:pt x="0" y="19104"/>
                  </a:lnTo>
                  <a:lnTo>
                    <a:pt x="1812" y="26541"/>
                  </a:lnTo>
                  <a:lnTo>
                    <a:pt x="6753" y="32614"/>
                  </a:lnTo>
                  <a:lnTo>
                    <a:pt x="14083" y="36708"/>
                  </a:lnTo>
                  <a:lnTo>
                    <a:pt x="23058" y="38210"/>
                  </a:lnTo>
                  <a:lnTo>
                    <a:pt x="32033" y="36708"/>
                  </a:lnTo>
                  <a:lnTo>
                    <a:pt x="39363" y="32614"/>
                  </a:lnTo>
                  <a:lnTo>
                    <a:pt x="44305" y="26541"/>
                  </a:lnTo>
                  <a:lnTo>
                    <a:pt x="46117" y="19104"/>
                  </a:lnTo>
                  <a:lnTo>
                    <a:pt x="44305" y="11668"/>
                  </a:lnTo>
                  <a:lnTo>
                    <a:pt x="39363" y="5595"/>
                  </a:lnTo>
                  <a:lnTo>
                    <a:pt x="32033" y="1501"/>
                  </a:lnTo>
                  <a:lnTo>
                    <a:pt x="23058" y="0"/>
                  </a:lnTo>
                  <a:close/>
                </a:path>
              </a:pathLst>
            </a:custGeom>
            <a:solidFill>
              <a:srgbClr val="37D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635308" y="5892749"/>
              <a:ext cx="46355" cy="38735"/>
            </a:xfrm>
            <a:custGeom>
              <a:avLst/>
              <a:gdLst/>
              <a:ahLst/>
              <a:cxnLst/>
              <a:rect l="l" t="t" r="r" b="b"/>
              <a:pathLst>
                <a:path w="46354" h="38735">
                  <a:moveTo>
                    <a:pt x="23058" y="0"/>
                  </a:moveTo>
                  <a:lnTo>
                    <a:pt x="14083" y="1501"/>
                  </a:lnTo>
                  <a:lnTo>
                    <a:pt x="6753" y="5595"/>
                  </a:lnTo>
                  <a:lnTo>
                    <a:pt x="1812" y="11668"/>
                  </a:lnTo>
                  <a:lnTo>
                    <a:pt x="0" y="19104"/>
                  </a:lnTo>
                  <a:lnTo>
                    <a:pt x="1812" y="26541"/>
                  </a:lnTo>
                  <a:lnTo>
                    <a:pt x="6753" y="32614"/>
                  </a:lnTo>
                  <a:lnTo>
                    <a:pt x="14083" y="36708"/>
                  </a:lnTo>
                  <a:lnTo>
                    <a:pt x="23058" y="38210"/>
                  </a:lnTo>
                  <a:lnTo>
                    <a:pt x="32033" y="36708"/>
                  </a:lnTo>
                  <a:lnTo>
                    <a:pt x="39363" y="32614"/>
                  </a:lnTo>
                  <a:lnTo>
                    <a:pt x="44305" y="26541"/>
                  </a:lnTo>
                  <a:lnTo>
                    <a:pt x="46117" y="19104"/>
                  </a:lnTo>
                  <a:lnTo>
                    <a:pt x="44305" y="11668"/>
                  </a:lnTo>
                  <a:lnTo>
                    <a:pt x="39363" y="5595"/>
                  </a:lnTo>
                  <a:lnTo>
                    <a:pt x="32033" y="1501"/>
                  </a:lnTo>
                  <a:lnTo>
                    <a:pt x="2305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86095" y="5892749"/>
              <a:ext cx="46355" cy="36830"/>
            </a:xfrm>
            <a:custGeom>
              <a:avLst/>
              <a:gdLst/>
              <a:ahLst/>
              <a:cxnLst/>
              <a:rect l="l" t="t" r="r" b="b"/>
              <a:pathLst>
                <a:path w="46354" h="36829">
                  <a:moveTo>
                    <a:pt x="23059" y="0"/>
                  </a:moveTo>
                  <a:lnTo>
                    <a:pt x="14083" y="1439"/>
                  </a:lnTo>
                  <a:lnTo>
                    <a:pt x="6753" y="5365"/>
                  </a:lnTo>
                  <a:lnTo>
                    <a:pt x="1812" y="11188"/>
                  </a:lnTo>
                  <a:lnTo>
                    <a:pt x="0" y="18319"/>
                  </a:lnTo>
                  <a:lnTo>
                    <a:pt x="1812" y="25450"/>
                  </a:lnTo>
                  <a:lnTo>
                    <a:pt x="6753" y="31273"/>
                  </a:lnTo>
                  <a:lnTo>
                    <a:pt x="14083" y="35199"/>
                  </a:lnTo>
                  <a:lnTo>
                    <a:pt x="23059" y="36639"/>
                  </a:lnTo>
                  <a:lnTo>
                    <a:pt x="32034" y="35199"/>
                  </a:lnTo>
                  <a:lnTo>
                    <a:pt x="39364" y="31273"/>
                  </a:lnTo>
                  <a:lnTo>
                    <a:pt x="44306" y="25450"/>
                  </a:lnTo>
                  <a:lnTo>
                    <a:pt x="46118" y="18319"/>
                  </a:lnTo>
                  <a:lnTo>
                    <a:pt x="44306" y="11188"/>
                  </a:lnTo>
                  <a:lnTo>
                    <a:pt x="39364" y="5365"/>
                  </a:lnTo>
                  <a:lnTo>
                    <a:pt x="32034" y="1439"/>
                  </a:lnTo>
                  <a:lnTo>
                    <a:pt x="23059" y="0"/>
                  </a:lnTo>
                  <a:close/>
                </a:path>
              </a:pathLst>
            </a:custGeom>
            <a:solidFill>
              <a:srgbClr val="37D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803721" y="5749854"/>
              <a:ext cx="24130" cy="198755"/>
            </a:xfrm>
            <a:custGeom>
              <a:avLst/>
              <a:gdLst/>
              <a:ahLst/>
              <a:cxnLst/>
              <a:rect l="l" t="t" r="r" b="b"/>
              <a:pathLst>
                <a:path w="24129" h="198754">
                  <a:moveTo>
                    <a:pt x="23934" y="0"/>
                  </a:moveTo>
                  <a:lnTo>
                    <a:pt x="0" y="0"/>
                  </a:lnTo>
                  <a:lnTo>
                    <a:pt x="0" y="198377"/>
                  </a:lnTo>
                  <a:lnTo>
                    <a:pt x="23934" y="198377"/>
                  </a:lnTo>
                  <a:lnTo>
                    <a:pt x="23934" y="0"/>
                  </a:lnTo>
                  <a:close/>
                </a:path>
              </a:pathLst>
            </a:custGeom>
            <a:solidFill>
              <a:srgbClr val="363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803721" y="5749854"/>
              <a:ext cx="24130" cy="198755"/>
            </a:xfrm>
            <a:custGeom>
              <a:avLst/>
              <a:gdLst/>
              <a:ahLst/>
              <a:cxnLst/>
              <a:rect l="l" t="t" r="r" b="b"/>
              <a:pathLst>
                <a:path w="24129" h="198754">
                  <a:moveTo>
                    <a:pt x="0" y="0"/>
                  </a:moveTo>
                  <a:lnTo>
                    <a:pt x="23934" y="0"/>
                  </a:lnTo>
                  <a:lnTo>
                    <a:pt x="23934" y="198377"/>
                  </a:lnTo>
                  <a:lnTo>
                    <a:pt x="0" y="19837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6007388" y="5492433"/>
            <a:ext cx="749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ahoma"/>
                <a:cs typeface="Tahoma"/>
              </a:rPr>
              <a:t>network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8" name="object 7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20" dirty="0"/>
              <a:t>Transport </a:t>
            </a:r>
            <a:r>
              <a:rPr spc="-5" dirty="0"/>
              <a:t>Layer</a:t>
            </a:r>
            <a:r>
              <a:rPr spc="-100" dirty="0"/>
              <a:t> </a:t>
            </a:r>
            <a:r>
              <a:rPr sz="1800" baseline="2314" dirty="0"/>
              <a:t>3-</a:t>
            </a:r>
            <a:fld id="{81D60167-4931-47E6-BA6A-407CBD079E47}" type="slidenum">
              <a:rPr sz="1800" baseline="2314" dirty="0"/>
              <a:pPr marL="12700">
                <a:lnSpc>
                  <a:spcPct val="100000"/>
                </a:lnSpc>
                <a:spcBef>
                  <a:spcPts val="160"/>
                </a:spcBef>
              </a:pPr>
              <a:t>36</a:t>
            </a:fld>
            <a:endParaRPr sz="1800" baseline="2314"/>
          </a:p>
        </p:txBody>
      </p:sp>
      <p:sp>
        <p:nvSpPr>
          <p:cNvPr id="76" name="object 76"/>
          <p:cNvSpPr txBox="1"/>
          <p:nvPr/>
        </p:nvSpPr>
        <p:spPr>
          <a:xfrm>
            <a:off x="1624302" y="6305232"/>
            <a:ext cx="2586355" cy="5638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95580" marR="5080" indent="-183515">
              <a:lnSpc>
                <a:spcPts val="1400"/>
              </a:lnSpc>
              <a:spcBef>
                <a:spcPts val="180"/>
              </a:spcBef>
            </a:pPr>
            <a:r>
              <a:rPr sz="1200" b="1" spc="-5" dirty="0">
                <a:latin typeface="Courier New"/>
                <a:cs typeface="Courier New"/>
              </a:rPr>
              <a:t>Socket clientSocket </a:t>
            </a:r>
            <a:r>
              <a:rPr sz="1200" b="1" dirty="0">
                <a:latin typeface="Courier New"/>
                <a:cs typeface="Courier New"/>
              </a:rPr>
              <a:t>=  </a:t>
            </a:r>
            <a:r>
              <a:rPr sz="1200" b="1" spc="-5" dirty="0">
                <a:latin typeface="Courier New"/>
                <a:cs typeface="Courier New"/>
              </a:rPr>
              <a:t>newSocket("hostname","port  number");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924838" y="6319520"/>
            <a:ext cx="2357755" cy="3860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41300" marR="5080" indent="-228600">
              <a:lnSpc>
                <a:spcPts val="1400"/>
              </a:lnSpc>
              <a:spcBef>
                <a:spcPts val="180"/>
              </a:spcBef>
            </a:pPr>
            <a:r>
              <a:rPr sz="1200" b="1" spc="-5" dirty="0">
                <a:latin typeface="Courier New"/>
                <a:cs typeface="Courier New"/>
              </a:rPr>
              <a:t>Socket connectionSocket </a:t>
            </a:r>
            <a:r>
              <a:rPr sz="1200" b="1" dirty="0">
                <a:latin typeface="Courier New"/>
                <a:cs typeface="Courier New"/>
              </a:rPr>
              <a:t>=  </a:t>
            </a:r>
            <a:r>
              <a:rPr sz="1200" b="1" spc="-5" dirty="0">
                <a:latin typeface="Courier New"/>
                <a:cs typeface="Courier New"/>
              </a:rPr>
              <a:t>welcomeSocket.accept();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45362" y="3271965"/>
            <a:ext cx="3496310" cy="216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550" spc="-690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550" spc="-690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Gill Sans MT"/>
                <a:cs typeface="Gill Sans MT"/>
              </a:rPr>
              <a:t>variable</a:t>
            </a:r>
            <a:r>
              <a:rPr sz="2400" spc="-1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delays</a:t>
            </a:r>
            <a:endParaRPr sz="2400">
              <a:latin typeface="Gill Sans MT"/>
              <a:cs typeface="Gill Sans MT"/>
            </a:endParaRPr>
          </a:p>
          <a:p>
            <a:pPr marL="355600" marR="5080" indent="-342900">
              <a:lnSpc>
                <a:spcPct val="85500"/>
              </a:lnSpc>
              <a:spcBef>
                <a:spcPts val="535"/>
              </a:spcBef>
              <a:tabLst>
                <a:tab pos="354965" algn="l"/>
              </a:tabLst>
            </a:pPr>
            <a:r>
              <a:rPr sz="1550" spc="-690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550" spc="-690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Gill Sans MT"/>
                <a:cs typeface="Gill Sans MT"/>
              </a:rPr>
              <a:t>retransmitted messages  (e.g. req_conn(x)) </a:t>
            </a:r>
            <a:r>
              <a:rPr sz="2400" dirty="0">
                <a:latin typeface="Gill Sans MT"/>
                <a:cs typeface="Gill Sans MT"/>
              </a:rPr>
              <a:t>due</a:t>
            </a:r>
            <a:r>
              <a:rPr sz="2400" spc="-4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to  </a:t>
            </a:r>
            <a:r>
              <a:rPr sz="2400" spc="-5" dirty="0">
                <a:latin typeface="Gill Sans MT"/>
                <a:cs typeface="Gill Sans MT"/>
              </a:rPr>
              <a:t>message</a:t>
            </a:r>
            <a:r>
              <a:rPr sz="2400" spc="-10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loss</a:t>
            </a:r>
            <a:endParaRPr sz="24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  <a:tabLst>
                <a:tab pos="354965" algn="l"/>
              </a:tabLst>
            </a:pPr>
            <a:r>
              <a:rPr sz="1550" spc="-690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550" spc="-690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Gill Sans MT"/>
                <a:cs typeface="Gill Sans MT"/>
              </a:rPr>
              <a:t>message</a:t>
            </a:r>
            <a:r>
              <a:rPr sz="2400" spc="-10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reordering</a:t>
            </a:r>
            <a:endParaRPr sz="24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54965" algn="l"/>
              </a:tabLst>
            </a:pPr>
            <a:r>
              <a:rPr sz="1550" spc="-690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550" spc="-690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Gill Sans MT"/>
                <a:cs typeface="Gill Sans MT"/>
              </a:rPr>
              <a:t>can</a:t>
            </a:r>
            <a:r>
              <a:rPr sz="2400" spc="-5" dirty="0">
                <a:latin typeface="MS PGothic"/>
                <a:cs typeface="MS PGothic"/>
              </a:rPr>
              <a:t>’</a:t>
            </a:r>
            <a:r>
              <a:rPr sz="2400" spc="-5" dirty="0">
                <a:latin typeface="Gill Sans MT"/>
                <a:cs typeface="Gill Sans MT"/>
              </a:rPr>
              <a:t>t </a:t>
            </a:r>
            <a:r>
              <a:rPr sz="2400" spc="-5" dirty="0">
                <a:latin typeface="MS PGothic"/>
                <a:cs typeface="MS PGothic"/>
              </a:rPr>
              <a:t>“</a:t>
            </a:r>
            <a:r>
              <a:rPr sz="2400" spc="-5" dirty="0">
                <a:latin typeface="Gill Sans MT"/>
                <a:cs typeface="Gill Sans MT"/>
              </a:rPr>
              <a:t>see</a:t>
            </a:r>
            <a:r>
              <a:rPr sz="2400" spc="-5" dirty="0">
                <a:latin typeface="MS PGothic"/>
                <a:cs typeface="MS PGothic"/>
              </a:rPr>
              <a:t>” </a:t>
            </a:r>
            <a:r>
              <a:rPr sz="2400" dirty="0">
                <a:latin typeface="Gill Sans MT"/>
                <a:cs typeface="Gill Sans MT"/>
              </a:rPr>
              <a:t>other</a:t>
            </a:r>
            <a:r>
              <a:rPr sz="2400" spc="-80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side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62864" y="2414588"/>
            <a:ext cx="484372" cy="603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90901" y="1825308"/>
            <a:ext cx="7421245" cy="1462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65"/>
              </a:lnSpc>
              <a:spcBef>
                <a:spcPts val="100"/>
              </a:spcBef>
            </a:pPr>
            <a:r>
              <a:rPr sz="2400" spc="-15" dirty="0">
                <a:latin typeface="Tahoma"/>
                <a:cs typeface="Tahoma"/>
              </a:rPr>
              <a:t>2-way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handshake:</a:t>
            </a:r>
            <a:endParaRPr sz="2400">
              <a:latin typeface="Tahoma"/>
              <a:cs typeface="Tahoma"/>
            </a:endParaRPr>
          </a:p>
          <a:p>
            <a:pPr marL="4309745" marR="5080" indent="-342900">
              <a:lnSpc>
                <a:spcPct val="84800"/>
              </a:lnSpc>
              <a:spcBef>
                <a:spcPts val="195"/>
              </a:spcBef>
            </a:pPr>
            <a:r>
              <a:rPr sz="2800" i="1" u="heavy" dirty="0">
                <a:solidFill>
                  <a:srgbClr val="CC0000"/>
                </a:solidFill>
                <a:uFill>
                  <a:solidFill>
                    <a:srgbClr val="D81E00"/>
                  </a:solidFill>
                </a:uFill>
                <a:latin typeface="Gill Sans MT"/>
                <a:cs typeface="Gill Sans MT"/>
              </a:rPr>
              <a:t>Q:</a:t>
            </a:r>
            <a:r>
              <a:rPr sz="2800" i="1" dirty="0">
                <a:solidFill>
                  <a:srgbClr val="CC0000"/>
                </a:solidFill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will 2-way handshake  always work in  </a:t>
            </a:r>
            <a:r>
              <a:rPr sz="2800" dirty="0">
                <a:latin typeface="Gill Sans MT"/>
                <a:cs typeface="Gill Sans MT"/>
              </a:rPr>
              <a:t>network?</a:t>
            </a:r>
            <a:endParaRPr sz="2800">
              <a:latin typeface="Gill Sans MT"/>
              <a:cs typeface="Gill Sans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99585" y="3059112"/>
            <a:ext cx="1539875" cy="1132205"/>
            <a:chOff x="1999585" y="3059112"/>
            <a:chExt cx="1539875" cy="1132205"/>
          </a:xfrm>
        </p:grpSpPr>
        <p:sp>
          <p:nvSpPr>
            <p:cNvPr id="6" name="object 6"/>
            <p:cNvSpPr/>
            <p:nvPr/>
          </p:nvSpPr>
          <p:spPr>
            <a:xfrm>
              <a:off x="2048798" y="3146425"/>
              <a:ext cx="1451610" cy="310515"/>
            </a:xfrm>
            <a:custGeom>
              <a:avLst/>
              <a:gdLst/>
              <a:ahLst/>
              <a:cxnLst/>
              <a:rect l="l" t="t" r="r" b="b"/>
              <a:pathLst>
                <a:path w="1451610" h="310514">
                  <a:moveTo>
                    <a:pt x="0" y="0"/>
                  </a:moveTo>
                  <a:lnTo>
                    <a:pt x="1451604" y="309945"/>
                  </a:lnTo>
                </a:path>
              </a:pathLst>
            </a:custGeom>
            <a:ln w="28574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35563" y="3402519"/>
              <a:ext cx="93345" cy="84455"/>
            </a:xfrm>
            <a:custGeom>
              <a:avLst/>
              <a:gdLst/>
              <a:ahLst/>
              <a:cxnLst/>
              <a:rect l="l" t="t" r="r" b="b"/>
              <a:pathLst>
                <a:path w="93345" h="84454">
                  <a:moveTo>
                    <a:pt x="17900" y="0"/>
                  </a:moveTo>
                  <a:lnTo>
                    <a:pt x="0" y="83835"/>
                  </a:lnTo>
                  <a:lnTo>
                    <a:pt x="92784" y="59818"/>
                  </a:lnTo>
                  <a:lnTo>
                    <a:pt x="17900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04348" y="3063875"/>
              <a:ext cx="0" cy="1095375"/>
            </a:xfrm>
            <a:custGeom>
              <a:avLst/>
              <a:gdLst/>
              <a:ahLst/>
              <a:cxnLst/>
              <a:rect l="l" t="t" r="r" b="b"/>
              <a:pathLst>
                <a:path h="1095375">
                  <a:moveTo>
                    <a:pt x="0" y="0"/>
                  </a:moveTo>
                  <a:lnTo>
                    <a:pt x="0" y="1095374"/>
                  </a:lnTo>
                </a:path>
              </a:pathLst>
            </a:custGeom>
            <a:ln w="9524">
              <a:solidFill>
                <a:srgbClr val="8A8A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34698" y="3090863"/>
              <a:ext cx="0" cy="1095375"/>
            </a:xfrm>
            <a:custGeom>
              <a:avLst/>
              <a:gdLst/>
              <a:ahLst/>
              <a:cxnLst/>
              <a:rect l="l" t="t" r="r" b="b"/>
              <a:pathLst>
                <a:path h="1095375">
                  <a:moveTo>
                    <a:pt x="0" y="0"/>
                  </a:moveTo>
                  <a:lnTo>
                    <a:pt x="1" y="1095374"/>
                  </a:lnTo>
                </a:path>
              </a:pathLst>
            </a:custGeom>
            <a:ln w="9524">
              <a:solidFill>
                <a:srgbClr val="8A8A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29118" y="3543300"/>
              <a:ext cx="1451610" cy="310515"/>
            </a:xfrm>
            <a:custGeom>
              <a:avLst/>
              <a:gdLst/>
              <a:ahLst/>
              <a:cxnLst/>
              <a:rect l="l" t="t" r="r" b="b"/>
              <a:pathLst>
                <a:path w="1451610" h="310514">
                  <a:moveTo>
                    <a:pt x="1451604" y="0"/>
                  </a:moveTo>
                  <a:lnTo>
                    <a:pt x="0" y="309946"/>
                  </a:lnTo>
                </a:path>
              </a:pathLst>
            </a:custGeom>
            <a:ln w="28574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01173" y="3799395"/>
              <a:ext cx="93345" cy="84455"/>
            </a:xfrm>
            <a:custGeom>
              <a:avLst/>
              <a:gdLst/>
              <a:ahLst/>
              <a:cxnLst/>
              <a:rect l="l" t="t" r="r" b="b"/>
              <a:pathLst>
                <a:path w="93344" h="84454">
                  <a:moveTo>
                    <a:pt x="74885" y="0"/>
                  </a:moveTo>
                  <a:lnTo>
                    <a:pt x="0" y="59818"/>
                  </a:lnTo>
                  <a:lnTo>
                    <a:pt x="92786" y="83835"/>
                  </a:lnTo>
                  <a:lnTo>
                    <a:pt x="74885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53576" y="3109925"/>
              <a:ext cx="979805" cy="349250"/>
            </a:xfrm>
            <a:custGeom>
              <a:avLst/>
              <a:gdLst/>
              <a:ahLst/>
              <a:cxnLst/>
              <a:rect l="l" t="t" r="r" b="b"/>
              <a:pathLst>
                <a:path w="979805" h="349250">
                  <a:moveTo>
                    <a:pt x="979487" y="0"/>
                  </a:moveTo>
                  <a:lnTo>
                    <a:pt x="0" y="0"/>
                  </a:lnTo>
                  <a:lnTo>
                    <a:pt x="0" y="336550"/>
                  </a:lnTo>
                  <a:lnTo>
                    <a:pt x="33337" y="336550"/>
                  </a:lnTo>
                  <a:lnTo>
                    <a:pt x="33337" y="349250"/>
                  </a:lnTo>
                  <a:lnTo>
                    <a:pt x="923925" y="349250"/>
                  </a:lnTo>
                  <a:lnTo>
                    <a:pt x="923925" y="336550"/>
                  </a:lnTo>
                  <a:lnTo>
                    <a:pt x="979487" y="336550"/>
                  </a:lnTo>
                  <a:lnTo>
                    <a:pt x="979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306925" y="3142933"/>
            <a:ext cx="8794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ahoma"/>
                <a:cs typeface="Tahoma"/>
              </a:rPr>
              <a:t>Let</a:t>
            </a:r>
            <a:r>
              <a:rPr sz="1600" spc="-5" dirty="0">
                <a:latin typeface="MS PGothic"/>
                <a:cs typeface="MS PGothic"/>
              </a:rPr>
              <a:t>’</a:t>
            </a:r>
            <a:r>
              <a:rPr sz="1600" spc="-5" dirty="0">
                <a:latin typeface="Tahoma"/>
                <a:cs typeface="Tahoma"/>
              </a:rPr>
              <a:t>s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talk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28214" y="3533774"/>
            <a:ext cx="455930" cy="349250"/>
          </a:xfrm>
          <a:custGeom>
            <a:avLst/>
            <a:gdLst/>
            <a:ahLst/>
            <a:cxnLst/>
            <a:rect l="l" t="t" r="r" b="b"/>
            <a:pathLst>
              <a:path w="455930" h="349250">
                <a:moveTo>
                  <a:pt x="455612" y="22225"/>
                </a:moveTo>
                <a:lnTo>
                  <a:pt x="447675" y="22225"/>
                </a:lnTo>
                <a:lnTo>
                  <a:pt x="447675" y="0"/>
                </a:lnTo>
                <a:lnTo>
                  <a:pt x="0" y="0"/>
                </a:lnTo>
                <a:lnTo>
                  <a:pt x="0" y="336550"/>
                </a:lnTo>
                <a:lnTo>
                  <a:pt x="15875" y="336550"/>
                </a:lnTo>
                <a:lnTo>
                  <a:pt x="15875" y="349250"/>
                </a:lnTo>
                <a:lnTo>
                  <a:pt x="455612" y="349250"/>
                </a:lnTo>
                <a:lnTo>
                  <a:pt x="455612" y="22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619663" y="3566795"/>
            <a:ext cx="2889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ahoma"/>
                <a:cs typeface="Tahoma"/>
              </a:rPr>
              <a:t>OK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18200" y="3400108"/>
            <a:ext cx="6019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CC0000"/>
                </a:solidFill>
                <a:latin typeface="Tahoma"/>
                <a:cs typeface="Tahoma"/>
              </a:rPr>
              <a:t>E</a:t>
            </a:r>
            <a:r>
              <a:rPr sz="1600" dirty="0">
                <a:solidFill>
                  <a:srgbClr val="CC0000"/>
                </a:solidFill>
                <a:latin typeface="Tahoma"/>
                <a:cs typeface="Tahoma"/>
              </a:rPr>
              <a:t>S</a:t>
            </a:r>
            <a:r>
              <a:rPr sz="1600" spc="-90" dirty="0">
                <a:solidFill>
                  <a:srgbClr val="CC0000"/>
                </a:solidFill>
                <a:latin typeface="Tahoma"/>
                <a:cs typeface="Tahoma"/>
              </a:rPr>
              <a:t>T</a:t>
            </a:r>
            <a:r>
              <a:rPr sz="1600" dirty="0">
                <a:solidFill>
                  <a:srgbClr val="CC0000"/>
                </a:solidFill>
                <a:latin typeface="Tahoma"/>
                <a:cs typeface="Tahoma"/>
              </a:rPr>
              <a:t>AB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25838" y="3733483"/>
            <a:ext cx="6019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CC0000"/>
                </a:solidFill>
                <a:latin typeface="Tahoma"/>
                <a:cs typeface="Tahoma"/>
              </a:rPr>
              <a:t>E</a:t>
            </a:r>
            <a:r>
              <a:rPr sz="1600" dirty="0">
                <a:solidFill>
                  <a:srgbClr val="CC0000"/>
                </a:solidFill>
                <a:latin typeface="Tahoma"/>
                <a:cs typeface="Tahoma"/>
              </a:rPr>
              <a:t>S</a:t>
            </a:r>
            <a:r>
              <a:rPr sz="1600" spc="-90" dirty="0">
                <a:solidFill>
                  <a:srgbClr val="CC0000"/>
                </a:solidFill>
                <a:latin typeface="Tahoma"/>
                <a:cs typeface="Tahoma"/>
              </a:rPr>
              <a:t>T</a:t>
            </a:r>
            <a:r>
              <a:rPr sz="1600" dirty="0">
                <a:solidFill>
                  <a:srgbClr val="CC0000"/>
                </a:solidFill>
                <a:latin typeface="Tahoma"/>
                <a:cs typeface="Tahoma"/>
              </a:rPr>
              <a:t>AB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953549" y="3470276"/>
            <a:ext cx="1628775" cy="441325"/>
            <a:chOff x="1953549" y="3470276"/>
            <a:chExt cx="1628775" cy="441325"/>
          </a:xfrm>
        </p:grpSpPr>
        <p:sp>
          <p:nvSpPr>
            <p:cNvPr id="19" name="object 19"/>
            <p:cNvSpPr/>
            <p:nvPr/>
          </p:nvSpPr>
          <p:spPr>
            <a:xfrm>
              <a:off x="1953549" y="3813176"/>
              <a:ext cx="100013" cy="984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82310" y="3470276"/>
              <a:ext cx="100012" cy="984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49626" y="5135245"/>
            <a:ext cx="8153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ahoma"/>
                <a:cs typeface="Tahoma"/>
              </a:rPr>
              <a:t>choose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x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028160" y="5187951"/>
            <a:ext cx="1539875" cy="1132205"/>
            <a:chOff x="2028160" y="5187951"/>
            <a:chExt cx="1539875" cy="1132205"/>
          </a:xfrm>
        </p:grpSpPr>
        <p:sp>
          <p:nvSpPr>
            <p:cNvPr id="23" name="object 23"/>
            <p:cNvSpPr/>
            <p:nvPr/>
          </p:nvSpPr>
          <p:spPr>
            <a:xfrm>
              <a:off x="2077373" y="5275263"/>
              <a:ext cx="1451610" cy="310515"/>
            </a:xfrm>
            <a:custGeom>
              <a:avLst/>
              <a:gdLst/>
              <a:ahLst/>
              <a:cxnLst/>
              <a:rect l="l" t="t" r="r" b="b"/>
              <a:pathLst>
                <a:path w="1451610" h="310514">
                  <a:moveTo>
                    <a:pt x="0" y="0"/>
                  </a:moveTo>
                  <a:lnTo>
                    <a:pt x="1451604" y="309945"/>
                  </a:lnTo>
                </a:path>
              </a:pathLst>
            </a:custGeom>
            <a:ln w="28574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64138" y="5531357"/>
              <a:ext cx="93345" cy="84455"/>
            </a:xfrm>
            <a:custGeom>
              <a:avLst/>
              <a:gdLst/>
              <a:ahLst/>
              <a:cxnLst/>
              <a:rect l="l" t="t" r="r" b="b"/>
              <a:pathLst>
                <a:path w="93345" h="84454">
                  <a:moveTo>
                    <a:pt x="17900" y="0"/>
                  </a:moveTo>
                  <a:lnTo>
                    <a:pt x="0" y="83835"/>
                  </a:lnTo>
                  <a:lnTo>
                    <a:pt x="92784" y="59818"/>
                  </a:lnTo>
                  <a:lnTo>
                    <a:pt x="17900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32923" y="5192713"/>
              <a:ext cx="0" cy="1095375"/>
            </a:xfrm>
            <a:custGeom>
              <a:avLst/>
              <a:gdLst/>
              <a:ahLst/>
              <a:cxnLst/>
              <a:rect l="l" t="t" r="r" b="b"/>
              <a:pathLst>
                <a:path h="1095375">
                  <a:moveTo>
                    <a:pt x="0" y="0"/>
                  </a:moveTo>
                  <a:lnTo>
                    <a:pt x="0" y="1095374"/>
                  </a:lnTo>
                </a:path>
              </a:pathLst>
            </a:custGeom>
            <a:ln w="9524">
              <a:solidFill>
                <a:srgbClr val="8A8A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63273" y="5219699"/>
              <a:ext cx="0" cy="1095375"/>
            </a:xfrm>
            <a:custGeom>
              <a:avLst/>
              <a:gdLst/>
              <a:ahLst/>
              <a:cxnLst/>
              <a:rect l="l" t="t" r="r" b="b"/>
              <a:pathLst>
                <a:path h="1095375">
                  <a:moveTo>
                    <a:pt x="0" y="0"/>
                  </a:moveTo>
                  <a:lnTo>
                    <a:pt x="1" y="1095374"/>
                  </a:lnTo>
                </a:path>
              </a:pathLst>
            </a:custGeom>
            <a:ln w="9524">
              <a:solidFill>
                <a:srgbClr val="8A8A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57693" y="5672137"/>
              <a:ext cx="1451610" cy="310515"/>
            </a:xfrm>
            <a:custGeom>
              <a:avLst/>
              <a:gdLst/>
              <a:ahLst/>
              <a:cxnLst/>
              <a:rect l="l" t="t" r="r" b="b"/>
              <a:pathLst>
                <a:path w="1451610" h="310514">
                  <a:moveTo>
                    <a:pt x="1451604" y="0"/>
                  </a:moveTo>
                  <a:lnTo>
                    <a:pt x="0" y="309945"/>
                  </a:lnTo>
                </a:path>
              </a:pathLst>
            </a:custGeom>
            <a:ln w="28574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29748" y="5928231"/>
              <a:ext cx="93345" cy="84455"/>
            </a:xfrm>
            <a:custGeom>
              <a:avLst/>
              <a:gdLst/>
              <a:ahLst/>
              <a:cxnLst/>
              <a:rect l="l" t="t" r="r" b="b"/>
              <a:pathLst>
                <a:path w="93344" h="84454">
                  <a:moveTo>
                    <a:pt x="74885" y="0"/>
                  </a:moveTo>
                  <a:lnTo>
                    <a:pt x="0" y="59818"/>
                  </a:lnTo>
                  <a:lnTo>
                    <a:pt x="92786" y="83835"/>
                  </a:lnTo>
                  <a:lnTo>
                    <a:pt x="74885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94873" y="5260974"/>
              <a:ext cx="777875" cy="327025"/>
            </a:xfrm>
            <a:custGeom>
              <a:avLst/>
              <a:gdLst/>
              <a:ahLst/>
              <a:cxnLst/>
              <a:rect l="l" t="t" r="r" b="b"/>
              <a:pathLst>
                <a:path w="777875" h="327025">
                  <a:moveTo>
                    <a:pt x="777875" y="0"/>
                  </a:moveTo>
                  <a:lnTo>
                    <a:pt x="0" y="0"/>
                  </a:lnTo>
                  <a:lnTo>
                    <a:pt x="0" y="327025"/>
                  </a:lnTo>
                  <a:lnTo>
                    <a:pt x="777875" y="327025"/>
                  </a:lnTo>
                  <a:lnTo>
                    <a:pt x="7778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243425" y="5260658"/>
            <a:ext cx="11150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ahoma"/>
                <a:cs typeface="Tahoma"/>
              </a:rPr>
              <a:t>req_conn(x)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572673" y="5684837"/>
            <a:ext cx="440055" cy="327025"/>
          </a:xfrm>
          <a:custGeom>
            <a:avLst/>
            <a:gdLst/>
            <a:ahLst/>
            <a:cxnLst/>
            <a:rect l="l" t="t" r="r" b="b"/>
            <a:pathLst>
              <a:path w="440055" h="327025">
                <a:moveTo>
                  <a:pt x="439737" y="0"/>
                </a:moveTo>
                <a:lnTo>
                  <a:pt x="0" y="0"/>
                </a:lnTo>
                <a:lnTo>
                  <a:pt x="0" y="327025"/>
                </a:lnTo>
                <a:lnTo>
                  <a:pt x="439737" y="327025"/>
                </a:lnTo>
                <a:lnTo>
                  <a:pt x="4397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646775" y="5528945"/>
            <a:ext cx="6019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CC0000"/>
                </a:solidFill>
                <a:latin typeface="Tahoma"/>
                <a:cs typeface="Tahoma"/>
              </a:rPr>
              <a:t>E</a:t>
            </a:r>
            <a:r>
              <a:rPr sz="1600" dirty="0">
                <a:solidFill>
                  <a:srgbClr val="CC0000"/>
                </a:solidFill>
                <a:latin typeface="Tahoma"/>
                <a:cs typeface="Tahoma"/>
              </a:rPr>
              <a:t>S</a:t>
            </a:r>
            <a:r>
              <a:rPr sz="1600" spc="-90" dirty="0">
                <a:solidFill>
                  <a:srgbClr val="CC0000"/>
                </a:solidFill>
                <a:latin typeface="Tahoma"/>
                <a:cs typeface="Tahoma"/>
              </a:rPr>
              <a:t>T</a:t>
            </a:r>
            <a:r>
              <a:rPr sz="1600" dirty="0">
                <a:solidFill>
                  <a:srgbClr val="CC0000"/>
                </a:solidFill>
                <a:latin typeface="Tahoma"/>
                <a:cs typeface="Tahoma"/>
              </a:rPr>
              <a:t>AB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54413" y="5862320"/>
            <a:ext cx="6019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CC0000"/>
                </a:solidFill>
                <a:latin typeface="Tahoma"/>
                <a:cs typeface="Tahoma"/>
              </a:rPr>
              <a:t>E</a:t>
            </a:r>
            <a:r>
              <a:rPr sz="1600" dirty="0">
                <a:solidFill>
                  <a:srgbClr val="CC0000"/>
                </a:solidFill>
                <a:latin typeface="Tahoma"/>
                <a:cs typeface="Tahoma"/>
              </a:rPr>
              <a:t>S</a:t>
            </a:r>
            <a:r>
              <a:rPr sz="1600" spc="-90" dirty="0">
                <a:solidFill>
                  <a:srgbClr val="CC0000"/>
                </a:solidFill>
                <a:latin typeface="Tahoma"/>
                <a:cs typeface="Tahoma"/>
              </a:rPr>
              <a:t>T</a:t>
            </a:r>
            <a:r>
              <a:rPr sz="1600" dirty="0">
                <a:solidFill>
                  <a:srgbClr val="CC0000"/>
                </a:solidFill>
                <a:latin typeface="Tahoma"/>
                <a:cs typeface="Tahoma"/>
              </a:rPr>
              <a:t>AB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982124" y="5599112"/>
            <a:ext cx="1628775" cy="441325"/>
            <a:chOff x="1982124" y="5599112"/>
            <a:chExt cx="1628775" cy="441325"/>
          </a:xfrm>
        </p:grpSpPr>
        <p:sp>
          <p:nvSpPr>
            <p:cNvPr id="35" name="object 35"/>
            <p:cNvSpPr/>
            <p:nvPr/>
          </p:nvSpPr>
          <p:spPr>
            <a:xfrm>
              <a:off x="1982124" y="5942012"/>
              <a:ext cx="100013" cy="984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510885" y="5599112"/>
              <a:ext cx="100012" cy="984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74223" y="5691188"/>
              <a:ext cx="1071880" cy="260350"/>
            </a:xfrm>
            <a:custGeom>
              <a:avLst/>
              <a:gdLst/>
              <a:ahLst/>
              <a:cxnLst/>
              <a:rect l="l" t="t" r="r" b="b"/>
              <a:pathLst>
                <a:path w="1071879" h="260350">
                  <a:moveTo>
                    <a:pt x="1071562" y="0"/>
                  </a:moveTo>
                  <a:lnTo>
                    <a:pt x="0" y="0"/>
                  </a:lnTo>
                  <a:lnTo>
                    <a:pt x="0" y="260350"/>
                  </a:lnTo>
                  <a:lnTo>
                    <a:pt x="1071562" y="260350"/>
                  </a:lnTo>
                  <a:lnTo>
                    <a:pt x="10715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237077" y="5686107"/>
            <a:ext cx="11169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ahoma"/>
                <a:cs typeface="Tahoma"/>
              </a:rPr>
              <a:t>acc_conn(x)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69291" y="1218435"/>
            <a:ext cx="6750603" cy="1143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1070263" y="728187"/>
            <a:ext cx="6414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Agreeing </a:t>
            </a:r>
            <a:r>
              <a:rPr sz="3600" dirty="0"/>
              <a:t>to </a:t>
            </a:r>
            <a:r>
              <a:rPr sz="3600" spc="-5" dirty="0"/>
              <a:t>establish </a:t>
            </a:r>
            <a:r>
              <a:rPr sz="3600" dirty="0"/>
              <a:t>a </a:t>
            </a:r>
            <a:r>
              <a:rPr sz="3600" spc="-5" dirty="0"/>
              <a:t>connection</a:t>
            </a:r>
            <a:endParaRPr sz="3600"/>
          </a:p>
        </p:txBody>
      </p:sp>
      <p:grpSp>
        <p:nvGrpSpPr>
          <p:cNvPr id="41" name="object 41"/>
          <p:cNvGrpSpPr/>
          <p:nvPr/>
        </p:nvGrpSpPr>
        <p:grpSpPr>
          <a:xfrm>
            <a:off x="1667798" y="4635500"/>
            <a:ext cx="2098675" cy="544830"/>
            <a:chOff x="1667798" y="4635500"/>
            <a:chExt cx="2098675" cy="544830"/>
          </a:xfrm>
        </p:grpSpPr>
        <p:sp>
          <p:nvSpPr>
            <p:cNvPr id="42" name="object 42"/>
            <p:cNvSpPr/>
            <p:nvPr/>
          </p:nvSpPr>
          <p:spPr>
            <a:xfrm>
              <a:off x="1667798" y="4659313"/>
              <a:ext cx="574675" cy="52069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912665" y="4709262"/>
              <a:ext cx="279429" cy="23843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45747" y="4640262"/>
              <a:ext cx="317419" cy="49007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447401" y="4697403"/>
              <a:ext cx="140335" cy="10160"/>
            </a:xfrm>
            <a:custGeom>
              <a:avLst/>
              <a:gdLst/>
              <a:ahLst/>
              <a:cxnLst/>
              <a:rect l="l" t="t" r="r" b="b"/>
              <a:pathLst>
                <a:path w="140335" h="10160">
                  <a:moveTo>
                    <a:pt x="139815" y="0"/>
                  </a:moveTo>
                  <a:lnTo>
                    <a:pt x="0" y="0"/>
                  </a:lnTo>
                  <a:lnTo>
                    <a:pt x="0" y="9629"/>
                  </a:lnTo>
                  <a:lnTo>
                    <a:pt x="139815" y="9629"/>
                  </a:lnTo>
                  <a:lnTo>
                    <a:pt x="1398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47400" y="4697403"/>
              <a:ext cx="140335" cy="10160"/>
            </a:xfrm>
            <a:custGeom>
              <a:avLst/>
              <a:gdLst/>
              <a:ahLst/>
              <a:cxnLst/>
              <a:rect l="l" t="t" r="r" b="b"/>
              <a:pathLst>
                <a:path w="140335" h="10160">
                  <a:moveTo>
                    <a:pt x="0" y="0"/>
                  </a:moveTo>
                  <a:lnTo>
                    <a:pt x="139815" y="0"/>
                  </a:lnTo>
                  <a:lnTo>
                    <a:pt x="139815" y="9630"/>
                  </a:lnTo>
                  <a:lnTo>
                    <a:pt x="0" y="963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574322" y="4690964"/>
              <a:ext cx="136525" cy="31750"/>
            </a:xfrm>
            <a:custGeom>
              <a:avLst/>
              <a:gdLst/>
              <a:ahLst/>
              <a:cxnLst/>
              <a:rect l="l" t="t" r="r" b="b"/>
              <a:pathLst>
                <a:path w="136525" h="31750">
                  <a:moveTo>
                    <a:pt x="129364" y="0"/>
                  </a:moveTo>
                  <a:lnTo>
                    <a:pt x="7096" y="0"/>
                  </a:lnTo>
                  <a:lnTo>
                    <a:pt x="0" y="7096"/>
                  </a:lnTo>
                  <a:lnTo>
                    <a:pt x="0" y="15850"/>
                  </a:lnTo>
                  <a:lnTo>
                    <a:pt x="0" y="24604"/>
                  </a:lnTo>
                  <a:lnTo>
                    <a:pt x="7096" y="31701"/>
                  </a:lnTo>
                  <a:lnTo>
                    <a:pt x="129363" y="31703"/>
                  </a:lnTo>
                  <a:lnTo>
                    <a:pt x="136461" y="24606"/>
                  </a:lnTo>
                  <a:lnTo>
                    <a:pt x="136461" y="7096"/>
                  </a:lnTo>
                  <a:lnTo>
                    <a:pt x="1293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577538" y="4694313"/>
              <a:ext cx="130215" cy="2544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49053" y="4767168"/>
              <a:ext cx="141605" cy="10160"/>
            </a:xfrm>
            <a:custGeom>
              <a:avLst/>
              <a:gdLst/>
              <a:ahLst/>
              <a:cxnLst/>
              <a:rect l="l" t="t" r="r" b="b"/>
              <a:pathLst>
                <a:path w="141604" h="10160">
                  <a:moveTo>
                    <a:pt x="141232" y="0"/>
                  </a:moveTo>
                  <a:lnTo>
                    <a:pt x="0" y="0"/>
                  </a:lnTo>
                  <a:lnTo>
                    <a:pt x="0" y="9630"/>
                  </a:lnTo>
                  <a:lnTo>
                    <a:pt x="141232" y="9630"/>
                  </a:lnTo>
                  <a:lnTo>
                    <a:pt x="1412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449053" y="4767168"/>
              <a:ext cx="141605" cy="10160"/>
            </a:xfrm>
            <a:custGeom>
              <a:avLst/>
              <a:gdLst/>
              <a:ahLst/>
              <a:cxnLst/>
              <a:rect l="l" t="t" r="r" b="b"/>
              <a:pathLst>
                <a:path w="141604" h="10160">
                  <a:moveTo>
                    <a:pt x="0" y="0"/>
                  </a:moveTo>
                  <a:lnTo>
                    <a:pt x="141232" y="0"/>
                  </a:lnTo>
                  <a:lnTo>
                    <a:pt x="141232" y="9630"/>
                  </a:lnTo>
                  <a:lnTo>
                    <a:pt x="0" y="963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572713" y="4760970"/>
              <a:ext cx="138430" cy="29209"/>
            </a:xfrm>
            <a:custGeom>
              <a:avLst/>
              <a:gdLst/>
              <a:ahLst/>
              <a:cxnLst/>
              <a:rect l="l" t="t" r="r" b="b"/>
              <a:pathLst>
                <a:path w="138429" h="29210">
                  <a:moveTo>
                    <a:pt x="131744" y="0"/>
                  </a:moveTo>
                  <a:lnTo>
                    <a:pt x="6419" y="0"/>
                  </a:lnTo>
                  <a:lnTo>
                    <a:pt x="0" y="6419"/>
                  </a:lnTo>
                  <a:lnTo>
                    <a:pt x="0" y="14338"/>
                  </a:lnTo>
                  <a:lnTo>
                    <a:pt x="0" y="22258"/>
                  </a:lnTo>
                  <a:lnTo>
                    <a:pt x="6419" y="28676"/>
                  </a:lnTo>
                  <a:lnTo>
                    <a:pt x="131744" y="28677"/>
                  </a:lnTo>
                  <a:lnTo>
                    <a:pt x="138164" y="22258"/>
                  </a:lnTo>
                  <a:lnTo>
                    <a:pt x="138164" y="6419"/>
                  </a:lnTo>
                  <a:lnTo>
                    <a:pt x="1317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575931" y="4764064"/>
              <a:ext cx="131729" cy="2228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447401" y="4838647"/>
              <a:ext cx="141605" cy="10160"/>
            </a:xfrm>
            <a:custGeom>
              <a:avLst/>
              <a:gdLst/>
              <a:ahLst/>
              <a:cxnLst/>
              <a:rect l="l" t="t" r="r" b="b"/>
              <a:pathLst>
                <a:path w="141604" h="10160">
                  <a:moveTo>
                    <a:pt x="141231" y="0"/>
                  </a:moveTo>
                  <a:lnTo>
                    <a:pt x="0" y="0"/>
                  </a:lnTo>
                  <a:lnTo>
                    <a:pt x="0" y="9630"/>
                  </a:lnTo>
                  <a:lnTo>
                    <a:pt x="141231" y="9630"/>
                  </a:lnTo>
                  <a:lnTo>
                    <a:pt x="1412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447400" y="4838647"/>
              <a:ext cx="141605" cy="10160"/>
            </a:xfrm>
            <a:custGeom>
              <a:avLst/>
              <a:gdLst/>
              <a:ahLst/>
              <a:cxnLst/>
              <a:rect l="l" t="t" r="r" b="b"/>
              <a:pathLst>
                <a:path w="141604" h="10160">
                  <a:moveTo>
                    <a:pt x="0" y="0"/>
                  </a:moveTo>
                  <a:lnTo>
                    <a:pt x="141232" y="0"/>
                  </a:lnTo>
                  <a:lnTo>
                    <a:pt x="141232" y="9630"/>
                  </a:lnTo>
                  <a:lnTo>
                    <a:pt x="0" y="963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450470" y="4902208"/>
              <a:ext cx="141605" cy="11430"/>
            </a:xfrm>
            <a:custGeom>
              <a:avLst/>
              <a:gdLst/>
              <a:ahLst/>
              <a:cxnLst/>
              <a:rect l="l" t="t" r="r" b="b"/>
              <a:pathLst>
                <a:path w="141604" h="11429">
                  <a:moveTo>
                    <a:pt x="141231" y="0"/>
                  </a:moveTo>
                  <a:lnTo>
                    <a:pt x="0" y="0"/>
                  </a:lnTo>
                  <a:lnTo>
                    <a:pt x="0" y="11127"/>
                  </a:lnTo>
                  <a:lnTo>
                    <a:pt x="141231" y="11127"/>
                  </a:lnTo>
                  <a:lnTo>
                    <a:pt x="1412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450470" y="4902208"/>
              <a:ext cx="141605" cy="11430"/>
            </a:xfrm>
            <a:custGeom>
              <a:avLst/>
              <a:gdLst/>
              <a:ahLst/>
              <a:cxnLst/>
              <a:rect l="l" t="t" r="r" b="b"/>
              <a:pathLst>
                <a:path w="141604" h="11429">
                  <a:moveTo>
                    <a:pt x="0" y="0"/>
                  </a:moveTo>
                  <a:lnTo>
                    <a:pt x="141232" y="0"/>
                  </a:lnTo>
                  <a:lnTo>
                    <a:pt x="141232" y="11128"/>
                  </a:lnTo>
                  <a:lnTo>
                    <a:pt x="0" y="1112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571205" y="4897340"/>
              <a:ext cx="136525" cy="32384"/>
            </a:xfrm>
            <a:custGeom>
              <a:avLst/>
              <a:gdLst/>
              <a:ahLst/>
              <a:cxnLst/>
              <a:rect l="l" t="t" r="r" b="b"/>
              <a:pathLst>
                <a:path w="136525" h="32385">
                  <a:moveTo>
                    <a:pt x="129376" y="0"/>
                  </a:moveTo>
                  <a:lnTo>
                    <a:pt x="7129" y="0"/>
                  </a:lnTo>
                  <a:lnTo>
                    <a:pt x="0" y="7129"/>
                  </a:lnTo>
                  <a:lnTo>
                    <a:pt x="0" y="15925"/>
                  </a:lnTo>
                  <a:lnTo>
                    <a:pt x="0" y="24720"/>
                  </a:lnTo>
                  <a:lnTo>
                    <a:pt x="7129" y="31850"/>
                  </a:lnTo>
                  <a:lnTo>
                    <a:pt x="129376" y="31850"/>
                  </a:lnTo>
                  <a:lnTo>
                    <a:pt x="136505" y="24720"/>
                  </a:lnTo>
                  <a:lnTo>
                    <a:pt x="136505" y="7129"/>
                  </a:lnTo>
                  <a:lnTo>
                    <a:pt x="1293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574427" y="4900595"/>
              <a:ext cx="130251" cy="2534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701051" y="4838219"/>
              <a:ext cx="62114" cy="4023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571201" y="4832441"/>
              <a:ext cx="138430" cy="30480"/>
            </a:xfrm>
            <a:custGeom>
              <a:avLst/>
              <a:gdLst/>
              <a:ahLst/>
              <a:cxnLst/>
              <a:rect l="l" t="t" r="r" b="b"/>
              <a:pathLst>
                <a:path w="138429" h="30479">
                  <a:moveTo>
                    <a:pt x="131268" y="0"/>
                  </a:moveTo>
                  <a:lnTo>
                    <a:pt x="6755" y="0"/>
                  </a:lnTo>
                  <a:lnTo>
                    <a:pt x="0" y="6756"/>
                  </a:lnTo>
                  <a:lnTo>
                    <a:pt x="0" y="15087"/>
                  </a:lnTo>
                  <a:lnTo>
                    <a:pt x="0" y="23420"/>
                  </a:lnTo>
                  <a:lnTo>
                    <a:pt x="6755" y="30175"/>
                  </a:lnTo>
                  <a:lnTo>
                    <a:pt x="131268" y="30176"/>
                  </a:lnTo>
                  <a:lnTo>
                    <a:pt x="138023" y="23421"/>
                  </a:lnTo>
                  <a:lnTo>
                    <a:pt x="138024" y="6756"/>
                  </a:lnTo>
                  <a:lnTo>
                    <a:pt x="1312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574425" y="4640262"/>
              <a:ext cx="133240" cy="49050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691841" y="4640262"/>
              <a:ext cx="15875" cy="490855"/>
            </a:xfrm>
            <a:custGeom>
              <a:avLst/>
              <a:gdLst/>
              <a:ahLst/>
              <a:cxnLst/>
              <a:rect l="l" t="t" r="r" b="b"/>
              <a:pathLst>
                <a:path w="15875" h="490854">
                  <a:moveTo>
                    <a:pt x="0" y="0"/>
                  </a:moveTo>
                  <a:lnTo>
                    <a:pt x="15823" y="0"/>
                  </a:lnTo>
                  <a:lnTo>
                    <a:pt x="15823" y="490504"/>
                  </a:lnTo>
                  <a:lnTo>
                    <a:pt x="0" y="49050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706721" y="4763958"/>
              <a:ext cx="55973" cy="4558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707429" y="4693979"/>
              <a:ext cx="57626" cy="5136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704348" y="5107012"/>
              <a:ext cx="62230" cy="43815"/>
            </a:xfrm>
            <a:custGeom>
              <a:avLst/>
              <a:gdLst/>
              <a:ahLst/>
              <a:cxnLst/>
              <a:rect l="l" t="t" r="r" b="b"/>
              <a:pathLst>
                <a:path w="62229" h="43814">
                  <a:moveTo>
                    <a:pt x="62115" y="4610"/>
                  </a:moveTo>
                  <a:lnTo>
                    <a:pt x="59639" y="0"/>
                  </a:lnTo>
                  <a:lnTo>
                    <a:pt x="53505" y="0"/>
                  </a:lnTo>
                  <a:lnTo>
                    <a:pt x="52222" y="2374"/>
                  </a:lnTo>
                  <a:lnTo>
                    <a:pt x="0" y="19761"/>
                  </a:lnTo>
                  <a:lnTo>
                    <a:pt x="381" y="43662"/>
                  </a:lnTo>
                  <a:lnTo>
                    <a:pt x="57708" y="20548"/>
                  </a:lnTo>
                  <a:lnTo>
                    <a:pt x="59639" y="20548"/>
                  </a:lnTo>
                  <a:lnTo>
                    <a:pt x="62115" y="15951"/>
                  </a:lnTo>
                  <a:lnTo>
                    <a:pt x="62115" y="4610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429923" y="5121352"/>
              <a:ext cx="282575" cy="31750"/>
            </a:xfrm>
            <a:custGeom>
              <a:avLst/>
              <a:gdLst/>
              <a:ahLst/>
              <a:cxnLst/>
              <a:rect l="l" t="t" r="r" b="b"/>
              <a:pathLst>
                <a:path w="282575" h="31750">
                  <a:moveTo>
                    <a:pt x="275376" y="0"/>
                  </a:moveTo>
                  <a:lnTo>
                    <a:pt x="7090" y="0"/>
                  </a:lnTo>
                  <a:lnTo>
                    <a:pt x="0" y="7090"/>
                  </a:lnTo>
                  <a:lnTo>
                    <a:pt x="0" y="15835"/>
                  </a:lnTo>
                  <a:lnTo>
                    <a:pt x="0" y="24582"/>
                  </a:lnTo>
                  <a:lnTo>
                    <a:pt x="7090" y="31672"/>
                  </a:lnTo>
                  <a:lnTo>
                    <a:pt x="275375" y="31673"/>
                  </a:lnTo>
                  <a:lnTo>
                    <a:pt x="282465" y="24583"/>
                  </a:lnTo>
                  <a:lnTo>
                    <a:pt x="282467" y="7090"/>
                  </a:lnTo>
                  <a:lnTo>
                    <a:pt x="275376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429923" y="5121352"/>
              <a:ext cx="282575" cy="31750"/>
            </a:xfrm>
            <a:custGeom>
              <a:avLst/>
              <a:gdLst/>
              <a:ahLst/>
              <a:cxnLst/>
              <a:rect l="l" t="t" r="r" b="b"/>
              <a:pathLst>
                <a:path w="282575" h="31750">
                  <a:moveTo>
                    <a:pt x="0" y="15837"/>
                  </a:moveTo>
                  <a:lnTo>
                    <a:pt x="0" y="7090"/>
                  </a:lnTo>
                  <a:lnTo>
                    <a:pt x="7090" y="0"/>
                  </a:lnTo>
                  <a:lnTo>
                    <a:pt x="15837" y="0"/>
                  </a:lnTo>
                  <a:lnTo>
                    <a:pt x="266629" y="0"/>
                  </a:lnTo>
                  <a:lnTo>
                    <a:pt x="275376" y="0"/>
                  </a:lnTo>
                  <a:lnTo>
                    <a:pt x="282466" y="7090"/>
                  </a:lnTo>
                  <a:lnTo>
                    <a:pt x="282466" y="15837"/>
                  </a:lnTo>
                  <a:lnTo>
                    <a:pt x="282466" y="24583"/>
                  </a:lnTo>
                  <a:lnTo>
                    <a:pt x="275375" y="31674"/>
                  </a:lnTo>
                  <a:lnTo>
                    <a:pt x="266629" y="31674"/>
                  </a:lnTo>
                  <a:lnTo>
                    <a:pt x="15837" y="31673"/>
                  </a:lnTo>
                  <a:lnTo>
                    <a:pt x="7090" y="31673"/>
                  </a:lnTo>
                  <a:lnTo>
                    <a:pt x="0" y="24582"/>
                  </a:lnTo>
                  <a:lnTo>
                    <a:pt x="0" y="1583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445747" y="5129269"/>
              <a:ext cx="252473" cy="1754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445747" y="5129269"/>
              <a:ext cx="252729" cy="17780"/>
            </a:xfrm>
            <a:custGeom>
              <a:avLst/>
              <a:gdLst/>
              <a:ahLst/>
              <a:cxnLst/>
              <a:rect l="l" t="t" r="r" b="b"/>
              <a:pathLst>
                <a:path w="252729" h="17779">
                  <a:moveTo>
                    <a:pt x="0" y="8775"/>
                  </a:moveTo>
                  <a:lnTo>
                    <a:pt x="0" y="3928"/>
                  </a:lnTo>
                  <a:lnTo>
                    <a:pt x="3928" y="0"/>
                  </a:lnTo>
                  <a:lnTo>
                    <a:pt x="8775" y="0"/>
                  </a:lnTo>
                  <a:lnTo>
                    <a:pt x="243697" y="0"/>
                  </a:lnTo>
                  <a:lnTo>
                    <a:pt x="248544" y="0"/>
                  </a:lnTo>
                  <a:lnTo>
                    <a:pt x="252472" y="3928"/>
                  </a:lnTo>
                  <a:lnTo>
                    <a:pt x="252472" y="8775"/>
                  </a:lnTo>
                  <a:lnTo>
                    <a:pt x="252471" y="13621"/>
                  </a:lnTo>
                  <a:lnTo>
                    <a:pt x="248543" y="17550"/>
                  </a:lnTo>
                  <a:lnTo>
                    <a:pt x="243697" y="17550"/>
                  </a:lnTo>
                  <a:lnTo>
                    <a:pt x="8775" y="17548"/>
                  </a:lnTo>
                  <a:lnTo>
                    <a:pt x="3928" y="17548"/>
                  </a:lnTo>
                  <a:lnTo>
                    <a:pt x="0" y="13620"/>
                  </a:lnTo>
                  <a:lnTo>
                    <a:pt x="0" y="877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469600" y="5057792"/>
              <a:ext cx="36830" cy="31750"/>
            </a:xfrm>
            <a:custGeom>
              <a:avLst/>
              <a:gdLst/>
              <a:ahLst/>
              <a:cxnLst/>
              <a:rect l="l" t="t" r="r" b="b"/>
              <a:pathLst>
                <a:path w="36829" h="31750">
                  <a:moveTo>
                    <a:pt x="28412" y="0"/>
                  </a:moveTo>
                  <a:lnTo>
                    <a:pt x="8194" y="0"/>
                  </a:lnTo>
                  <a:lnTo>
                    <a:pt x="0" y="7090"/>
                  </a:lnTo>
                  <a:lnTo>
                    <a:pt x="0" y="15836"/>
                  </a:lnTo>
                  <a:lnTo>
                    <a:pt x="0" y="24583"/>
                  </a:lnTo>
                  <a:lnTo>
                    <a:pt x="8194" y="31673"/>
                  </a:lnTo>
                  <a:lnTo>
                    <a:pt x="28412" y="31673"/>
                  </a:lnTo>
                  <a:lnTo>
                    <a:pt x="36607" y="24583"/>
                  </a:lnTo>
                  <a:lnTo>
                    <a:pt x="36607" y="7090"/>
                  </a:lnTo>
                  <a:lnTo>
                    <a:pt x="28412" y="0"/>
                  </a:lnTo>
                  <a:close/>
                </a:path>
              </a:pathLst>
            </a:custGeom>
            <a:solidFill>
              <a:srgbClr val="37D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510931" y="5059290"/>
              <a:ext cx="38100" cy="30480"/>
            </a:xfrm>
            <a:custGeom>
              <a:avLst/>
              <a:gdLst/>
              <a:ahLst/>
              <a:cxnLst/>
              <a:rect l="l" t="t" r="r" b="b"/>
              <a:pathLst>
                <a:path w="38100" h="30479">
                  <a:moveTo>
                    <a:pt x="29512" y="0"/>
                  </a:moveTo>
                  <a:lnTo>
                    <a:pt x="8511" y="0"/>
                  </a:lnTo>
                  <a:lnTo>
                    <a:pt x="0" y="6755"/>
                  </a:lnTo>
                  <a:lnTo>
                    <a:pt x="0" y="15087"/>
                  </a:lnTo>
                  <a:lnTo>
                    <a:pt x="0" y="23421"/>
                  </a:lnTo>
                  <a:lnTo>
                    <a:pt x="8511" y="30176"/>
                  </a:lnTo>
                  <a:lnTo>
                    <a:pt x="29512" y="30176"/>
                  </a:lnTo>
                  <a:lnTo>
                    <a:pt x="38023" y="23421"/>
                  </a:lnTo>
                  <a:lnTo>
                    <a:pt x="38023" y="6755"/>
                  </a:lnTo>
                  <a:lnTo>
                    <a:pt x="29512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553679" y="5057792"/>
              <a:ext cx="36830" cy="30480"/>
            </a:xfrm>
            <a:custGeom>
              <a:avLst/>
              <a:gdLst/>
              <a:ahLst/>
              <a:cxnLst/>
              <a:rect l="l" t="t" r="r" b="b"/>
              <a:pathLst>
                <a:path w="36829" h="30479">
                  <a:moveTo>
                    <a:pt x="28412" y="0"/>
                  </a:moveTo>
                  <a:lnTo>
                    <a:pt x="8194" y="0"/>
                  </a:lnTo>
                  <a:lnTo>
                    <a:pt x="0" y="6755"/>
                  </a:lnTo>
                  <a:lnTo>
                    <a:pt x="0" y="15087"/>
                  </a:lnTo>
                  <a:lnTo>
                    <a:pt x="0" y="23420"/>
                  </a:lnTo>
                  <a:lnTo>
                    <a:pt x="8194" y="30175"/>
                  </a:lnTo>
                  <a:lnTo>
                    <a:pt x="28412" y="30175"/>
                  </a:lnTo>
                  <a:lnTo>
                    <a:pt x="36607" y="23420"/>
                  </a:lnTo>
                  <a:lnTo>
                    <a:pt x="36607" y="6755"/>
                  </a:lnTo>
                  <a:lnTo>
                    <a:pt x="28412" y="0"/>
                  </a:lnTo>
                  <a:close/>
                </a:path>
              </a:pathLst>
            </a:custGeom>
            <a:solidFill>
              <a:srgbClr val="37D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647441" y="4941799"/>
              <a:ext cx="20955" cy="162560"/>
            </a:xfrm>
            <a:custGeom>
              <a:avLst/>
              <a:gdLst/>
              <a:ahLst/>
              <a:cxnLst/>
              <a:rect l="l" t="t" r="r" b="b"/>
              <a:pathLst>
                <a:path w="20954" h="162560">
                  <a:moveTo>
                    <a:pt x="20547" y="0"/>
                  </a:moveTo>
                  <a:lnTo>
                    <a:pt x="0" y="0"/>
                  </a:lnTo>
                  <a:lnTo>
                    <a:pt x="0" y="162005"/>
                  </a:lnTo>
                  <a:lnTo>
                    <a:pt x="20547" y="162005"/>
                  </a:lnTo>
                  <a:lnTo>
                    <a:pt x="20547" y="0"/>
                  </a:lnTo>
                  <a:close/>
                </a:path>
              </a:pathLst>
            </a:custGeom>
            <a:solidFill>
              <a:srgbClr val="363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647441" y="4941799"/>
              <a:ext cx="20955" cy="162560"/>
            </a:xfrm>
            <a:custGeom>
              <a:avLst/>
              <a:gdLst/>
              <a:ahLst/>
              <a:cxnLst/>
              <a:rect l="l" t="t" r="r" b="b"/>
              <a:pathLst>
                <a:path w="20954" h="162560">
                  <a:moveTo>
                    <a:pt x="0" y="0"/>
                  </a:moveTo>
                  <a:lnTo>
                    <a:pt x="20546" y="0"/>
                  </a:lnTo>
                  <a:lnTo>
                    <a:pt x="20546" y="162004"/>
                  </a:lnTo>
                  <a:lnTo>
                    <a:pt x="0" y="16200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20" dirty="0"/>
              <a:t>Transport </a:t>
            </a:r>
            <a:r>
              <a:rPr spc="-5" dirty="0"/>
              <a:t>Layer</a:t>
            </a:r>
            <a:r>
              <a:rPr spc="-100" dirty="0"/>
              <a:t> </a:t>
            </a:r>
            <a:r>
              <a:rPr sz="1800" baseline="2314" dirty="0"/>
              <a:t>3-</a:t>
            </a:r>
            <a:fld id="{81D60167-4931-47E6-BA6A-407CBD079E47}" type="slidenum">
              <a:rPr sz="1800" baseline="2314" dirty="0"/>
              <a:pPr marL="12700">
                <a:lnSpc>
                  <a:spcPct val="100000"/>
                </a:lnSpc>
                <a:spcBef>
                  <a:spcPts val="160"/>
                </a:spcBef>
              </a:pPr>
              <a:t>37</a:t>
            </a:fld>
            <a:endParaRPr sz="1800" baseline="2314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9291" y="1218435"/>
            <a:ext cx="6750603" cy="114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0263" y="728187"/>
            <a:ext cx="6414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Agreeing </a:t>
            </a:r>
            <a:r>
              <a:rPr sz="3600" dirty="0"/>
              <a:t>to </a:t>
            </a:r>
            <a:r>
              <a:rPr sz="3600" spc="-5" dirty="0"/>
              <a:t>establish </a:t>
            </a:r>
            <a:r>
              <a:rPr sz="3600" dirty="0"/>
              <a:t>a </a:t>
            </a:r>
            <a:r>
              <a:rPr sz="3600" spc="-5" dirty="0"/>
              <a:t>connection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144876" y="1566546"/>
            <a:ext cx="4750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Tahoma"/>
                <a:cs typeface="Tahoma"/>
              </a:rPr>
              <a:t>2-way </a:t>
            </a:r>
            <a:r>
              <a:rPr sz="2400" spc="-5" dirty="0">
                <a:latin typeface="Tahoma"/>
                <a:cs typeface="Tahoma"/>
              </a:rPr>
              <a:t>handshake </a:t>
            </a:r>
            <a:r>
              <a:rPr sz="2400" spc="-10" dirty="0">
                <a:latin typeface="Tahoma"/>
                <a:cs typeface="Tahoma"/>
              </a:rPr>
              <a:t>failure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scenarios: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47235" y="2754312"/>
            <a:ext cx="1595755" cy="3604895"/>
            <a:chOff x="2247235" y="2754312"/>
            <a:chExt cx="1595755" cy="3604895"/>
          </a:xfrm>
        </p:grpSpPr>
        <p:sp>
          <p:nvSpPr>
            <p:cNvPr id="6" name="object 6"/>
            <p:cNvSpPr/>
            <p:nvPr/>
          </p:nvSpPr>
          <p:spPr>
            <a:xfrm>
              <a:off x="2251997" y="2759075"/>
              <a:ext cx="1905" cy="2470150"/>
            </a:xfrm>
            <a:custGeom>
              <a:avLst/>
              <a:gdLst/>
              <a:ahLst/>
              <a:cxnLst/>
              <a:rect l="l" t="t" r="r" b="b"/>
              <a:pathLst>
                <a:path w="1905" h="2470150">
                  <a:moveTo>
                    <a:pt x="1588" y="0"/>
                  </a:moveTo>
                  <a:lnTo>
                    <a:pt x="0" y="2470149"/>
                  </a:lnTo>
                </a:path>
              </a:pathLst>
            </a:custGeom>
            <a:ln w="9524">
              <a:solidFill>
                <a:srgbClr val="8A8A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81554" y="2827337"/>
              <a:ext cx="0" cy="3526154"/>
            </a:xfrm>
            <a:custGeom>
              <a:avLst/>
              <a:gdLst/>
              <a:ahLst/>
              <a:cxnLst/>
              <a:rect l="l" t="t" r="r" b="b"/>
              <a:pathLst>
                <a:path h="3526154">
                  <a:moveTo>
                    <a:pt x="0" y="0"/>
                  </a:moveTo>
                  <a:lnTo>
                    <a:pt x="0" y="3525837"/>
                  </a:lnTo>
                </a:path>
              </a:pathLst>
            </a:custGeom>
            <a:ln w="11112">
              <a:solidFill>
                <a:srgbClr val="8A8A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3112" y="3675063"/>
              <a:ext cx="1499235" cy="2557145"/>
            </a:xfrm>
            <a:custGeom>
              <a:avLst/>
              <a:gdLst/>
              <a:ahLst/>
              <a:cxnLst/>
              <a:rect l="l" t="t" r="r" b="b"/>
              <a:pathLst>
                <a:path w="1499235" h="2557145">
                  <a:moveTo>
                    <a:pt x="0" y="0"/>
                  </a:moveTo>
                  <a:lnTo>
                    <a:pt x="38893" y="19843"/>
                  </a:lnTo>
                  <a:lnTo>
                    <a:pt x="92074" y="34924"/>
                  </a:lnTo>
                  <a:lnTo>
                    <a:pt x="155574" y="51593"/>
                  </a:lnTo>
                  <a:lnTo>
                    <a:pt x="226218" y="76199"/>
                  </a:lnTo>
                  <a:lnTo>
                    <a:pt x="262731" y="92868"/>
                  </a:lnTo>
                  <a:lnTo>
                    <a:pt x="298449" y="114300"/>
                  </a:lnTo>
                  <a:lnTo>
                    <a:pt x="334168" y="140493"/>
                  </a:lnTo>
                  <a:lnTo>
                    <a:pt x="369093" y="172243"/>
                  </a:lnTo>
                  <a:lnTo>
                    <a:pt x="401637" y="210343"/>
                  </a:lnTo>
                  <a:lnTo>
                    <a:pt x="432593" y="256381"/>
                  </a:lnTo>
                  <a:lnTo>
                    <a:pt x="461168" y="309562"/>
                  </a:lnTo>
                  <a:lnTo>
                    <a:pt x="485774" y="371474"/>
                  </a:lnTo>
                  <a:lnTo>
                    <a:pt x="507206" y="446087"/>
                  </a:lnTo>
                  <a:lnTo>
                    <a:pt x="525462" y="534193"/>
                  </a:lnTo>
                  <a:lnTo>
                    <a:pt x="540543" y="634206"/>
                  </a:lnTo>
                  <a:lnTo>
                    <a:pt x="553243" y="745331"/>
                  </a:lnTo>
                  <a:lnTo>
                    <a:pt x="565149" y="863599"/>
                  </a:lnTo>
                  <a:lnTo>
                    <a:pt x="575468" y="988218"/>
                  </a:lnTo>
                  <a:lnTo>
                    <a:pt x="595312" y="1247774"/>
                  </a:lnTo>
                  <a:lnTo>
                    <a:pt x="616743" y="1507331"/>
                  </a:lnTo>
                  <a:lnTo>
                    <a:pt x="630237" y="1631949"/>
                  </a:lnTo>
                  <a:lnTo>
                    <a:pt x="646112" y="1751806"/>
                  </a:lnTo>
                  <a:lnTo>
                    <a:pt x="664368" y="1862931"/>
                  </a:lnTo>
                  <a:lnTo>
                    <a:pt x="685799" y="1964531"/>
                  </a:lnTo>
                  <a:lnTo>
                    <a:pt x="711199" y="2054225"/>
                  </a:lnTo>
                  <a:lnTo>
                    <a:pt x="741362" y="2130424"/>
                  </a:lnTo>
                  <a:lnTo>
                    <a:pt x="775493" y="2195512"/>
                  </a:lnTo>
                  <a:lnTo>
                    <a:pt x="812799" y="2252662"/>
                  </a:lnTo>
                  <a:lnTo>
                    <a:pt x="853281" y="2304255"/>
                  </a:lnTo>
                  <a:lnTo>
                    <a:pt x="896143" y="2348705"/>
                  </a:lnTo>
                  <a:lnTo>
                    <a:pt x="941387" y="2388393"/>
                  </a:lnTo>
                  <a:lnTo>
                    <a:pt x="989806" y="2421731"/>
                  </a:lnTo>
                  <a:lnTo>
                    <a:pt x="1039018" y="2451099"/>
                  </a:lnTo>
                  <a:lnTo>
                    <a:pt x="1090612" y="2474912"/>
                  </a:lnTo>
                  <a:lnTo>
                    <a:pt x="1196181" y="2512219"/>
                  </a:lnTo>
                  <a:lnTo>
                    <a:pt x="1306512" y="2536031"/>
                  </a:lnTo>
                  <a:lnTo>
                    <a:pt x="1416843" y="2550319"/>
                  </a:lnTo>
                  <a:lnTo>
                    <a:pt x="1498689" y="2556795"/>
                  </a:lnTo>
                </a:path>
              </a:pathLst>
            </a:custGeom>
            <a:ln w="28574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01446" y="6184621"/>
              <a:ext cx="88900" cy="85725"/>
            </a:xfrm>
            <a:custGeom>
              <a:avLst/>
              <a:gdLst/>
              <a:ahLst/>
              <a:cxnLst/>
              <a:rect l="l" t="t" r="r" b="b"/>
              <a:pathLst>
                <a:path w="88900" h="85725">
                  <a:moveTo>
                    <a:pt x="6762" y="0"/>
                  </a:moveTo>
                  <a:lnTo>
                    <a:pt x="0" y="85457"/>
                  </a:lnTo>
                  <a:lnTo>
                    <a:pt x="88840" y="4949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47423" y="6167437"/>
              <a:ext cx="90805" cy="88900"/>
            </a:xfrm>
            <a:custGeom>
              <a:avLst/>
              <a:gdLst/>
              <a:ahLst/>
              <a:cxnLst/>
              <a:rect l="l" t="t" r="r" b="b"/>
              <a:pathLst>
                <a:path w="90804" h="88900">
                  <a:moveTo>
                    <a:pt x="45243" y="0"/>
                  </a:moveTo>
                  <a:lnTo>
                    <a:pt x="27632" y="3493"/>
                  </a:lnTo>
                  <a:lnTo>
                    <a:pt x="13251" y="13019"/>
                  </a:lnTo>
                  <a:lnTo>
                    <a:pt x="3555" y="27148"/>
                  </a:lnTo>
                  <a:lnTo>
                    <a:pt x="0" y="44450"/>
                  </a:lnTo>
                  <a:lnTo>
                    <a:pt x="3555" y="61751"/>
                  </a:lnTo>
                  <a:lnTo>
                    <a:pt x="13251" y="75880"/>
                  </a:lnTo>
                  <a:lnTo>
                    <a:pt x="27632" y="85406"/>
                  </a:lnTo>
                  <a:lnTo>
                    <a:pt x="45243" y="88900"/>
                  </a:lnTo>
                  <a:lnTo>
                    <a:pt x="62854" y="85406"/>
                  </a:lnTo>
                  <a:lnTo>
                    <a:pt x="77235" y="75880"/>
                  </a:lnTo>
                  <a:lnTo>
                    <a:pt x="86931" y="61751"/>
                  </a:lnTo>
                  <a:lnTo>
                    <a:pt x="90487" y="44450"/>
                  </a:lnTo>
                  <a:lnTo>
                    <a:pt x="86931" y="27148"/>
                  </a:lnTo>
                  <a:lnTo>
                    <a:pt x="77235" y="13019"/>
                  </a:lnTo>
                  <a:lnTo>
                    <a:pt x="62854" y="3493"/>
                  </a:lnTo>
                  <a:lnTo>
                    <a:pt x="45243" y="0"/>
                  </a:lnTo>
                  <a:close/>
                </a:path>
              </a:pathLst>
            </a:custGeom>
            <a:solidFill>
              <a:srgbClr val="D81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47423" y="6167437"/>
              <a:ext cx="90805" cy="88900"/>
            </a:xfrm>
            <a:custGeom>
              <a:avLst/>
              <a:gdLst/>
              <a:ahLst/>
              <a:cxnLst/>
              <a:rect l="l" t="t" r="r" b="b"/>
              <a:pathLst>
                <a:path w="90804" h="88900">
                  <a:moveTo>
                    <a:pt x="0" y="44449"/>
                  </a:moveTo>
                  <a:lnTo>
                    <a:pt x="3555" y="27148"/>
                  </a:lnTo>
                  <a:lnTo>
                    <a:pt x="13251" y="13019"/>
                  </a:lnTo>
                  <a:lnTo>
                    <a:pt x="27633" y="3493"/>
                  </a:lnTo>
                  <a:lnTo>
                    <a:pt x="45244" y="0"/>
                  </a:lnTo>
                  <a:lnTo>
                    <a:pt x="62854" y="3493"/>
                  </a:lnTo>
                  <a:lnTo>
                    <a:pt x="77236" y="13019"/>
                  </a:lnTo>
                  <a:lnTo>
                    <a:pt x="86932" y="27148"/>
                  </a:lnTo>
                  <a:lnTo>
                    <a:pt x="90487" y="44449"/>
                  </a:lnTo>
                  <a:lnTo>
                    <a:pt x="86932" y="61751"/>
                  </a:lnTo>
                  <a:lnTo>
                    <a:pt x="77236" y="75880"/>
                  </a:lnTo>
                  <a:lnTo>
                    <a:pt x="62854" y="85406"/>
                  </a:lnTo>
                  <a:lnTo>
                    <a:pt x="45244" y="88899"/>
                  </a:lnTo>
                  <a:lnTo>
                    <a:pt x="27633" y="85406"/>
                  </a:lnTo>
                  <a:lnTo>
                    <a:pt x="13251" y="75880"/>
                  </a:lnTo>
                  <a:lnTo>
                    <a:pt x="3555" y="61751"/>
                  </a:lnTo>
                  <a:lnTo>
                    <a:pt x="0" y="44449"/>
                  </a:lnTo>
                  <a:close/>
                </a:path>
              </a:pathLst>
            </a:custGeom>
            <a:ln w="9524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33453" y="3387089"/>
            <a:ext cx="1115060" cy="918844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175895">
              <a:lnSpc>
                <a:spcPts val="1600"/>
              </a:lnSpc>
              <a:spcBef>
                <a:spcPts val="420"/>
              </a:spcBef>
            </a:pPr>
            <a:r>
              <a:rPr sz="1600" spc="-10" dirty="0">
                <a:latin typeface="Tahoma"/>
                <a:cs typeface="Tahoma"/>
              </a:rPr>
              <a:t>r</a:t>
            </a:r>
            <a:r>
              <a:rPr sz="1600" dirty="0">
                <a:latin typeface="Tahoma"/>
                <a:cs typeface="Tahoma"/>
              </a:rPr>
              <a:t>et</a:t>
            </a:r>
            <a:r>
              <a:rPr sz="1600" spc="-30" dirty="0">
                <a:latin typeface="Tahoma"/>
                <a:cs typeface="Tahoma"/>
              </a:rPr>
              <a:t>r</a:t>
            </a:r>
            <a:r>
              <a:rPr sz="1600" spc="-5" dirty="0">
                <a:latin typeface="Tahoma"/>
                <a:cs typeface="Tahoma"/>
              </a:rPr>
              <a:t>an</a:t>
            </a:r>
            <a:r>
              <a:rPr sz="1600" dirty="0">
                <a:latin typeface="Tahoma"/>
                <a:cs typeface="Tahoma"/>
              </a:rPr>
              <a:t>s</a:t>
            </a:r>
            <a:r>
              <a:rPr sz="1600" spc="-5" dirty="0">
                <a:latin typeface="Tahoma"/>
                <a:cs typeface="Tahoma"/>
              </a:rPr>
              <a:t>m</a:t>
            </a:r>
            <a:r>
              <a:rPr sz="1600" dirty="0">
                <a:latin typeface="Tahoma"/>
                <a:cs typeface="Tahoma"/>
              </a:rPr>
              <a:t>it  </a:t>
            </a:r>
            <a:r>
              <a:rPr sz="1600" spc="-10" dirty="0">
                <a:latin typeface="Tahoma"/>
                <a:cs typeface="Tahoma"/>
              </a:rPr>
              <a:t>r</a:t>
            </a:r>
            <a:r>
              <a:rPr sz="1600" dirty="0">
                <a:latin typeface="Tahoma"/>
                <a:cs typeface="Tahoma"/>
              </a:rPr>
              <a:t>e</a:t>
            </a:r>
            <a:r>
              <a:rPr sz="1600" spc="-5" dirty="0">
                <a:latin typeface="Tahoma"/>
                <a:cs typeface="Tahoma"/>
              </a:rPr>
              <a:t>q</a:t>
            </a:r>
            <a:r>
              <a:rPr sz="1600" dirty="0">
                <a:latin typeface="Tahoma"/>
                <a:cs typeface="Tahoma"/>
              </a:rPr>
              <a:t>_co</a:t>
            </a:r>
            <a:r>
              <a:rPr sz="1600" spc="-5" dirty="0">
                <a:latin typeface="Tahoma"/>
                <a:cs typeface="Tahoma"/>
              </a:rPr>
              <a:t>n</a:t>
            </a:r>
            <a:r>
              <a:rPr sz="1600" dirty="0">
                <a:latin typeface="Tahoma"/>
                <a:cs typeface="Tahoma"/>
              </a:rPr>
              <a:t>n(x)</a:t>
            </a:r>
            <a:endParaRPr sz="1600">
              <a:latin typeface="Tahoma"/>
              <a:cs typeface="Tahoma"/>
            </a:endParaRPr>
          </a:p>
          <a:p>
            <a:pPr marL="441325">
              <a:lnSpc>
                <a:spcPct val="100000"/>
              </a:lnSpc>
              <a:spcBef>
                <a:spcPts val="1595"/>
              </a:spcBef>
            </a:pPr>
            <a:r>
              <a:rPr sz="1600" spc="-20" dirty="0">
                <a:solidFill>
                  <a:srgbClr val="CC0000"/>
                </a:solidFill>
                <a:latin typeface="Tahoma"/>
                <a:cs typeface="Tahoma"/>
              </a:rPr>
              <a:t>ESTAB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02363" y="6073457"/>
            <a:ext cx="6019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CC0000"/>
                </a:solidFill>
                <a:latin typeface="Tahoma"/>
                <a:cs typeface="Tahoma"/>
              </a:rPr>
              <a:t>E</a:t>
            </a:r>
            <a:r>
              <a:rPr sz="1600" dirty="0">
                <a:solidFill>
                  <a:srgbClr val="CC0000"/>
                </a:solidFill>
                <a:latin typeface="Tahoma"/>
                <a:cs typeface="Tahoma"/>
              </a:rPr>
              <a:t>S</a:t>
            </a:r>
            <a:r>
              <a:rPr sz="1600" spc="-90" dirty="0">
                <a:solidFill>
                  <a:srgbClr val="CC0000"/>
                </a:solidFill>
                <a:latin typeface="Tahoma"/>
                <a:cs typeface="Tahoma"/>
              </a:rPr>
              <a:t>T</a:t>
            </a:r>
            <a:r>
              <a:rPr sz="1600" dirty="0">
                <a:solidFill>
                  <a:srgbClr val="CC0000"/>
                </a:solidFill>
                <a:latin typeface="Tahoma"/>
                <a:cs typeface="Tahoma"/>
              </a:rPr>
              <a:t>AB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38688" y="4311333"/>
            <a:ext cx="11150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ahoma"/>
                <a:cs typeface="Tahoma"/>
              </a:rPr>
              <a:t>req_conn(x)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92613" y="6386195"/>
            <a:ext cx="196342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82600" marR="5080" indent="-469900">
              <a:lnSpc>
                <a:spcPts val="1900"/>
              </a:lnSpc>
              <a:spcBef>
                <a:spcPts val="180"/>
              </a:spcBef>
            </a:pPr>
            <a:r>
              <a:rPr sz="1600" dirty="0">
                <a:latin typeface="Tahoma"/>
                <a:cs typeface="Tahoma"/>
              </a:rPr>
              <a:t>half </a:t>
            </a:r>
            <a:r>
              <a:rPr sz="1600" spc="-5" dirty="0">
                <a:latin typeface="Tahoma"/>
                <a:cs typeface="Tahoma"/>
              </a:rPr>
              <a:t>open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connection!  </a:t>
            </a:r>
            <a:r>
              <a:rPr sz="1600" dirty="0">
                <a:latin typeface="Tahoma"/>
                <a:cs typeface="Tahoma"/>
              </a:rPr>
              <a:t>(no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client!)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77387" y="5162550"/>
            <a:ext cx="2405380" cy="0"/>
          </a:xfrm>
          <a:custGeom>
            <a:avLst/>
            <a:gdLst/>
            <a:ahLst/>
            <a:cxnLst/>
            <a:rect l="l" t="t" r="r" b="b"/>
            <a:pathLst>
              <a:path w="2405379">
                <a:moveTo>
                  <a:pt x="0" y="0"/>
                </a:moveTo>
                <a:lnTo>
                  <a:pt x="273048" y="0"/>
                </a:lnTo>
              </a:path>
              <a:path w="2405379">
                <a:moveTo>
                  <a:pt x="1393823" y="0"/>
                </a:moveTo>
                <a:lnTo>
                  <a:pt x="2405062" y="0"/>
                </a:lnTo>
              </a:path>
            </a:pathLst>
          </a:custGeom>
          <a:ln w="28575">
            <a:solidFill>
              <a:srgbClr val="D81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02125" y="5122228"/>
            <a:ext cx="975994" cy="4724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475615">
              <a:lnSpc>
                <a:spcPts val="1600"/>
              </a:lnSpc>
              <a:spcBef>
                <a:spcPts val="420"/>
              </a:spcBef>
            </a:pPr>
            <a:r>
              <a:rPr sz="1600" dirty="0">
                <a:latin typeface="Tahoma"/>
                <a:cs typeface="Tahoma"/>
              </a:rPr>
              <a:t>cl</a:t>
            </a:r>
            <a:r>
              <a:rPr sz="1600" spc="-5" dirty="0">
                <a:latin typeface="Tahoma"/>
                <a:cs typeface="Tahoma"/>
              </a:rPr>
              <a:t>i</a:t>
            </a:r>
            <a:r>
              <a:rPr sz="1600" dirty="0">
                <a:latin typeface="Tahoma"/>
                <a:cs typeface="Tahoma"/>
              </a:rPr>
              <a:t>e</a:t>
            </a:r>
            <a:r>
              <a:rPr sz="1600" spc="-5" dirty="0">
                <a:latin typeface="Tahoma"/>
                <a:cs typeface="Tahoma"/>
              </a:rPr>
              <a:t>n</a:t>
            </a:r>
            <a:r>
              <a:rPr sz="1600" dirty="0">
                <a:latin typeface="Tahoma"/>
                <a:cs typeface="Tahoma"/>
              </a:rPr>
              <a:t>t  ter</a:t>
            </a:r>
            <a:r>
              <a:rPr sz="1600" spc="-5" dirty="0">
                <a:latin typeface="Tahoma"/>
                <a:cs typeface="Tahoma"/>
              </a:rPr>
              <a:t>m</a:t>
            </a:r>
            <a:r>
              <a:rPr sz="1600" dirty="0">
                <a:latin typeface="Tahoma"/>
                <a:cs typeface="Tahoma"/>
              </a:rPr>
              <a:t>i</a:t>
            </a:r>
            <a:r>
              <a:rPr sz="1600" spc="-5" dirty="0">
                <a:latin typeface="Tahoma"/>
                <a:cs typeface="Tahoma"/>
              </a:rPr>
              <a:t>na</a:t>
            </a:r>
            <a:r>
              <a:rPr sz="1600" dirty="0">
                <a:latin typeface="Tahoma"/>
                <a:cs typeface="Tahoma"/>
              </a:rPr>
              <a:t>tes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18225" y="5123815"/>
            <a:ext cx="812800" cy="4724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420"/>
              </a:spcBef>
            </a:pPr>
            <a:r>
              <a:rPr sz="1600" spc="-5" dirty="0">
                <a:latin typeface="Tahoma"/>
                <a:cs typeface="Tahoma"/>
              </a:rPr>
              <a:t>server  forgets</a:t>
            </a:r>
            <a:r>
              <a:rPr sz="1600" spc="-10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x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29175" y="4928553"/>
            <a:ext cx="962025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indent="38100">
              <a:lnSpc>
                <a:spcPts val="1500"/>
              </a:lnSpc>
              <a:spcBef>
                <a:spcPts val="300"/>
              </a:spcBef>
            </a:pPr>
            <a:r>
              <a:rPr sz="1400" spc="-5" dirty="0">
                <a:latin typeface="Tahoma"/>
                <a:cs typeface="Tahoma"/>
              </a:rPr>
              <a:t>connection  </a:t>
            </a:r>
            <a:r>
              <a:rPr sz="1400" dirty="0">
                <a:latin typeface="Tahoma"/>
                <a:cs typeface="Tahoma"/>
              </a:rPr>
              <a:t>x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completes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550948" y="3659187"/>
            <a:ext cx="1611630" cy="2836545"/>
            <a:chOff x="6550948" y="3659187"/>
            <a:chExt cx="1611630" cy="2836545"/>
          </a:xfrm>
        </p:grpSpPr>
        <p:sp>
          <p:nvSpPr>
            <p:cNvPr id="21" name="object 21"/>
            <p:cNvSpPr/>
            <p:nvPr/>
          </p:nvSpPr>
          <p:spPr>
            <a:xfrm>
              <a:off x="6582697" y="3673475"/>
              <a:ext cx="1499235" cy="2557145"/>
            </a:xfrm>
            <a:custGeom>
              <a:avLst/>
              <a:gdLst/>
              <a:ahLst/>
              <a:cxnLst/>
              <a:rect l="l" t="t" r="r" b="b"/>
              <a:pathLst>
                <a:path w="1499234" h="2557145">
                  <a:moveTo>
                    <a:pt x="0" y="0"/>
                  </a:moveTo>
                  <a:lnTo>
                    <a:pt x="38893" y="19843"/>
                  </a:lnTo>
                  <a:lnTo>
                    <a:pt x="92074" y="34924"/>
                  </a:lnTo>
                  <a:lnTo>
                    <a:pt x="155575" y="51593"/>
                  </a:lnTo>
                  <a:lnTo>
                    <a:pt x="226218" y="76199"/>
                  </a:lnTo>
                  <a:lnTo>
                    <a:pt x="262731" y="92868"/>
                  </a:lnTo>
                  <a:lnTo>
                    <a:pt x="298449" y="114299"/>
                  </a:lnTo>
                  <a:lnTo>
                    <a:pt x="334168" y="140493"/>
                  </a:lnTo>
                  <a:lnTo>
                    <a:pt x="369093" y="172243"/>
                  </a:lnTo>
                  <a:lnTo>
                    <a:pt x="401637" y="210343"/>
                  </a:lnTo>
                  <a:lnTo>
                    <a:pt x="432593" y="256381"/>
                  </a:lnTo>
                  <a:lnTo>
                    <a:pt x="461168" y="309562"/>
                  </a:lnTo>
                  <a:lnTo>
                    <a:pt x="485774" y="371474"/>
                  </a:lnTo>
                  <a:lnTo>
                    <a:pt x="507206" y="446087"/>
                  </a:lnTo>
                  <a:lnTo>
                    <a:pt x="525462" y="534193"/>
                  </a:lnTo>
                  <a:lnTo>
                    <a:pt x="540543" y="634206"/>
                  </a:lnTo>
                  <a:lnTo>
                    <a:pt x="553243" y="745331"/>
                  </a:lnTo>
                  <a:lnTo>
                    <a:pt x="565149" y="863599"/>
                  </a:lnTo>
                  <a:lnTo>
                    <a:pt x="575468" y="988218"/>
                  </a:lnTo>
                  <a:lnTo>
                    <a:pt x="595312" y="1247774"/>
                  </a:lnTo>
                  <a:lnTo>
                    <a:pt x="616743" y="1507331"/>
                  </a:lnTo>
                  <a:lnTo>
                    <a:pt x="630237" y="1631949"/>
                  </a:lnTo>
                  <a:lnTo>
                    <a:pt x="646112" y="1751805"/>
                  </a:lnTo>
                  <a:lnTo>
                    <a:pt x="664368" y="1862931"/>
                  </a:lnTo>
                  <a:lnTo>
                    <a:pt x="685799" y="1964531"/>
                  </a:lnTo>
                  <a:lnTo>
                    <a:pt x="711199" y="2054224"/>
                  </a:lnTo>
                  <a:lnTo>
                    <a:pt x="741362" y="2130424"/>
                  </a:lnTo>
                  <a:lnTo>
                    <a:pt x="775493" y="2195512"/>
                  </a:lnTo>
                  <a:lnTo>
                    <a:pt x="812799" y="2252662"/>
                  </a:lnTo>
                  <a:lnTo>
                    <a:pt x="853281" y="2304255"/>
                  </a:lnTo>
                  <a:lnTo>
                    <a:pt x="896143" y="2348705"/>
                  </a:lnTo>
                  <a:lnTo>
                    <a:pt x="941387" y="2388393"/>
                  </a:lnTo>
                  <a:lnTo>
                    <a:pt x="989806" y="2421731"/>
                  </a:lnTo>
                  <a:lnTo>
                    <a:pt x="1039018" y="2451099"/>
                  </a:lnTo>
                  <a:lnTo>
                    <a:pt x="1090612" y="2474912"/>
                  </a:lnTo>
                  <a:lnTo>
                    <a:pt x="1196180" y="2512218"/>
                  </a:lnTo>
                  <a:lnTo>
                    <a:pt x="1306512" y="2536031"/>
                  </a:lnTo>
                  <a:lnTo>
                    <a:pt x="1416843" y="2550318"/>
                  </a:lnTo>
                  <a:lnTo>
                    <a:pt x="1498688" y="2556795"/>
                  </a:lnTo>
                </a:path>
              </a:pathLst>
            </a:custGeom>
            <a:ln w="28574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21033" y="6183033"/>
              <a:ext cx="88900" cy="85725"/>
            </a:xfrm>
            <a:custGeom>
              <a:avLst/>
              <a:gdLst/>
              <a:ahLst/>
              <a:cxnLst/>
              <a:rect l="l" t="t" r="r" b="b"/>
              <a:pathLst>
                <a:path w="88900" h="85725">
                  <a:moveTo>
                    <a:pt x="6762" y="0"/>
                  </a:moveTo>
                  <a:lnTo>
                    <a:pt x="0" y="85458"/>
                  </a:lnTo>
                  <a:lnTo>
                    <a:pt x="88839" y="4949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067010" y="6154737"/>
              <a:ext cx="90805" cy="88900"/>
            </a:xfrm>
            <a:custGeom>
              <a:avLst/>
              <a:gdLst/>
              <a:ahLst/>
              <a:cxnLst/>
              <a:rect l="l" t="t" r="r" b="b"/>
              <a:pathLst>
                <a:path w="90804" h="88900">
                  <a:moveTo>
                    <a:pt x="45243" y="0"/>
                  </a:moveTo>
                  <a:lnTo>
                    <a:pt x="27632" y="3493"/>
                  </a:lnTo>
                  <a:lnTo>
                    <a:pt x="13251" y="13019"/>
                  </a:lnTo>
                  <a:lnTo>
                    <a:pt x="3555" y="27148"/>
                  </a:lnTo>
                  <a:lnTo>
                    <a:pt x="0" y="44450"/>
                  </a:lnTo>
                  <a:lnTo>
                    <a:pt x="3555" y="61751"/>
                  </a:lnTo>
                  <a:lnTo>
                    <a:pt x="13251" y="75880"/>
                  </a:lnTo>
                  <a:lnTo>
                    <a:pt x="27632" y="85406"/>
                  </a:lnTo>
                  <a:lnTo>
                    <a:pt x="45243" y="88900"/>
                  </a:lnTo>
                  <a:lnTo>
                    <a:pt x="62854" y="85406"/>
                  </a:lnTo>
                  <a:lnTo>
                    <a:pt x="77236" y="75880"/>
                  </a:lnTo>
                  <a:lnTo>
                    <a:pt x="86933" y="61751"/>
                  </a:lnTo>
                  <a:lnTo>
                    <a:pt x="90488" y="44450"/>
                  </a:lnTo>
                  <a:lnTo>
                    <a:pt x="86933" y="27148"/>
                  </a:lnTo>
                  <a:lnTo>
                    <a:pt x="77236" y="13019"/>
                  </a:lnTo>
                  <a:lnTo>
                    <a:pt x="62854" y="3493"/>
                  </a:lnTo>
                  <a:lnTo>
                    <a:pt x="45243" y="0"/>
                  </a:lnTo>
                  <a:close/>
                </a:path>
              </a:pathLst>
            </a:custGeom>
            <a:solidFill>
              <a:srgbClr val="D81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067010" y="6154737"/>
              <a:ext cx="90805" cy="88900"/>
            </a:xfrm>
            <a:custGeom>
              <a:avLst/>
              <a:gdLst/>
              <a:ahLst/>
              <a:cxnLst/>
              <a:rect l="l" t="t" r="r" b="b"/>
              <a:pathLst>
                <a:path w="90804" h="88900">
                  <a:moveTo>
                    <a:pt x="0" y="44449"/>
                  </a:moveTo>
                  <a:lnTo>
                    <a:pt x="3555" y="27148"/>
                  </a:lnTo>
                  <a:lnTo>
                    <a:pt x="13251" y="13019"/>
                  </a:lnTo>
                  <a:lnTo>
                    <a:pt x="27632" y="3493"/>
                  </a:lnTo>
                  <a:lnTo>
                    <a:pt x="45243" y="0"/>
                  </a:lnTo>
                  <a:lnTo>
                    <a:pt x="62854" y="3493"/>
                  </a:lnTo>
                  <a:lnTo>
                    <a:pt x="77236" y="13019"/>
                  </a:lnTo>
                  <a:lnTo>
                    <a:pt x="86932" y="27148"/>
                  </a:lnTo>
                  <a:lnTo>
                    <a:pt x="90488" y="44449"/>
                  </a:lnTo>
                  <a:lnTo>
                    <a:pt x="86932" y="61751"/>
                  </a:lnTo>
                  <a:lnTo>
                    <a:pt x="77236" y="75880"/>
                  </a:lnTo>
                  <a:lnTo>
                    <a:pt x="62854" y="85406"/>
                  </a:lnTo>
                  <a:lnTo>
                    <a:pt x="45243" y="88899"/>
                  </a:lnTo>
                  <a:lnTo>
                    <a:pt x="27632" y="85406"/>
                  </a:lnTo>
                  <a:lnTo>
                    <a:pt x="13251" y="75880"/>
                  </a:lnTo>
                  <a:lnTo>
                    <a:pt x="3555" y="61751"/>
                  </a:lnTo>
                  <a:lnTo>
                    <a:pt x="0" y="44449"/>
                  </a:lnTo>
                  <a:close/>
                </a:path>
              </a:pathLst>
            </a:custGeom>
            <a:ln w="9524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65235" y="4687887"/>
              <a:ext cx="1473835" cy="1777364"/>
            </a:xfrm>
            <a:custGeom>
              <a:avLst/>
              <a:gdLst/>
              <a:ahLst/>
              <a:cxnLst/>
              <a:rect l="l" t="t" r="r" b="b"/>
              <a:pathLst>
                <a:path w="1473834" h="1777364">
                  <a:moveTo>
                    <a:pt x="0" y="0"/>
                  </a:moveTo>
                  <a:lnTo>
                    <a:pt x="23018" y="11112"/>
                  </a:lnTo>
                  <a:lnTo>
                    <a:pt x="51593" y="17462"/>
                  </a:lnTo>
                  <a:lnTo>
                    <a:pt x="86518" y="23812"/>
                  </a:lnTo>
                  <a:lnTo>
                    <a:pt x="126206" y="35718"/>
                  </a:lnTo>
                  <a:lnTo>
                    <a:pt x="169862" y="57943"/>
                  </a:lnTo>
                  <a:lnTo>
                    <a:pt x="216693" y="95250"/>
                  </a:lnTo>
                  <a:lnTo>
                    <a:pt x="265906" y="153193"/>
                  </a:lnTo>
                  <a:lnTo>
                    <a:pt x="290512" y="191293"/>
                  </a:lnTo>
                  <a:lnTo>
                    <a:pt x="315912" y="236537"/>
                  </a:lnTo>
                  <a:lnTo>
                    <a:pt x="338137" y="290512"/>
                  </a:lnTo>
                  <a:lnTo>
                    <a:pt x="354806" y="354806"/>
                  </a:lnTo>
                  <a:lnTo>
                    <a:pt x="366712" y="427831"/>
                  </a:lnTo>
                  <a:lnTo>
                    <a:pt x="374649" y="507999"/>
                  </a:lnTo>
                  <a:lnTo>
                    <a:pt x="380206" y="592931"/>
                  </a:lnTo>
                  <a:lnTo>
                    <a:pt x="383381" y="682624"/>
                  </a:lnTo>
                  <a:lnTo>
                    <a:pt x="388143" y="869949"/>
                  </a:lnTo>
                  <a:lnTo>
                    <a:pt x="395287" y="1055687"/>
                  </a:lnTo>
                  <a:lnTo>
                    <a:pt x="402431" y="1145381"/>
                  </a:lnTo>
                  <a:lnTo>
                    <a:pt x="413543" y="1231106"/>
                  </a:lnTo>
                  <a:lnTo>
                    <a:pt x="427831" y="1310481"/>
                  </a:lnTo>
                  <a:lnTo>
                    <a:pt x="448468" y="1382712"/>
                  </a:lnTo>
                  <a:lnTo>
                    <a:pt x="474662" y="1446212"/>
                  </a:lnTo>
                  <a:lnTo>
                    <a:pt x="507999" y="1500187"/>
                  </a:lnTo>
                  <a:lnTo>
                    <a:pt x="558006" y="1564481"/>
                  </a:lnTo>
                  <a:lnTo>
                    <a:pt x="613568" y="1616869"/>
                  </a:lnTo>
                  <a:lnTo>
                    <a:pt x="674687" y="1659731"/>
                  </a:lnTo>
                  <a:lnTo>
                    <a:pt x="739774" y="1693862"/>
                  </a:lnTo>
                  <a:lnTo>
                    <a:pt x="807243" y="1719262"/>
                  </a:lnTo>
                  <a:lnTo>
                    <a:pt x="877887" y="1738312"/>
                  </a:lnTo>
                  <a:lnTo>
                    <a:pt x="949324" y="1751012"/>
                  </a:lnTo>
                  <a:lnTo>
                    <a:pt x="1020762" y="1759743"/>
                  </a:lnTo>
                  <a:lnTo>
                    <a:pt x="1162049" y="1766093"/>
                  </a:lnTo>
                  <a:lnTo>
                    <a:pt x="1294605" y="1766093"/>
                  </a:lnTo>
                  <a:lnTo>
                    <a:pt x="1354930" y="1766887"/>
                  </a:lnTo>
                  <a:lnTo>
                    <a:pt x="1409699" y="1769268"/>
                  </a:lnTo>
                  <a:lnTo>
                    <a:pt x="1459705" y="1774031"/>
                  </a:lnTo>
                  <a:lnTo>
                    <a:pt x="1473795" y="1776955"/>
                  </a:lnTo>
                </a:path>
              </a:pathLst>
            </a:custGeom>
            <a:ln w="28574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974363" y="6411260"/>
              <a:ext cx="92710" cy="84455"/>
            </a:xfrm>
            <a:custGeom>
              <a:avLst/>
              <a:gdLst/>
              <a:ahLst/>
              <a:cxnLst/>
              <a:rect l="l" t="t" r="r" b="b"/>
              <a:pathLst>
                <a:path w="92709" h="84454">
                  <a:moveTo>
                    <a:pt x="17421" y="0"/>
                  </a:moveTo>
                  <a:lnTo>
                    <a:pt x="0" y="83936"/>
                  </a:lnTo>
                  <a:lnTo>
                    <a:pt x="92647" y="59389"/>
                  </a:lnTo>
                  <a:lnTo>
                    <a:pt x="17421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916072" y="6199187"/>
              <a:ext cx="711200" cy="282575"/>
            </a:xfrm>
            <a:custGeom>
              <a:avLst/>
              <a:gdLst/>
              <a:ahLst/>
              <a:cxnLst/>
              <a:rect l="l" t="t" r="r" b="b"/>
              <a:pathLst>
                <a:path w="711200" h="282575">
                  <a:moveTo>
                    <a:pt x="711200" y="0"/>
                  </a:moveTo>
                  <a:lnTo>
                    <a:pt x="0" y="0"/>
                  </a:lnTo>
                  <a:lnTo>
                    <a:pt x="0" y="282575"/>
                  </a:lnTo>
                  <a:lnTo>
                    <a:pt x="711200" y="282575"/>
                  </a:lnTo>
                  <a:lnTo>
                    <a:pt x="711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680486" y="6187757"/>
            <a:ext cx="934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ahoma"/>
                <a:cs typeface="Tahoma"/>
              </a:rPr>
              <a:t>da</a:t>
            </a:r>
            <a:r>
              <a:rPr sz="1600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a(x+1)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221950" y="6060757"/>
            <a:ext cx="9359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39"/>
              </a:lnSpc>
              <a:spcBef>
                <a:spcPts val="100"/>
              </a:spcBef>
            </a:pPr>
            <a:r>
              <a:rPr sz="1600" spc="-20" dirty="0">
                <a:solidFill>
                  <a:srgbClr val="CC0000"/>
                </a:solidFill>
                <a:latin typeface="Tahoma"/>
                <a:cs typeface="Tahoma"/>
              </a:rPr>
              <a:t>ESTAB</a:t>
            </a:r>
            <a:endParaRPr sz="1600">
              <a:latin typeface="Tahoma"/>
              <a:cs typeface="Tahoma"/>
            </a:endParaRPr>
          </a:p>
          <a:p>
            <a:pPr marL="13970" marR="5080">
              <a:lnSpc>
                <a:spcPts val="1600"/>
              </a:lnSpc>
              <a:spcBef>
                <a:spcPts val="240"/>
              </a:spcBef>
            </a:pPr>
            <a:r>
              <a:rPr sz="1600" spc="-5" dirty="0">
                <a:latin typeface="Tahoma"/>
                <a:cs typeface="Tahoma"/>
              </a:rPr>
              <a:t>accept  da</a:t>
            </a:r>
            <a:r>
              <a:rPr sz="1600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a(x+1)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05213" y="2701608"/>
            <a:ext cx="8153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ahoma"/>
                <a:cs typeface="Tahoma"/>
              </a:rPr>
              <a:t>choose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x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237710" y="2849562"/>
            <a:ext cx="1586230" cy="1323975"/>
            <a:chOff x="2237710" y="2849562"/>
            <a:chExt cx="1586230" cy="1323975"/>
          </a:xfrm>
        </p:grpSpPr>
        <p:sp>
          <p:nvSpPr>
            <p:cNvPr id="32" name="object 32"/>
            <p:cNvSpPr/>
            <p:nvPr/>
          </p:nvSpPr>
          <p:spPr>
            <a:xfrm>
              <a:off x="2298035" y="2863850"/>
              <a:ext cx="1451610" cy="310515"/>
            </a:xfrm>
            <a:custGeom>
              <a:avLst/>
              <a:gdLst/>
              <a:ahLst/>
              <a:cxnLst/>
              <a:rect l="l" t="t" r="r" b="b"/>
              <a:pathLst>
                <a:path w="1451610" h="310514">
                  <a:moveTo>
                    <a:pt x="0" y="0"/>
                  </a:moveTo>
                  <a:lnTo>
                    <a:pt x="1451604" y="309945"/>
                  </a:lnTo>
                </a:path>
              </a:pathLst>
            </a:custGeom>
            <a:ln w="28574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84800" y="3119944"/>
              <a:ext cx="93345" cy="84455"/>
            </a:xfrm>
            <a:custGeom>
              <a:avLst/>
              <a:gdLst/>
              <a:ahLst/>
              <a:cxnLst/>
              <a:rect l="l" t="t" r="r" b="b"/>
              <a:pathLst>
                <a:path w="93345" h="84455">
                  <a:moveTo>
                    <a:pt x="17900" y="0"/>
                  </a:moveTo>
                  <a:lnTo>
                    <a:pt x="0" y="83835"/>
                  </a:lnTo>
                  <a:lnTo>
                    <a:pt x="92786" y="59818"/>
                  </a:lnTo>
                  <a:lnTo>
                    <a:pt x="17900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62126" y="3217863"/>
              <a:ext cx="1547495" cy="941069"/>
            </a:xfrm>
            <a:custGeom>
              <a:avLst/>
              <a:gdLst/>
              <a:ahLst/>
              <a:cxnLst/>
              <a:rect l="l" t="t" r="r" b="b"/>
              <a:pathLst>
                <a:path w="1547495" h="941070">
                  <a:moveTo>
                    <a:pt x="1547209" y="0"/>
                  </a:moveTo>
                  <a:lnTo>
                    <a:pt x="0" y="940828"/>
                  </a:lnTo>
                </a:path>
              </a:pathLst>
            </a:custGeom>
            <a:ln w="28574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37710" y="4092375"/>
              <a:ext cx="95885" cy="81280"/>
            </a:xfrm>
            <a:custGeom>
              <a:avLst/>
              <a:gdLst/>
              <a:ahLst/>
              <a:cxnLst/>
              <a:rect l="l" t="t" r="r" b="b"/>
              <a:pathLst>
                <a:path w="95885" h="81279">
                  <a:moveTo>
                    <a:pt x="50976" y="0"/>
                  </a:moveTo>
                  <a:lnTo>
                    <a:pt x="0" y="81163"/>
                  </a:lnTo>
                  <a:lnTo>
                    <a:pt x="95516" y="73245"/>
                  </a:lnTo>
                  <a:lnTo>
                    <a:pt x="50976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15535" y="2849563"/>
              <a:ext cx="777875" cy="327025"/>
            </a:xfrm>
            <a:custGeom>
              <a:avLst/>
              <a:gdLst/>
              <a:ahLst/>
              <a:cxnLst/>
              <a:rect l="l" t="t" r="r" b="b"/>
              <a:pathLst>
                <a:path w="777875" h="327025">
                  <a:moveTo>
                    <a:pt x="777875" y="0"/>
                  </a:moveTo>
                  <a:lnTo>
                    <a:pt x="0" y="0"/>
                  </a:lnTo>
                  <a:lnTo>
                    <a:pt x="0" y="327025"/>
                  </a:lnTo>
                  <a:lnTo>
                    <a:pt x="777875" y="327025"/>
                  </a:lnTo>
                  <a:lnTo>
                    <a:pt x="7778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464088" y="2849245"/>
            <a:ext cx="11150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ahoma"/>
                <a:cs typeface="Tahoma"/>
              </a:rPr>
              <a:t>req_conn(x)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923000" y="3108008"/>
            <a:ext cx="6019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CC0000"/>
                </a:solidFill>
                <a:latin typeface="Tahoma"/>
                <a:cs typeface="Tahoma"/>
              </a:rPr>
              <a:t>E</a:t>
            </a:r>
            <a:r>
              <a:rPr sz="1600" dirty="0">
                <a:solidFill>
                  <a:srgbClr val="CC0000"/>
                </a:solidFill>
                <a:latin typeface="Tahoma"/>
                <a:cs typeface="Tahoma"/>
              </a:rPr>
              <a:t>S</a:t>
            </a:r>
            <a:r>
              <a:rPr sz="1600" spc="-90" dirty="0">
                <a:solidFill>
                  <a:srgbClr val="CC0000"/>
                </a:solidFill>
                <a:latin typeface="Tahoma"/>
                <a:cs typeface="Tahoma"/>
              </a:rPr>
              <a:t>T</a:t>
            </a:r>
            <a:r>
              <a:rPr sz="1600" dirty="0">
                <a:solidFill>
                  <a:srgbClr val="CC0000"/>
                </a:solidFill>
                <a:latin typeface="Tahoma"/>
                <a:cs typeface="Tahoma"/>
              </a:rPr>
              <a:t>AB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191673" y="3187701"/>
            <a:ext cx="1640205" cy="1011555"/>
            <a:chOff x="2191673" y="3187701"/>
            <a:chExt cx="1640205" cy="1011555"/>
          </a:xfrm>
        </p:grpSpPr>
        <p:sp>
          <p:nvSpPr>
            <p:cNvPr id="40" name="object 40"/>
            <p:cNvSpPr/>
            <p:nvPr/>
          </p:nvSpPr>
          <p:spPr>
            <a:xfrm>
              <a:off x="2191673" y="4100512"/>
              <a:ext cx="100013" cy="984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731548" y="3187701"/>
              <a:ext cx="100012" cy="984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99660" y="3471863"/>
              <a:ext cx="1071880" cy="260350"/>
            </a:xfrm>
            <a:custGeom>
              <a:avLst/>
              <a:gdLst/>
              <a:ahLst/>
              <a:cxnLst/>
              <a:rect l="l" t="t" r="r" b="b"/>
              <a:pathLst>
                <a:path w="1071879" h="260350">
                  <a:moveTo>
                    <a:pt x="1071563" y="0"/>
                  </a:moveTo>
                  <a:lnTo>
                    <a:pt x="0" y="0"/>
                  </a:lnTo>
                  <a:lnTo>
                    <a:pt x="0" y="260350"/>
                  </a:lnTo>
                  <a:lnTo>
                    <a:pt x="1071563" y="260350"/>
                  </a:lnTo>
                  <a:lnTo>
                    <a:pt x="10715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564100" y="3444558"/>
            <a:ext cx="11169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ahoma"/>
                <a:cs typeface="Tahoma"/>
              </a:rPr>
              <a:t>acc_conn(x)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898482" y="2241612"/>
            <a:ext cx="491490" cy="436880"/>
            <a:chOff x="1898482" y="2241612"/>
            <a:chExt cx="491490" cy="436880"/>
          </a:xfrm>
        </p:grpSpPr>
        <p:sp>
          <p:nvSpPr>
            <p:cNvPr id="45" name="object 45"/>
            <p:cNvSpPr/>
            <p:nvPr/>
          </p:nvSpPr>
          <p:spPr>
            <a:xfrm>
              <a:off x="1898482" y="2241612"/>
              <a:ext cx="491396" cy="4363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046580" y="2269252"/>
              <a:ext cx="301815" cy="22317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3585499" y="2198687"/>
            <a:ext cx="341630" cy="522605"/>
            <a:chOff x="3585499" y="2198687"/>
            <a:chExt cx="341630" cy="522605"/>
          </a:xfrm>
        </p:grpSpPr>
        <p:sp>
          <p:nvSpPr>
            <p:cNvPr id="48" name="object 48"/>
            <p:cNvSpPr/>
            <p:nvPr/>
          </p:nvSpPr>
          <p:spPr>
            <a:xfrm>
              <a:off x="3606085" y="2203450"/>
              <a:ext cx="317420" cy="49007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607738" y="2260589"/>
              <a:ext cx="140335" cy="10160"/>
            </a:xfrm>
            <a:custGeom>
              <a:avLst/>
              <a:gdLst/>
              <a:ahLst/>
              <a:cxnLst/>
              <a:rect l="l" t="t" r="r" b="b"/>
              <a:pathLst>
                <a:path w="140335" h="10160">
                  <a:moveTo>
                    <a:pt x="139815" y="0"/>
                  </a:moveTo>
                  <a:lnTo>
                    <a:pt x="0" y="0"/>
                  </a:lnTo>
                  <a:lnTo>
                    <a:pt x="0" y="9630"/>
                  </a:lnTo>
                  <a:lnTo>
                    <a:pt x="139815" y="9630"/>
                  </a:lnTo>
                  <a:lnTo>
                    <a:pt x="1398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607738" y="2260589"/>
              <a:ext cx="140335" cy="10160"/>
            </a:xfrm>
            <a:custGeom>
              <a:avLst/>
              <a:gdLst/>
              <a:ahLst/>
              <a:cxnLst/>
              <a:rect l="l" t="t" r="r" b="b"/>
              <a:pathLst>
                <a:path w="140335" h="10160">
                  <a:moveTo>
                    <a:pt x="0" y="0"/>
                  </a:moveTo>
                  <a:lnTo>
                    <a:pt x="139815" y="0"/>
                  </a:lnTo>
                  <a:lnTo>
                    <a:pt x="139815" y="9630"/>
                  </a:lnTo>
                  <a:lnTo>
                    <a:pt x="0" y="963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734659" y="2254152"/>
              <a:ext cx="136525" cy="31750"/>
            </a:xfrm>
            <a:custGeom>
              <a:avLst/>
              <a:gdLst/>
              <a:ahLst/>
              <a:cxnLst/>
              <a:rect l="l" t="t" r="r" b="b"/>
              <a:pathLst>
                <a:path w="136525" h="31750">
                  <a:moveTo>
                    <a:pt x="129366" y="0"/>
                  </a:moveTo>
                  <a:lnTo>
                    <a:pt x="7096" y="0"/>
                  </a:lnTo>
                  <a:lnTo>
                    <a:pt x="0" y="7096"/>
                  </a:lnTo>
                  <a:lnTo>
                    <a:pt x="0" y="15849"/>
                  </a:lnTo>
                  <a:lnTo>
                    <a:pt x="0" y="24604"/>
                  </a:lnTo>
                  <a:lnTo>
                    <a:pt x="7096" y="31701"/>
                  </a:lnTo>
                  <a:lnTo>
                    <a:pt x="129364" y="31701"/>
                  </a:lnTo>
                  <a:lnTo>
                    <a:pt x="136461" y="24604"/>
                  </a:lnTo>
                  <a:lnTo>
                    <a:pt x="136461" y="7096"/>
                  </a:lnTo>
                  <a:lnTo>
                    <a:pt x="1293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737876" y="2257501"/>
              <a:ext cx="130215" cy="2544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609390" y="2330357"/>
              <a:ext cx="141605" cy="10160"/>
            </a:xfrm>
            <a:custGeom>
              <a:avLst/>
              <a:gdLst/>
              <a:ahLst/>
              <a:cxnLst/>
              <a:rect l="l" t="t" r="r" b="b"/>
              <a:pathLst>
                <a:path w="141604" h="10160">
                  <a:moveTo>
                    <a:pt x="141232" y="0"/>
                  </a:moveTo>
                  <a:lnTo>
                    <a:pt x="0" y="0"/>
                  </a:lnTo>
                  <a:lnTo>
                    <a:pt x="0" y="9630"/>
                  </a:lnTo>
                  <a:lnTo>
                    <a:pt x="141232" y="9630"/>
                  </a:lnTo>
                  <a:lnTo>
                    <a:pt x="1412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609390" y="2330357"/>
              <a:ext cx="141605" cy="10160"/>
            </a:xfrm>
            <a:custGeom>
              <a:avLst/>
              <a:gdLst/>
              <a:ahLst/>
              <a:cxnLst/>
              <a:rect l="l" t="t" r="r" b="b"/>
              <a:pathLst>
                <a:path w="141604" h="10160">
                  <a:moveTo>
                    <a:pt x="0" y="0"/>
                  </a:moveTo>
                  <a:lnTo>
                    <a:pt x="141232" y="0"/>
                  </a:lnTo>
                  <a:lnTo>
                    <a:pt x="141232" y="9630"/>
                  </a:lnTo>
                  <a:lnTo>
                    <a:pt x="0" y="963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733050" y="2324158"/>
              <a:ext cx="138430" cy="29209"/>
            </a:xfrm>
            <a:custGeom>
              <a:avLst/>
              <a:gdLst/>
              <a:ahLst/>
              <a:cxnLst/>
              <a:rect l="l" t="t" r="r" b="b"/>
              <a:pathLst>
                <a:path w="138429" h="29210">
                  <a:moveTo>
                    <a:pt x="131745" y="0"/>
                  </a:moveTo>
                  <a:lnTo>
                    <a:pt x="6419" y="0"/>
                  </a:lnTo>
                  <a:lnTo>
                    <a:pt x="0" y="6419"/>
                  </a:lnTo>
                  <a:lnTo>
                    <a:pt x="0" y="14338"/>
                  </a:lnTo>
                  <a:lnTo>
                    <a:pt x="0" y="22256"/>
                  </a:lnTo>
                  <a:lnTo>
                    <a:pt x="6419" y="28676"/>
                  </a:lnTo>
                  <a:lnTo>
                    <a:pt x="131744" y="28677"/>
                  </a:lnTo>
                  <a:lnTo>
                    <a:pt x="138164" y="22258"/>
                  </a:lnTo>
                  <a:lnTo>
                    <a:pt x="138165" y="6419"/>
                  </a:lnTo>
                  <a:lnTo>
                    <a:pt x="1317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736269" y="2327251"/>
              <a:ext cx="131730" cy="2228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607738" y="2401835"/>
              <a:ext cx="141605" cy="10160"/>
            </a:xfrm>
            <a:custGeom>
              <a:avLst/>
              <a:gdLst/>
              <a:ahLst/>
              <a:cxnLst/>
              <a:rect l="l" t="t" r="r" b="b"/>
              <a:pathLst>
                <a:path w="141604" h="10160">
                  <a:moveTo>
                    <a:pt x="141231" y="0"/>
                  </a:moveTo>
                  <a:lnTo>
                    <a:pt x="0" y="0"/>
                  </a:lnTo>
                  <a:lnTo>
                    <a:pt x="0" y="9630"/>
                  </a:lnTo>
                  <a:lnTo>
                    <a:pt x="141231" y="9630"/>
                  </a:lnTo>
                  <a:lnTo>
                    <a:pt x="1412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607738" y="2401835"/>
              <a:ext cx="141605" cy="10160"/>
            </a:xfrm>
            <a:custGeom>
              <a:avLst/>
              <a:gdLst/>
              <a:ahLst/>
              <a:cxnLst/>
              <a:rect l="l" t="t" r="r" b="b"/>
              <a:pathLst>
                <a:path w="141604" h="10160">
                  <a:moveTo>
                    <a:pt x="0" y="0"/>
                  </a:moveTo>
                  <a:lnTo>
                    <a:pt x="141232" y="0"/>
                  </a:lnTo>
                  <a:lnTo>
                    <a:pt x="141232" y="9630"/>
                  </a:lnTo>
                  <a:lnTo>
                    <a:pt x="0" y="963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610808" y="2465396"/>
              <a:ext cx="141605" cy="11430"/>
            </a:xfrm>
            <a:custGeom>
              <a:avLst/>
              <a:gdLst/>
              <a:ahLst/>
              <a:cxnLst/>
              <a:rect l="l" t="t" r="r" b="b"/>
              <a:pathLst>
                <a:path w="141604" h="11430">
                  <a:moveTo>
                    <a:pt x="141232" y="0"/>
                  </a:moveTo>
                  <a:lnTo>
                    <a:pt x="0" y="0"/>
                  </a:lnTo>
                  <a:lnTo>
                    <a:pt x="0" y="11127"/>
                  </a:lnTo>
                  <a:lnTo>
                    <a:pt x="141232" y="11127"/>
                  </a:lnTo>
                  <a:lnTo>
                    <a:pt x="1412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610808" y="2465396"/>
              <a:ext cx="141605" cy="11430"/>
            </a:xfrm>
            <a:custGeom>
              <a:avLst/>
              <a:gdLst/>
              <a:ahLst/>
              <a:cxnLst/>
              <a:rect l="l" t="t" r="r" b="b"/>
              <a:pathLst>
                <a:path w="141604" h="11430">
                  <a:moveTo>
                    <a:pt x="0" y="0"/>
                  </a:moveTo>
                  <a:lnTo>
                    <a:pt x="141232" y="0"/>
                  </a:lnTo>
                  <a:lnTo>
                    <a:pt x="141232" y="11127"/>
                  </a:lnTo>
                  <a:lnTo>
                    <a:pt x="0" y="1112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731543" y="2460529"/>
              <a:ext cx="136525" cy="32384"/>
            </a:xfrm>
            <a:custGeom>
              <a:avLst/>
              <a:gdLst/>
              <a:ahLst/>
              <a:cxnLst/>
              <a:rect l="l" t="t" r="r" b="b"/>
              <a:pathLst>
                <a:path w="136525" h="32385">
                  <a:moveTo>
                    <a:pt x="129376" y="0"/>
                  </a:moveTo>
                  <a:lnTo>
                    <a:pt x="7129" y="0"/>
                  </a:lnTo>
                  <a:lnTo>
                    <a:pt x="0" y="7129"/>
                  </a:lnTo>
                  <a:lnTo>
                    <a:pt x="0" y="15924"/>
                  </a:lnTo>
                  <a:lnTo>
                    <a:pt x="0" y="24720"/>
                  </a:lnTo>
                  <a:lnTo>
                    <a:pt x="7129" y="31850"/>
                  </a:lnTo>
                  <a:lnTo>
                    <a:pt x="129376" y="31850"/>
                  </a:lnTo>
                  <a:lnTo>
                    <a:pt x="136505" y="24720"/>
                  </a:lnTo>
                  <a:lnTo>
                    <a:pt x="136505" y="7129"/>
                  </a:lnTo>
                  <a:lnTo>
                    <a:pt x="1293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734766" y="2463784"/>
              <a:ext cx="130251" cy="2534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861390" y="2401407"/>
              <a:ext cx="62113" cy="4023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731540" y="2395630"/>
              <a:ext cx="138430" cy="30480"/>
            </a:xfrm>
            <a:custGeom>
              <a:avLst/>
              <a:gdLst/>
              <a:ahLst/>
              <a:cxnLst/>
              <a:rect l="l" t="t" r="r" b="b"/>
              <a:pathLst>
                <a:path w="138429" h="30480">
                  <a:moveTo>
                    <a:pt x="131268" y="0"/>
                  </a:moveTo>
                  <a:lnTo>
                    <a:pt x="6753" y="0"/>
                  </a:lnTo>
                  <a:lnTo>
                    <a:pt x="0" y="6755"/>
                  </a:lnTo>
                  <a:lnTo>
                    <a:pt x="0" y="15086"/>
                  </a:lnTo>
                  <a:lnTo>
                    <a:pt x="0" y="23418"/>
                  </a:lnTo>
                  <a:lnTo>
                    <a:pt x="6753" y="30173"/>
                  </a:lnTo>
                  <a:lnTo>
                    <a:pt x="131267" y="30175"/>
                  </a:lnTo>
                  <a:lnTo>
                    <a:pt x="138022" y="23420"/>
                  </a:lnTo>
                  <a:lnTo>
                    <a:pt x="138023" y="6755"/>
                  </a:lnTo>
                  <a:lnTo>
                    <a:pt x="1312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734762" y="2203450"/>
              <a:ext cx="133240" cy="49050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852180" y="2203449"/>
              <a:ext cx="15875" cy="490855"/>
            </a:xfrm>
            <a:custGeom>
              <a:avLst/>
              <a:gdLst/>
              <a:ahLst/>
              <a:cxnLst/>
              <a:rect l="l" t="t" r="r" b="b"/>
              <a:pathLst>
                <a:path w="15875" h="490855">
                  <a:moveTo>
                    <a:pt x="0" y="0"/>
                  </a:moveTo>
                  <a:lnTo>
                    <a:pt x="15823" y="0"/>
                  </a:lnTo>
                  <a:lnTo>
                    <a:pt x="15823" y="490506"/>
                  </a:lnTo>
                  <a:lnTo>
                    <a:pt x="0" y="49050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867060" y="2327148"/>
              <a:ext cx="55973" cy="4558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867767" y="2257165"/>
              <a:ext cx="57627" cy="5136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864686" y="2670212"/>
              <a:ext cx="62230" cy="43815"/>
            </a:xfrm>
            <a:custGeom>
              <a:avLst/>
              <a:gdLst/>
              <a:ahLst/>
              <a:cxnLst/>
              <a:rect l="l" t="t" r="r" b="b"/>
              <a:pathLst>
                <a:path w="62229" h="43814">
                  <a:moveTo>
                    <a:pt x="62115" y="4597"/>
                  </a:moveTo>
                  <a:lnTo>
                    <a:pt x="59639" y="0"/>
                  </a:lnTo>
                  <a:lnTo>
                    <a:pt x="53505" y="0"/>
                  </a:lnTo>
                  <a:lnTo>
                    <a:pt x="52222" y="2349"/>
                  </a:lnTo>
                  <a:lnTo>
                    <a:pt x="0" y="19748"/>
                  </a:lnTo>
                  <a:lnTo>
                    <a:pt x="381" y="43649"/>
                  </a:lnTo>
                  <a:lnTo>
                    <a:pt x="57708" y="20535"/>
                  </a:lnTo>
                  <a:lnTo>
                    <a:pt x="59639" y="20535"/>
                  </a:lnTo>
                  <a:lnTo>
                    <a:pt x="62115" y="15938"/>
                  </a:lnTo>
                  <a:lnTo>
                    <a:pt x="62115" y="4597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590262" y="2684539"/>
              <a:ext cx="282575" cy="31750"/>
            </a:xfrm>
            <a:custGeom>
              <a:avLst/>
              <a:gdLst/>
              <a:ahLst/>
              <a:cxnLst/>
              <a:rect l="l" t="t" r="r" b="b"/>
              <a:pathLst>
                <a:path w="282575" h="31750">
                  <a:moveTo>
                    <a:pt x="275376" y="0"/>
                  </a:moveTo>
                  <a:lnTo>
                    <a:pt x="7090" y="0"/>
                  </a:lnTo>
                  <a:lnTo>
                    <a:pt x="0" y="7091"/>
                  </a:lnTo>
                  <a:lnTo>
                    <a:pt x="0" y="15836"/>
                  </a:lnTo>
                  <a:lnTo>
                    <a:pt x="0" y="24583"/>
                  </a:lnTo>
                  <a:lnTo>
                    <a:pt x="7090" y="31673"/>
                  </a:lnTo>
                  <a:lnTo>
                    <a:pt x="275375" y="31675"/>
                  </a:lnTo>
                  <a:lnTo>
                    <a:pt x="282465" y="24583"/>
                  </a:lnTo>
                  <a:lnTo>
                    <a:pt x="282465" y="7091"/>
                  </a:lnTo>
                  <a:lnTo>
                    <a:pt x="275376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590262" y="2684540"/>
              <a:ext cx="282575" cy="31750"/>
            </a:xfrm>
            <a:custGeom>
              <a:avLst/>
              <a:gdLst/>
              <a:ahLst/>
              <a:cxnLst/>
              <a:rect l="l" t="t" r="r" b="b"/>
              <a:pathLst>
                <a:path w="282575" h="31750">
                  <a:moveTo>
                    <a:pt x="0" y="15837"/>
                  </a:moveTo>
                  <a:lnTo>
                    <a:pt x="0" y="7090"/>
                  </a:lnTo>
                  <a:lnTo>
                    <a:pt x="7090" y="0"/>
                  </a:lnTo>
                  <a:lnTo>
                    <a:pt x="15837" y="0"/>
                  </a:lnTo>
                  <a:lnTo>
                    <a:pt x="266629" y="0"/>
                  </a:lnTo>
                  <a:lnTo>
                    <a:pt x="275376" y="0"/>
                  </a:lnTo>
                  <a:lnTo>
                    <a:pt x="282466" y="7090"/>
                  </a:lnTo>
                  <a:lnTo>
                    <a:pt x="282466" y="15837"/>
                  </a:lnTo>
                  <a:lnTo>
                    <a:pt x="282466" y="24583"/>
                  </a:lnTo>
                  <a:lnTo>
                    <a:pt x="275375" y="31674"/>
                  </a:lnTo>
                  <a:lnTo>
                    <a:pt x="266629" y="31674"/>
                  </a:lnTo>
                  <a:lnTo>
                    <a:pt x="15837" y="31672"/>
                  </a:lnTo>
                  <a:lnTo>
                    <a:pt x="7090" y="31672"/>
                  </a:lnTo>
                  <a:lnTo>
                    <a:pt x="0" y="24582"/>
                  </a:lnTo>
                  <a:lnTo>
                    <a:pt x="0" y="1583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606085" y="2692457"/>
              <a:ext cx="252473" cy="1754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606085" y="2692458"/>
              <a:ext cx="252729" cy="17780"/>
            </a:xfrm>
            <a:custGeom>
              <a:avLst/>
              <a:gdLst/>
              <a:ahLst/>
              <a:cxnLst/>
              <a:rect l="l" t="t" r="r" b="b"/>
              <a:pathLst>
                <a:path w="252729" h="17780">
                  <a:moveTo>
                    <a:pt x="0" y="8775"/>
                  </a:moveTo>
                  <a:lnTo>
                    <a:pt x="0" y="3928"/>
                  </a:lnTo>
                  <a:lnTo>
                    <a:pt x="3928" y="0"/>
                  </a:lnTo>
                  <a:lnTo>
                    <a:pt x="8775" y="0"/>
                  </a:lnTo>
                  <a:lnTo>
                    <a:pt x="243697" y="0"/>
                  </a:lnTo>
                  <a:lnTo>
                    <a:pt x="248544" y="0"/>
                  </a:lnTo>
                  <a:lnTo>
                    <a:pt x="252472" y="3928"/>
                  </a:lnTo>
                  <a:lnTo>
                    <a:pt x="252472" y="8775"/>
                  </a:lnTo>
                  <a:lnTo>
                    <a:pt x="252471" y="13621"/>
                  </a:lnTo>
                  <a:lnTo>
                    <a:pt x="248543" y="17550"/>
                  </a:lnTo>
                  <a:lnTo>
                    <a:pt x="243697" y="17550"/>
                  </a:lnTo>
                  <a:lnTo>
                    <a:pt x="8775" y="17548"/>
                  </a:lnTo>
                  <a:lnTo>
                    <a:pt x="3928" y="17548"/>
                  </a:lnTo>
                  <a:lnTo>
                    <a:pt x="0" y="13620"/>
                  </a:lnTo>
                  <a:lnTo>
                    <a:pt x="0" y="877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629938" y="2620978"/>
              <a:ext cx="36830" cy="31750"/>
            </a:xfrm>
            <a:custGeom>
              <a:avLst/>
              <a:gdLst/>
              <a:ahLst/>
              <a:cxnLst/>
              <a:rect l="l" t="t" r="r" b="b"/>
              <a:pathLst>
                <a:path w="36829" h="31750">
                  <a:moveTo>
                    <a:pt x="28412" y="0"/>
                  </a:moveTo>
                  <a:lnTo>
                    <a:pt x="8195" y="0"/>
                  </a:lnTo>
                  <a:lnTo>
                    <a:pt x="0" y="7091"/>
                  </a:lnTo>
                  <a:lnTo>
                    <a:pt x="0" y="15838"/>
                  </a:lnTo>
                  <a:lnTo>
                    <a:pt x="0" y="24583"/>
                  </a:lnTo>
                  <a:lnTo>
                    <a:pt x="8195" y="31675"/>
                  </a:lnTo>
                  <a:lnTo>
                    <a:pt x="28412" y="31675"/>
                  </a:lnTo>
                  <a:lnTo>
                    <a:pt x="36607" y="24583"/>
                  </a:lnTo>
                  <a:lnTo>
                    <a:pt x="36607" y="7091"/>
                  </a:lnTo>
                  <a:lnTo>
                    <a:pt x="28412" y="0"/>
                  </a:lnTo>
                  <a:close/>
                </a:path>
              </a:pathLst>
            </a:custGeom>
            <a:solidFill>
              <a:srgbClr val="37D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671269" y="2622478"/>
              <a:ext cx="38100" cy="30480"/>
            </a:xfrm>
            <a:custGeom>
              <a:avLst/>
              <a:gdLst/>
              <a:ahLst/>
              <a:cxnLst/>
              <a:rect l="l" t="t" r="r" b="b"/>
              <a:pathLst>
                <a:path w="38100" h="30480">
                  <a:moveTo>
                    <a:pt x="29512" y="0"/>
                  </a:moveTo>
                  <a:lnTo>
                    <a:pt x="8512" y="0"/>
                  </a:lnTo>
                  <a:lnTo>
                    <a:pt x="0" y="6753"/>
                  </a:lnTo>
                  <a:lnTo>
                    <a:pt x="0" y="15087"/>
                  </a:lnTo>
                  <a:lnTo>
                    <a:pt x="0" y="23420"/>
                  </a:lnTo>
                  <a:lnTo>
                    <a:pt x="8512" y="30175"/>
                  </a:lnTo>
                  <a:lnTo>
                    <a:pt x="29512" y="30175"/>
                  </a:lnTo>
                  <a:lnTo>
                    <a:pt x="38023" y="23420"/>
                  </a:lnTo>
                  <a:lnTo>
                    <a:pt x="38023" y="6753"/>
                  </a:lnTo>
                  <a:lnTo>
                    <a:pt x="29512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714017" y="2620978"/>
              <a:ext cx="36830" cy="30480"/>
            </a:xfrm>
            <a:custGeom>
              <a:avLst/>
              <a:gdLst/>
              <a:ahLst/>
              <a:cxnLst/>
              <a:rect l="l" t="t" r="r" b="b"/>
              <a:pathLst>
                <a:path w="36829" h="30480">
                  <a:moveTo>
                    <a:pt x="28412" y="0"/>
                  </a:moveTo>
                  <a:lnTo>
                    <a:pt x="8195" y="0"/>
                  </a:lnTo>
                  <a:lnTo>
                    <a:pt x="0" y="6755"/>
                  </a:lnTo>
                  <a:lnTo>
                    <a:pt x="0" y="15088"/>
                  </a:lnTo>
                  <a:lnTo>
                    <a:pt x="0" y="23421"/>
                  </a:lnTo>
                  <a:lnTo>
                    <a:pt x="8195" y="30176"/>
                  </a:lnTo>
                  <a:lnTo>
                    <a:pt x="28412" y="30176"/>
                  </a:lnTo>
                  <a:lnTo>
                    <a:pt x="36607" y="23421"/>
                  </a:lnTo>
                  <a:lnTo>
                    <a:pt x="36607" y="6755"/>
                  </a:lnTo>
                  <a:lnTo>
                    <a:pt x="28412" y="0"/>
                  </a:lnTo>
                  <a:close/>
                </a:path>
              </a:pathLst>
            </a:custGeom>
            <a:solidFill>
              <a:srgbClr val="37D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807778" y="2504987"/>
              <a:ext cx="20955" cy="162560"/>
            </a:xfrm>
            <a:custGeom>
              <a:avLst/>
              <a:gdLst/>
              <a:ahLst/>
              <a:cxnLst/>
              <a:rect l="l" t="t" r="r" b="b"/>
              <a:pathLst>
                <a:path w="20954" h="162560">
                  <a:moveTo>
                    <a:pt x="20547" y="0"/>
                  </a:moveTo>
                  <a:lnTo>
                    <a:pt x="0" y="0"/>
                  </a:lnTo>
                  <a:lnTo>
                    <a:pt x="0" y="162003"/>
                  </a:lnTo>
                  <a:lnTo>
                    <a:pt x="20547" y="162003"/>
                  </a:lnTo>
                  <a:lnTo>
                    <a:pt x="20547" y="0"/>
                  </a:lnTo>
                  <a:close/>
                </a:path>
              </a:pathLst>
            </a:custGeom>
            <a:solidFill>
              <a:srgbClr val="363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807778" y="2504987"/>
              <a:ext cx="20955" cy="162560"/>
            </a:xfrm>
            <a:custGeom>
              <a:avLst/>
              <a:gdLst/>
              <a:ahLst/>
              <a:cxnLst/>
              <a:rect l="l" t="t" r="r" b="b"/>
              <a:pathLst>
                <a:path w="20954" h="162560">
                  <a:moveTo>
                    <a:pt x="0" y="0"/>
                  </a:moveTo>
                  <a:lnTo>
                    <a:pt x="20546" y="0"/>
                  </a:lnTo>
                  <a:lnTo>
                    <a:pt x="20546" y="162004"/>
                  </a:lnTo>
                  <a:lnTo>
                    <a:pt x="0" y="16200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/>
          <p:nvPr/>
        </p:nvSpPr>
        <p:spPr>
          <a:xfrm>
            <a:off x="8113047" y="2822576"/>
            <a:ext cx="1905" cy="3961129"/>
          </a:xfrm>
          <a:custGeom>
            <a:avLst/>
            <a:gdLst/>
            <a:ahLst/>
            <a:cxnLst/>
            <a:rect l="l" t="t" r="r" b="b"/>
            <a:pathLst>
              <a:path w="1904" h="3961129">
                <a:moveTo>
                  <a:pt x="1588" y="0"/>
                </a:moveTo>
                <a:lnTo>
                  <a:pt x="0" y="3960811"/>
                </a:lnTo>
              </a:path>
            </a:pathLst>
          </a:custGeom>
          <a:ln w="9524">
            <a:solidFill>
              <a:srgbClr val="8A8A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5580450" y="5195253"/>
            <a:ext cx="975994" cy="4724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475615">
              <a:lnSpc>
                <a:spcPts val="1600"/>
              </a:lnSpc>
              <a:spcBef>
                <a:spcPts val="420"/>
              </a:spcBef>
            </a:pPr>
            <a:r>
              <a:rPr sz="1600" dirty="0">
                <a:latin typeface="Tahoma"/>
                <a:cs typeface="Tahoma"/>
              </a:rPr>
              <a:t>cl</a:t>
            </a:r>
            <a:r>
              <a:rPr sz="1600" spc="-5" dirty="0">
                <a:latin typeface="Tahoma"/>
                <a:cs typeface="Tahoma"/>
              </a:rPr>
              <a:t>i</a:t>
            </a:r>
            <a:r>
              <a:rPr sz="1600" dirty="0">
                <a:latin typeface="Tahoma"/>
                <a:cs typeface="Tahoma"/>
              </a:rPr>
              <a:t>e</a:t>
            </a:r>
            <a:r>
              <a:rPr sz="1600" spc="-5" dirty="0">
                <a:latin typeface="Tahoma"/>
                <a:cs typeface="Tahoma"/>
              </a:rPr>
              <a:t>n</a:t>
            </a:r>
            <a:r>
              <a:rPr sz="1600" dirty="0">
                <a:latin typeface="Tahoma"/>
                <a:cs typeface="Tahoma"/>
              </a:rPr>
              <a:t>t  ter</a:t>
            </a:r>
            <a:r>
              <a:rPr sz="1600" spc="-5" dirty="0">
                <a:latin typeface="Tahoma"/>
                <a:cs typeface="Tahoma"/>
              </a:rPr>
              <a:t>m</a:t>
            </a:r>
            <a:r>
              <a:rPr sz="1600" dirty="0">
                <a:latin typeface="Tahoma"/>
                <a:cs typeface="Tahoma"/>
              </a:rPr>
              <a:t>i</a:t>
            </a:r>
            <a:r>
              <a:rPr sz="1600" spc="-5" dirty="0">
                <a:latin typeface="Tahoma"/>
                <a:cs typeface="Tahoma"/>
              </a:rPr>
              <a:t>na</a:t>
            </a:r>
            <a:r>
              <a:rPr sz="1600" dirty="0">
                <a:latin typeface="Tahoma"/>
                <a:cs typeface="Tahoma"/>
              </a:rPr>
              <a:t>tes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6557298" y="2755901"/>
            <a:ext cx="1598930" cy="2468880"/>
            <a:chOff x="6557298" y="2755901"/>
            <a:chExt cx="1598930" cy="2468880"/>
          </a:xfrm>
        </p:grpSpPr>
        <p:sp>
          <p:nvSpPr>
            <p:cNvPr id="82" name="object 82"/>
            <p:cNvSpPr/>
            <p:nvPr/>
          </p:nvSpPr>
          <p:spPr>
            <a:xfrm>
              <a:off x="6562061" y="2760663"/>
              <a:ext cx="24130" cy="2459355"/>
            </a:xfrm>
            <a:custGeom>
              <a:avLst/>
              <a:gdLst/>
              <a:ahLst/>
              <a:cxnLst/>
              <a:rect l="l" t="t" r="r" b="b"/>
              <a:pathLst>
                <a:path w="24129" h="2459354">
                  <a:moveTo>
                    <a:pt x="23813" y="0"/>
                  </a:moveTo>
                  <a:lnTo>
                    <a:pt x="0" y="2459037"/>
                  </a:lnTo>
                </a:path>
              </a:pathLst>
            </a:custGeom>
            <a:ln w="9524">
              <a:solidFill>
                <a:srgbClr val="8A8A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594412" y="3197226"/>
              <a:ext cx="1547495" cy="941069"/>
            </a:xfrm>
            <a:custGeom>
              <a:avLst/>
              <a:gdLst/>
              <a:ahLst/>
              <a:cxnLst/>
              <a:rect l="l" t="t" r="r" b="b"/>
              <a:pathLst>
                <a:path w="1547495" h="941070">
                  <a:moveTo>
                    <a:pt x="1547209" y="0"/>
                  </a:moveTo>
                  <a:lnTo>
                    <a:pt x="0" y="940828"/>
                  </a:lnTo>
                </a:path>
              </a:pathLst>
            </a:custGeom>
            <a:ln w="28574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569997" y="4071738"/>
              <a:ext cx="95885" cy="81280"/>
            </a:xfrm>
            <a:custGeom>
              <a:avLst/>
              <a:gdLst/>
              <a:ahLst/>
              <a:cxnLst/>
              <a:rect l="l" t="t" r="r" b="b"/>
              <a:pathLst>
                <a:path w="95884" h="81279">
                  <a:moveTo>
                    <a:pt x="50976" y="0"/>
                  </a:moveTo>
                  <a:lnTo>
                    <a:pt x="0" y="81163"/>
                  </a:lnTo>
                  <a:lnTo>
                    <a:pt x="95516" y="73245"/>
                  </a:lnTo>
                  <a:lnTo>
                    <a:pt x="50976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5353039" y="3374389"/>
            <a:ext cx="1165860" cy="152527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5880" indent="175895" algn="r">
              <a:lnSpc>
                <a:spcPts val="1600"/>
              </a:lnSpc>
              <a:spcBef>
                <a:spcPts val="420"/>
              </a:spcBef>
            </a:pPr>
            <a:r>
              <a:rPr sz="1600" spc="-10" dirty="0">
                <a:latin typeface="Tahoma"/>
                <a:cs typeface="Tahoma"/>
              </a:rPr>
              <a:t>r</a:t>
            </a:r>
            <a:r>
              <a:rPr sz="1600" dirty="0">
                <a:latin typeface="Tahoma"/>
                <a:cs typeface="Tahoma"/>
              </a:rPr>
              <a:t>et</a:t>
            </a:r>
            <a:r>
              <a:rPr sz="1600" spc="-30" dirty="0">
                <a:latin typeface="Tahoma"/>
                <a:cs typeface="Tahoma"/>
              </a:rPr>
              <a:t>r</a:t>
            </a:r>
            <a:r>
              <a:rPr sz="1600" spc="-5" dirty="0">
                <a:latin typeface="Tahoma"/>
                <a:cs typeface="Tahoma"/>
              </a:rPr>
              <a:t>an</a:t>
            </a:r>
            <a:r>
              <a:rPr sz="1600" dirty="0">
                <a:latin typeface="Tahoma"/>
                <a:cs typeface="Tahoma"/>
              </a:rPr>
              <a:t>s</a:t>
            </a:r>
            <a:r>
              <a:rPr sz="1600" spc="-5" dirty="0">
                <a:latin typeface="Tahoma"/>
                <a:cs typeface="Tahoma"/>
              </a:rPr>
              <a:t>m</a:t>
            </a:r>
            <a:r>
              <a:rPr sz="1600" dirty="0">
                <a:latin typeface="Tahoma"/>
                <a:cs typeface="Tahoma"/>
              </a:rPr>
              <a:t>it  </a:t>
            </a:r>
            <a:r>
              <a:rPr sz="1600" spc="-10" dirty="0">
                <a:latin typeface="Tahoma"/>
                <a:cs typeface="Tahoma"/>
              </a:rPr>
              <a:t>r</a:t>
            </a:r>
            <a:r>
              <a:rPr sz="1600" dirty="0">
                <a:latin typeface="Tahoma"/>
                <a:cs typeface="Tahoma"/>
              </a:rPr>
              <a:t>e</a:t>
            </a:r>
            <a:r>
              <a:rPr sz="1600" spc="-5" dirty="0">
                <a:latin typeface="Tahoma"/>
                <a:cs typeface="Tahoma"/>
              </a:rPr>
              <a:t>q</a:t>
            </a:r>
            <a:r>
              <a:rPr sz="1600" dirty="0">
                <a:latin typeface="Tahoma"/>
                <a:cs typeface="Tahoma"/>
              </a:rPr>
              <a:t>_co</a:t>
            </a:r>
            <a:r>
              <a:rPr sz="1600" spc="-5" dirty="0">
                <a:latin typeface="Tahoma"/>
                <a:cs typeface="Tahoma"/>
              </a:rPr>
              <a:t>n</a:t>
            </a:r>
            <a:r>
              <a:rPr sz="1600" dirty="0">
                <a:latin typeface="Tahoma"/>
                <a:cs typeface="Tahoma"/>
              </a:rPr>
              <a:t>n(x)</a:t>
            </a:r>
            <a:endParaRPr sz="1600">
              <a:latin typeface="Tahoma"/>
              <a:cs typeface="Tahoma"/>
            </a:endParaRPr>
          </a:p>
          <a:p>
            <a:pPr marL="454025">
              <a:lnSpc>
                <a:spcPct val="100000"/>
              </a:lnSpc>
              <a:spcBef>
                <a:spcPts val="1530"/>
              </a:spcBef>
            </a:pPr>
            <a:r>
              <a:rPr sz="1600" spc="-20" dirty="0">
                <a:solidFill>
                  <a:srgbClr val="CC0000"/>
                </a:solidFill>
                <a:latin typeface="Tahoma"/>
                <a:cs typeface="Tahoma"/>
              </a:rPr>
              <a:t>ESTAB</a:t>
            </a:r>
            <a:endParaRPr sz="1600">
              <a:latin typeface="Tahoma"/>
              <a:cs typeface="Tahoma"/>
            </a:endParaRPr>
          </a:p>
          <a:p>
            <a:pPr marL="243840" marR="5080" indent="-5080" algn="r">
              <a:lnSpc>
                <a:spcPts val="1600"/>
              </a:lnSpc>
              <a:spcBef>
                <a:spcPts val="1635"/>
              </a:spcBef>
            </a:pPr>
            <a:r>
              <a:rPr sz="1600" spc="-10" dirty="0">
                <a:latin typeface="Tahoma"/>
                <a:cs typeface="Tahoma"/>
              </a:rPr>
              <a:t>r</a:t>
            </a:r>
            <a:r>
              <a:rPr sz="1600" dirty="0">
                <a:latin typeface="Tahoma"/>
                <a:cs typeface="Tahoma"/>
              </a:rPr>
              <a:t>et</a:t>
            </a:r>
            <a:r>
              <a:rPr sz="1600" spc="-30" dirty="0">
                <a:latin typeface="Tahoma"/>
                <a:cs typeface="Tahoma"/>
              </a:rPr>
              <a:t>r</a:t>
            </a:r>
            <a:r>
              <a:rPr sz="1600" spc="-5" dirty="0">
                <a:latin typeface="Tahoma"/>
                <a:cs typeface="Tahoma"/>
              </a:rPr>
              <a:t>an</a:t>
            </a:r>
            <a:r>
              <a:rPr sz="1600" dirty="0">
                <a:latin typeface="Tahoma"/>
                <a:cs typeface="Tahoma"/>
              </a:rPr>
              <a:t>s</a:t>
            </a:r>
            <a:r>
              <a:rPr sz="1600" spc="-5" dirty="0">
                <a:latin typeface="Tahoma"/>
                <a:cs typeface="Tahoma"/>
              </a:rPr>
              <a:t>m</a:t>
            </a:r>
            <a:r>
              <a:rPr sz="1600" dirty="0">
                <a:latin typeface="Tahoma"/>
                <a:cs typeface="Tahoma"/>
              </a:rPr>
              <a:t>it  </a:t>
            </a:r>
            <a:r>
              <a:rPr sz="1600" spc="-5" dirty="0">
                <a:latin typeface="Tahoma"/>
                <a:cs typeface="Tahoma"/>
              </a:rPr>
              <a:t>da</a:t>
            </a:r>
            <a:r>
              <a:rPr sz="1600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a(x+1)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6512848" y="4102101"/>
            <a:ext cx="100330" cy="98425"/>
            <a:chOff x="6512848" y="4102101"/>
            <a:chExt cx="100330" cy="98425"/>
          </a:xfrm>
        </p:grpSpPr>
        <p:sp>
          <p:nvSpPr>
            <p:cNvPr id="87" name="object 87"/>
            <p:cNvSpPr/>
            <p:nvPr/>
          </p:nvSpPr>
          <p:spPr>
            <a:xfrm>
              <a:off x="6517610" y="4106863"/>
              <a:ext cx="90805" cy="88900"/>
            </a:xfrm>
            <a:custGeom>
              <a:avLst/>
              <a:gdLst/>
              <a:ahLst/>
              <a:cxnLst/>
              <a:rect l="l" t="t" r="r" b="b"/>
              <a:pathLst>
                <a:path w="90804" h="88900">
                  <a:moveTo>
                    <a:pt x="45243" y="0"/>
                  </a:moveTo>
                  <a:lnTo>
                    <a:pt x="27632" y="3493"/>
                  </a:lnTo>
                  <a:lnTo>
                    <a:pt x="13251" y="13019"/>
                  </a:lnTo>
                  <a:lnTo>
                    <a:pt x="3555" y="27148"/>
                  </a:lnTo>
                  <a:lnTo>
                    <a:pt x="0" y="44450"/>
                  </a:lnTo>
                  <a:lnTo>
                    <a:pt x="3555" y="61751"/>
                  </a:lnTo>
                  <a:lnTo>
                    <a:pt x="13251" y="75880"/>
                  </a:lnTo>
                  <a:lnTo>
                    <a:pt x="27632" y="85406"/>
                  </a:lnTo>
                  <a:lnTo>
                    <a:pt x="45243" y="88900"/>
                  </a:lnTo>
                  <a:lnTo>
                    <a:pt x="62854" y="85406"/>
                  </a:lnTo>
                  <a:lnTo>
                    <a:pt x="77236" y="75880"/>
                  </a:lnTo>
                  <a:lnTo>
                    <a:pt x="86933" y="61751"/>
                  </a:lnTo>
                  <a:lnTo>
                    <a:pt x="90488" y="44450"/>
                  </a:lnTo>
                  <a:lnTo>
                    <a:pt x="86933" y="27148"/>
                  </a:lnTo>
                  <a:lnTo>
                    <a:pt x="77236" y="13019"/>
                  </a:lnTo>
                  <a:lnTo>
                    <a:pt x="62854" y="3493"/>
                  </a:lnTo>
                  <a:lnTo>
                    <a:pt x="45243" y="0"/>
                  </a:lnTo>
                  <a:close/>
                </a:path>
              </a:pathLst>
            </a:custGeom>
            <a:solidFill>
              <a:srgbClr val="D81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517610" y="4106863"/>
              <a:ext cx="90805" cy="88900"/>
            </a:xfrm>
            <a:custGeom>
              <a:avLst/>
              <a:gdLst/>
              <a:ahLst/>
              <a:cxnLst/>
              <a:rect l="l" t="t" r="r" b="b"/>
              <a:pathLst>
                <a:path w="90804" h="88900">
                  <a:moveTo>
                    <a:pt x="0" y="44449"/>
                  </a:moveTo>
                  <a:lnTo>
                    <a:pt x="3555" y="27148"/>
                  </a:lnTo>
                  <a:lnTo>
                    <a:pt x="13251" y="13019"/>
                  </a:lnTo>
                  <a:lnTo>
                    <a:pt x="27632" y="3493"/>
                  </a:lnTo>
                  <a:lnTo>
                    <a:pt x="45243" y="0"/>
                  </a:lnTo>
                  <a:lnTo>
                    <a:pt x="62854" y="3493"/>
                  </a:lnTo>
                  <a:lnTo>
                    <a:pt x="77236" y="13019"/>
                  </a:lnTo>
                  <a:lnTo>
                    <a:pt x="86932" y="27148"/>
                  </a:lnTo>
                  <a:lnTo>
                    <a:pt x="90488" y="44449"/>
                  </a:lnTo>
                  <a:lnTo>
                    <a:pt x="86932" y="61751"/>
                  </a:lnTo>
                  <a:lnTo>
                    <a:pt x="77236" y="75880"/>
                  </a:lnTo>
                  <a:lnTo>
                    <a:pt x="62854" y="85406"/>
                  </a:lnTo>
                  <a:lnTo>
                    <a:pt x="45243" y="88899"/>
                  </a:lnTo>
                  <a:lnTo>
                    <a:pt x="27632" y="85406"/>
                  </a:lnTo>
                  <a:lnTo>
                    <a:pt x="13251" y="75880"/>
                  </a:lnTo>
                  <a:lnTo>
                    <a:pt x="3555" y="61751"/>
                  </a:lnTo>
                  <a:lnTo>
                    <a:pt x="0" y="44449"/>
                  </a:lnTo>
                  <a:close/>
                </a:path>
              </a:pathLst>
            </a:custGeom>
            <a:ln w="9524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5637500" y="2680971"/>
            <a:ext cx="8153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ahoma"/>
                <a:cs typeface="Tahoma"/>
              </a:rPr>
              <a:t>choose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x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6616034" y="2828926"/>
            <a:ext cx="1494155" cy="354330"/>
            <a:chOff x="6616034" y="2828926"/>
            <a:chExt cx="1494155" cy="354330"/>
          </a:xfrm>
        </p:grpSpPr>
        <p:sp>
          <p:nvSpPr>
            <p:cNvPr id="91" name="object 91"/>
            <p:cNvSpPr/>
            <p:nvPr/>
          </p:nvSpPr>
          <p:spPr>
            <a:xfrm>
              <a:off x="6630321" y="2843213"/>
              <a:ext cx="1451610" cy="310515"/>
            </a:xfrm>
            <a:custGeom>
              <a:avLst/>
              <a:gdLst/>
              <a:ahLst/>
              <a:cxnLst/>
              <a:rect l="l" t="t" r="r" b="b"/>
              <a:pathLst>
                <a:path w="1451609" h="310514">
                  <a:moveTo>
                    <a:pt x="0" y="0"/>
                  </a:moveTo>
                  <a:lnTo>
                    <a:pt x="1451604" y="309945"/>
                  </a:lnTo>
                </a:path>
              </a:pathLst>
            </a:custGeom>
            <a:ln w="28574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017086" y="3099308"/>
              <a:ext cx="93345" cy="84455"/>
            </a:xfrm>
            <a:custGeom>
              <a:avLst/>
              <a:gdLst/>
              <a:ahLst/>
              <a:cxnLst/>
              <a:rect l="l" t="t" r="r" b="b"/>
              <a:pathLst>
                <a:path w="93345" h="84455">
                  <a:moveTo>
                    <a:pt x="17900" y="0"/>
                  </a:moveTo>
                  <a:lnTo>
                    <a:pt x="0" y="83835"/>
                  </a:lnTo>
                  <a:lnTo>
                    <a:pt x="92784" y="59818"/>
                  </a:lnTo>
                  <a:lnTo>
                    <a:pt x="17900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947822" y="2828926"/>
              <a:ext cx="777875" cy="327025"/>
            </a:xfrm>
            <a:custGeom>
              <a:avLst/>
              <a:gdLst/>
              <a:ahLst/>
              <a:cxnLst/>
              <a:rect l="l" t="t" r="r" b="b"/>
              <a:pathLst>
                <a:path w="777875" h="327025">
                  <a:moveTo>
                    <a:pt x="777875" y="0"/>
                  </a:moveTo>
                  <a:lnTo>
                    <a:pt x="0" y="0"/>
                  </a:lnTo>
                  <a:lnTo>
                    <a:pt x="0" y="327025"/>
                  </a:lnTo>
                  <a:lnTo>
                    <a:pt x="777875" y="327025"/>
                  </a:lnTo>
                  <a:lnTo>
                    <a:pt x="7778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6796375" y="2828608"/>
            <a:ext cx="11150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ahoma"/>
                <a:cs typeface="Tahoma"/>
              </a:rPr>
              <a:t>req_conn(x)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8255286" y="3087371"/>
            <a:ext cx="6019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CC0000"/>
                </a:solidFill>
                <a:latin typeface="Tahoma"/>
                <a:cs typeface="Tahoma"/>
              </a:rPr>
              <a:t>E</a:t>
            </a:r>
            <a:r>
              <a:rPr sz="1600" dirty="0">
                <a:solidFill>
                  <a:srgbClr val="CC0000"/>
                </a:solidFill>
                <a:latin typeface="Tahoma"/>
                <a:cs typeface="Tahoma"/>
              </a:rPr>
              <a:t>S</a:t>
            </a:r>
            <a:r>
              <a:rPr sz="1600" spc="-90" dirty="0">
                <a:solidFill>
                  <a:srgbClr val="CC0000"/>
                </a:solidFill>
                <a:latin typeface="Tahoma"/>
                <a:cs typeface="Tahoma"/>
              </a:rPr>
              <a:t>T</a:t>
            </a:r>
            <a:r>
              <a:rPr sz="1600" dirty="0">
                <a:solidFill>
                  <a:srgbClr val="CC0000"/>
                </a:solidFill>
                <a:latin typeface="Tahoma"/>
                <a:cs typeface="Tahoma"/>
              </a:rPr>
              <a:t>AB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6931946" y="3167063"/>
            <a:ext cx="1231900" cy="544830"/>
            <a:chOff x="6931946" y="3167063"/>
            <a:chExt cx="1231900" cy="544830"/>
          </a:xfrm>
        </p:grpSpPr>
        <p:sp>
          <p:nvSpPr>
            <p:cNvPr id="97" name="object 97"/>
            <p:cNvSpPr/>
            <p:nvPr/>
          </p:nvSpPr>
          <p:spPr>
            <a:xfrm>
              <a:off x="8063833" y="3167063"/>
              <a:ext cx="100013" cy="984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931946" y="3451226"/>
              <a:ext cx="1071880" cy="260350"/>
            </a:xfrm>
            <a:custGeom>
              <a:avLst/>
              <a:gdLst/>
              <a:ahLst/>
              <a:cxnLst/>
              <a:rect l="l" t="t" r="r" b="b"/>
              <a:pathLst>
                <a:path w="1071879" h="260350">
                  <a:moveTo>
                    <a:pt x="1071562" y="0"/>
                  </a:moveTo>
                  <a:lnTo>
                    <a:pt x="0" y="0"/>
                  </a:lnTo>
                  <a:lnTo>
                    <a:pt x="0" y="260350"/>
                  </a:lnTo>
                  <a:lnTo>
                    <a:pt x="1071562" y="260350"/>
                  </a:lnTo>
                  <a:lnTo>
                    <a:pt x="10715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6896386" y="3423921"/>
            <a:ext cx="11169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ahoma"/>
                <a:cs typeface="Tahoma"/>
              </a:rPr>
              <a:t>acc_conn(x)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6598573" y="4165601"/>
            <a:ext cx="1494155" cy="354330"/>
            <a:chOff x="6598573" y="4165601"/>
            <a:chExt cx="1494155" cy="354330"/>
          </a:xfrm>
        </p:grpSpPr>
        <p:sp>
          <p:nvSpPr>
            <p:cNvPr id="101" name="object 101"/>
            <p:cNvSpPr/>
            <p:nvPr/>
          </p:nvSpPr>
          <p:spPr>
            <a:xfrm>
              <a:off x="6612860" y="4179888"/>
              <a:ext cx="1451610" cy="310515"/>
            </a:xfrm>
            <a:custGeom>
              <a:avLst/>
              <a:gdLst/>
              <a:ahLst/>
              <a:cxnLst/>
              <a:rect l="l" t="t" r="r" b="b"/>
              <a:pathLst>
                <a:path w="1451609" h="310514">
                  <a:moveTo>
                    <a:pt x="0" y="0"/>
                  </a:moveTo>
                  <a:lnTo>
                    <a:pt x="1451604" y="309945"/>
                  </a:lnTo>
                </a:path>
              </a:pathLst>
            </a:custGeom>
            <a:ln w="28574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999626" y="4435982"/>
              <a:ext cx="93345" cy="84455"/>
            </a:xfrm>
            <a:custGeom>
              <a:avLst/>
              <a:gdLst/>
              <a:ahLst/>
              <a:cxnLst/>
              <a:rect l="l" t="t" r="r" b="b"/>
              <a:pathLst>
                <a:path w="93345" h="84454">
                  <a:moveTo>
                    <a:pt x="17900" y="0"/>
                  </a:moveTo>
                  <a:lnTo>
                    <a:pt x="0" y="83835"/>
                  </a:lnTo>
                  <a:lnTo>
                    <a:pt x="92784" y="59818"/>
                  </a:lnTo>
                  <a:lnTo>
                    <a:pt x="17900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930360" y="4165601"/>
              <a:ext cx="777875" cy="327025"/>
            </a:xfrm>
            <a:custGeom>
              <a:avLst/>
              <a:gdLst/>
              <a:ahLst/>
              <a:cxnLst/>
              <a:rect l="l" t="t" r="r" b="b"/>
              <a:pathLst>
                <a:path w="777875" h="327025">
                  <a:moveTo>
                    <a:pt x="777875" y="0"/>
                  </a:moveTo>
                  <a:lnTo>
                    <a:pt x="0" y="0"/>
                  </a:lnTo>
                  <a:lnTo>
                    <a:pt x="0" y="327025"/>
                  </a:lnTo>
                  <a:lnTo>
                    <a:pt x="777875" y="327025"/>
                  </a:lnTo>
                  <a:lnTo>
                    <a:pt x="7778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6869400" y="4165283"/>
            <a:ext cx="934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ahoma"/>
                <a:cs typeface="Tahoma"/>
              </a:rPr>
              <a:t>da</a:t>
            </a:r>
            <a:r>
              <a:rPr sz="1600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a(x+1)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6517610" y="4459289"/>
            <a:ext cx="2433955" cy="708025"/>
            <a:chOff x="6517610" y="4459289"/>
            <a:chExt cx="2433955" cy="708025"/>
          </a:xfrm>
        </p:grpSpPr>
        <p:sp>
          <p:nvSpPr>
            <p:cNvPr id="106" name="object 106"/>
            <p:cNvSpPr/>
            <p:nvPr/>
          </p:nvSpPr>
          <p:spPr>
            <a:xfrm>
              <a:off x="8057484" y="4459289"/>
              <a:ext cx="100013" cy="984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531898" y="5153026"/>
              <a:ext cx="2405380" cy="0"/>
            </a:xfrm>
            <a:custGeom>
              <a:avLst/>
              <a:gdLst/>
              <a:ahLst/>
              <a:cxnLst/>
              <a:rect l="l" t="t" r="r" b="b"/>
              <a:pathLst>
                <a:path w="2405379">
                  <a:moveTo>
                    <a:pt x="0" y="0"/>
                  </a:moveTo>
                  <a:lnTo>
                    <a:pt x="271462" y="0"/>
                  </a:lnTo>
                </a:path>
                <a:path w="2405379">
                  <a:moveTo>
                    <a:pt x="1392237" y="0"/>
                  </a:moveTo>
                  <a:lnTo>
                    <a:pt x="2405061" y="0"/>
                  </a:lnTo>
                </a:path>
              </a:pathLst>
            </a:custGeom>
            <a:ln w="28575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8299736" y="4226878"/>
            <a:ext cx="934085" cy="4724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420"/>
              </a:spcBef>
            </a:pPr>
            <a:r>
              <a:rPr sz="1600" spc="-5" dirty="0">
                <a:latin typeface="Tahoma"/>
                <a:cs typeface="Tahoma"/>
              </a:rPr>
              <a:t>accept  da</a:t>
            </a:r>
            <a:r>
              <a:rPr sz="1600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a(x+1)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6882100" y="4922203"/>
            <a:ext cx="962025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indent="38100">
              <a:lnSpc>
                <a:spcPts val="1500"/>
              </a:lnSpc>
              <a:spcBef>
                <a:spcPts val="300"/>
              </a:spcBef>
            </a:pPr>
            <a:r>
              <a:rPr sz="1400" spc="-5" dirty="0">
                <a:latin typeface="Tahoma"/>
                <a:cs typeface="Tahoma"/>
              </a:rPr>
              <a:t>connection  </a:t>
            </a:r>
            <a:r>
              <a:rPr sz="1400" dirty="0">
                <a:latin typeface="Tahoma"/>
                <a:cs typeface="Tahoma"/>
              </a:rPr>
              <a:t>x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completes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8204486" y="5161915"/>
            <a:ext cx="575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ahoma"/>
                <a:cs typeface="Tahoma"/>
              </a:rPr>
              <a:t>ser</a:t>
            </a:r>
            <a:r>
              <a:rPr sz="1600" spc="-15" dirty="0">
                <a:latin typeface="Tahoma"/>
                <a:cs typeface="Tahoma"/>
              </a:rPr>
              <a:t>v</a:t>
            </a:r>
            <a:r>
              <a:rPr sz="1600" spc="-5" dirty="0">
                <a:latin typeface="Tahoma"/>
                <a:cs typeface="Tahoma"/>
              </a:rPr>
              <a:t>er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6955125" y="5482908"/>
            <a:ext cx="20878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261745" algn="l"/>
              </a:tabLst>
            </a:pPr>
            <a:r>
              <a:rPr sz="1600" spc="-5" dirty="0">
                <a:latin typeface="Tahoma"/>
                <a:cs typeface="Tahoma"/>
              </a:rPr>
              <a:t>req_conn(x)	</a:t>
            </a:r>
            <a:r>
              <a:rPr sz="2400" spc="-7" baseline="32986" dirty="0">
                <a:latin typeface="Tahoma"/>
                <a:cs typeface="Tahoma"/>
              </a:rPr>
              <a:t>forgets</a:t>
            </a:r>
            <a:r>
              <a:rPr sz="2400" spc="-97" baseline="32986" dirty="0">
                <a:latin typeface="Tahoma"/>
                <a:cs typeface="Tahoma"/>
              </a:rPr>
              <a:t> </a:t>
            </a:r>
            <a:r>
              <a:rPr sz="2400" baseline="32986" dirty="0">
                <a:latin typeface="Tahoma"/>
                <a:cs typeface="Tahoma"/>
              </a:rPr>
              <a:t>x</a:t>
            </a:r>
            <a:endParaRPr sz="2400" baseline="32986">
              <a:latin typeface="Tahoma"/>
              <a:cs typeface="Tahoma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6125499" y="2209801"/>
            <a:ext cx="2145030" cy="522605"/>
            <a:chOff x="6125499" y="2209801"/>
            <a:chExt cx="2145030" cy="522605"/>
          </a:xfrm>
        </p:grpSpPr>
        <p:sp>
          <p:nvSpPr>
            <p:cNvPr id="113" name="object 113"/>
            <p:cNvSpPr/>
            <p:nvPr/>
          </p:nvSpPr>
          <p:spPr>
            <a:xfrm>
              <a:off x="6125499" y="2233613"/>
              <a:ext cx="620711" cy="48736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389980" y="2280365"/>
              <a:ext cx="301814" cy="22317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949484" y="2214563"/>
              <a:ext cx="317420" cy="49007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951137" y="2271703"/>
              <a:ext cx="140335" cy="10160"/>
            </a:xfrm>
            <a:custGeom>
              <a:avLst/>
              <a:gdLst/>
              <a:ahLst/>
              <a:cxnLst/>
              <a:rect l="l" t="t" r="r" b="b"/>
              <a:pathLst>
                <a:path w="140334" h="10160">
                  <a:moveTo>
                    <a:pt x="139815" y="0"/>
                  </a:moveTo>
                  <a:lnTo>
                    <a:pt x="0" y="0"/>
                  </a:lnTo>
                  <a:lnTo>
                    <a:pt x="0" y="9630"/>
                  </a:lnTo>
                  <a:lnTo>
                    <a:pt x="139815" y="9630"/>
                  </a:lnTo>
                  <a:lnTo>
                    <a:pt x="1398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951137" y="2271703"/>
              <a:ext cx="140335" cy="10160"/>
            </a:xfrm>
            <a:custGeom>
              <a:avLst/>
              <a:gdLst/>
              <a:ahLst/>
              <a:cxnLst/>
              <a:rect l="l" t="t" r="r" b="b"/>
              <a:pathLst>
                <a:path w="140334" h="10160">
                  <a:moveTo>
                    <a:pt x="0" y="0"/>
                  </a:moveTo>
                  <a:lnTo>
                    <a:pt x="139816" y="0"/>
                  </a:lnTo>
                  <a:lnTo>
                    <a:pt x="139816" y="9630"/>
                  </a:lnTo>
                  <a:lnTo>
                    <a:pt x="0" y="963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078060" y="2265265"/>
              <a:ext cx="136525" cy="31750"/>
            </a:xfrm>
            <a:custGeom>
              <a:avLst/>
              <a:gdLst/>
              <a:ahLst/>
              <a:cxnLst/>
              <a:rect l="l" t="t" r="r" b="b"/>
              <a:pathLst>
                <a:path w="136525" h="31750">
                  <a:moveTo>
                    <a:pt x="129364" y="0"/>
                  </a:moveTo>
                  <a:lnTo>
                    <a:pt x="7096" y="0"/>
                  </a:lnTo>
                  <a:lnTo>
                    <a:pt x="0" y="7096"/>
                  </a:lnTo>
                  <a:lnTo>
                    <a:pt x="0" y="15849"/>
                  </a:lnTo>
                  <a:lnTo>
                    <a:pt x="0" y="24603"/>
                  </a:lnTo>
                  <a:lnTo>
                    <a:pt x="7096" y="31700"/>
                  </a:lnTo>
                  <a:lnTo>
                    <a:pt x="129363" y="31701"/>
                  </a:lnTo>
                  <a:lnTo>
                    <a:pt x="136460" y="24604"/>
                  </a:lnTo>
                  <a:lnTo>
                    <a:pt x="136461" y="7096"/>
                  </a:lnTo>
                  <a:lnTo>
                    <a:pt x="1293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081277" y="2268613"/>
              <a:ext cx="130215" cy="2544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952790" y="2341471"/>
              <a:ext cx="141605" cy="10160"/>
            </a:xfrm>
            <a:custGeom>
              <a:avLst/>
              <a:gdLst/>
              <a:ahLst/>
              <a:cxnLst/>
              <a:rect l="l" t="t" r="r" b="b"/>
              <a:pathLst>
                <a:path w="141604" h="10160">
                  <a:moveTo>
                    <a:pt x="141232" y="0"/>
                  </a:moveTo>
                  <a:lnTo>
                    <a:pt x="0" y="0"/>
                  </a:lnTo>
                  <a:lnTo>
                    <a:pt x="0" y="9629"/>
                  </a:lnTo>
                  <a:lnTo>
                    <a:pt x="141232" y="9629"/>
                  </a:lnTo>
                  <a:lnTo>
                    <a:pt x="1412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952790" y="2341471"/>
              <a:ext cx="141605" cy="10160"/>
            </a:xfrm>
            <a:custGeom>
              <a:avLst/>
              <a:gdLst/>
              <a:ahLst/>
              <a:cxnLst/>
              <a:rect l="l" t="t" r="r" b="b"/>
              <a:pathLst>
                <a:path w="141604" h="10160">
                  <a:moveTo>
                    <a:pt x="0" y="0"/>
                  </a:moveTo>
                  <a:lnTo>
                    <a:pt x="141233" y="0"/>
                  </a:lnTo>
                  <a:lnTo>
                    <a:pt x="141233" y="9630"/>
                  </a:lnTo>
                  <a:lnTo>
                    <a:pt x="0" y="963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076450" y="2335270"/>
              <a:ext cx="138430" cy="29209"/>
            </a:xfrm>
            <a:custGeom>
              <a:avLst/>
              <a:gdLst/>
              <a:ahLst/>
              <a:cxnLst/>
              <a:rect l="l" t="t" r="r" b="b"/>
              <a:pathLst>
                <a:path w="138429" h="29210">
                  <a:moveTo>
                    <a:pt x="131744" y="0"/>
                  </a:moveTo>
                  <a:lnTo>
                    <a:pt x="6419" y="0"/>
                  </a:lnTo>
                  <a:lnTo>
                    <a:pt x="0" y="6419"/>
                  </a:lnTo>
                  <a:lnTo>
                    <a:pt x="0" y="14338"/>
                  </a:lnTo>
                  <a:lnTo>
                    <a:pt x="0" y="22258"/>
                  </a:lnTo>
                  <a:lnTo>
                    <a:pt x="6419" y="28677"/>
                  </a:lnTo>
                  <a:lnTo>
                    <a:pt x="131743" y="28679"/>
                  </a:lnTo>
                  <a:lnTo>
                    <a:pt x="138163" y="22259"/>
                  </a:lnTo>
                  <a:lnTo>
                    <a:pt x="138164" y="6419"/>
                  </a:lnTo>
                  <a:lnTo>
                    <a:pt x="1317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079669" y="2338365"/>
              <a:ext cx="131729" cy="2228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7951137" y="2412947"/>
              <a:ext cx="141605" cy="10160"/>
            </a:xfrm>
            <a:custGeom>
              <a:avLst/>
              <a:gdLst/>
              <a:ahLst/>
              <a:cxnLst/>
              <a:rect l="l" t="t" r="r" b="b"/>
              <a:pathLst>
                <a:path w="141604" h="10160">
                  <a:moveTo>
                    <a:pt x="141232" y="0"/>
                  </a:moveTo>
                  <a:lnTo>
                    <a:pt x="0" y="0"/>
                  </a:lnTo>
                  <a:lnTo>
                    <a:pt x="0" y="9630"/>
                  </a:lnTo>
                  <a:lnTo>
                    <a:pt x="141232" y="9630"/>
                  </a:lnTo>
                  <a:lnTo>
                    <a:pt x="1412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7951137" y="2412948"/>
              <a:ext cx="141605" cy="10160"/>
            </a:xfrm>
            <a:custGeom>
              <a:avLst/>
              <a:gdLst/>
              <a:ahLst/>
              <a:cxnLst/>
              <a:rect l="l" t="t" r="r" b="b"/>
              <a:pathLst>
                <a:path w="141604" h="10160">
                  <a:moveTo>
                    <a:pt x="0" y="0"/>
                  </a:moveTo>
                  <a:lnTo>
                    <a:pt x="141233" y="0"/>
                  </a:lnTo>
                  <a:lnTo>
                    <a:pt x="141233" y="9630"/>
                  </a:lnTo>
                  <a:lnTo>
                    <a:pt x="0" y="963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7954208" y="2476510"/>
              <a:ext cx="141605" cy="11430"/>
            </a:xfrm>
            <a:custGeom>
              <a:avLst/>
              <a:gdLst/>
              <a:ahLst/>
              <a:cxnLst/>
              <a:rect l="l" t="t" r="r" b="b"/>
              <a:pathLst>
                <a:path w="141604" h="11430">
                  <a:moveTo>
                    <a:pt x="141232" y="0"/>
                  </a:moveTo>
                  <a:lnTo>
                    <a:pt x="0" y="0"/>
                  </a:lnTo>
                  <a:lnTo>
                    <a:pt x="0" y="11127"/>
                  </a:lnTo>
                  <a:lnTo>
                    <a:pt x="141232" y="11127"/>
                  </a:lnTo>
                  <a:lnTo>
                    <a:pt x="1412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954208" y="2476510"/>
              <a:ext cx="141605" cy="11430"/>
            </a:xfrm>
            <a:custGeom>
              <a:avLst/>
              <a:gdLst/>
              <a:ahLst/>
              <a:cxnLst/>
              <a:rect l="l" t="t" r="r" b="b"/>
              <a:pathLst>
                <a:path w="141604" h="11430">
                  <a:moveTo>
                    <a:pt x="0" y="0"/>
                  </a:moveTo>
                  <a:lnTo>
                    <a:pt x="141233" y="0"/>
                  </a:lnTo>
                  <a:lnTo>
                    <a:pt x="141233" y="11128"/>
                  </a:lnTo>
                  <a:lnTo>
                    <a:pt x="0" y="1112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074943" y="2471642"/>
              <a:ext cx="136525" cy="32384"/>
            </a:xfrm>
            <a:custGeom>
              <a:avLst/>
              <a:gdLst/>
              <a:ahLst/>
              <a:cxnLst/>
              <a:rect l="l" t="t" r="r" b="b"/>
              <a:pathLst>
                <a:path w="136525" h="32385">
                  <a:moveTo>
                    <a:pt x="129374" y="0"/>
                  </a:moveTo>
                  <a:lnTo>
                    <a:pt x="7129" y="0"/>
                  </a:lnTo>
                  <a:lnTo>
                    <a:pt x="0" y="7129"/>
                  </a:lnTo>
                  <a:lnTo>
                    <a:pt x="0" y="15925"/>
                  </a:lnTo>
                  <a:lnTo>
                    <a:pt x="0" y="24720"/>
                  </a:lnTo>
                  <a:lnTo>
                    <a:pt x="7129" y="31850"/>
                  </a:lnTo>
                  <a:lnTo>
                    <a:pt x="129374" y="31850"/>
                  </a:lnTo>
                  <a:lnTo>
                    <a:pt x="136504" y="24720"/>
                  </a:lnTo>
                  <a:lnTo>
                    <a:pt x="136504" y="7129"/>
                  </a:lnTo>
                  <a:lnTo>
                    <a:pt x="1293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078165" y="2474897"/>
              <a:ext cx="130251" cy="2534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204789" y="2412519"/>
              <a:ext cx="62114" cy="4023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074939" y="2406742"/>
              <a:ext cx="138430" cy="30480"/>
            </a:xfrm>
            <a:custGeom>
              <a:avLst/>
              <a:gdLst/>
              <a:ahLst/>
              <a:cxnLst/>
              <a:rect l="l" t="t" r="r" b="b"/>
              <a:pathLst>
                <a:path w="138429" h="30480">
                  <a:moveTo>
                    <a:pt x="131268" y="0"/>
                  </a:moveTo>
                  <a:lnTo>
                    <a:pt x="6755" y="0"/>
                  </a:lnTo>
                  <a:lnTo>
                    <a:pt x="0" y="6755"/>
                  </a:lnTo>
                  <a:lnTo>
                    <a:pt x="0" y="15087"/>
                  </a:lnTo>
                  <a:lnTo>
                    <a:pt x="0" y="23420"/>
                  </a:lnTo>
                  <a:lnTo>
                    <a:pt x="6755" y="30175"/>
                  </a:lnTo>
                  <a:lnTo>
                    <a:pt x="131268" y="30176"/>
                  </a:lnTo>
                  <a:lnTo>
                    <a:pt x="138023" y="23421"/>
                  </a:lnTo>
                  <a:lnTo>
                    <a:pt x="138024" y="6755"/>
                  </a:lnTo>
                  <a:lnTo>
                    <a:pt x="1312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078162" y="2214563"/>
              <a:ext cx="133240" cy="490505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195579" y="2214564"/>
              <a:ext cx="15875" cy="490855"/>
            </a:xfrm>
            <a:custGeom>
              <a:avLst/>
              <a:gdLst/>
              <a:ahLst/>
              <a:cxnLst/>
              <a:rect l="l" t="t" r="r" b="b"/>
              <a:pathLst>
                <a:path w="15875" h="490855">
                  <a:moveTo>
                    <a:pt x="0" y="0"/>
                  </a:moveTo>
                  <a:lnTo>
                    <a:pt x="15823" y="0"/>
                  </a:lnTo>
                  <a:lnTo>
                    <a:pt x="15823" y="490506"/>
                  </a:lnTo>
                  <a:lnTo>
                    <a:pt x="0" y="49050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210459" y="2338260"/>
              <a:ext cx="55973" cy="4558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211166" y="2268279"/>
              <a:ext cx="57627" cy="51361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208086" y="2681325"/>
              <a:ext cx="62230" cy="43815"/>
            </a:xfrm>
            <a:custGeom>
              <a:avLst/>
              <a:gdLst/>
              <a:ahLst/>
              <a:cxnLst/>
              <a:rect l="l" t="t" r="r" b="b"/>
              <a:pathLst>
                <a:path w="62229" h="43814">
                  <a:moveTo>
                    <a:pt x="62115" y="4597"/>
                  </a:moveTo>
                  <a:lnTo>
                    <a:pt x="59639" y="0"/>
                  </a:lnTo>
                  <a:lnTo>
                    <a:pt x="53505" y="0"/>
                  </a:lnTo>
                  <a:lnTo>
                    <a:pt x="52222" y="2349"/>
                  </a:lnTo>
                  <a:lnTo>
                    <a:pt x="0" y="19748"/>
                  </a:lnTo>
                  <a:lnTo>
                    <a:pt x="381" y="43649"/>
                  </a:lnTo>
                  <a:lnTo>
                    <a:pt x="57708" y="20535"/>
                  </a:lnTo>
                  <a:lnTo>
                    <a:pt x="59639" y="20535"/>
                  </a:lnTo>
                  <a:lnTo>
                    <a:pt x="62115" y="15938"/>
                  </a:lnTo>
                  <a:lnTo>
                    <a:pt x="62115" y="4597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933660" y="2695653"/>
              <a:ext cx="282575" cy="31750"/>
            </a:xfrm>
            <a:custGeom>
              <a:avLst/>
              <a:gdLst/>
              <a:ahLst/>
              <a:cxnLst/>
              <a:rect l="l" t="t" r="r" b="b"/>
              <a:pathLst>
                <a:path w="282575" h="31750">
                  <a:moveTo>
                    <a:pt x="275376" y="0"/>
                  </a:moveTo>
                  <a:lnTo>
                    <a:pt x="7090" y="0"/>
                  </a:lnTo>
                  <a:lnTo>
                    <a:pt x="0" y="7090"/>
                  </a:lnTo>
                  <a:lnTo>
                    <a:pt x="0" y="15835"/>
                  </a:lnTo>
                  <a:lnTo>
                    <a:pt x="0" y="24582"/>
                  </a:lnTo>
                  <a:lnTo>
                    <a:pt x="7090" y="31672"/>
                  </a:lnTo>
                  <a:lnTo>
                    <a:pt x="275375" y="31673"/>
                  </a:lnTo>
                  <a:lnTo>
                    <a:pt x="282465" y="24583"/>
                  </a:lnTo>
                  <a:lnTo>
                    <a:pt x="282467" y="7090"/>
                  </a:lnTo>
                  <a:lnTo>
                    <a:pt x="275376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933660" y="2695653"/>
              <a:ext cx="282575" cy="31750"/>
            </a:xfrm>
            <a:custGeom>
              <a:avLst/>
              <a:gdLst/>
              <a:ahLst/>
              <a:cxnLst/>
              <a:rect l="l" t="t" r="r" b="b"/>
              <a:pathLst>
                <a:path w="282575" h="31750">
                  <a:moveTo>
                    <a:pt x="0" y="15837"/>
                  </a:moveTo>
                  <a:lnTo>
                    <a:pt x="0" y="7090"/>
                  </a:lnTo>
                  <a:lnTo>
                    <a:pt x="7090" y="0"/>
                  </a:lnTo>
                  <a:lnTo>
                    <a:pt x="15837" y="0"/>
                  </a:lnTo>
                  <a:lnTo>
                    <a:pt x="266630" y="0"/>
                  </a:lnTo>
                  <a:lnTo>
                    <a:pt x="275376" y="0"/>
                  </a:lnTo>
                  <a:lnTo>
                    <a:pt x="282467" y="7090"/>
                  </a:lnTo>
                  <a:lnTo>
                    <a:pt x="282467" y="15837"/>
                  </a:lnTo>
                  <a:lnTo>
                    <a:pt x="282465" y="24583"/>
                  </a:lnTo>
                  <a:lnTo>
                    <a:pt x="275375" y="31674"/>
                  </a:lnTo>
                  <a:lnTo>
                    <a:pt x="266628" y="31674"/>
                  </a:lnTo>
                  <a:lnTo>
                    <a:pt x="15837" y="31672"/>
                  </a:lnTo>
                  <a:lnTo>
                    <a:pt x="7090" y="31672"/>
                  </a:lnTo>
                  <a:lnTo>
                    <a:pt x="0" y="24582"/>
                  </a:lnTo>
                  <a:lnTo>
                    <a:pt x="0" y="1583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949484" y="2703570"/>
              <a:ext cx="252472" cy="17548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949484" y="2703571"/>
              <a:ext cx="252729" cy="17780"/>
            </a:xfrm>
            <a:custGeom>
              <a:avLst/>
              <a:gdLst/>
              <a:ahLst/>
              <a:cxnLst/>
              <a:rect l="l" t="t" r="r" b="b"/>
              <a:pathLst>
                <a:path w="252729" h="17780">
                  <a:moveTo>
                    <a:pt x="0" y="8775"/>
                  </a:moveTo>
                  <a:lnTo>
                    <a:pt x="0" y="3928"/>
                  </a:lnTo>
                  <a:lnTo>
                    <a:pt x="3928" y="0"/>
                  </a:lnTo>
                  <a:lnTo>
                    <a:pt x="8774" y="0"/>
                  </a:lnTo>
                  <a:lnTo>
                    <a:pt x="243698" y="0"/>
                  </a:lnTo>
                  <a:lnTo>
                    <a:pt x="248544" y="0"/>
                  </a:lnTo>
                  <a:lnTo>
                    <a:pt x="252472" y="3928"/>
                  </a:lnTo>
                  <a:lnTo>
                    <a:pt x="252472" y="8775"/>
                  </a:lnTo>
                  <a:lnTo>
                    <a:pt x="252472" y="13621"/>
                  </a:lnTo>
                  <a:lnTo>
                    <a:pt x="248542" y="17550"/>
                  </a:lnTo>
                  <a:lnTo>
                    <a:pt x="243696" y="17550"/>
                  </a:lnTo>
                  <a:lnTo>
                    <a:pt x="8774" y="17548"/>
                  </a:lnTo>
                  <a:lnTo>
                    <a:pt x="3928" y="17548"/>
                  </a:lnTo>
                  <a:lnTo>
                    <a:pt x="0" y="13620"/>
                  </a:lnTo>
                  <a:lnTo>
                    <a:pt x="0" y="877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973336" y="2632092"/>
              <a:ext cx="36830" cy="31750"/>
            </a:xfrm>
            <a:custGeom>
              <a:avLst/>
              <a:gdLst/>
              <a:ahLst/>
              <a:cxnLst/>
              <a:rect l="l" t="t" r="r" b="b"/>
              <a:pathLst>
                <a:path w="36829" h="31750">
                  <a:moveTo>
                    <a:pt x="28413" y="0"/>
                  </a:moveTo>
                  <a:lnTo>
                    <a:pt x="8195" y="0"/>
                  </a:lnTo>
                  <a:lnTo>
                    <a:pt x="0" y="7090"/>
                  </a:lnTo>
                  <a:lnTo>
                    <a:pt x="0" y="15836"/>
                  </a:lnTo>
                  <a:lnTo>
                    <a:pt x="0" y="24583"/>
                  </a:lnTo>
                  <a:lnTo>
                    <a:pt x="8195" y="31673"/>
                  </a:lnTo>
                  <a:lnTo>
                    <a:pt x="28413" y="31673"/>
                  </a:lnTo>
                  <a:lnTo>
                    <a:pt x="36607" y="24583"/>
                  </a:lnTo>
                  <a:lnTo>
                    <a:pt x="36607" y="7090"/>
                  </a:lnTo>
                  <a:lnTo>
                    <a:pt x="28413" y="0"/>
                  </a:lnTo>
                  <a:close/>
                </a:path>
              </a:pathLst>
            </a:custGeom>
            <a:solidFill>
              <a:srgbClr val="37D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014669" y="2633591"/>
              <a:ext cx="38100" cy="30480"/>
            </a:xfrm>
            <a:custGeom>
              <a:avLst/>
              <a:gdLst/>
              <a:ahLst/>
              <a:cxnLst/>
              <a:rect l="l" t="t" r="r" b="b"/>
              <a:pathLst>
                <a:path w="38100" h="30480">
                  <a:moveTo>
                    <a:pt x="29512" y="0"/>
                  </a:moveTo>
                  <a:lnTo>
                    <a:pt x="8511" y="0"/>
                  </a:lnTo>
                  <a:lnTo>
                    <a:pt x="0" y="6755"/>
                  </a:lnTo>
                  <a:lnTo>
                    <a:pt x="0" y="15087"/>
                  </a:lnTo>
                  <a:lnTo>
                    <a:pt x="0" y="23421"/>
                  </a:lnTo>
                  <a:lnTo>
                    <a:pt x="8511" y="30176"/>
                  </a:lnTo>
                  <a:lnTo>
                    <a:pt x="29512" y="30176"/>
                  </a:lnTo>
                  <a:lnTo>
                    <a:pt x="38023" y="23421"/>
                  </a:lnTo>
                  <a:lnTo>
                    <a:pt x="38023" y="6755"/>
                  </a:lnTo>
                  <a:lnTo>
                    <a:pt x="29512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057417" y="2632092"/>
              <a:ext cx="36830" cy="30480"/>
            </a:xfrm>
            <a:custGeom>
              <a:avLst/>
              <a:gdLst/>
              <a:ahLst/>
              <a:cxnLst/>
              <a:rect l="l" t="t" r="r" b="b"/>
              <a:pathLst>
                <a:path w="36829" h="30480">
                  <a:moveTo>
                    <a:pt x="28412" y="0"/>
                  </a:moveTo>
                  <a:lnTo>
                    <a:pt x="8194" y="0"/>
                  </a:lnTo>
                  <a:lnTo>
                    <a:pt x="0" y="6755"/>
                  </a:lnTo>
                  <a:lnTo>
                    <a:pt x="0" y="15087"/>
                  </a:lnTo>
                  <a:lnTo>
                    <a:pt x="0" y="23421"/>
                  </a:lnTo>
                  <a:lnTo>
                    <a:pt x="8194" y="30175"/>
                  </a:lnTo>
                  <a:lnTo>
                    <a:pt x="28412" y="30175"/>
                  </a:lnTo>
                  <a:lnTo>
                    <a:pt x="36607" y="23421"/>
                  </a:lnTo>
                  <a:lnTo>
                    <a:pt x="36607" y="6755"/>
                  </a:lnTo>
                  <a:lnTo>
                    <a:pt x="28412" y="0"/>
                  </a:lnTo>
                  <a:close/>
                </a:path>
              </a:pathLst>
            </a:custGeom>
            <a:solidFill>
              <a:srgbClr val="37D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151179" y="2516101"/>
              <a:ext cx="20955" cy="162560"/>
            </a:xfrm>
            <a:custGeom>
              <a:avLst/>
              <a:gdLst/>
              <a:ahLst/>
              <a:cxnLst/>
              <a:rect l="l" t="t" r="r" b="b"/>
              <a:pathLst>
                <a:path w="20954" h="162560">
                  <a:moveTo>
                    <a:pt x="20546" y="0"/>
                  </a:moveTo>
                  <a:lnTo>
                    <a:pt x="0" y="0"/>
                  </a:lnTo>
                  <a:lnTo>
                    <a:pt x="0" y="162003"/>
                  </a:lnTo>
                  <a:lnTo>
                    <a:pt x="20546" y="162003"/>
                  </a:lnTo>
                  <a:lnTo>
                    <a:pt x="20546" y="0"/>
                  </a:lnTo>
                  <a:close/>
                </a:path>
              </a:pathLst>
            </a:custGeom>
            <a:solidFill>
              <a:srgbClr val="363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151178" y="2516100"/>
              <a:ext cx="20955" cy="162560"/>
            </a:xfrm>
            <a:custGeom>
              <a:avLst/>
              <a:gdLst/>
              <a:ahLst/>
              <a:cxnLst/>
              <a:rect l="l" t="t" r="r" b="b"/>
              <a:pathLst>
                <a:path w="20954" h="162560">
                  <a:moveTo>
                    <a:pt x="0" y="0"/>
                  </a:moveTo>
                  <a:lnTo>
                    <a:pt x="20546" y="0"/>
                  </a:lnTo>
                  <a:lnTo>
                    <a:pt x="20546" y="162004"/>
                  </a:lnTo>
                  <a:lnTo>
                    <a:pt x="0" y="16200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6" name="object 1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20" dirty="0"/>
              <a:t>Transport </a:t>
            </a:r>
            <a:r>
              <a:rPr spc="-5" dirty="0"/>
              <a:t>Layer</a:t>
            </a:r>
            <a:r>
              <a:rPr spc="-100" dirty="0"/>
              <a:t> </a:t>
            </a:r>
            <a:r>
              <a:rPr sz="1800" baseline="2314" dirty="0"/>
              <a:t>3-</a:t>
            </a:r>
            <a:fld id="{81D60167-4931-47E6-BA6A-407CBD079E47}" type="slidenum">
              <a:rPr sz="1800" baseline="2314" dirty="0"/>
              <a:pPr marL="12700">
                <a:lnSpc>
                  <a:spcPct val="100000"/>
                </a:lnSpc>
                <a:spcBef>
                  <a:spcPts val="160"/>
                </a:spcBef>
              </a:pPr>
              <a:t>38</a:t>
            </a:fld>
            <a:endParaRPr sz="1800" baseline="2314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8882" y="1264473"/>
            <a:ext cx="4499881" cy="114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6926" y="761524"/>
            <a:ext cx="41357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TCP </a:t>
            </a:r>
            <a:r>
              <a:rPr sz="3600" spc="-5" dirty="0"/>
              <a:t>3-way</a:t>
            </a:r>
            <a:r>
              <a:rPr sz="3600" spc="-55" dirty="0"/>
              <a:t> </a:t>
            </a:r>
            <a:r>
              <a:rPr sz="3600" spc="-5" dirty="0"/>
              <a:t>handshake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3728373" y="2767012"/>
            <a:ext cx="2520950" cy="2479675"/>
            <a:chOff x="3728373" y="2767012"/>
            <a:chExt cx="2520950" cy="2479675"/>
          </a:xfrm>
        </p:grpSpPr>
        <p:sp>
          <p:nvSpPr>
            <p:cNvPr id="5" name="object 5"/>
            <p:cNvSpPr/>
            <p:nvPr/>
          </p:nvSpPr>
          <p:spPr>
            <a:xfrm>
              <a:off x="3741072" y="2771775"/>
              <a:ext cx="1905" cy="2470150"/>
            </a:xfrm>
            <a:custGeom>
              <a:avLst/>
              <a:gdLst/>
              <a:ahLst/>
              <a:cxnLst/>
              <a:rect l="l" t="t" r="r" b="b"/>
              <a:pathLst>
                <a:path w="1904" h="2470150">
                  <a:moveTo>
                    <a:pt x="1587" y="0"/>
                  </a:moveTo>
                  <a:lnTo>
                    <a:pt x="0" y="2470149"/>
                  </a:lnTo>
                </a:path>
              </a:pathLst>
            </a:custGeom>
            <a:ln w="9524">
              <a:solidFill>
                <a:srgbClr val="8A8A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42660" y="2919413"/>
              <a:ext cx="2479675" cy="727075"/>
            </a:xfrm>
            <a:custGeom>
              <a:avLst/>
              <a:gdLst/>
              <a:ahLst/>
              <a:cxnLst/>
              <a:rect l="l" t="t" r="r" b="b"/>
              <a:pathLst>
                <a:path w="2479675" h="727075">
                  <a:moveTo>
                    <a:pt x="0" y="0"/>
                  </a:moveTo>
                  <a:lnTo>
                    <a:pt x="2479241" y="726972"/>
                  </a:lnTo>
                </a:path>
              </a:pathLst>
            </a:custGeom>
            <a:ln w="28574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55001" y="3589175"/>
              <a:ext cx="94615" cy="82550"/>
            </a:xfrm>
            <a:custGeom>
              <a:avLst/>
              <a:gdLst/>
              <a:ahLst/>
              <a:cxnLst/>
              <a:rect l="l" t="t" r="r" b="b"/>
              <a:pathLst>
                <a:path w="94614" h="82550">
                  <a:moveTo>
                    <a:pt x="24121" y="0"/>
                  </a:moveTo>
                  <a:lnTo>
                    <a:pt x="0" y="82260"/>
                  </a:lnTo>
                  <a:lnTo>
                    <a:pt x="94321" y="65251"/>
                  </a:lnTo>
                  <a:lnTo>
                    <a:pt x="24121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15100" y="3146108"/>
            <a:ext cx="15830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ahoma"/>
                <a:cs typeface="Tahoma"/>
              </a:rPr>
              <a:t>SYNbit=1,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Seq=x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33852" y="2713989"/>
            <a:ext cx="1796414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100" marR="5080" indent="-279400">
              <a:lnSpc>
                <a:spcPts val="1500"/>
              </a:lnSpc>
              <a:spcBef>
                <a:spcPts val="300"/>
              </a:spcBef>
            </a:pPr>
            <a:r>
              <a:rPr sz="1400" dirty="0">
                <a:latin typeface="Tahoma"/>
                <a:cs typeface="Tahoma"/>
              </a:rPr>
              <a:t>choose init seq </a:t>
            </a:r>
            <a:r>
              <a:rPr sz="1400" spc="-5" dirty="0">
                <a:latin typeface="Tahoma"/>
                <a:cs typeface="Tahoma"/>
              </a:rPr>
              <a:t>num,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x  </a:t>
            </a:r>
            <a:r>
              <a:rPr sz="1400" spc="-5" dirty="0">
                <a:latin typeface="Tahoma"/>
                <a:cs typeface="Tahoma"/>
              </a:rPr>
              <a:t>send </a:t>
            </a:r>
            <a:r>
              <a:rPr sz="1400" spc="-15" dirty="0">
                <a:latin typeface="Tahoma"/>
                <a:cs typeface="Tahoma"/>
              </a:rPr>
              <a:t>TCP </a:t>
            </a:r>
            <a:r>
              <a:rPr sz="1400" dirty="0">
                <a:latin typeface="Tahoma"/>
                <a:cs typeface="Tahoma"/>
              </a:rPr>
              <a:t>SYN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msg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30286" y="2841625"/>
            <a:ext cx="1905" cy="3418204"/>
          </a:xfrm>
          <a:custGeom>
            <a:avLst/>
            <a:gdLst/>
            <a:ahLst/>
            <a:cxnLst/>
            <a:rect l="l" t="t" r="r" b="b"/>
            <a:pathLst>
              <a:path w="1904" h="3418204">
                <a:moveTo>
                  <a:pt x="1587" y="0"/>
                </a:moveTo>
                <a:lnTo>
                  <a:pt x="0" y="3417886"/>
                </a:lnTo>
              </a:path>
            </a:pathLst>
          </a:custGeom>
          <a:ln w="9524">
            <a:solidFill>
              <a:srgbClr val="8A8A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95011" y="5713095"/>
            <a:ext cx="6019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CC0000"/>
                </a:solidFill>
                <a:latin typeface="Tahoma"/>
                <a:cs typeface="Tahoma"/>
              </a:rPr>
              <a:t>E</a:t>
            </a:r>
            <a:r>
              <a:rPr sz="1600" dirty="0">
                <a:solidFill>
                  <a:srgbClr val="CC0000"/>
                </a:solidFill>
                <a:latin typeface="Tahoma"/>
                <a:cs typeface="Tahoma"/>
              </a:rPr>
              <a:t>S</a:t>
            </a:r>
            <a:r>
              <a:rPr sz="1600" spc="-90" dirty="0">
                <a:solidFill>
                  <a:srgbClr val="CC0000"/>
                </a:solidFill>
                <a:latin typeface="Tahoma"/>
                <a:cs typeface="Tahoma"/>
              </a:rPr>
              <a:t>T</a:t>
            </a:r>
            <a:r>
              <a:rPr sz="1600" dirty="0">
                <a:solidFill>
                  <a:srgbClr val="CC0000"/>
                </a:solidFill>
                <a:latin typeface="Tahoma"/>
                <a:cs typeface="Tahoma"/>
              </a:rPr>
              <a:t>AB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739487" y="3744912"/>
            <a:ext cx="2522855" cy="1056640"/>
            <a:chOff x="3739487" y="3744912"/>
            <a:chExt cx="2522855" cy="1056640"/>
          </a:xfrm>
        </p:grpSpPr>
        <p:sp>
          <p:nvSpPr>
            <p:cNvPr id="13" name="object 13"/>
            <p:cNvSpPr/>
            <p:nvPr/>
          </p:nvSpPr>
          <p:spPr>
            <a:xfrm>
              <a:off x="3765900" y="3759200"/>
              <a:ext cx="2482215" cy="1024255"/>
            </a:xfrm>
            <a:custGeom>
              <a:avLst/>
              <a:gdLst/>
              <a:ahLst/>
              <a:cxnLst/>
              <a:rect l="l" t="t" r="r" b="b"/>
              <a:pathLst>
                <a:path w="2482215" h="1024254">
                  <a:moveTo>
                    <a:pt x="2481835" y="0"/>
                  </a:moveTo>
                  <a:lnTo>
                    <a:pt x="0" y="1024149"/>
                  </a:lnTo>
                </a:path>
              </a:pathLst>
            </a:custGeom>
            <a:ln w="28574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39487" y="4721928"/>
              <a:ext cx="95885" cy="79375"/>
            </a:xfrm>
            <a:custGeom>
              <a:avLst/>
              <a:gdLst/>
              <a:ahLst/>
              <a:cxnLst/>
              <a:rect l="l" t="t" r="r" b="b"/>
              <a:pathLst>
                <a:path w="95885" h="79375">
                  <a:moveTo>
                    <a:pt x="62891" y="0"/>
                  </a:moveTo>
                  <a:lnTo>
                    <a:pt x="0" y="72321"/>
                  </a:lnTo>
                  <a:lnTo>
                    <a:pt x="95592" y="79242"/>
                  </a:lnTo>
                  <a:lnTo>
                    <a:pt x="62891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975388" y="4011295"/>
            <a:ext cx="227901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342900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latin typeface="Tahoma"/>
                <a:cs typeface="Tahoma"/>
              </a:rPr>
              <a:t>SYNbit=1, Seq=y  </a:t>
            </a:r>
            <a:r>
              <a:rPr sz="1600" dirty="0">
                <a:latin typeface="Tahoma"/>
                <a:cs typeface="Tahoma"/>
              </a:rPr>
              <a:t>ACKbit=1;</a:t>
            </a:r>
            <a:r>
              <a:rPr sz="1600" spc="-10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ACKnum=x+1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83625" y="3383914"/>
            <a:ext cx="1796414" cy="61976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1500"/>
              </a:lnSpc>
              <a:spcBef>
                <a:spcPts val="300"/>
              </a:spcBef>
            </a:pPr>
            <a:r>
              <a:rPr sz="1400" dirty="0">
                <a:latin typeface="Tahoma"/>
                <a:cs typeface="Tahoma"/>
              </a:rPr>
              <a:t>choose init seq </a:t>
            </a:r>
            <a:r>
              <a:rPr sz="1400" spc="-5" dirty="0">
                <a:latin typeface="Tahoma"/>
                <a:cs typeface="Tahoma"/>
              </a:rPr>
              <a:t>num,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y  </a:t>
            </a:r>
            <a:r>
              <a:rPr sz="1400" spc="-5" dirty="0">
                <a:latin typeface="Tahoma"/>
                <a:cs typeface="Tahoma"/>
              </a:rPr>
              <a:t>send </a:t>
            </a:r>
            <a:r>
              <a:rPr sz="1400" spc="-15" dirty="0">
                <a:latin typeface="Tahoma"/>
                <a:cs typeface="Tahoma"/>
              </a:rPr>
              <a:t>TCP </a:t>
            </a:r>
            <a:r>
              <a:rPr sz="1400" spc="-5" dirty="0">
                <a:latin typeface="Tahoma"/>
                <a:cs typeface="Tahoma"/>
              </a:rPr>
              <a:t>SYNACK  msg, acking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SYN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745835" y="4851400"/>
            <a:ext cx="2520950" cy="766445"/>
            <a:chOff x="3745835" y="4851400"/>
            <a:chExt cx="2520950" cy="766445"/>
          </a:xfrm>
        </p:grpSpPr>
        <p:sp>
          <p:nvSpPr>
            <p:cNvPr id="18" name="object 18"/>
            <p:cNvSpPr/>
            <p:nvPr/>
          </p:nvSpPr>
          <p:spPr>
            <a:xfrm>
              <a:off x="3760123" y="4865687"/>
              <a:ext cx="2479675" cy="727075"/>
            </a:xfrm>
            <a:custGeom>
              <a:avLst/>
              <a:gdLst/>
              <a:ahLst/>
              <a:cxnLst/>
              <a:rect l="l" t="t" r="r" b="b"/>
              <a:pathLst>
                <a:path w="2479675" h="727075">
                  <a:moveTo>
                    <a:pt x="0" y="0"/>
                  </a:moveTo>
                  <a:lnTo>
                    <a:pt x="2479241" y="726971"/>
                  </a:lnTo>
                </a:path>
              </a:pathLst>
            </a:custGeom>
            <a:ln w="28574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72464" y="5535448"/>
              <a:ext cx="94615" cy="82550"/>
            </a:xfrm>
            <a:custGeom>
              <a:avLst/>
              <a:gdLst/>
              <a:ahLst/>
              <a:cxnLst/>
              <a:rect l="l" t="t" r="r" b="b"/>
              <a:pathLst>
                <a:path w="94614" h="82550">
                  <a:moveTo>
                    <a:pt x="24121" y="0"/>
                  </a:moveTo>
                  <a:lnTo>
                    <a:pt x="0" y="82261"/>
                  </a:lnTo>
                  <a:lnTo>
                    <a:pt x="94321" y="65251"/>
                  </a:lnTo>
                  <a:lnTo>
                    <a:pt x="24121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881725" y="5095558"/>
            <a:ext cx="22682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ahoma"/>
                <a:cs typeface="Tahoma"/>
              </a:rPr>
              <a:t>ACKbit=1,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ACKnum=y+1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86202" y="4482465"/>
            <a:ext cx="2052955" cy="100076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indent="457200" algn="r">
              <a:lnSpc>
                <a:spcPts val="1500"/>
              </a:lnSpc>
              <a:spcBef>
                <a:spcPts val="300"/>
              </a:spcBef>
            </a:pPr>
            <a:r>
              <a:rPr sz="1400" spc="-5" dirty="0">
                <a:latin typeface="Tahoma"/>
                <a:cs typeface="Tahoma"/>
              </a:rPr>
              <a:t>received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SYNACK(x) 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indicates server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live; </a:t>
            </a:r>
            <a:r>
              <a:rPr sz="1400" dirty="0">
                <a:latin typeface="Tahoma"/>
                <a:cs typeface="Tahoma"/>
              </a:rPr>
              <a:t> send ACK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for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SYNACK;  this </a:t>
            </a:r>
            <a:r>
              <a:rPr sz="1400" spc="-5" dirty="0">
                <a:latin typeface="Tahoma"/>
                <a:cs typeface="Tahoma"/>
              </a:rPr>
              <a:t>segment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may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contain 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client-to-server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data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26475" y="5379403"/>
            <a:ext cx="1677670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1500"/>
              </a:lnSpc>
              <a:spcBef>
                <a:spcPts val="300"/>
              </a:spcBef>
            </a:pPr>
            <a:r>
              <a:rPr sz="1400" spc="-5" dirty="0">
                <a:latin typeface="Tahoma"/>
                <a:cs typeface="Tahoma"/>
              </a:rPr>
              <a:t>received ACK(y)  indicates client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live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6901" y="3133408"/>
            <a:ext cx="8731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ahoma"/>
                <a:cs typeface="Tahoma"/>
              </a:rPr>
              <a:t>SYNSENT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164561" y="2736850"/>
            <a:ext cx="76200" cy="440055"/>
            <a:chOff x="1164561" y="2736850"/>
            <a:chExt cx="76200" cy="440055"/>
          </a:xfrm>
        </p:grpSpPr>
        <p:sp>
          <p:nvSpPr>
            <p:cNvPr id="25" name="object 25"/>
            <p:cNvSpPr/>
            <p:nvPr/>
          </p:nvSpPr>
          <p:spPr>
            <a:xfrm>
              <a:off x="1202661" y="2736850"/>
              <a:ext cx="0" cy="414655"/>
            </a:xfrm>
            <a:custGeom>
              <a:avLst/>
              <a:gdLst/>
              <a:ahLst/>
              <a:cxnLst/>
              <a:rect l="l" t="t" r="r" b="b"/>
              <a:pathLst>
                <a:path h="414655">
                  <a:moveTo>
                    <a:pt x="0" y="0"/>
                  </a:moveTo>
                  <a:lnTo>
                    <a:pt x="0" y="41433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64561" y="310038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38488" y="4716145"/>
            <a:ext cx="6019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CC0000"/>
                </a:solidFill>
                <a:latin typeface="Tahoma"/>
                <a:cs typeface="Tahoma"/>
              </a:rPr>
              <a:t>E</a:t>
            </a:r>
            <a:r>
              <a:rPr sz="1600" dirty="0">
                <a:solidFill>
                  <a:srgbClr val="CC0000"/>
                </a:solidFill>
                <a:latin typeface="Tahoma"/>
                <a:cs typeface="Tahoma"/>
              </a:rPr>
              <a:t>S</a:t>
            </a:r>
            <a:r>
              <a:rPr sz="1600" spc="-90" dirty="0">
                <a:solidFill>
                  <a:srgbClr val="CC0000"/>
                </a:solidFill>
                <a:latin typeface="Tahoma"/>
                <a:cs typeface="Tahoma"/>
              </a:rPr>
              <a:t>T</a:t>
            </a:r>
            <a:r>
              <a:rPr sz="1600" dirty="0">
                <a:solidFill>
                  <a:srgbClr val="CC0000"/>
                </a:solidFill>
                <a:latin typeface="Tahoma"/>
                <a:cs typeface="Tahoma"/>
              </a:rPr>
              <a:t>AB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169323" y="3397250"/>
            <a:ext cx="76200" cy="1265555"/>
            <a:chOff x="1169323" y="3397250"/>
            <a:chExt cx="76200" cy="1265555"/>
          </a:xfrm>
        </p:grpSpPr>
        <p:sp>
          <p:nvSpPr>
            <p:cNvPr id="29" name="object 29"/>
            <p:cNvSpPr/>
            <p:nvPr/>
          </p:nvSpPr>
          <p:spPr>
            <a:xfrm>
              <a:off x="1207423" y="3397250"/>
              <a:ext cx="0" cy="1240155"/>
            </a:xfrm>
            <a:custGeom>
              <a:avLst/>
              <a:gdLst/>
              <a:ahLst/>
              <a:cxnLst/>
              <a:rect l="l" t="t" r="r" b="b"/>
              <a:pathLst>
                <a:path h="1240154">
                  <a:moveTo>
                    <a:pt x="0" y="0"/>
                  </a:moveTo>
                  <a:lnTo>
                    <a:pt x="0" y="123983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69323" y="458628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291799" y="3681095"/>
            <a:ext cx="9620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ahoma"/>
                <a:cs typeface="Tahoma"/>
              </a:rPr>
              <a:t>SYN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RCVD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906796" y="2792413"/>
            <a:ext cx="76200" cy="903605"/>
            <a:chOff x="8906796" y="2792413"/>
            <a:chExt cx="76200" cy="903605"/>
          </a:xfrm>
        </p:grpSpPr>
        <p:sp>
          <p:nvSpPr>
            <p:cNvPr id="33" name="object 33"/>
            <p:cNvSpPr/>
            <p:nvPr/>
          </p:nvSpPr>
          <p:spPr>
            <a:xfrm>
              <a:off x="8944896" y="2792413"/>
              <a:ext cx="0" cy="878205"/>
            </a:xfrm>
            <a:custGeom>
              <a:avLst/>
              <a:gdLst/>
              <a:ahLst/>
              <a:cxnLst/>
              <a:rect l="l" t="t" r="r" b="b"/>
              <a:pathLst>
                <a:path h="878204">
                  <a:moveTo>
                    <a:pt x="0" y="0"/>
                  </a:moveTo>
                  <a:lnTo>
                    <a:pt x="0" y="87788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906796" y="361950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8889335" y="3994150"/>
            <a:ext cx="76200" cy="1704975"/>
            <a:chOff x="8889335" y="3994150"/>
            <a:chExt cx="76200" cy="1704975"/>
          </a:xfrm>
        </p:grpSpPr>
        <p:sp>
          <p:nvSpPr>
            <p:cNvPr id="36" name="object 36"/>
            <p:cNvSpPr/>
            <p:nvPr/>
          </p:nvSpPr>
          <p:spPr>
            <a:xfrm>
              <a:off x="8927435" y="3994150"/>
              <a:ext cx="0" cy="1679575"/>
            </a:xfrm>
            <a:custGeom>
              <a:avLst/>
              <a:gdLst/>
              <a:ahLst/>
              <a:cxnLst/>
              <a:rect l="l" t="t" r="r" b="b"/>
              <a:pathLst>
                <a:path h="1679575">
                  <a:moveTo>
                    <a:pt x="0" y="0"/>
                  </a:moveTo>
                  <a:lnTo>
                    <a:pt x="0" y="167957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889335" y="562292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82926" y="1932911"/>
            <a:ext cx="1003300" cy="80010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650" i="1" spc="-25" dirty="0">
                <a:solidFill>
                  <a:srgbClr val="000099"/>
                </a:solidFill>
                <a:latin typeface="Tahoma"/>
                <a:cs typeface="Tahoma"/>
              </a:rPr>
              <a:t>client</a:t>
            </a:r>
            <a:r>
              <a:rPr sz="1650" i="1" spc="-80" dirty="0">
                <a:solidFill>
                  <a:srgbClr val="000099"/>
                </a:solidFill>
                <a:latin typeface="Tahoma"/>
                <a:cs typeface="Tahoma"/>
              </a:rPr>
              <a:t> </a:t>
            </a:r>
            <a:r>
              <a:rPr sz="1650" i="1" spc="-25" dirty="0">
                <a:solidFill>
                  <a:srgbClr val="000099"/>
                </a:solidFill>
                <a:latin typeface="Tahoma"/>
                <a:cs typeface="Tahoma"/>
              </a:rPr>
              <a:t>state</a:t>
            </a:r>
            <a:endParaRPr sz="1650">
              <a:latin typeface="Tahoma"/>
              <a:cs typeface="Tahoma"/>
            </a:endParaRPr>
          </a:p>
          <a:p>
            <a:pPr marL="73025">
              <a:lnSpc>
                <a:spcPct val="100000"/>
              </a:lnSpc>
              <a:spcBef>
                <a:spcPts val="1080"/>
              </a:spcBef>
            </a:pPr>
            <a:r>
              <a:rPr sz="1600" spc="-5" dirty="0">
                <a:latin typeface="Tahoma"/>
                <a:cs typeface="Tahoma"/>
              </a:rPr>
              <a:t>LISTEN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093361" y="1950377"/>
            <a:ext cx="1125220" cy="80010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650" i="1" spc="-30" dirty="0">
                <a:solidFill>
                  <a:srgbClr val="000099"/>
                </a:solidFill>
                <a:latin typeface="Tahoma"/>
                <a:cs typeface="Tahoma"/>
              </a:rPr>
              <a:t>server</a:t>
            </a:r>
            <a:r>
              <a:rPr sz="1650" i="1" spc="-50" dirty="0">
                <a:solidFill>
                  <a:srgbClr val="000099"/>
                </a:solidFill>
                <a:latin typeface="Tahoma"/>
                <a:cs typeface="Tahoma"/>
              </a:rPr>
              <a:t> </a:t>
            </a:r>
            <a:r>
              <a:rPr sz="1650" i="1" spc="-30" dirty="0">
                <a:solidFill>
                  <a:srgbClr val="000099"/>
                </a:solidFill>
                <a:latin typeface="Tahoma"/>
                <a:cs typeface="Tahoma"/>
              </a:rPr>
              <a:t>state</a:t>
            </a:r>
            <a:endParaRPr sz="1650">
              <a:latin typeface="Tahoma"/>
              <a:cs typeface="Tahoma"/>
            </a:endParaRPr>
          </a:p>
          <a:p>
            <a:pPr marL="454025">
              <a:lnSpc>
                <a:spcPct val="100000"/>
              </a:lnSpc>
              <a:spcBef>
                <a:spcPts val="1080"/>
              </a:spcBef>
            </a:pPr>
            <a:r>
              <a:rPr sz="1600" dirty="0">
                <a:latin typeface="Tahoma"/>
                <a:cs typeface="Tahoma"/>
              </a:rPr>
              <a:t>L</a:t>
            </a:r>
            <a:r>
              <a:rPr sz="1600" spc="-5" dirty="0">
                <a:latin typeface="Tahoma"/>
                <a:cs typeface="Tahoma"/>
              </a:rPr>
              <a:t>I</a:t>
            </a:r>
            <a:r>
              <a:rPr sz="1600" dirty="0">
                <a:latin typeface="Tahoma"/>
                <a:cs typeface="Tahoma"/>
              </a:rPr>
              <a:t>STEN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617149" y="2146021"/>
            <a:ext cx="509270" cy="537845"/>
            <a:chOff x="3617149" y="2146021"/>
            <a:chExt cx="509270" cy="537845"/>
          </a:xfrm>
        </p:grpSpPr>
        <p:sp>
          <p:nvSpPr>
            <p:cNvPr id="41" name="object 41"/>
            <p:cNvSpPr/>
            <p:nvPr/>
          </p:nvSpPr>
          <p:spPr>
            <a:xfrm>
              <a:off x="3617149" y="2146021"/>
              <a:ext cx="508991" cy="537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770551" y="2180052"/>
              <a:ext cx="312620" cy="2747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6123910" y="2120901"/>
            <a:ext cx="341630" cy="522605"/>
            <a:chOff x="6123910" y="2120901"/>
            <a:chExt cx="341630" cy="522605"/>
          </a:xfrm>
        </p:grpSpPr>
        <p:sp>
          <p:nvSpPr>
            <p:cNvPr id="44" name="object 44"/>
            <p:cNvSpPr/>
            <p:nvPr/>
          </p:nvSpPr>
          <p:spPr>
            <a:xfrm>
              <a:off x="6144496" y="2125664"/>
              <a:ext cx="317420" cy="49007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146149" y="2182803"/>
              <a:ext cx="140335" cy="10160"/>
            </a:xfrm>
            <a:custGeom>
              <a:avLst/>
              <a:gdLst/>
              <a:ahLst/>
              <a:cxnLst/>
              <a:rect l="l" t="t" r="r" b="b"/>
              <a:pathLst>
                <a:path w="140335" h="10160">
                  <a:moveTo>
                    <a:pt x="139815" y="0"/>
                  </a:moveTo>
                  <a:lnTo>
                    <a:pt x="0" y="0"/>
                  </a:lnTo>
                  <a:lnTo>
                    <a:pt x="0" y="9630"/>
                  </a:lnTo>
                  <a:lnTo>
                    <a:pt x="139815" y="9630"/>
                  </a:lnTo>
                  <a:lnTo>
                    <a:pt x="1398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146150" y="2182803"/>
              <a:ext cx="140335" cy="10160"/>
            </a:xfrm>
            <a:custGeom>
              <a:avLst/>
              <a:gdLst/>
              <a:ahLst/>
              <a:cxnLst/>
              <a:rect l="l" t="t" r="r" b="b"/>
              <a:pathLst>
                <a:path w="140335" h="10160">
                  <a:moveTo>
                    <a:pt x="0" y="0"/>
                  </a:moveTo>
                  <a:lnTo>
                    <a:pt x="139815" y="0"/>
                  </a:lnTo>
                  <a:lnTo>
                    <a:pt x="139815" y="9630"/>
                  </a:lnTo>
                  <a:lnTo>
                    <a:pt x="0" y="963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273072" y="2176365"/>
              <a:ext cx="136525" cy="31750"/>
            </a:xfrm>
            <a:custGeom>
              <a:avLst/>
              <a:gdLst/>
              <a:ahLst/>
              <a:cxnLst/>
              <a:rect l="l" t="t" r="r" b="b"/>
              <a:pathLst>
                <a:path w="136525" h="31750">
                  <a:moveTo>
                    <a:pt x="129364" y="0"/>
                  </a:moveTo>
                  <a:lnTo>
                    <a:pt x="7096" y="0"/>
                  </a:lnTo>
                  <a:lnTo>
                    <a:pt x="0" y="7096"/>
                  </a:lnTo>
                  <a:lnTo>
                    <a:pt x="0" y="15849"/>
                  </a:lnTo>
                  <a:lnTo>
                    <a:pt x="0" y="24603"/>
                  </a:lnTo>
                  <a:lnTo>
                    <a:pt x="7096" y="31700"/>
                  </a:lnTo>
                  <a:lnTo>
                    <a:pt x="129363" y="31701"/>
                  </a:lnTo>
                  <a:lnTo>
                    <a:pt x="136460" y="24604"/>
                  </a:lnTo>
                  <a:lnTo>
                    <a:pt x="136461" y="7096"/>
                  </a:lnTo>
                  <a:lnTo>
                    <a:pt x="1293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276289" y="2179713"/>
              <a:ext cx="130214" cy="2544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147802" y="2252571"/>
              <a:ext cx="141605" cy="10160"/>
            </a:xfrm>
            <a:custGeom>
              <a:avLst/>
              <a:gdLst/>
              <a:ahLst/>
              <a:cxnLst/>
              <a:rect l="l" t="t" r="r" b="b"/>
              <a:pathLst>
                <a:path w="141604" h="10160">
                  <a:moveTo>
                    <a:pt x="141232" y="0"/>
                  </a:moveTo>
                  <a:lnTo>
                    <a:pt x="0" y="0"/>
                  </a:lnTo>
                  <a:lnTo>
                    <a:pt x="0" y="9629"/>
                  </a:lnTo>
                  <a:lnTo>
                    <a:pt x="141232" y="9629"/>
                  </a:lnTo>
                  <a:lnTo>
                    <a:pt x="1412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147802" y="2252571"/>
              <a:ext cx="141605" cy="10160"/>
            </a:xfrm>
            <a:custGeom>
              <a:avLst/>
              <a:gdLst/>
              <a:ahLst/>
              <a:cxnLst/>
              <a:rect l="l" t="t" r="r" b="b"/>
              <a:pathLst>
                <a:path w="141604" h="10160">
                  <a:moveTo>
                    <a:pt x="0" y="0"/>
                  </a:moveTo>
                  <a:lnTo>
                    <a:pt x="141232" y="0"/>
                  </a:lnTo>
                  <a:lnTo>
                    <a:pt x="141232" y="9630"/>
                  </a:lnTo>
                  <a:lnTo>
                    <a:pt x="0" y="963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271463" y="2246370"/>
              <a:ext cx="138430" cy="29209"/>
            </a:xfrm>
            <a:custGeom>
              <a:avLst/>
              <a:gdLst/>
              <a:ahLst/>
              <a:cxnLst/>
              <a:rect l="l" t="t" r="r" b="b"/>
              <a:pathLst>
                <a:path w="138429" h="29210">
                  <a:moveTo>
                    <a:pt x="131744" y="0"/>
                  </a:moveTo>
                  <a:lnTo>
                    <a:pt x="6419" y="0"/>
                  </a:lnTo>
                  <a:lnTo>
                    <a:pt x="0" y="6419"/>
                  </a:lnTo>
                  <a:lnTo>
                    <a:pt x="0" y="14338"/>
                  </a:lnTo>
                  <a:lnTo>
                    <a:pt x="0" y="22258"/>
                  </a:lnTo>
                  <a:lnTo>
                    <a:pt x="6419" y="28677"/>
                  </a:lnTo>
                  <a:lnTo>
                    <a:pt x="131743" y="28679"/>
                  </a:lnTo>
                  <a:lnTo>
                    <a:pt x="138163" y="22259"/>
                  </a:lnTo>
                  <a:lnTo>
                    <a:pt x="138164" y="6419"/>
                  </a:lnTo>
                  <a:lnTo>
                    <a:pt x="1317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274680" y="2249465"/>
              <a:ext cx="131730" cy="222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146149" y="2324047"/>
              <a:ext cx="141605" cy="10160"/>
            </a:xfrm>
            <a:custGeom>
              <a:avLst/>
              <a:gdLst/>
              <a:ahLst/>
              <a:cxnLst/>
              <a:rect l="l" t="t" r="r" b="b"/>
              <a:pathLst>
                <a:path w="141604" h="10160">
                  <a:moveTo>
                    <a:pt x="141232" y="0"/>
                  </a:moveTo>
                  <a:lnTo>
                    <a:pt x="0" y="0"/>
                  </a:lnTo>
                  <a:lnTo>
                    <a:pt x="0" y="9630"/>
                  </a:lnTo>
                  <a:lnTo>
                    <a:pt x="141232" y="9630"/>
                  </a:lnTo>
                  <a:lnTo>
                    <a:pt x="1412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146150" y="2324048"/>
              <a:ext cx="141605" cy="10160"/>
            </a:xfrm>
            <a:custGeom>
              <a:avLst/>
              <a:gdLst/>
              <a:ahLst/>
              <a:cxnLst/>
              <a:rect l="l" t="t" r="r" b="b"/>
              <a:pathLst>
                <a:path w="141604" h="10160">
                  <a:moveTo>
                    <a:pt x="0" y="0"/>
                  </a:moveTo>
                  <a:lnTo>
                    <a:pt x="141232" y="0"/>
                  </a:lnTo>
                  <a:lnTo>
                    <a:pt x="141232" y="9630"/>
                  </a:lnTo>
                  <a:lnTo>
                    <a:pt x="0" y="963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149219" y="2387610"/>
              <a:ext cx="141605" cy="11430"/>
            </a:xfrm>
            <a:custGeom>
              <a:avLst/>
              <a:gdLst/>
              <a:ahLst/>
              <a:cxnLst/>
              <a:rect l="l" t="t" r="r" b="b"/>
              <a:pathLst>
                <a:path w="141604" h="11430">
                  <a:moveTo>
                    <a:pt x="141232" y="0"/>
                  </a:moveTo>
                  <a:lnTo>
                    <a:pt x="0" y="0"/>
                  </a:lnTo>
                  <a:lnTo>
                    <a:pt x="0" y="11127"/>
                  </a:lnTo>
                  <a:lnTo>
                    <a:pt x="141232" y="11127"/>
                  </a:lnTo>
                  <a:lnTo>
                    <a:pt x="1412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149219" y="2387610"/>
              <a:ext cx="141605" cy="11430"/>
            </a:xfrm>
            <a:custGeom>
              <a:avLst/>
              <a:gdLst/>
              <a:ahLst/>
              <a:cxnLst/>
              <a:rect l="l" t="t" r="r" b="b"/>
              <a:pathLst>
                <a:path w="141604" h="11430">
                  <a:moveTo>
                    <a:pt x="0" y="0"/>
                  </a:moveTo>
                  <a:lnTo>
                    <a:pt x="141232" y="0"/>
                  </a:lnTo>
                  <a:lnTo>
                    <a:pt x="141232" y="11128"/>
                  </a:lnTo>
                  <a:lnTo>
                    <a:pt x="0" y="1112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269954" y="2382742"/>
              <a:ext cx="136525" cy="32384"/>
            </a:xfrm>
            <a:custGeom>
              <a:avLst/>
              <a:gdLst/>
              <a:ahLst/>
              <a:cxnLst/>
              <a:rect l="l" t="t" r="r" b="b"/>
              <a:pathLst>
                <a:path w="136525" h="32385">
                  <a:moveTo>
                    <a:pt x="129376" y="0"/>
                  </a:moveTo>
                  <a:lnTo>
                    <a:pt x="7129" y="0"/>
                  </a:lnTo>
                  <a:lnTo>
                    <a:pt x="0" y="7129"/>
                  </a:lnTo>
                  <a:lnTo>
                    <a:pt x="0" y="15925"/>
                  </a:lnTo>
                  <a:lnTo>
                    <a:pt x="0" y="24720"/>
                  </a:lnTo>
                  <a:lnTo>
                    <a:pt x="7129" y="31850"/>
                  </a:lnTo>
                  <a:lnTo>
                    <a:pt x="129376" y="31850"/>
                  </a:lnTo>
                  <a:lnTo>
                    <a:pt x="136505" y="24720"/>
                  </a:lnTo>
                  <a:lnTo>
                    <a:pt x="136505" y="7129"/>
                  </a:lnTo>
                  <a:lnTo>
                    <a:pt x="1293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273178" y="2385997"/>
              <a:ext cx="130251" cy="2534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399802" y="2323620"/>
              <a:ext cx="62114" cy="4023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269952" y="2317842"/>
              <a:ext cx="138430" cy="30480"/>
            </a:xfrm>
            <a:custGeom>
              <a:avLst/>
              <a:gdLst/>
              <a:ahLst/>
              <a:cxnLst/>
              <a:rect l="l" t="t" r="r" b="b"/>
              <a:pathLst>
                <a:path w="138429" h="30480">
                  <a:moveTo>
                    <a:pt x="131268" y="0"/>
                  </a:moveTo>
                  <a:lnTo>
                    <a:pt x="6755" y="0"/>
                  </a:lnTo>
                  <a:lnTo>
                    <a:pt x="0" y="6755"/>
                  </a:lnTo>
                  <a:lnTo>
                    <a:pt x="0" y="15087"/>
                  </a:lnTo>
                  <a:lnTo>
                    <a:pt x="0" y="23420"/>
                  </a:lnTo>
                  <a:lnTo>
                    <a:pt x="6755" y="30175"/>
                  </a:lnTo>
                  <a:lnTo>
                    <a:pt x="131267" y="30176"/>
                  </a:lnTo>
                  <a:lnTo>
                    <a:pt x="138022" y="23421"/>
                  </a:lnTo>
                  <a:lnTo>
                    <a:pt x="138023" y="6755"/>
                  </a:lnTo>
                  <a:lnTo>
                    <a:pt x="1312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273175" y="2125664"/>
              <a:ext cx="133241" cy="49050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390591" y="2125664"/>
              <a:ext cx="15875" cy="490855"/>
            </a:xfrm>
            <a:custGeom>
              <a:avLst/>
              <a:gdLst/>
              <a:ahLst/>
              <a:cxnLst/>
              <a:rect l="l" t="t" r="r" b="b"/>
              <a:pathLst>
                <a:path w="15875" h="490855">
                  <a:moveTo>
                    <a:pt x="0" y="0"/>
                  </a:moveTo>
                  <a:lnTo>
                    <a:pt x="15823" y="0"/>
                  </a:lnTo>
                  <a:lnTo>
                    <a:pt x="15823" y="490506"/>
                  </a:lnTo>
                  <a:lnTo>
                    <a:pt x="0" y="49050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405471" y="2249360"/>
              <a:ext cx="55973" cy="4558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406179" y="2179379"/>
              <a:ext cx="57626" cy="5136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403099" y="2592425"/>
              <a:ext cx="62230" cy="43815"/>
            </a:xfrm>
            <a:custGeom>
              <a:avLst/>
              <a:gdLst/>
              <a:ahLst/>
              <a:cxnLst/>
              <a:rect l="l" t="t" r="r" b="b"/>
              <a:pathLst>
                <a:path w="62229" h="43814">
                  <a:moveTo>
                    <a:pt x="62115" y="4597"/>
                  </a:moveTo>
                  <a:lnTo>
                    <a:pt x="59639" y="0"/>
                  </a:lnTo>
                  <a:lnTo>
                    <a:pt x="53505" y="0"/>
                  </a:lnTo>
                  <a:lnTo>
                    <a:pt x="52222" y="2349"/>
                  </a:lnTo>
                  <a:lnTo>
                    <a:pt x="0" y="19748"/>
                  </a:lnTo>
                  <a:lnTo>
                    <a:pt x="381" y="43649"/>
                  </a:lnTo>
                  <a:lnTo>
                    <a:pt x="57696" y="20535"/>
                  </a:lnTo>
                  <a:lnTo>
                    <a:pt x="59639" y="20535"/>
                  </a:lnTo>
                  <a:lnTo>
                    <a:pt x="62115" y="15938"/>
                  </a:lnTo>
                  <a:lnTo>
                    <a:pt x="62115" y="4597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128673" y="2606753"/>
              <a:ext cx="282575" cy="31750"/>
            </a:xfrm>
            <a:custGeom>
              <a:avLst/>
              <a:gdLst/>
              <a:ahLst/>
              <a:cxnLst/>
              <a:rect l="l" t="t" r="r" b="b"/>
              <a:pathLst>
                <a:path w="282575" h="31750">
                  <a:moveTo>
                    <a:pt x="275376" y="0"/>
                  </a:moveTo>
                  <a:lnTo>
                    <a:pt x="7090" y="0"/>
                  </a:lnTo>
                  <a:lnTo>
                    <a:pt x="0" y="7090"/>
                  </a:lnTo>
                  <a:lnTo>
                    <a:pt x="0" y="15835"/>
                  </a:lnTo>
                  <a:lnTo>
                    <a:pt x="0" y="24582"/>
                  </a:lnTo>
                  <a:lnTo>
                    <a:pt x="7090" y="31672"/>
                  </a:lnTo>
                  <a:lnTo>
                    <a:pt x="275375" y="31673"/>
                  </a:lnTo>
                  <a:lnTo>
                    <a:pt x="282465" y="24583"/>
                  </a:lnTo>
                  <a:lnTo>
                    <a:pt x="282465" y="7090"/>
                  </a:lnTo>
                  <a:lnTo>
                    <a:pt x="275376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128673" y="2606753"/>
              <a:ext cx="282575" cy="31750"/>
            </a:xfrm>
            <a:custGeom>
              <a:avLst/>
              <a:gdLst/>
              <a:ahLst/>
              <a:cxnLst/>
              <a:rect l="l" t="t" r="r" b="b"/>
              <a:pathLst>
                <a:path w="282575" h="31750">
                  <a:moveTo>
                    <a:pt x="0" y="15837"/>
                  </a:moveTo>
                  <a:lnTo>
                    <a:pt x="0" y="7090"/>
                  </a:lnTo>
                  <a:lnTo>
                    <a:pt x="7090" y="0"/>
                  </a:lnTo>
                  <a:lnTo>
                    <a:pt x="15837" y="0"/>
                  </a:lnTo>
                  <a:lnTo>
                    <a:pt x="266629" y="0"/>
                  </a:lnTo>
                  <a:lnTo>
                    <a:pt x="275376" y="0"/>
                  </a:lnTo>
                  <a:lnTo>
                    <a:pt x="282466" y="7090"/>
                  </a:lnTo>
                  <a:lnTo>
                    <a:pt x="282466" y="15837"/>
                  </a:lnTo>
                  <a:lnTo>
                    <a:pt x="282466" y="24583"/>
                  </a:lnTo>
                  <a:lnTo>
                    <a:pt x="275375" y="31674"/>
                  </a:lnTo>
                  <a:lnTo>
                    <a:pt x="266629" y="31674"/>
                  </a:lnTo>
                  <a:lnTo>
                    <a:pt x="15837" y="31672"/>
                  </a:lnTo>
                  <a:lnTo>
                    <a:pt x="7090" y="31672"/>
                  </a:lnTo>
                  <a:lnTo>
                    <a:pt x="0" y="24582"/>
                  </a:lnTo>
                  <a:lnTo>
                    <a:pt x="0" y="1583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144496" y="2614670"/>
              <a:ext cx="252473" cy="1754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144496" y="2614671"/>
              <a:ext cx="252729" cy="17780"/>
            </a:xfrm>
            <a:custGeom>
              <a:avLst/>
              <a:gdLst/>
              <a:ahLst/>
              <a:cxnLst/>
              <a:rect l="l" t="t" r="r" b="b"/>
              <a:pathLst>
                <a:path w="252729" h="17780">
                  <a:moveTo>
                    <a:pt x="0" y="8775"/>
                  </a:moveTo>
                  <a:lnTo>
                    <a:pt x="0" y="3928"/>
                  </a:lnTo>
                  <a:lnTo>
                    <a:pt x="3928" y="0"/>
                  </a:lnTo>
                  <a:lnTo>
                    <a:pt x="8775" y="0"/>
                  </a:lnTo>
                  <a:lnTo>
                    <a:pt x="243697" y="0"/>
                  </a:lnTo>
                  <a:lnTo>
                    <a:pt x="248544" y="0"/>
                  </a:lnTo>
                  <a:lnTo>
                    <a:pt x="252472" y="3928"/>
                  </a:lnTo>
                  <a:lnTo>
                    <a:pt x="252472" y="8775"/>
                  </a:lnTo>
                  <a:lnTo>
                    <a:pt x="252471" y="13621"/>
                  </a:lnTo>
                  <a:lnTo>
                    <a:pt x="248543" y="17550"/>
                  </a:lnTo>
                  <a:lnTo>
                    <a:pt x="243697" y="17550"/>
                  </a:lnTo>
                  <a:lnTo>
                    <a:pt x="8775" y="17548"/>
                  </a:lnTo>
                  <a:lnTo>
                    <a:pt x="3928" y="17548"/>
                  </a:lnTo>
                  <a:lnTo>
                    <a:pt x="0" y="13620"/>
                  </a:lnTo>
                  <a:lnTo>
                    <a:pt x="0" y="877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168349" y="2543192"/>
              <a:ext cx="36830" cy="31750"/>
            </a:xfrm>
            <a:custGeom>
              <a:avLst/>
              <a:gdLst/>
              <a:ahLst/>
              <a:cxnLst/>
              <a:rect l="l" t="t" r="r" b="b"/>
              <a:pathLst>
                <a:path w="36829" h="31750">
                  <a:moveTo>
                    <a:pt x="28413" y="0"/>
                  </a:moveTo>
                  <a:lnTo>
                    <a:pt x="8195" y="0"/>
                  </a:lnTo>
                  <a:lnTo>
                    <a:pt x="0" y="7090"/>
                  </a:lnTo>
                  <a:lnTo>
                    <a:pt x="0" y="15836"/>
                  </a:lnTo>
                  <a:lnTo>
                    <a:pt x="0" y="24583"/>
                  </a:lnTo>
                  <a:lnTo>
                    <a:pt x="8195" y="31673"/>
                  </a:lnTo>
                  <a:lnTo>
                    <a:pt x="28413" y="31673"/>
                  </a:lnTo>
                  <a:lnTo>
                    <a:pt x="36607" y="24583"/>
                  </a:lnTo>
                  <a:lnTo>
                    <a:pt x="36607" y="7090"/>
                  </a:lnTo>
                  <a:lnTo>
                    <a:pt x="28413" y="0"/>
                  </a:lnTo>
                  <a:close/>
                </a:path>
              </a:pathLst>
            </a:custGeom>
            <a:solidFill>
              <a:srgbClr val="37D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209680" y="2544691"/>
              <a:ext cx="38100" cy="30480"/>
            </a:xfrm>
            <a:custGeom>
              <a:avLst/>
              <a:gdLst/>
              <a:ahLst/>
              <a:cxnLst/>
              <a:rect l="l" t="t" r="r" b="b"/>
              <a:pathLst>
                <a:path w="38100" h="30480">
                  <a:moveTo>
                    <a:pt x="29512" y="0"/>
                  </a:moveTo>
                  <a:lnTo>
                    <a:pt x="8512" y="0"/>
                  </a:lnTo>
                  <a:lnTo>
                    <a:pt x="0" y="6755"/>
                  </a:lnTo>
                  <a:lnTo>
                    <a:pt x="0" y="15087"/>
                  </a:lnTo>
                  <a:lnTo>
                    <a:pt x="0" y="23421"/>
                  </a:lnTo>
                  <a:lnTo>
                    <a:pt x="8512" y="30176"/>
                  </a:lnTo>
                  <a:lnTo>
                    <a:pt x="29512" y="30176"/>
                  </a:lnTo>
                  <a:lnTo>
                    <a:pt x="38025" y="23421"/>
                  </a:lnTo>
                  <a:lnTo>
                    <a:pt x="38025" y="6755"/>
                  </a:lnTo>
                  <a:lnTo>
                    <a:pt x="29512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252428" y="2543192"/>
              <a:ext cx="36830" cy="30480"/>
            </a:xfrm>
            <a:custGeom>
              <a:avLst/>
              <a:gdLst/>
              <a:ahLst/>
              <a:cxnLst/>
              <a:rect l="l" t="t" r="r" b="b"/>
              <a:pathLst>
                <a:path w="36829" h="30480">
                  <a:moveTo>
                    <a:pt x="28412" y="0"/>
                  </a:moveTo>
                  <a:lnTo>
                    <a:pt x="8195" y="0"/>
                  </a:lnTo>
                  <a:lnTo>
                    <a:pt x="0" y="6755"/>
                  </a:lnTo>
                  <a:lnTo>
                    <a:pt x="0" y="15087"/>
                  </a:lnTo>
                  <a:lnTo>
                    <a:pt x="0" y="23421"/>
                  </a:lnTo>
                  <a:lnTo>
                    <a:pt x="8195" y="30175"/>
                  </a:lnTo>
                  <a:lnTo>
                    <a:pt x="28412" y="30175"/>
                  </a:lnTo>
                  <a:lnTo>
                    <a:pt x="36607" y="23421"/>
                  </a:lnTo>
                  <a:lnTo>
                    <a:pt x="36607" y="6755"/>
                  </a:lnTo>
                  <a:lnTo>
                    <a:pt x="28412" y="0"/>
                  </a:lnTo>
                  <a:close/>
                </a:path>
              </a:pathLst>
            </a:custGeom>
            <a:solidFill>
              <a:srgbClr val="37D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346191" y="2427201"/>
              <a:ext cx="20955" cy="162560"/>
            </a:xfrm>
            <a:custGeom>
              <a:avLst/>
              <a:gdLst/>
              <a:ahLst/>
              <a:cxnLst/>
              <a:rect l="l" t="t" r="r" b="b"/>
              <a:pathLst>
                <a:path w="20954" h="162560">
                  <a:moveTo>
                    <a:pt x="20546" y="0"/>
                  </a:moveTo>
                  <a:lnTo>
                    <a:pt x="0" y="0"/>
                  </a:lnTo>
                  <a:lnTo>
                    <a:pt x="0" y="162003"/>
                  </a:lnTo>
                  <a:lnTo>
                    <a:pt x="20546" y="162003"/>
                  </a:lnTo>
                  <a:lnTo>
                    <a:pt x="20546" y="0"/>
                  </a:lnTo>
                  <a:close/>
                </a:path>
              </a:pathLst>
            </a:custGeom>
            <a:solidFill>
              <a:srgbClr val="363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346191" y="2427200"/>
              <a:ext cx="20955" cy="162560"/>
            </a:xfrm>
            <a:custGeom>
              <a:avLst/>
              <a:gdLst/>
              <a:ahLst/>
              <a:cxnLst/>
              <a:rect l="l" t="t" r="r" b="b"/>
              <a:pathLst>
                <a:path w="20954" h="162560">
                  <a:moveTo>
                    <a:pt x="0" y="0"/>
                  </a:moveTo>
                  <a:lnTo>
                    <a:pt x="20546" y="0"/>
                  </a:lnTo>
                  <a:lnTo>
                    <a:pt x="20546" y="162004"/>
                  </a:lnTo>
                  <a:lnTo>
                    <a:pt x="0" y="16200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20" dirty="0"/>
              <a:t>Transport </a:t>
            </a:r>
            <a:r>
              <a:rPr spc="-5" dirty="0"/>
              <a:t>Layer</a:t>
            </a:r>
            <a:r>
              <a:rPr spc="-100" dirty="0"/>
              <a:t> </a:t>
            </a:r>
            <a:r>
              <a:rPr sz="1800" baseline="2314" dirty="0"/>
              <a:t>3-</a:t>
            </a:r>
            <a:fld id="{81D60167-4931-47E6-BA6A-407CBD079E47}" type="slidenum">
              <a:rPr sz="1800" baseline="2314" dirty="0"/>
              <a:pPr marL="12700">
                <a:lnSpc>
                  <a:spcPct val="100000"/>
                </a:lnSpc>
                <a:spcBef>
                  <a:spcPts val="160"/>
                </a:spcBef>
              </a:pPr>
              <a:t>39</a:t>
            </a:fld>
            <a:endParaRPr sz="1800" baseline="2314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5819" y="1524823"/>
            <a:ext cx="6480202" cy="114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0263" y="909320"/>
            <a:ext cx="63874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4275" algn="l"/>
                <a:tab pos="5279390" algn="l"/>
              </a:tabLst>
            </a:pPr>
            <a:r>
              <a:rPr sz="4400" dirty="0"/>
              <a:t>Tr</a:t>
            </a:r>
            <a:r>
              <a:rPr sz="4400" spc="-5" dirty="0"/>
              <a:t>a</a:t>
            </a:r>
            <a:r>
              <a:rPr sz="4400" dirty="0"/>
              <a:t>n</a:t>
            </a:r>
            <a:r>
              <a:rPr sz="4400" spc="-5" dirty="0"/>
              <a:t>s</a:t>
            </a:r>
            <a:r>
              <a:rPr sz="4400" dirty="0"/>
              <a:t>p</a:t>
            </a:r>
            <a:r>
              <a:rPr sz="4400" spc="-5" dirty="0"/>
              <a:t>o</a:t>
            </a:r>
            <a:r>
              <a:rPr sz="4400" dirty="0"/>
              <a:t>rt	v</a:t>
            </a:r>
            <a:r>
              <a:rPr sz="4400" spc="-5" dirty="0"/>
              <a:t>s</a:t>
            </a:r>
            <a:r>
              <a:rPr sz="4400" dirty="0"/>
              <a:t>.</a:t>
            </a:r>
            <a:r>
              <a:rPr sz="4400" spc="-5" dirty="0"/>
              <a:t> </a:t>
            </a:r>
            <a:r>
              <a:rPr sz="4400" dirty="0"/>
              <a:t>network	</a:t>
            </a:r>
            <a:r>
              <a:rPr sz="4400" spc="-5" dirty="0"/>
              <a:t>l</a:t>
            </a:r>
            <a:r>
              <a:rPr sz="4400" dirty="0"/>
              <a:t>ayer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070263" y="1957388"/>
            <a:ext cx="3988435" cy="342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20"/>
              </a:lnSpc>
              <a:spcBef>
                <a:spcPts val="100"/>
              </a:spcBef>
            </a:pPr>
            <a:r>
              <a:rPr sz="2050" spc="-900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2050" spc="32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21EAA"/>
                </a:solidFill>
                <a:latin typeface="Gill Sans MT"/>
                <a:cs typeface="Gill Sans MT"/>
              </a:rPr>
              <a:t>network </a:t>
            </a:r>
            <a:r>
              <a:rPr sz="3200" i="1" dirty="0">
                <a:solidFill>
                  <a:srgbClr val="021EAA"/>
                </a:solidFill>
                <a:latin typeface="Gill Sans MT"/>
                <a:cs typeface="Gill Sans MT"/>
              </a:rPr>
              <a:t>layer:</a:t>
            </a:r>
            <a:r>
              <a:rPr sz="3200" i="1" spc="-15" dirty="0">
                <a:solidFill>
                  <a:srgbClr val="021EAA"/>
                </a:solidFill>
                <a:latin typeface="Gill Sans MT"/>
                <a:cs typeface="Gill Sans MT"/>
              </a:rPr>
              <a:t> </a:t>
            </a:r>
            <a:r>
              <a:rPr sz="3200" spc="-5" dirty="0">
                <a:latin typeface="Gill Sans MT"/>
                <a:cs typeface="Gill Sans MT"/>
              </a:rPr>
              <a:t>logical</a:t>
            </a:r>
            <a:endParaRPr sz="3200">
              <a:latin typeface="Gill Sans MT"/>
              <a:cs typeface="Gill Sans MT"/>
            </a:endParaRPr>
          </a:p>
          <a:p>
            <a:pPr marL="354965" marR="1096645">
              <a:lnSpc>
                <a:spcPct val="70300"/>
              </a:lnSpc>
              <a:spcBef>
                <a:spcPts val="520"/>
              </a:spcBef>
            </a:pPr>
            <a:r>
              <a:rPr sz="3200" dirty="0">
                <a:latin typeface="Gill Sans MT"/>
                <a:cs typeface="Gill Sans MT"/>
              </a:rPr>
              <a:t>c</a:t>
            </a:r>
            <a:r>
              <a:rPr sz="3200" spc="-5" dirty="0">
                <a:latin typeface="Gill Sans MT"/>
                <a:cs typeface="Gill Sans MT"/>
              </a:rPr>
              <a:t>o</a:t>
            </a:r>
            <a:r>
              <a:rPr sz="3200" dirty="0">
                <a:latin typeface="Gill Sans MT"/>
                <a:cs typeface="Gill Sans MT"/>
              </a:rPr>
              <a:t>mmunic</a:t>
            </a:r>
            <a:r>
              <a:rPr sz="3200" spc="-5" dirty="0">
                <a:latin typeface="Gill Sans MT"/>
                <a:cs typeface="Gill Sans MT"/>
              </a:rPr>
              <a:t>a</a:t>
            </a:r>
            <a:r>
              <a:rPr sz="3200" dirty="0">
                <a:latin typeface="Gill Sans MT"/>
                <a:cs typeface="Gill Sans MT"/>
              </a:rPr>
              <a:t>tion  between</a:t>
            </a:r>
            <a:r>
              <a:rPr sz="3200" spc="-45" dirty="0">
                <a:latin typeface="Gill Sans MT"/>
                <a:cs typeface="Gill Sans MT"/>
              </a:rPr>
              <a:t> </a:t>
            </a:r>
            <a:r>
              <a:rPr sz="3200" spc="-5" dirty="0">
                <a:latin typeface="Gill Sans MT"/>
                <a:cs typeface="Gill Sans MT"/>
              </a:rPr>
              <a:t>hosts</a:t>
            </a:r>
            <a:endParaRPr sz="3200">
              <a:latin typeface="Gill Sans MT"/>
              <a:cs typeface="Gill Sans MT"/>
            </a:endParaRPr>
          </a:p>
          <a:p>
            <a:pPr marL="12700">
              <a:lnSpc>
                <a:spcPts val="3235"/>
              </a:lnSpc>
              <a:spcBef>
                <a:spcPts val="3125"/>
              </a:spcBef>
            </a:pPr>
            <a:r>
              <a:rPr sz="2050" spc="-900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2050" spc="32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21EAA"/>
                </a:solidFill>
                <a:latin typeface="Gill Sans MT"/>
                <a:cs typeface="Gill Sans MT"/>
              </a:rPr>
              <a:t>transport </a:t>
            </a:r>
            <a:r>
              <a:rPr sz="3200" i="1" dirty="0">
                <a:solidFill>
                  <a:srgbClr val="021EAA"/>
                </a:solidFill>
                <a:latin typeface="Gill Sans MT"/>
                <a:cs typeface="Gill Sans MT"/>
              </a:rPr>
              <a:t>layer:</a:t>
            </a:r>
            <a:r>
              <a:rPr sz="3200" i="1" spc="-25" dirty="0">
                <a:solidFill>
                  <a:srgbClr val="021EAA"/>
                </a:solidFill>
                <a:latin typeface="Gill Sans MT"/>
                <a:cs typeface="Gill Sans MT"/>
              </a:rPr>
              <a:t> </a:t>
            </a:r>
            <a:r>
              <a:rPr sz="3200" spc="-5" dirty="0">
                <a:latin typeface="Gill Sans MT"/>
                <a:cs typeface="Gill Sans MT"/>
              </a:rPr>
              <a:t>logical</a:t>
            </a:r>
            <a:endParaRPr sz="3200">
              <a:latin typeface="Gill Sans MT"/>
              <a:cs typeface="Gill Sans MT"/>
            </a:endParaRPr>
          </a:p>
          <a:p>
            <a:pPr marL="354965" marR="468630">
              <a:lnSpc>
                <a:spcPct val="70300"/>
              </a:lnSpc>
              <a:spcBef>
                <a:spcPts val="540"/>
              </a:spcBef>
            </a:pPr>
            <a:r>
              <a:rPr sz="3200" spc="-5" dirty="0">
                <a:latin typeface="Gill Sans MT"/>
                <a:cs typeface="Gill Sans MT"/>
              </a:rPr>
              <a:t>communication  </a:t>
            </a:r>
            <a:r>
              <a:rPr sz="3200" dirty="0">
                <a:latin typeface="Gill Sans MT"/>
                <a:cs typeface="Gill Sans MT"/>
              </a:rPr>
              <a:t>between</a:t>
            </a:r>
            <a:r>
              <a:rPr sz="3200" spc="-70" dirty="0">
                <a:latin typeface="Gill Sans MT"/>
                <a:cs typeface="Gill Sans MT"/>
              </a:rPr>
              <a:t> </a:t>
            </a:r>
            <a:r>
              <a:rPr sz="3200" spc="-5" dirty="0">
                <a:latin typeface="Gill Sans MT"/>
                <a:cs typeface="Gill Sans MT"/>
              </a:rPr>
              <a:t>processes</a:t>
            </a:r>
            <a:endParaRPr sz="3200">
              <a:latin typeface="Gill Sans MT"/>
              <a:cs typeface="Gill Sans MT"/>
            </a:endParaRPr>
          </a:p>
          <a:p>
            <a:pPr marL="697865" marR="5080" indent="-228600">
              <a:lnSpc>
                <a:spcPct val="69300"/>
              </a:lnSpc>
              <a:spcBef>
                <a:spcPts val="680"/>
              </a:spcBef>
            </a:pPr>
            <a:r>
              <a:rPr sz="2800" spc="-645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800" spc="-64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relies </a:t>
            </a:r>
            <a:r>
              <a:rPr sz="2800" dirty="0">
                <a:latin typeface="Gill Sans MT"/>
                <a:cs typeface="Gill Sans MT"/>
              </a:rPr>
              <a:t>on and </a:t>
            </a:r>
            <a:r>
              <a:rPr sz="2800" spc="-5" dirty="0">
                <a:latin typeface="Gill Sans MT"/>
                <a:cs typeface="Gill Sans MT"/>
              </a:rPr>
              <a:t>enhances  </a:t>
            </a:r>
            <a:r>
              <a:rPr sz="2800" dirty="0">
                <a:latin typeface="Gill Sans MT"/>
                <a:cs typeface="Gill Sans MT"/>
              </a:rPr>
              <a:t>network </a:t>
            </a:r>
            <a:r>
              <a:rPr sz="2800" spc="-5" dirty="0">
                <a:latin typeface="Gill Sans MT"/>
                <a:cs typeface="Gill Sans MT"/>
              </a:rPr>
              <a:t>layer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services</a:t>
            </a:r>
            <a:endParaRPr sz="2800">
              <a:latin typeface="Gill Sans MT"/>
              <a:cs typeface="Gill Sans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257135" y="2181225"/>
            <a:ext cx="4035425" cy="4070350"/>
            <a:chOff x="5257135" y="2181225"/>
            <a:chExt cx="4035425" cy="4070350"/>
          </a:xfrm>
        </p:grpSpPr>
        <p:sp>
          <p:nvSpPr>
            <p:cNvPr id="6" name="object 6"/>
            <p:cNvSpPr/>
            <p:nvPr/>
          </p:nvSpPr>
          <p:spPr>
            <a:xfrm>
              <a:off x="5266660" y="2405064"/>
              <a:ext cx="4016375" cy="3837304"/>
            </a:xfrm>
            <a:custGeom>
              <a:avLst/>
              <a:gdLst/>
              <a:ahLst/>
              <a:cxnLst/>
              <a:rect l="l" t="t" r="r" b="b"/>
              <a:pathLst>
                <a:path w="4016375" h="3837304">
                  <a:moveTo>
                    <a:pt x="0" y="0"/>
                  </a:moveTo>
                  <a:lnTo>
                    <a:pt x="4016373" y="0"/>
                  </a:lnTo>
                  <a:lnTo>
                    <a:pt x="4016373" y="3836985"/>
                  </a:lnTo>
                  <a:lnTo>
                    <a:pt x="0" y="3836985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39710" y="2181225"/>
              <a:ext cx="2695575" cy="433705"/>
            </a:xfrm>
            <a:custGeom>
              <a:avLst/>
              <a:gdLst/>
              <a:ahLst/>
              <a:cxnLst/>
              <a:rect l="l" t="t" r="r" b="b"/>
              <a:pathLst>
                <a:path w="2695575" h="433705">
                  <a:moveTo>
                    <a:pt x="2695573" y="0"/>
                  </a:moveTo>
                  <a:lnTo>
                    <a:pt x="0" y="0"/>
                  </a:lnTo>
                  <a:lnTo>
                    <a:pt x="0" y="433388"/>
                  </a:lnTo>
                  <a:lnTo>
                    <a:pt x="2695573" y="433388"/>
                  </a:lnTo>
                  <a:lnTo>
                    <a:pt x="26955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78750" y="2086541"/>
            <a:ext cx="3641725" cy="410908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545"/>
              </a:spcBef>
            </a:pPr>
            <a:r>
              <a:rPr sz="2800" i="1" spc="-5" dirty="0">
                <a:solidFill>
                  <a:srgbClr val="000099"/>
                </a:solidFill>
                <a:latin typeface="Gill Sans MT"/>
                <a:cs typeface="Gill Sans MT"/>
              </a:rPr>
              <a:t>household </a:t>
            </a:r>
            <a:r>
              <a:rPr sz="2800" i="1" spc="-10" dirty="0">
                <a:solidFill>
                  <a:srgbClr val="000099"/>
                </a:solidFill>
                <a:latin typeface="Gill Sans MT"/>
                <a:cs typeface="Gill Sans MT"/>
              </a:rPr>
              <a:t>analogy:</a:t>
            </a:r>
            <a:endParaRPr sz="2800">
              <a:latin typeface="Gill Sans MT"/>
              <a:cs typeface="Gill Sans MT"/>
            </a:endParaRPr>
          </a:p>
          <a:p>
            <a:pPr marL="12700">
              <a:lnSpc>
                <a:spcPts val="2470"/>
              </a:lnSpc>
              <a:spcBef>
                <a:spcPts val="415"/>
              </a:spcBef>
            </a:pPr>
            <a:r>
              <a:rPr sz="2400" i="1" dirty="0">
                <a:latin typeface="Gill Sans MT"/>
                <a:cs typeface="Gill Sans MT"/>
              </a:rPr>
              <a:t>12 kids in </a:t>
            </a:r>
            <a:r>
              <a:rPr sz="2400" i="1" spc="-10" dirty="0">
                <a:latin typeface="Gill Sans MT"/>
                <a:cs typeface="Gill Sans MT"/>
              </a:rPr>
              <a:t>Ann</a:t>
            </a:r>
            <a:r>
              <a:rPr sz="2450" i="1" spc="-10" dirty="0">
                <a:latin typeface="MS PGothic"/>
                <a:cs typeface="MS PGothic"/>
              </a:rPr>
              <a:t>’</a:t>
            </a:r>
            <a:r>
              <a:rPr sz="2400" i="1" spc="-10" dirty="0">
                <a:latin typeface="Gill Sans MT"/>
                <a:cs typeface="Gill Sans MT"/>
              </a:rPr>
              <a:t>s </a:t>
            </a:r>
            <a:r>
              <a:rPr sz="2400" i="1" spc="-5" dirty="0">
                <a:latin typeface="Gill Sans MT"/>
                <a:cs typeface="Gill Sans MT"/>
              </a:rPr>
              <a:t>house</a:t>
            </a:r>
            <a:r>
              <a:rPr sz="2400" i="1" spc="-45" dirty="0">
                <a:latin typeface="Gill Sans MT"/>
                <a:cs typeface="Gill Sans MT"/>
              </a:rPr>
              <a:t> </a:t>
            </a:r>
            <a:r>
              <a:rPr sz="2400" i="1" spc="-5" dirty="0">
                <a:latin typeface="Gill Sans MT"/>
                <a:cs typeface="Gill Sans MT"/>
              </a:rPr>
              <a:t>sending</a:t>
            </a:r>
            <a:endParaRPr sz="2400">
              <a:latin typeface="Gill Sans MT"/>
              <a:cs typeface="Gill Sans MT"/>
            </a:endParaRPr>
          </a:p>
          <a:p>
            <a:pPr marL="355600" marR="380365">
              <a:lnSpc>
                <a:spcPct val="69200"/>
              </a:lnSpc>
              <a:spcBef>
                <a:spcPts val="434"/>
              </a:spcBef>
            </a:pPr>
            <a:r>
              <a:rPr sz="2400" i="1" spc="-5" dirty="0">
                <a:latin typeface="Gill Sans MT"/>
                <a:cs typeface="Gill Sans MT"/>
              </a:rPr>
              <a:t>letters </a:t>
            </a:r>
            <a:r>
              <a:rPr sz="2400" i="1" dirty="0">
                <a:latin typeface="Gill Sans MT"/>
                <a:cs typeface="Gill Sans MT"/>
              </a:rPr>
              <a:t>to 12 kids in</a:t>
            </a:r>
            <a:r>
              <a:rPr sz="2400" i="1" spc="-75" dirty="0">
                <a:latin typeface="Gill Sans MT"/>
                <a:cs typeface="Gill Sans MT"/>
              </a:rPr>
              <a:t> </a:t>
            </a:r>
            <a:r>
              <a:rPr sz="2400" i="1" spc="-5" dirty="0">
                <a:latin typeface="Gill Sans MT"/>
                <a:cs typeface="Gill Sans MT"/>
              </a:rPr>
              <a:t>Bill</a:t>
            </a:r>
            <a:r>
              <a:rPr sz="2450" i="1" spc="-5" dirty="0">
                <a:latin typeface="MS PGothic"/>
                <a:cs typeface="MS PGothic"/>
              </a:rPr>
              <a:t>’</a:t>
            </a:r>
            <a:r>
              <a:rPr sz="2400" i="1" spc="-5" dirty="0">
                <a:latin typeface="Gill Sans MT"/>
                <a:cs typeface="Gill Sans MT"/>
              </a:rPr>
              <a:t>s  house:</a:t>
            </a:r>
            <a:endParaRPr sz="2400">
              <a:latin typeface="Gill Sans MT"/>
              <a:cs typeface="Gill Sans MT"/>
            </a:endParaRPr>
          </a:p>
          <a:p>
            <a:pPr marL="12700">
              <a:lnSpc>
                <a:spcPts val="2435"/>
              </a:lnSpc>
              <a:tabLst>
                <a:tab pos="354965" algn="l"/>
              </a:tabLst>
            </a:pPr>
            <a:r>
              <a:rPr sz="1550" spc="-690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550" spc="-690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Gill Sans MT"/>
                <a:cs typeface="Gill Sans MT"/>
              </a:rPr>
              <a:t>hosts </a:t>
            </a:r>
            <a:r>
              <a:rPr sz="2400" dirty="0">
                <a:latin typeface="Gill Sans MT"/>
                <a:cs typeface="Gill Sans MT"/>
              </a:rPr>
              <a:t>=</a:t>
            </a:r>
            <a:r>
              <a:rPr sz="2400" spc="-10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houses</a:t>
            </a:r>
            <a:endParaRPr sz="2400">
              <a:latin typeface="Gill Sans MT"/>
              <a:cs typeface="Gill Sans MT"/>
            </a:endParaRPr>
          </a:p>
          <a:p>
            <a:pPr marL="12700">
              <a:lnSpc>
                <a:spcPts val="2600"/>
              </a:lnSpc>
              <a:tabLst>
                <a:tab pos="354965" algn="l"/>
              </a:tabLst>
            </a:pPr>
            <a:r>
              <a:rPr sz="1550" spc="-690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550" spc="-690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Gill Sans MT"/>
                <a:cs typeface="Gill Sans MT"/>
              </a:rPr>
              <a:t>processes </a:t>
            </a:r>
            <a:r>
              <a:rPr sz="2400" dirty="0">
                <a:latin typeface="Gill Sans MT"/>
                <a:cs typeface="Gill Sans MT"/>
              </a:rPr>
              <a:t>=</a:t>
            </a:r>
            <a:r>
              <a:rPr sz="2400" spc="-1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kids</a:t>
            </a:r>
            <a:endParaRPr sz="2400">
              <a:latin typeface="Gill Sans MT"/>
              <a:cs typeface="Gill Sans MT"/>
            </a:endParaRPr>
          </a:p>
          <a:p>
            <a:pPr marL="355600" marR="168910" indent="-342900">
              <a:lnSpc>
                <a:spcPct val="70300"/>
              </a:lnSpc>
              <a:spcBef>
                <a:spcPts val="715"/>
              </a:spcBef>
              <a:tabLst>
                <a:tab pos="354965" algn="l"/>
              </a:tabLst>
            </a:pPr>
            <a:r>
              <a:rPr sz="1550" spc="-690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550" spc="-690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Gill Sans MT"/>
                <a:cs typeface="Gill Sans MT"/>
              </a:rPr>
              <a:t>app </a:t>
            </a:r>
            <a:r>
              <a:rPr sz="2400" spc="-5" dirty="0">
                <a:latin typeface="Gill Sans MT"/>
                <a:cs typeface="Gill Sans MT"/>
              </a:rPr>
              <a:t>messages </a:t>
            </a:r>
            <a:r>
              <a:rPr sz="2400" dirty="0">
                <a:latin typeface="Gill Sans MT"/>
                <a:cs typeface="Gill Sans MT"/>
              </a:rPr>
              <a:t>= </a:t>
            </a:r>
            <a:r>
              <a:rPr sz="2400" spc="-5" dirty="0">
                <a:latin typeface="Gill Sans MT"/>
                <a:cs typeface="Gill Sans MT"/>
              </a:rPr>
              <a:t>letters</a:t>
            </a:r>
            <a:r>
              <a:rPr sz="2400" spc="-40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in  </a:t>
            </a:r>
            <a:r>
              <a:rPr sz="2400" dirty="0">
                <a:latin typeface="Gill Sans MT"/>
                <a:cs typeface="Gill Sans MT"/>
              </a:rPr>
              <a:t>envelopes</a:t>
            </a:r>
            <a:endParaRPr sz="2400">
              <a:latin typeface="Gill Sans MT"/>
              <a:cs typeface="Gill Sans MT"/>
            </a:endParaRPr>
          </a:p>
          <a:p>
            <a:pPr marL="12700">
              <a:lnSpc>
                <a:spcPts val="2150"/>
              </a:lnSpc>
              <a:tabLst>
                <a:tab pos="354965" algn="l"/>
              </a:tabLst>
            </a:pPr>
            <a:r>
              <a:rPr sz="1550" spc="-690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550" spc="-690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Gill Sans MT"/>
                <a:cs typeface="Gill Sans MT"/>
              </a:rPr>
              <a:t>transport protocol </a:t>
            </a:r>
            <a:r>
              <a:rPr sz="2400" dirty="0">
                <a:latin typeface="Gill Sans MT"/>
                <a:cs typeface="Gill Sans MT"/>
              </a:rPr>
              <a:t>=</a:t>
            </a:r>
            <a:r>
              <a:rPr sz="2400" spc="-3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Ann</a:t>
            </a:r>
            <a:endParaRPr sz="2400">
              <a:latin typeface="Gill Sans MT"/>
              <a:cs typeface="Gill Sans MT"/>
            </a:endParaRPr>
          </a:p>
          <a:p>
            <a:pPr marL="355600" marR="76200">
              <a:lnSpc>
                <a:spcPct val="69400"/>
              </a:lnSpc>
              <a:spcBef>
                <a:spcPts val="455"/>
              </a:spcBef>
            </a:pPr>
            <a:r>
              <a:rPr sz="2400" dirty="0">
                <a:latin typeface="Gill Sans MT"/>
                <a:cs typeface="Gill Sans MT"/>
              </a:rPr>
              <a:t>and </a:t>
            </a:r>
            <a:r>
              <a:rPr sz="2400" spc="-5" dirty="0">
                <a:latin typeface="Gill Sans MT"/>
                <a:cs typeface="Gill Sans MT"/>
              </a:rPr>
              <a:t>Bill who </a:t>
            </a:r>
            <a:r>
              <a:rPr sz="2400" dirty="0">
                <a:latin typeface="Gill Sans MT"/>
                <a:cs typeface="Gill Sans MT"/>
              </a:rPr>
              <a:t>demux to</a:t>
            </a:r>
            <a:r>
              <a:rPr sz="2400" spc="-7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in-  house</a:t>
            </a:r>
            <a:r>
              <a:rPr sz="2400" spc="-10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siblings</a:t>
            </a:r>
            <a:endParaRPr sz="2400">
              <a:latin typeface="Gill Sans MT"/>
              <a:cs typeface="Gill Sans MT"/>
            </a:endParaRPr>
          </a:p>
          <a:p>
            <a:pPr marL="355600" marR="101600" indent="-342900">
              <a:lnSpc>
                <a:spcPct val="70300"/>
              </a:lnSpc>
              <a:spcBef>
                <a:spcPts val="550"/>
              </a:spcBef>
              <a:tabLst>
                <a:tab pos="354965" algn="l"/>
              </a:tabLst>
            </a:pPr>
            <a:r>
              <a:rPr sz="1550" spc="-690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550" spc="-690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Gill Sans MT"/>
                <a:cs typeface="Gill Sans MT"/>
              </a:rPr>
              <a:t>network-layer protocol </a:t>
            </a:r>
            <a:r>
              <a:rPr sz="2400" dirty="0">
                <a:latin typeface="Gill Sans MT"/>
                <a:cs typeface="Gill Sans MT"/>
              </a:rPr>
              <a:t>=  </a:t>
            </a:r>
            <a:r>
              <a:rPr sz="2400" spc="-5" dirty="0">
                <a:latin typeface="Gill Sans MT"/>
                <a:cs typeface="Gill Sans MT"/>
              </a:rPr>
              <a:t>postal</a:t>
            </a:r>
            <a:r>
              <a:rPr sz="2400" spc="-1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service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20" dirty="0"/>
              <a:t>Transport </a:t>
            </a:r>
            <a:r>
              <a:rPr spc="-5" dirty="0"/>
              <a:t>Layer</a:t>
            </a:r>
            <a:r>
              <a:rPr spc="-100" dirty="0"/>
              <a:t> </a:t>
            </a:r>
            <a:r>
              <a:rPr sz="1800" baseline="2314" dirty="0"/>
              <a:t>3-</a:t>
            </a:r>
            <a:fld id="{81D60167-4931-47E6-BA6A-407CBD079E47}" type="slidenum">
              <a:rPr sz="1800" baseline="2314" dirty="0"/>
              <a:pPr marL="12700">
                <a:lnSpc>
                  <a:spcPct val="100000"/>
                </a:lnSpc>
                <a:spcBef>
                  <a:spcPts val="160"/>
                </a:spcBef>
              </a:pPr>
              <a:t>4</a:t>
            </a:fld>
            <a:endParaRPr sz="1800" baseline="2314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8829" y="1510535"/>
            <a:ext cx="4049735" cy="114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0263" y="909320"/>
            <a:ext cx="57092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4275" algn="l"/>
              </a:tabLst>
            </a:pPr>
            <a:r>
              <a:rPr sz="4400" spc="-5" dirty="0"/>
              <a:t>Transport	Layer:</a:t>
            </a:r>
            <a:r>
              <a:rPr sz="4400" spc="-50" dirty="0"/>
              <a:t> </a:t>
            </a:r>
            <a:r>
              <a:rPr sz="4400" spc="-5" dirty="0"/>
              <a:t>Outline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20" dirty="0"/>
              <a:t>Transport </a:t>
            </a:r>
            <a:r>
              <a:rPr spc="-5" dirty="0"/>
              <a:t>Layer</a:t>
            </a:r>
            <a:r>
              <a:rPr spc="-100" dirty="0"/>
              <a:t> </a:t>
            </a:r>
            <a:r>
              <a:rPr sz="1800" baseline="2314" dirty="0"/>
              <a:t>3-</a:t>
            </a:r>
            <a:fld id="{81D60167-4931-47E6-BA6A-407CBD079E47}" type="slidenum">
              <a:rPr sz="1800" baseline="2314" dirty="0"/>
              <a:pPr marL="12700">
                <a:lnSpc>
                  <a:spcPct val="100000"/>
                </a:lnSpc>
                <a:spcBef>
                  <a:spcPts val="160"/>
                </a:spcBef>
              </a:pPr>
              <a:t>40</a:t>
            </a:fld>
            <a:endParaRPr sz="1800" baseline="2314"/>
          </a:p>
        </p:txBody>
      </p:sp>
      <p:sp>
        <p:nvSpPr>
          <p:cNvPr id="4" name="object 4"/>
          <p:cNvSpPr txBox="1"/>
          <p:nvPr/>
        </p:nvSpPr>
        <p:spPr>
          <a:xfrm>
            <a:off x="1070263" y="2037079"/>
            <a:ext cx="2819400" cy="243332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570865" marR="351790" indent="-558800">
              <a:lnSpc>
                <a:spcPts val="2800"/>
              </a:lnSpc>
              <a:spcBef>
                <a:spcPts val="660"/>
              </a:spcBef>
            </a:pPr>
            <a:r>
              <a:rPr sz="2800" dirty="0">
                <a:latin typeface="Gill Sans MT"/>
                <a:cs typeface="Gill Sans MT"/>
              </a:rPr>
              <a:t>1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transport-layer  </a:t>
            </a:r>
            <a:r>
              <a:rPr sz="2800" dirty="0">
                <a:latin typeface="Gill Sans MT"/>
                <a:cs typeface="Gill Sans MT"/>
              </a:rPr>
              <a:t>services</a:t>
            </a:r>
            <a:endParaRPr sz="2800">
              <a:latin typeface="Gill Sans MT"/>
              <a:cs typeface="Gill Sans MT"/>
            </a:endParaRPr>
          </a:p>
          <a:p>
            <a:pPr marL="570865" marR="150495" indent="-558800">
              <a:lnSpc>
                <a:spcPts val="2830"/>
              </a:lnSpc>
              <a:spcBef>
                <a:spcPts val="745"/>
              </a:spcBef>
            </a:pPr>
            <a:r>
              <a:rPr sz="2800" dirty="0">
                <a:latin typeface="Gill Sans MT"/>
                <a:cs typeface="Gill Sans MT"/>
              </a:rPr>
              <a:t>2 multiplexing and  demultiplexing</a:t>
            </a:r>
            <a:endParaRPr sz="2800">
              <a:latin typeface="Gill Sans MT"/>
              <a:cs typeface="Gill Sans MT"/>
            </a:endParaRPr>
          </a:p>
          <a:p>
            <a:pPr marL="570865" marR="5080" indent="-558800">
              <a:lnSpc>
                <a:spcPts val="2930"/>
              </a:lnSpc>
              <a:spcBef>
                <a:spcPts val="560"/>
              </a:spcBef>
            </a:pPr>
            <a:r>
              <a:rPr sz="2800" dirty="0">
                <a:latin typeface="Gill Sans MT"/>
                <a:cs typeface="Gill Sans MT"/>
              </a:rPr>
              <a:t>3 </a:t>
            </a:r>
            <a:r>
              <a:rPr sz="2800" spc="-5" dirty="0">
                <a:latin typeface="Gill Sans MT"/>
                <a:cs typeface="Gill Sans MT"/>
              </a:rPr>
              <a:t>connectionless  transport: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UDP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32663" y="2037079"/>
            <a:ext cx="3948429" cy="359854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571500" marR="698500" indent="-558800">
              <a:lnSpc>
                <a:spcPts val="2800"/>
              </a:lnSpc>
              <a:spcBef>
                <a:spcPts val="660"/>
              </a:spcBef>
            </a:pPr>
            <a:r>
              <a:rPr sz="2800" dirty="0">
                <a:latin typeface="Gill Sans MT"/>
                <a:cs typeface="Gill Sans MT"/>
              </a:rPr>
              <a:t>4 </a:t>
            </a:r>
            <a:r>
              <a:rPr sz="2800" spc="-5" dirty="0">
                <a:latin typeface="Gill Sans MT"/>
                <a:cs typeface="Gill Sans MT"/>
              </a:rPr>
              <a:t>connection-oriented  transport: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TCP</a:t>
            </a:r>
            <a:endParaRPr sz="2800">
              <a:latin typeface="Gill Sans MT"/>
              <a:cs typeface="Gill Sans MT"/>
            </a:endParaRPr>
          </a:p>
          <a:p>
            <a:pPr marL="685165">
              <a:lnSpc>
                <a:spcPct val="100000"/>
              </a:lnSpc>
              <a:spcBef>
                <a:spcPts val="175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segment</a:t>
            </a:r>
            <a:r>
              <a:rPr sz="2400" spc="-4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structure</a:t>
            </a:r>
            <a:endParaRPr sz="2400">
              <a:latin typeface="Gill Sans MT"/>
              <a:cs typeface="Gill Sans MT"/>
            </a:endParaRPr>
          </a:p>
          <a:p>
            <a:pPr marL="685165">
              <a:lnSpc>
                <a:spcPct val="100000"/>
              </a:lnSpc>
              <a:spcBef>
                <a:spcPts val="12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reliable </a:t>
            </a:r>
            <a:r>
              <a:rPr sz="2400" dirty="0">
                <a:latin typeface="Gill Sans MT"/>
                <a:cs typeface="Gill Sans MT"/>
              </a:rPr>
              <a:t>data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transfer</a:t>
            </a:r>
            <a:endParaRPr sz="2400">
              <a:latin typeface="Gill Sans MT"/>
              <a:cs typeface="Gill Sans MT"/>
            </a:endParaRPr>
          </a:p>
          <a:p>
            <a:pPr marL="685165">
              <a:lnSpc>
                <a:spcPct val="100000"/>
              </a:lnSpc>
              <a:spcBef>
                <a:spcPts val="12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Gill Sans MT"/>
                <a:cs typeface="Gill Sans MT"/>
              </a:rPr>
              <a:t>flow</a:t>
            </a:r>
            <a:r>
              <a:rPr sz="2400" spc="-40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control</a:t>
            </a:r>
            <a:endParaRPr sz="2400">
              <a:latin typeface="Gill Sans MT"/>
              <a:cs typeface="Gill Sans MT"/>
            </a:endParaRPr>
          </a:p>
          <a:p>
            <a:pPr marL="685165">
              <a:lnSpc>
                <a:spcPct val="100000"/>
              </a:lnSpc>
              <a:spcBef>
                <a:spcPts val="12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connection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management</a:t>
            </a:r>
            <a:endParaRPr sz="2400">
              <a:latin typeface="Gill Sans MT"/>
              <a:cs typeface="Gill Sans MT"/>
            </a:endParaRPr>
          </a:p>
          <a:p>
            <a:pPr marL="571500" marR="238125" indent="-558800">
              <a:lnSpc>
                <a:spcPts val="2830"/>
              </a:lnSpc>
              <a:spcBef>
                <a:spcPts val="790"/>
              </a:spcBef>
            </a:pPr>
            <a:r>
              <a:rPr sz="2800" dirty="0">
                <a:solidFill>
                  <a:srgbClr val="FF0000"/>
                </a:solidFill>
                <a:latin typeface="Gill Sans MT"/>
                <a:cs typeface="Gill Sans MT"/>
              </a:rPr>
              <a:t>5 principles of</a:t>
            </a:r>
            <a:r>
              <a:rPr sz="2800" spc="-8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Gill Sans MT"/>
                <a:cs typeface="Gill Sans MT"/>
              </a:rPr>
              <a:t>congestion  control</a:t>
            </a:r>
            <a:endParaRPr sz="28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Gill Sans MT"/>
                <a:cs typeface="Gill Sans MT"/>
              </a:rPr>
              <a:t>6 TCP </a:t>
            </a:r>
            <a:r>
              <a:rPr sz="2800" spc="-5" dirty="0">
                <a:latin typeface="Gill Sans MT"/>
                <a:cs typeface="Gill Sans MT"/>
              </a:rPr>
              <a:t>congestion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control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8829" y="1510535"/>
            <a:ext cx="4049735" cy="114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0263" y="909320"/>
            <a:ext cx="57092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4275" algn="l"/>
              </a:tabLst>
            </a:pPr>
            <a:r>
              <a:rPr sz="4400" spc="-5" dirty="0"/>
              <a:t>Transport	Layer:</a:t>
            </a:r>
            <a:r>
              <a:rPr sz="4400" spc="-50" dirty="0"/>
              <a:t> </a:t>
            </a:r>
            <a:r>
              <a:rPr sz="4400" spc="-5" dirty="0"/>
              <a:t>Outline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20" dirty="0"/>
              <a:t>Transport </a:t>
            </a:r>
            <a:r>
              <a:rPr spc="-5" dirty="0"/>
              <a:t>Layer</a:t>
            </a:r>
            <a:r>
              <a:rPr spc="-100" dirty="0"/>
              <a:t> </a:t>
            </a:r>
            <a:r>
              <a:rPr sz="1800" baseline="2314" dirty="0"/>
              <a:t>3-</a:t>
            </a:r>
            <a:fld id="{81D60167-4931-47E6-BA6A-407CBD079E47}" type="slidenum">
              <a:rPr sz="1800" baseline="2314" dirty="0"/>
              <a:pPr marL="12700">
                <a:lnSpc>
                  <a:spcPct val="100000"/>
                </a:lnSpc>
                <a:spcBef>
                  <a:spcPts val="160"/>
                </a:spcBef>
              </a:pPr>
              <a:t>41</a:t>
            </a:fld>
            <a:endParaRPr sz="1800" baseline="2314"/>
          </a:p>
        </p:txBody>
      </p:sp>
      <p:sp>
        <p:nvSpPr>
          <p:cNvPr id="4" name="object 4"/>
          <p:cNvSpPr txBox="1"/>
          <p:nvPr/>
        </p:nvSpPr>
        <p:spPr>
          <a:xfrm>
            <a:off x="1070263" y="2037079"/>
            <a:ext cx="2819400" cy="243332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570865" marR="351790" indent="-558800">
              <a:lnSpc>
                <a:spcPts val="2800"/>
              </a:lnSpc>
              <a:spcBef>
                <a:spcPts val="660"/>
              </a:spcBef>
            </a:pPr>
            <a:r>
              <a:rPr sz="2800" dirty="0">
                <a:latin typeface="Gill Sans MT"/>
                <a:cs typeface="Gill Sans MT"/>
              </a:rPr>
              <a:t>1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transport-layer  </a:t>
            </a:r>
            <a:r>
              <a:rPr sz="2800" dirty="0">
                <a:latin typeface="Gill Sans MT"/>
                <a:cs typeface="Gill Sans MT"/>
              </a:rPr>
              <a:t>services</a:t>
            </a:r>
            <a:endParaRPr sz="2800">
              <a:latin typeface="Gill Sans MT"/>
              <a:cs typeface="Gill Sans MT"/>
            </a:endParaRPr>
          </a:p>
          <a:p>
            <a:pPr marL="570865" marR="150495" indent="-558800">
              <a:lnSpc>
                <a:spcPts val="2830"/>
              </a:lnSpc>
              <a:spcBef>
                <a:spcPts val="745"/>
              </a:spcBef>
            </a:pPr>
            <a:r>
              <a:rPr sz="2800" dirty="0">
                <a:latin typeface="Gill Sans MT"/>
                <a:cs typeface="Gill Sans MT"/>
              </a:rPr>
              <a:t>2 multiplexing and  demultiplexing</a:t>
            </a:r>
            <a:endParaRPr sz="2800">
              <a:latin typeface="Gill Sans MT"/>
              <a:cs typeface="Gill Sans MT"/>
            </a:endParaRPr>
          </a:p>
          <a:p>
            <a:pPr marL="570865" marR="5080" indent="-558800">
              <a:lnSpc>
                <a:spcPts val="2930"/>
              </a:lnSpc>
              <a:spcBef>
                <a:spcPts val="560"/>
              </a:spcBef>
            </a:pPr>
            <a:r>
              <a:rPr sz="2800" dirty="0">
                <a:latin typeface="Gill Sans MT"/>
                <a:cs typeface="Gill Sans MT"/>
              </a:rPr>
              <a:t>3 </a:t>
            </a:r>
            <a:r>
              <a:rPr sz="2800" spc="-5" dirty="0">
                <a:latin typeface="Gill Sans MT"/>
                <a:cs typeface="Gill Sans MT"/>
              </a:rPr>
              <a:t>connectionless  transport: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UDP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32663" y="2037079"/>
            <a:ext cx="3948429" cy="359854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571500" marR="698500" indent="-558800">
              <a:lnSpc>
                <a:spcPts val="2800"/>
              </a:lnSpc>
              <a:spcBef>
                <a:spcPts val="660"/>
              </a:spcBef>
            </a:pPr>
            <a:r>
              <a:rPr sz="2800" dirty="0">
                <a:latin typeface="Gill Sans MT"/>
                <a:cs typeface="Gill Sans MT"/>
              </a:rPr>
              <a:t>4 </a:t>
            </a:r>
            <a:r>
              <a:rPr sz="2800" spc="-5" dirty="0">
                <a:latin typeface="Gill Sans MT"/>
                <a:cs typeface="Gill Sans MT"/>
              </a:rPr>
              <a:t>connection-oriented  transport: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TCP</a:t>
            </a:r>
            <a:endParaRPr sz="2800">
              <a:latin typeface="Gill Sans MT"/>
              <a:cs typeface="Gill Sans MT"/>
            </a:endParaRPr>
          </a:p>
          <a:p>
            <a:pPr marL="685165">
              <a:lnSpc>
                <a:spcPct val="100000"/>
              </a:lnSpc>
              <a:spcBef>
                <a:spcPts val="175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segment</a:t>
            </a:r>
            <a:r>
              <a:rPr sz="2400" spc="-4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structure</a:t>
            </a:r>
            <a:endParaRPr sz="2400">
              <a:latin typeface="Gill Sans MT"/>
              <a:cs typeface="Gill Sans MT"/>
            </a:endParaRPr>
          </a:p>
          <a:p>
            <a:pPr marL="685165">
              <a:lnSpc>
                <a:spcPct val="100000"/>
              </a:lnSpc>
              <a:spcBef>
                <a:spcPts val="12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reliable </a:t>
            </a:r>
            <a:r>
              <a:rPr sz="2400" dirty="0">
                <a:latin typeface="Gill Sans MT"/>
                <a:cs typeface="Gill Sans MT"/>
              </a:rPr>
              <a:t>data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transfer</a:t>
            </a:r>
            <a:endParaRPr sz="2400">
              <a:latin typeface="Gill Sans MT"/>
              <a:cs typeface="Gill Sans MT"/>
            </a:endParaRPr>
          </a:p>
          <a:p>
            <a:pPr marL="685165">
              <a:lnSpc>
                <a:spcPct val="100000"/>
              </a:lnSpc>
              <a:spcBef>
                <a:spcPts val="12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Gill Sans MT"/>
                <a:cs typeface="Gill Sans MT"/>
              </a:rPr>
              <a:t>flow</a:t>
            </a:r>
            <a:r>
              <a:rPr sz="2400" spc="-40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control</a:t>
            </a:r>
            <a:endParaRPr sz="2400">
              <a:latin typeface="Gill Sans MT"/>
              <a:cs typeface="Gill Sans MT"/>
            </a:endParaRPr>
          </a:p>
          <a:p>
            <a:pPr marL="685165">
              <a:lnSpc>
                <a:spcPct val="100000"/>
              </a:lnSpc>
              <a:spcBef>
                <a:spcPts val="12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connection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management</a:t>
            </a:r>
            <a:endParaRPr sz="2400">
              <a:latin typeface="Gill Sans MT"/>
              <a:cs typeface="Gill Sans MT"/>
            </a:endParaRPr>
          </a:p>
          <a:p>
            <a:pPr marL="571500" marR="238125" indent="-558800">
              <a:lnSpc>
                <a:spcPts val="2830"/>
              </a:lnSpc>
              <a:spcBef>
                <a:spcPts val="790"/>
              </a:spcBef>
            </a:pPr>
            <a:r>
              <a:rPr sz="2800" dirty="0">
                <a:latin typeface="Gill Sans MT"/>
                <a:cs typeface="Gill Sans MT"/>
              </a:rPr>
              <a:t>5 principles of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congestion  control</a:t>
            </a:r>
            <a:endParaRPr sz="28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solidFill>
                  <a:srgbClr val="FF0000"/>
                </a:solidFill>
                <a:latin typeface="Gill Sans MT"/>
                <a:cs typeface="Gill Sans MT"/>
              </a:rPr>
              <a:t>6 TCP </a:t>
            </a:r>
            <a:r>
              <a:rPr sz="2800" spc="-5" dirty="0">
                <a:solidFill>
                  <a:srgbClr val="FF0000"/>
                </a:solidFill>
                <a:latin typeface="Gill Sans MT"/>
                <a:cs typeface="Gill Sans MT"/>
              </a:rPr>
              <a:t>congestion</a:t>
            </a:r>
            <a:r>
              <a:rPr sz="2800" spc="-4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Gill Sans MT"/>
                <a:cs typeface="Gill Sans MT"/>
              </a:rPr>
              <a:t>control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0263" y="2029459"/>
            <a:ext cx="7390765" cy="3555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-5" dirty="0">
                <a:solidFill>
                  <a:srgbClr val="CC0000"/>
                </a:solidFill>
                <a:latin typeface="Gill Sans MT"/>
                <a:cs typeface="Gill Sans MT"/>
              </a:rPr>
              <a:t>congestion</a:t>
            </a:r>
            <a:r>
              <a:rPr sz="3200" spc="-5" dirty="0">
                <a:solidFill>
                  <a:srgbClr val="CC0000"/>
                </a:solidFill>
                <a:latin typeface="Gill Sans MT"/>
                <a:cs typeface="Gill Sans MT"/>
              </a:rPr>
              <a:t>:</a:t>
            </a:r>
            <a:endParaRPr sz="3200">
              <a:latin typeface="Gill Sans MT"/>
              <a:cs typeface="Gill Sans MT"/>
            </a:endParaRPr>
          </a:p>
          <a:p>
            <a:pPr marL="354965" marR="5080" indent="-342900">
              <a:lnSpc>
                <a:spcPts val="2830"/>
              </a:lnSpc>
              <a:spcBef>
                <a:spcPts val="625"/>
              </a:spcBef>
              <a:tabLst>
                <a:tab pos="354965" algn="l"/>
              </a:tabLst>
            </a:pPr>
            <a:r>
              <a:rPr sz="1800" spc="-795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800" spc="-795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Gill Sans MT"/>
                <a:cs typeface="Gill Sans MT"/>
              </a:rPr>
              <a:t>informally: </a:t>
            </a:r>
            <a:r>
              <a:rPr sz="2800" spc="-5" dirty="0">
                <a:latin typeface="MS PGothic"/>
                <a:cs typeface="MS PGothic"/>
              </a:rPr>
              <a:t>“</a:t>
            </a:r>
            <a:r>
              <a:rPr sz="2800" spc="-5" dirty="0">
                <a:latin typeface="Gill Sans MT"/>
                <a:cs typeface="Gill Sans MT"/>
              </a:rPr>
              <a:t>too many </a:t>
            </a:r>
            <a:r>
              <a:rPr sz="2800" dirty="0">
                <a:latin typeface="Gill Sans MT"/>
                <a:cs typeface="Gill Sans MT"/>
              </a:rPr>
              <a:t>sources </a:t>
            </a:r>
            <a:r>
              <a:rPr sz="2800" spc="-5" dirty="0">
                <a:latin typeface="Gill Sans MT"/>
                <a:cs typeface="Gill Sans MT"/>
              </a:rPr>
              <a:t>sending too </a:t>
            </a:r>
            <a:r>
              <a:rPr sz="2800" dirty="0">
                <a:latin typeface="Gill Sans MT"/>
                <a:cs typeface="Gill Sans MT"/>
              </a:rPr>
              <a:t>much  data </a:t>
            </a:r>
            <a:r>
              <a:rPr sz="2800" spc="-5" dirty="0">
                <a:latin typeface="Gill Sans MT"/>
                <a:cs typeface="Gill Sans MT"/>
              </a:rPr>
              <a:t>too fast for </a:t>
            </a:r>
            <a:r>
              <a:rPr sz="2800" i="1" spc="-5" dirty="0">
                <a:solidFill>
                  <a:srgbClr val="000099"/>
                </a:solidFill>
                <a:latin typeface="Gill Sans MT"/>
                <a:cs typeface="Gill Sans MT"/>
              </a:rPr>
              <a:t>network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5" dirty="0">
                <a:latin typeface="Gill Sans MT"/>
                <a:cs typeface="Gill Sans MT"/>
              </a:rPr>
              <a:t> handle</a:t>
            </a:r>
            <a:r>
              <a:rPr sz="2800" spc="-5" dirty="0">
                <a:latin typeface="MS PGothic"/>
                <a:cs typeface="MS PGothic"/>
              </a:rPr>
              <a:t>”</a:t>
            </a:r>
            <a:endParaRPr sz="2800">
              <a:latin typeface="MS PGothic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  <a:tabLst>
                <a:tab pos="354965" algn="l"/>
              </a:tabLst>
            </a:pPr>
            <a:r>
              <a:rPr sz="1800" spc="-795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800" spc="-795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Gill Sans MT"/>
                <a:cs typeface="Gill Sans MT"/>
              </a:rPr>
              <a:t>different from </a:t>
            </a:r>
            <a:r>
              <a:rPr sz="2800" dirty="0">
                <a:latin typeface="Gill Sans MT"/>
                <a:cs typeface="Gill Sans MT"/>
              </a:rPr>
              <a:t>flow</a:t>
            </a:r>
            <a:r>
              <a:rPr sz="2800" spc="-5" dirty="0">
                <a:latin typeface="Gill Sans MT"/>
                <a:cs typeface="Gill Sans MT"/>
              </a:rPr>
              <a:t> control!</a:t>
            </a:r>
            <a:endParaRPr sz="28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354965" algn="l"/>
              </a:tabLst>
            </a:pPr>
            <a:r>
              <a:rPr sz="1800" spc="-795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800" spc="-795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Gill Sans MT"/>
                <a:cs typeface="Gill Sans MT"/>
              </a:rPr>
              <a:t>manifestations:</a:t>
            </a:r>
            <a:endParaRPr sz="2800">
              <a:latin typeface="Gill Sans MT"/>
              <a:cs typeface="Gill Sans MT"/>
            </a:endParaRPr>
          </a:p>
          <a:p>
            <a:pPr marL="469265">
              <a:lnSpc>
                <a:spcPct val="100000"/>
              </a:lnSpc>
              <a:spcBef>
                <a:spcPts val="240"/>
              </a:spcBef>
            </a:pPr>
            <a:r>
              <a:rPr sz="2800" spc="-645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800" spc="-64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lost packets (buffer </a:t>
            </a:r>
            <a:r>
              <a:rPr sz="2800" dirty="0">
                <a:latin typeface="Gill Sans MT"/>
                <a:cs typeface="Gill Sans MT"/>
              </a:rPr>
              <a:t>overflow at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routers)</a:t>
            </a:r>
            <a:endParaRPr sz="2800">
              <a:latin typeface="Gill Sans MT"/>
              <a:cs typeface="Gill Sans MT"/>
            </a:endParaRPr>
          </a:p>
          <a:p>
            <a:pPr marL="469265">
              <a:lnSpc>
                <a:spcPct val="100000"/>
              </a:lnSpc>
              <a:spcBef>
                <a:spcPts val="140"/>
              </a:spcBef>
            </a:pPr>
            <a:r>
              <a:rPr sz="2800" spc="-645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800" spc="-64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long </a:t>
            </a:r>
            <a:r>
              <a:rPr sz="2800" dirty="0">
                <a:latin typeface="Gill Sans MT"/>
                <a:cs typeface="Gill Sans MT"/>
              </a:rPr>
              <a:t>delays </a:t>
            </a:r>
            <a:r>
              <a:rPr sz="2800" spc="-5" dirty="0">
                <a:latin typeface="Gill Sans MT"/>
                <a:cs typeface="Gill Sans MT"/>
              </a:rPr>
              <a:t>(queueing in router</a:t>
            </a:r>
            <a:r>
              <a:rPr sz="2800" spc="-10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buffers)</a:t>
            </a:r>
            <a:endParaRPr sz="28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354965" algn="l"/>
              </a:tabLst>
            </a:pPr>
            <a:r>
              <a:rPr sz="1800" spc="-795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800" spc="-795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Gill Sans MT"/>
                <a:cs typeface="Gill Sans MT"/>
              </a:rPr>
              <a:t>a </a:t>
            </a:r>
            <a:r>
              <a:rPr sz="2800" spc="-5" dirty="0">
                <a:latin typeface="Gill Sans MT"/>
                <a:cs typeface="Gill Sans MT"/>
              </a:rPr>
              <a:t>top-10</a:t>
            </a:r>
            <a:r>
              <a:rPr sz="2800" spc="-10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problem!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8041" y="1577210"/>
            <a:ext cx="6750603" cy="114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03601" y="1007269"/>
            <a:ext cx="65659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Principles of </a:t>
            </a:r>
            <a:r>
              <a:rPr spc="-5" dirty="0"/>
              <a:t>congestion</a:t>
            </a:r>
            <a:r>
              <a:rPr spc="-55" dirty="0"/>
              <a:t> </a:t>
            </a:r>
            <a:r>
              <a:rPr spc="-5" dirty="0"/>
              <a:t>control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20" dirty="0"/>
              <a:t>Transport </a:t>
            </a:r>
            <a:r>
              <a:rPr spc="-5" dirty="0"/>
              <a:t>Layer</a:t>
            </a:r>
            <a:r>
              <a:rPr spc="-100" dirty="0"/>
              <a:t> </a:t>
            </a:r>
            <a:r>
              <a:rPr sz="1800" baseline="2314" dirty="0"/>
              <a:t>3-</a:t>
            </a:r>
            <a:fld id="{81D60167-4931-47E6-BA6A-407CBD079E47}" type="slidenum">
              <a:rPr sz="1800" baseline="2314" dirty="0"/>
              <a:pPr marL="12700">
                <a:lnSpc>
                  <a:spcPct val="100000"/>
                </a:lnSpc>
                <a:spcBef>
                  <a:spcPts val="160"/>
                </a:spcBef>
              </a:pPr>
              <a:t>42</a:t>
            </a:fld>
            <a:endParaRPr sz="1800" baseline="2314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10923" y="2105026"/>
            <a:ext cx="5495925" cy="2127250"/>
            <a:chOff x="3810923" y="2105026"/>
            <a:chExt cx="5495925" cy="2127250"/>
          </a:xfrm>
        </p:grpSpPr>
        <p:sp>
          <p:nvSpPr>
            <p:cNvPr id="3" name="object 3"/>
            <p:cNvSpPr/>
            <p:nvPr/>
          </p:nvSpPr>
          <p:spPr>
            <a:xfrm>
              <a:off x="4690398" y="2105026"/>
              <a:ext cx="250825" cy="9302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57023" y="2801938"/>
              <a:ext cx="525461" cy="43497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80920" y="2843664"/>
              <a:ext cx="255499" cy="19918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15685" y="3046413"/>
              <a:ext cx="250825" cy="9302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15685" y="3046413"/>
              <a:ext cx="250825" cy="930275"/>
            </a:xfrm>
            <a:custGeom>
              <a:avLst/>
              <a:gdLst/>
              <a:ahLst/>
              <a:cxnLst/>
              <a:rect l="l" t="t" r="r" b="b"/>
              <a:pathLst>
                <a:path w="250825" h="930275">
                  <a:moveTo>
                    <a:pt x="0" y="925927"/>
                  </a:moveTo>
                  <a:lnTo>
                    <a:pt x="242601" y="0"/>
                  </a:lnTo>
                  <a:lnTo>
                    <a:pt x="250824" y="886803"/>
                  </a:lnTo>
                  <a:lnTo>
                    <a:pt x="123356" y="930274"/>
                  </a:lnTo>
                  <a:lnTo>
                    <a:pt x="0" y="925927"/>
                  </a:lnTo>
                  <a:close/>
                </a:path>
              </a:pathLst>
            </a:custGeom>
            <a:ln w="9524">
              <a:solidFill>
                <a:srgbClr val="E4E4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3748" y="3544888"/>
              <a:ext cx="1063625" cy="234950"/>
            </a:xfrm>
            <a:custGeom>
              <a:avLst/>
              <a:gdLst/>
              <a:ahLst/>
              <a:cxnLst/>
              <a:rect l="l" t="t" r="r" b="b"/>
              <a:pathLst>
                <a:path w="1063625" h="234950">
                  <a:moveTo>
                    <a:pt x="531813" y="0"/>
                  </a:moveTo>
                  <a:lnTo>
                    <a:pt x="459649" y="1072"/>
                  </a:lnTo>
                  <a:lnTo>
                    <a:pt x="390436" y="4196"/>
                  </a:lnTo>
                  <a:lnTo>
                    <a:pt x="324807" y="9231"/>
                  </a:lnTo>
                  <a:lnTo>
                    <a:pt x="263397" y="16038"/>
                  </a:lnTo>
                  <a:lnTo>
                    <a:pt x="206838" y="24477"/>
                  </a:lnTo>
                  <a:lnTo>
                    <a:pt x="155764" y="34407"/>
                  </a:lnTo>
                  <a:lnTo>
                    <a:pt x="110809" y="45689"/>
                  </a:lnTo>
                  <a:lnTo>
                    <a:pt x="72608" y="58182"/>
                  </a:lnTo>
                  <a:lnTo>
                    <a:pt x="18996" y="86245"/>
                  </a:lnTo>
                  <a:lnTo>
                    <a:pt x="0" y="117475"/>
                  </a:lnTo>
                  <a:lnTo>
                    <a:pt x="4854" y="133415"/>
                  </a:lnTo>
                  <a:lnTo>
                    <a:pt x="41792" y="163201"/>
                  </a:lnTo>
                  <a:lnTo>
                    <a:pt x="110809" y="189260"/>
                  </a:lnTo>
                  <a:lnTo>
                    <a:pt x="155764" y="200542"/>
                  </a:lnTo>
                  <a:lnTo>
                    <a:pt x="206838" y="210472"/>
                  </a:lnTo>
                  <a:lnTo>
                    <a:pt x="263397" y="218911"/>
                  </a:lnTo>
                  <a:lnTo>
                    <a:pt x="324807" y="225718"/>
                  </a:lnTo>
                  <a:lnTo>
                    <a:pt x="390436" y="230753"/>
                  </a:lnTo>
                  <a:lnTo>
                    <a:pt x="459649" y="233877"/>
                  </a:lnTo>
                  <a:lnTo>
                    <a:pt x="531813" y="234950"/>
                  </a:lnTo>
                  <a:lnTo>
                    <a:pt x="603977" y="233877"/>
                  </a:lnTo>
                  <a:lnTo>
                    <a:pt x="673190" y="230753"/>
                  </a:lnTo>
                  <a:lnTo>
                    <a:pt x="738818" y="225718"/>
                  </a:lnTo>
                  <a:lnTo>
                    <a:pt x="800229" y="218911"/>
                  </a:lnTo>
                  <a:lnTo>
                    <a:pt x="856787" y="210472"/>
                  </a:lnTo>
                  <a:lnTo>
                    <a:pt x="907861" y="200542"/>
                  </a:lnTo>
                  <a:lnTo>
                    <a:pt x="952815" y="189260"/>
                  </a:lnTo>
                  <a:lnTo>
                    <a:pt x="991017" y="176766"/>
                  </a:lnTo>
                  <a:lnTo>
                    <a:pt x="1044629" y="148704"/>
                  </a:lnTo>
                  <a:lnTo>
                    <a:pt x="1063626" y="117475"/>
                  </a:lnTo>
                  <a:lnTo>
                    <a:pt x="1058771" y="101534"/>
                  </a:lnTo>
                  <a:lnTo>
                    <a:pt x="1021833" y="71748"/>
                  </a:lnTo>
                  <a:lnTo>
                    <a:pt x="952815" y="45689"/>
                  </a:lnTo>
                  <a:lnTo>
                    <a:pt x="907861" y="34407"/>
                  </a:lnTo>
                  <a:lnTo>
                    <a:pt x="856787" y="24477"/>
                  </a:lnTo>
                  <a:lnTo>
                    <a:pt x="800229" y="16038"/>
                  </a:lnTo>
                  <a:lnTo>
                    <a:pt x="738818" y="9231"/>
                  </a:lnTo>
                  <a:lnTo>
                    <a:pt x="673190" y="4196"/>
                  </a:lnTo>
                  <a:lnTo>
                    <a:pt x="603977" y="1072"/>
                  </a:lnTo>
                  <a:lnTo>
                    <a:pt x="531813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3748" y="3544888"/>
              <a:ext cx="1063625" cy="234950"/>
            </a:xfrm>
            <a:custGeom>
              <a:avLst/>
              <a:gdLst/>
              <a:ahLst/>
              <a:cxnLst/>
              <a:rect l="l" t="t" r="r" b="b"/>
              <a:pathLst>
                <a:path w="1063625" h="234950">
                  <a:moveTo>
                    <a:pt x="0" y="117474"/>
                  </a:moveTo>
                  <a:lnTo>
                    <a:pt x="41792" y="71748"/>
                  </a:lnTo>
                  <a:lnTo>
                    <a:pt x="110809" y="45689"/>
                  </a:lnTo>
                  <a:lnTo>
                    <a:pt x="155764" y="34407"/>
                  </a:lnTo>
                  <a:lnTo>
                    <a:pt x="206837" y="24477"/>
                  </a:lnTo>
                  <a:lnTo>
                    <a:pt x="263396" y="16038"/>
                  </a:lnTo>
                  <a:lnTo>
                    <a:pt x="324807" y="9231"/>
                  </a:lnTo>
                  <a:lnTo>
                    <a:pt x="390436" y="4196"/>
                  </a:lnTo>
                  <a:lnTo>
                    <a:pt x="459649" y="1072"/>
                  </a:lnTo>
                  <a:lnTo>
                    <a:pt x="531813" y="0"/>
                  </a:lnTo>
                  <a:lnTo>
                    <a:pt x="603976" y="1072"/>
                  </a:lnTo>
                  <a:lnTo>
                    <a:pt x="673189" y="4196"/>
                  </a:lnTo>
                  <a:lnTo>
                    <a:pt x="738818" y="9231"/>
                  </a:lnTo>
                  <a:lnTo>
                    <a:pt x="800228" y="16038"/>
                  </a:lnTo>
                  <a:lnTo>
                    <a:pt x="856787" y="24477"/>
                  </a:lnTo>
                  <a:lnTo>
                    <a:pt x="907861" y="34407"/>
                  </a:lnTo>
                  <a:lnTo>
                    <a:pt x="952815" y="45689"/>
                  </a:lnTo>
                  <a:lnTo>
                    <a:pt x="991017" y="58183"/>
                  </a:lnTo>
                  <a:lnTo>
                    <a:pt x="1044628" y="86245"/>
                  </a:lnTo>
                  <a:lnTo>
                    <a:pt x="1063625" y="117474"/>
                  </a:lnTo>
                  <a:lnTo>
                    <a:pt x="1058770" y="133415"/>
                  </a:lnTo>
                  <a:lnTo>
                    <a:pt x="1021833" y="163201"/>
                  </a:lnTo>
                  <a:lnTo>
                    <a:pt x="952815" y="189260"/>
                  </a:lnTo>
                  <a:lnTo>
                    <a:pt x="907861" y="200542"/>
                  </a:lnTo>
                  <a:lnTo>
                    <a:pt x="856787" y="210472"/>
                  </a:lnTo>
                  <a:lnTo>
                    <a:pt x="800228" y="218911"/>
                  </a:lnTo>
                  <a:lnTo>
                    <a:pt x="738818" y="225718"/>
                  </a:lnTo>
                  <a:lnTo>
                    <a:pt x="673189" y="230753"/>
                  </a:lnTo>
                  <a:lnTo>
                    <a:pt x="603976" y="233877"/>
                  </a:lnTo>
                  <a:lnTo>
                    <a:pt x="531813" y="234950"/>
                  </a:lnTo>
                  <a:lnTo>
                    <a:pt x="459649" y="233877"/>
                  </a:lnTo>
                  <a:lnTo>
                    <a:pt x="390436" y="230753"/>
                  </a:lnTo>
                  <a:lnTo>
                    <a:pt x="324807" y="225718"/>
                  </a:lnTo>
                  <a:lnTo>
                    <a:pt x="263396" y="218911"/>
                  </a:lnTo>
                  <a:lnTo>
                    <a:pt x="206837" y="210472"/>
                  </a:lnTo>
                  <a:lnTo>
                    <a:pt x="155764" y="200542"/>
                  </a:lnTo>
                  <a:lnTo>
                    <a:pt x="110809" y="189260"/>
                  </a:lnTo>
                  <a:lnTo>
                    <a:pt x="72608" y="176766"/>
                  </a:lnTo>
                  <a:lnTo>
                    <a:pt x="18996" y="148704"/>
                  </a:lnTo>
                  <a:lnTo>
                    <a:pt x="0" y="117474"/>
                  </a:lnTo>
                  <a:close/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93748" y="3525838"/>
              <a:ext cx="0" cy="146050"/>
            </a:xfrm>
            <a:custGeom>
              <a:avLst/>
              <a:gdLst/>
              <a:ahLst/>
              <a:cxnLst/>
              <a:rect l="l" t="t" r="r" b="b"/>
              <a:pathLst>
                <a:path h="146050">
                  <a:moveTo>
                    <a:pt x="0" y="0"/>
                  </a:moveTo>
                  <a:lnTo>
                    <a:pt x="1" y="146049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51022" y="3525838"/>
              <a:ext cx="12700" cy="139700"/>
            </a:xfrm>
            <a:custGeom>
              <a:avLst/>
              <a:gdLst/>
              <a:ahLst/>
              <a:cxnLst/>
              <a:rect l="l" t="t" r="r" b="b"/>
              <a:pathLst>
                <a:path w="12700" h="139700">
                  <a:moveTo>
                    <a:pt x="6350" y="0"/>
                  </a:moveTo>
                  <a:lnTo>
                    <a:pt x="6350" y="133349"/>
                  </a:lnTo>
                </a:path>
                <a:path w="12700" h="139700">
                  <a:moveTo>
                    <a:pt x="0" y="139699"/>
                  </a:moveTo>
                  <a:lnTo>
                    <a:pt x="12700" y="139699"/>
                  </a:lnTo>
                </a:path>
              </a:pathLst>
            </a:custGeom>
            <a:ln w="12700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82627" y="3357575"/>
              <a:ext cx="1075055" cy="311150"/>
            </a:xfrm>
            <a:custGeom>
              <a:avLst/>
              <a:gdLst/>
              <a:ahLst/>
              <a:cxnLst/>
              <a:rect l="l" t="t" r="r" b="b"/>
              <a:pathLst>
                <a:path w="1075054" h="311150">
                  <a:moveTo>
                    <a:pt x="1074737" y="158750"/>
                  </a:moveTo>
                  <a:lnTo>
                    <a:pt x="1055814" y="158750"/>
                  </a:lnTo>
                  <a:lnTo>
                    <a:pt x="1058773" y="155041"/>
                  </a:lnTo>
                  <a:lnTo>
                    <a:pt x="1063625" y="136525"/>
                  </a:lnTo>
                  <a:lnTo>
                    <a:pt x="1044625" y="100228"/>
                  </a:lnTo>
                  <a:lnTo>
                    <a:pt x="991019" y="67614"/>
                  </a:lnTo>
                  <a:lnTo>
                    <a:pt x="952817" y="53098"/>
                  </a:lnTo>
                  <a:lnTo>
                    <a:pt x="907859" y="39979"/>
                  </a:lnTo>
                  <a:lnTo>
                    <a:pt x="856792" y="28435"/>
                  </a:lnTo>
                  <a:lnTo>
                    <a:pt x="800227" y="18630"/>
                  </a:lnTo>
                  <a:lnTo>
                    <a:pt x="738822" y="10718"/>
                  </a:lnTo>
                  <a:lnTo>
                    <a:pt x="673188" y="4876"/>
                  </a:lnTo>
                  <a:lnTo>
                    <a:pt x="603973" y="1244"/>
                  </a:lnTo>
                  <a:lnTo>
                    <a:pt x="531812" y="0"/>
                  </a:lnTo>
                  <a:lnTo>
                    <a:pt x="459651" y="1244"/>
                  </a:lnTo>
                  <a:lnTo>
                    <a:pt x="390436" y="4876"/>
                  </a:lnTo>
                  <a:lnTo>
                    <a:pt x="324815" y="10718"/>
                  </a:lnTo>
                  <a:lnTo>
                    <a:pt x="263398" y="18630"/>
                  </a:lnTo>
                  <a:lnTo>
                    <a:pt x="206844" y="28435"/>
                  </a:lnTo>
                  <a:lnTo>
                    <a:pt x="155765" y="39979"/>
                  </a:lnTo>
                  <a:lnTo>
                    <a:pt x="110807" y="53098"/>
                  </a:lnTo>
                  <a:lnTo>
                    <a:pt x="72605" y="67614"/>
                  </a:lnTo>
                  <a:lnTo>
                    <a:pt x="18999" y="100228"/>
                  </a:lnTo>
                  <a:lnTo>
                    <a:pt x="0" y="136525"/>
                  </a:lnTo>
                  <a:lnTo>
                    <a:pt x="4851" y="155041"/>
                  </a:lnTo>
                  <a:lnTo>
                    <a:pt x="15379" y="168275"/>
                  </a:lnTo>
                  <a:lnTo>
                    <a:pt x="11112" y="168275"/>
                  </a:lnTo>
                  <a:lnTo>
                    <a:pt x="11112" y="311150"/>
                  </a:lnTo>
                  <a:lnTo>
                    <a:pt x="263525" y="311150"/>
                  </a:lnTo>
                  <a:lnTo>
                    <a:pt x="263525" y="254431"/>
                  </a:lnTo>
                  <a:lnTo>
                    <a:pt x="324815" y="262318"/>
                  </a:lnTo>
                  <a:lnTo>
                    <a:pt x="390436" y="268173"/>
                  </a:lnTo>
                  <a:lnTo>
                    <a:pt x="459651" y="271792"/>
                  </a:lnTo>
                  <a:lnTo>
                    <a:pt x="531812" y="273050"/>
                  </a:lnTo>
                  <a:lnTo>
                    <a:pt x="603973" y="271792"/>
                  </a:lnTo>
                  <a:lnTo>
                    <a:pt x="673188" y="268173"/>
                  </a:lnTo>
                  <a:lnTo>
                    <a:pt x="738822" y="262318"/>
                  </a:lnTo>
                  <a:lnTo>
                    <a:pt x="752475" y="260565"/>
                  </a:lnTo>
                  <a:lnTo>
                    <a:pt x="752475" y="301625"/>
                  </a:lnTo>
                  <a:lnTo>
                    <a:pt x="1074737" y="301625"/>
                  </a:lnTo>
                  <a:lnTo>
                    <a:pt x="1074737" y="15875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82635" y="3357563"/>
              <a:ext cx="1063625" cy="273050"/>
            </a:xfrm>
            <a:custGeom>
              <a:avLst/>
              <a:gdLst/>
              <a:ahLst/>
              <a:cxnLst/>
              <a:rect l="l" t="t" r="r" b="b"/>
              <a:pathLst>
                <a:path w="1063625" h="273050">
                  <a:moveTo>
                    <a:pt x="0" y="136524"/>
                  </a:moveTo>
                  <a:lnTo>
                    <a:pt x="18996" y="100231"/>
                  </a:lnTo>
                  <a:lnTo>
                    <a:pt x="72608" y="67618"/>
                  </a:lnTo>
                  <a:lnTo>
                    <a:pt x="110809" y="53098"/>
                  </a:lnTo>
                  <a:lnTo>
                    <a:pt x="155764" y="39987"/>
                  </a:lnTo>
                  <a:lnTo>
                    <a:pt x="206837" y="28446"/>
                  </a:lnTo>
                  <a:lnTo>
                    <a:pt x="263396" y="18639"/>
                  </a:lnTo>
                  <a:lnTo>
                    <a:pt x="324807" y="10728"/>
                  </a:lnTo>
                  <a:lnTo>
                    <a:pt x="390436" y="4876"/>
                  </a:lnTo>
                  <a:lnTo>
                    <a:pt x="459649" y="1246"/>
                  </a:lnTo>
                  <a:lnTo>
                    <a:pt x="531813" y="0"/>
                  </a:lnTo>
                  <a:lnTo>
                    <a:pt x="603976" y="1246"/>
                  </a:lnTo>
                  <a:lnTo>
                    <a:pt x="673189" y="4876"/>
                  </a:lnTo>
                  <a:lnTo>
                    <a:pt x="738818" y="10728"/>
                  </a:lnTo>
                  <a:lnTo>
                    <a:pt x="800228" y="18639"/>
                  </a:lnTo>
                  <a:lnTo>
                    <a:pt x="856787" y="28446"/>
                  </a:lnTo>
                  <a:lnTo>
                    <a:pt x="907861" y="39987"/>
                  </a:lnTo>
                  <a:lnTo>
                    <a:pt x="952815" y="53098"/>
                  </a:lnTo>
                  <a:lnTo>
                    <a:pt x="991017" y="67618"/>
                  </a:lnTo>
                  <a:lnTo>
                    <a:pt x="1044628" y="100231"/>
                  </a:lnTo>
                  <a:lnTo>
                    <a:pt x="1063625" y="136524"/>
                  </a:lnTo>
                  <a:lnTo>
                    <a:pt x="1058770" y="155050"/>
                  </a:lnTo>
                  <a:lnTo>
                    <a:pt x="1021833" y="189666"/>
                  </a:lnTo>
                  <a:lnTo>
                    <a:pt x="952815" y="219951"/>
                  </a:lnTo>
                  <a:lnTo>
                    <a:pt x="907861" y="233062"/>
                  </a:lnTo>
                  <a:lnTo>
                    <a:pt x="856787" y="244603"/>
                  </a:lnTo>
                  <a:lnTo>
                    <a:pt x="800228" y="254410"/>
                  </a:lnTo>
                  <a:lnTo>
                    <a:pt x="738818" y="262321"/>
                  </a:lnTo>
                  <a:lnTo>
                    <a:pt x="673189" y="268173"/>
                  </a:lnTo>
                  <a:lnTo>
                    <a:pt x="603976" y="271803"/>
                  </a:lnTo>
                  <a:lnTo>
                    <a:pt x="531813" y="273049"/>
                  </a:lnTo>
                  <a:lnTo>
                    <a:pt x="459649" y="271803"/>
                  </a:lnTo>
                  <a:lnTo>
                    <a:pt x="390436" y="268173"/>
                  </a:lnTo>
                  <a:lnTo>
                    <a:pt x="324807" y="262321"/>
                  </a:lnTo>
                  <a:lnTo>
                    <a:pt x="263396" y="254410"/>
                  </a:lnTo>
                  <a:lnTo>
                    <a:pt x="206837" y="244603"/>
                  </a:lnTo>
                  <a:lnTo>
                    <a:pt x="155764" y="233062"/>
                  </a:lnTo>
                  <a:lnTo>
                    <a:pt x="110809" y="219951"/>
                  </a:lnTo>
                  <a:lnTo>
                    <a:pt x="72608" y="205431"/>
                  </a:lnTo>
                  <a:lnTo>
                    <a:pt x="18996" y="172818"/>
                  </a:lnTo>
                  <a:lnTo>
                    <a:pt x="0" y="136524"/>
                  </a:lnTo>
                  <a:close/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39810" y="3416301"/>
              <a:ext cx="188595" cy="3810"/>
            </a:xfrm>
            <a:custGeom>
              <a:avLst/>
              <a:gdLst/>
              <a:ahLst/>
              <a:cxnLst/>
              <a:rect l="l" t="t" r="r" b="b"/>
              <a:pathLst>
                <a:path w="188595" h="3810">
                  <a:moveTo>
                    <a:pt x="-14287" y="1635"/>
                  </a:moveTo>
                  <a:lnTo>
                    <a:pt x="202519" y="1635"/>
                  </a:lnTo>
                </a:path>
              </a:pathLst>
            </a:custGeom>
            <a:ln w="31846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12984" y="3419572"/>
              <a:ext cx="196215" cy="157480"/>
            </a:xfrm>
            <a:custGeom>
              <a:avLst/>
              <a:gdLst/>
              <a:ahLst/>
              <a:cxnLst/>
              <a:rect l="l" t="t" r="r" b="b"/>
              <a:pathLst>
                <a:path w="196215" h="157479">
                  <a:moveTo>
                    <a:pt x="0" y="0"/>
                  </a:moveTo>
                  <a:lnTo>
                    <a:pt x="195760" y="157065"/>
                  </a:lnTo>
                </a:path>
              </a:pathLst>
            </a:custGeom>
            <a:ln w="2857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25523" y="3571843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79">
                  <a:moveTo>
                    <a:pt x="0" y="0"/>
                  </a:moveTo>
                  <a:lnTo>
                    <a:pt x="144456" y="0"/>
                  </a:lnTo>
                </a:path>
              </a:pathLst>
            </a:custGeom>
            <a:ln w="31815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01215" y="3414712"/>
              <a:ext cx="165735" cy="0"/>
            </a:xfrm>
            <a:custGeom>
              <a:avLst/>
              <a:gdLst/>
              <a:ahLst/>
              <a:cxnLst/>
              <a:rect l="l" t="t" r="r" b="b"/>
              <a:pathLst>
                <a:path w="165734">
                  <a:moveTo>
                    <a:pt x="0" y="1"/>
                  </a:moveTo>
                  <a:lnTo>
                    <a:pt x="165644" y="0"/>
                  </a:lnTo>
                </a:path>
              </a:pathLst>
            </a:custGeom>
            <a:ln w="2857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12984" y="3414714"/>
              <a:ext cx="196215" cy="155575"/>
            </a:xfrm>
            <a:custGeom>
              <a:avLst/>
              <a:gdLst/>
              <a:ahLst/>
              <a:cxnLst/>
              <a:rect l="l" t="t" r="r" b="b"/>
              <a:pathLst>
                <a:path w="196215" h="155575">
                  <a:moveTo>
                    <a:pt x="0" y="155509"/>
                  </a:moveTo>
                  <a:lnTo>
                    <a:pt x="195760" y="0"/>
                  </a:lnTo>
                </a:path>
              </a:pathLst>
            </a:custGeom>
            <a:ln w="2857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051259" y="2316163"/>
              <a:ext cx="250825" cy="9302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051259" y="2316163"/>
              <a:ext cx="250825" cy="930275"/>
            </a:xfrm>
            <a:custGeom>
              <a:avLst/>
              <a:gdLst/>
              <a:ahLst/>
              <a:cxnLst/>
              <a:rect l="l" t="t" r="r" b="b"/>
              <a:pathLst>
                <a:path w="250825" h="930275">
                  <a:moveTo>
                    <a:pt x="250825" y="925927"/>
                  </a:moveTo>
                  <a:lnTo>
                    <a:pt x="8223" y="0"/>
                  </a:lnTo>
                  <a:lnTo>
                    <a:pt x="0" y="886803"/>
                  </a:lnTo>
                  <a:lnTo>
                    <a:pt x="127468" y="930274"/>
                  </a:lnTo>
                  <a:lnTo>
                    <a:pt x="250825" y="925927"/>
                  </a:lnTo>
                  <a:close/>
                </a:path>
              </a:pathLst>
            </a:custGeom>
            <a:ln w="9524">
              <a:solidFill>
                <a:srgbClr val="E4E4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675022" y="3297238"/>
              <a:ext cx="250825" cy="9302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675021" y="3297238"/>
              <a:ext cx="250825" cy="930275"/>
            </a:xfrm>
            <a:custGeom>
              <a:avLst/>
              <a:gdLst/>
              <a:ahLst/>
              <a:cxnLst/>
              <a:rect l="l" t="t" r="r" b="b"/>
              <a:pathLst>
                <a:path w="250825" h="930275">
                  <a:moveTo>
                    <a:pt x="250824" y="925927"/>
                  </a:moveTo>
                  <a:lnTo>
                    <a:pt x="8223" y="0"/>
                  </a:lnTo>
                  <a:lnTo>
                    <a:pt x="0" y="886803"/>
                  </a:lnTo>
                  <a:lnTo>
                    <a:pt x="127468" y="930274"/>
                  </a:lnTo>
                  <a:lnTo>
                    <a:pt x="250824" y="925927"/>
                  </a:lnTo>
                  <a:close/>
                </a:path>
              </a:pathLst>
            </a:custGeom>
            <a:ln w="9524">
              <a:solidFill>
                <a:srgbClr val="E4E4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901557" y="1269235"/>
            <a:ext cx="7200746" cy="1143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867063" y="763271"/>
            <a:ext cx="71888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Causes/costs </a:t>
            </a:r>
            <a:r>
              <a:rPr sz="3600" dirty="0"/>
              <a:t>of </a:t>
            </a:r>
            <a:r>
              <a:rPr sz="3600" spc="-5" dirty="0"/>
              <a:t>congestion: scenario</a:t>
            </a:r>
            <a:r>
              <a:rPr sz="3600" spc="10" dirty="0"/>
              <a:t> </a:t>
            </a:r>
            <a:r>
              <a:rPr sz="3600" dirty="0"/>
              <a:t>1</a:t>
            </a:r>
            <a:endParaRPr sz="3600"/>
          </a:p>
        </p:txBody>
      </p:sp>
      <p:sp>
        <p:nvSpPr>
          <p:cNvPr id="25" name="object 25"/>
          <p:cNvSpPr txBox="1"/>
          <p:nvPr/>
        </p:nvSpPr>
        <p:spPr>
          <a:xfrm>
            <a:off x="784513" y="1966595"/>
            <a:ext cx="2657475" cy="18008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4965" marR="486409" indent="-342900">
              <a:lnSpc>
                <a:spcPts val="2000"/>
              </a:lnSpc>
              <a:spcBef>
                <a:spcPts val="500"/>
              </a:spcBef>
              <a:tabLst>
                <a:tab pos="354965" algn="l"/>
              </a:tabLst>
            </a:pPr>
            <a:r>
              <a:rPr sz="1300" spc="-580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300" spc="-580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Gill Sans MT"/>
                <a:cs typeface="Gill Sans MT"/>
              </a:rPr>
              <a:t>two </a:t>
            </a:r>
            <a:r>
              <a:rPr sz="2000" spc="-5" dirty="0">
                <a:latin typeface="Gill Sans MT"/>
                <a:cs typeface="Gill Sans MT"/>
              </a:rPr>
              <a:t>senders,</a:t>
            </a:r>
            <a:r>
              <a:rPr sz="2000" spc="-75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two  receivers</a:t>
            </a:r>
            <a:endParaRPr sz="2000">
              <a:latin typeface="Gill Sans MT"/>
              <a:cs typeface="Gill Sans MT"/>
            </a:endParaRPr>
          </a:p>
          <a:p>
            <a:pPr marL="12700">
              <a:lnSpc>
                <a:spcPts val="2260"/>
              </a:lnSpc>
              <a:spcBef>
                <a:spcPts val="80"/>
              </a:spcBef>
              <a:tabLst>
                <a:tab pos="354965" algn="l"/>
              </a:tabLst>
            </a:pPr>
            <a:r>
              <a:rPr sz="1300" spc="-580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300" spc="-580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Gill Sans MT"/>
                <a:cs typeface="Gill Sans MT"/>
              </a:rPr>
              <a:t>one </a:t>
            </a:r>
            <a:r>
              <a:rPr sz="2000" spc="-5" dirty="0">
                <a:latin typeface="Gill Sans MT"/>
                <a:cs typeface="Gill Sans MT"/>
              </a:rPr>
              <a:t>router,</a:t>
            </a:r>
            <a:r>
              <a:rPr sz="2000" spc="-25" dirty="0">
                <a:latin typeface="Gill Sans MT"/>
                <a:cs typeface="Gill Sans MT"/>
              </a:rPr>
              <a:t> </a:t>
            </a:r>
            <a:r>
              <a:rPr sz="2000" b="1" spc="-5" dirty="0">
                <a:solidFill>
                  <a:srgbClr val="262699"/>
                </a:solidFill>
                <a:latin typeface="Gill Sans MT"/>
                <a:cs typeface="Gill Sans MT"/>
              </a:rPr>
              <a:t>infinite</a:t>
            </a:r>
            <a:endParaRPr sz="2000">
              <a:latin typeface="Gill Sans MT"/>
              <a:cs typeface="Gill Sans MT"/>
            </a:endParaRPr>
          </a:p>
          <a:p>
            <a:pPr marL="354965">
              <a:lnSpc>
                <a:spcPts val="2260"/>
              </a:lnSpc>
            </a:pPr>
            <a:r>
              <a:rPr sz="2000" dirty="0">
                <a:latin typeface="Gill Sans MT"/>
                <a:cs typeface="Gill Sans MT"/>
              </a:rPr>
              <a:t>buffers</a:t>
            </a:r>
            <a:endParaRPr sz="20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  <a:tabLst>
                <a:tab pos="354965" algn="l"/>
              </a:tabLst>
            </a:pPr>
            <a:r>
              <a:rPr sz="1300" spc="-580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300" spc="-580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Gill Sans MT"/>
                <a:cs typeface="Gill Sans MT"/>
              </a:rPr>
              <a:t>output </a:t>
            </a:r>
            <a:r>
              <a:rPr sz="2000" spc="-5" dirty="0">
                <a:latin typeface="Gill Sans MT"/>
                <a:cs typeface="Gill Sans MT"/>
              </a:rPr>
              <a:t>link capacity:</a:t>
            </a:r>
            <a:r>
              <a:rPr sz="2000" spc="-60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R</a:t>
            </a:r>
            <a:endParaRPr sz="20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300" spc="-580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300" spc="-580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Gill Sans MT"/>
                <a:cs typeface="Gill Sans MT"/>
              </a:rPr>
              <a:t>no</a:t>
            </a:r>
            <a:r>
              <a:rPr sz="2000" spc="-15" dirty="0">
                <a:latin typeface="Gill Sans MT"/>
                <a:cs typeface="Gill Sans MT"/>
              </a:rPr>
              <a:t> </a:t>
            </a:r>
            <a:r>
              <a:rPr sz="2000" spc="-5" dirty="0">
                <a:latin typeface="Gill Sans MT"/>
                <a:cs typeface="Gill Sans MT"/>
              </a:rPr>
              <a:t>retransmission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67200" y="6254432"/>
            <a:ext cx="3021965" cy="5842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marR="5080" indent="-342900">
              <a:lnSpc>
                <a:spcPts val="2000"/>
              </a:lnSpc>
              <a:spcBef>
                <a:spcPts val="500"/>
              </a:spcBef>
              <a:tabLst>
                <a:tab pos="354965" algn="l"/>
              </a:tabLst>
            </a:pPr>
            <a:r>
              <a:rPr sz="1300" spc="-580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300" spc="-580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Gill Sans MT"/>
                <a:cs typeface="Gill Sans MT"/>
              </a:rPr>
              <a:t>maximum per-connection  throughput: R/2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64513" y="2668270"/>
            <a:ext cx="1226185" cy="3860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81915">
              <a:lnSpc>
                <a:spcPts val="1400"/>
              </a:lnSpc>
              <a:spcBef>
                <a:spcPts val="180"/>
              </a:spcBef>
            </a:pPr>
            <a:r>
              <a:rPr sz="1200" dirty="0">
                <a:latin typeface="Arial"/>
                <a:cs typeface="Arial"/>
              </a:rPr>
              <a:t>unlimited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shared  output link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buffers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912648" y="2155826"/>
            <a:ext cx="993775" cy="1895475"/>
            <a:chOff x="4912648" y="2155826"/>
            <a:chExt cx="993775" cy="1895475"/>
          </a:xfrm>
        </p:grpSpPr>
        <p:sp>
          <p:nvSpPr>
            <p:cNvPr id="29" name="object 29"/>
            <p:cNvSpPr/>
            <p:nvPr/>
          </p:nvSpPr>
          <p:spPr>
            <a:xfrm>
              <a:off x="4977735" y="3179763"/>
              <a:ext cx="923925" cy="866775"/>
            </a:xfrm>
            <a:custGeom>
              <a:avLst/>
              <a:gdLst/>
              <a:ahLst/>
              <a:cxnLst/>
              <a:rect l="l" t="t" r="r" b="b"/>
              <a:pathLst>
                <a:path w="923925" h="866775">
                  <a:moveTo>
                    <a:pt x="923924" y="0"/>
                  </a:moveTo>
                  <a:lnTo>
                    <a:pt x="0" y="866774"/>
                  </a:lnTo>
                </a:path>
                <a:path w="923925" h="866775">
                  <a:moveTo>
                    <a:pt x="923924" y="0"/>
                  </a:moveTo>
                  <a:lnTo>
                    <a:pt x="485774" y="158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956696" y="2191460"/>
              <a:ext cx="612140" cy="874394"/>
            </a:xfrm>
            <a:custGeom>
              <a:avLst/>
              <a:gdLst/>
              <a:ahLst/>
              <a:cxnLst/>
              <a:rect l="l" t="t" r="r" b="b"/>
              <a:pathLst>
                <a:path w="612139" h="874394">
                  <a:moveTo>
                    <a:pt x="611581" y="0"/>
                  </a:moveTo>
                  <a:lnTo>
                    <a:pt x="0" y="0"/>
                  </a:lnTo>
                  <a:lnTo>
                    <a:pt x="0" y="843140"/>
                  </a:lnTo>
                  <a:lnTo>
                    <a:pt x="0" y="874014"/>
                  </a:lnTo>
                  <a:lnTo>
                    <a:pt x="611581" y="874014"/>
                  </a:lnTo>
                  <a:lnTo>
                    <a:pt x="611581" y="843140"/>
                  </a:lnTo>
                  <a:lnTo>
                    <a:pt x="611581" y="0"/>
                  </a:lnTo>
                  <a:close/>
                </a:path>
              </a:pathLst>
            </a:custGeom>
            <a:solidFill>
              <a:srgbClr val="A7A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956704" y="2191459"/>
              <a:ext cx="612140" cy="874394"/>
            </a:xfrm>
            <a:custGeom>
              <a:avLst/>
              <a:gdLst/>
              <a:ahLst/>
              <a:cxnLst/>
              <a:rect l="l" t="t" r="r" b="b"/>
              <a:pathLst>
                <a:path w="612139" h="874394">
                  <a:moveTo>
                    <a:pt x="0" y="0"/>
                  </a:moveTo>
                  <a:lnTo>
                    <a:pt x="611581" y="0"/>
                  </a:lnTo>
                  <a:lnTo>
                    <a:pt x="611581" y="874002"/>
                  </a:lnTo>
                  <a:lnTo>
                    <a:pt x="0" y="87400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919945" y="2160588"/>
              <a:ext cx="612140" cy="874394"/>
            </a:xfrm>
            <a:custGeom>
              <a:avLst/>
              <a:gdLst/>
              <a:ahLst/>
              <a:cxnLst/>
              <a:rect l="l" t="t" r="r" b="b"/>
              <a:pathLst>
                <a:path w="612139" h="874394">
                  <a:moveTo>
                    <a:pt x="611582" y="0"/>
                  </a:moveTo>
                  <a:lnTo>
                    <a:pt x="0" y="0"/>
                  </a:lnTo>
                  <a:lnTo>
                    <a:pt x="0" y="874002"/>
                  </a:lnTo>
                  <a:lnTo>
                    <a:pt x="611582" y="874002"/>
                  </a:lnTo>
                  <a:lnTo>
                    <a:pt x="6115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919945" y="2160589"/>
              <a:ext cx="612140" cy="874394"/>
            </a:xfrm>
            <a:custGeom>
              <a:avLst/>
              <a:gdLst/>
              <a:ahLst/>
              <a:cxnLst/>
              <a:rect l="l" t="t" r="r" b="b"/>
              <a:pathLst>
                <a:path w="612139" h="874394">
                  <a:moveTo>
                    <a:pt x="0" y="0"/>
                  </a:moveTo>
                  <a:lnTo>
                    <a:pt x="611581" y="0"/>
                  </a:lnTo>
                  <a:lnTo>
                    <a:pt x="611581" y="874002"/>
                  </a:lnTo>
                  <a:lnTo>
                    <a:pt x="0" y="87400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919945" y="2344758"/>
              <a:ext cx="612140" cy="1270"/>
            </a:xfrm>
            <a:custGeom>
              <a:avLst/>
              <a:gdLst/>
              <a:ahLst/>
              <a:cxnLst/>
              <a:rect l="l" t="t" r="r" b="b"/>
              <a:pathLst>
                <a:path w="612139" h="1269">
                  <a:moveTo>
                    <a:pt x="0" y="0"/>
                  </a:moveTo>
                  <a:lnTo>
                    <a:pt x="611581" y="106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928819" y="2536377"/>
              <a:ext cx="621665" cy="635"/>
            </a:xfrm>
            <a:custGeom>
              <a:avLst/>
              <a:gdLst/>
              <a:ahLst/>
              <a:cxnLst/>
              <a:rect l="l" t="t" r="r" b="b"/>
              <a:pathLst>
                <a:path w="621664" h="635">
                  <a:moveTo>
                    <a:pt x="0" y="0"/>
                  </a:moveTo>
                  <a:lnTo>
                    <a:pt x="621087" y="53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918678" y="2713094"/>
              <a:ext cx="621665" cy="635"/>
            </a:xfrm>
            <a:custGeom>
              <a:avLst/>
              <a:gdLst/>
              <a:ahLst/>
              <a:cxnLst/>
              <a:rect l="l" t="t" r="r" b="b"/>
              <a:pathLst>
                <a:path w="621664" h="635">
                  <a:moveTo>
                    <a:pt x="0" y="0"/>
                  </a:moveTo>
                  <a:lnTo>
                    <a:pt x="621087" y="53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917410" y="2873310"/>
              <a:ext cx="613410" cy="1270"/>
            </a:xfrm>
            <a:custGeom>
              <a:avLst/>
              <a:gdLst/>
              <a:ahLst/>
              <a:cxnLst/>
              <a:rect l="l" t="t" r="r" b="b"/>
              <a:pathLst>
                <a:path w="613410" h="1269">
                  <a:moveTo>
                    <a:pt x="0" y="0"/>
                  </a:moveTo>
                  <a:lnTo>
                    <a:pt x="612848" y="106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321463" y="2353945"/>
            <a:ext cx="4000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Host</a:t>
            </a:r>
            <a:r>
              <a:rPr sz="1000" spc="-1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565813" y="1626870"/>
            <a:ext cx="1621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original </a:t>
            </a:r>
            <a:r>
              <a:rPr sz="1600" spc="-5" dirty="0">
                <a:latin typeface="Arial"/>
                <a:cs typeface="Arial"/>
              </a:rPr>
              <a:t>data: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00"/>
                </a:solidFill>
                <a:latin typeface="Symbol"/>
                <a:cs typeface="Symbol"/>
              </a:rPr>
              <a:t></a:t>
            </a:r>
            <a:r>
              <a:rPr sz="2400" baseline="-20833" dirty="0">
                <a:solidFill>
                  <a:srgbClr val="D81E00"/>
                </a:solidFill>
                <a:latin typeface="Arial"/>
                <a:cs typeface="Arial"/>
              </a:rPr>
              <a:t>in</a:t>
            </a:r>
            <a:endParaRPr sz="2400" baseline="-20833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055398" y="3051176"/>
            <a:ext cx="2022475" cy="914400"/>
            <a:chOff x="4055398" y="3051176"/>
            <a:chExt cx="2022475" cy="914400"/>
          </a:xfrm>
        </p:grpSpPr>
        <p:sp>
          <p:nvSpPr>
            <p:cNvPr id="41" name="object 41"/>
            <p:cNvSpPr/>
            <p:nvPr/>
          </p:nvSpPr>
          <p:spPr>
            <a:xfrm>
              <a:off x="4099445" y="3086811"/>
              <a:ext cx="612140" cy="874394"/>
            </a:xfrm>
            <a:custGeom>
              <a:avLst/>
              <a:gdLst/>
              <a:ahLst/>
              <a:cxnLst/>
              <a:rect l="l" t="t" r="r" b="b"/>
              <a:pathLst>
                <a:path w="612139" h="874395">
                  <a:moveTo>
                    <a:pt x="611581" y="0"/>
                  </a:moveTo>
                  <a:lnTo>
                    <a:pt x="0" y="0"/>
                  </a:lnTo>
                  <a:lnTo>
                    <a:pt x="0" y="843140"/>
                  </a:lnTo>
                  <a:lnTo>
                    <a:pt x="0" y="874014"/>
                  </a:lnTo>
                  <a:lnTo>
                    <a:pt x="611581" y="874014"/>
                  </a:lnTo>
                  <a:lnTo>
                    <a:pt x="611581" y="843140"/>
                  </a:lnTo>
                  <a:lnTo>
                    <a:pt x="611581" y="0"/>
                  </a:lnTo>
                  <a:close/>
                </a:path>
              </a:pathLst>
            </a:custGeom>
            <a:solidFill>
              <a:srgbClr val="A7A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099454" y="3086810"/>
              <a:ext cx="612140" cy="874394"/>
            </a:xfrm>
            <a:custGeom>
              <a:avLst/>
              <a:gdLst/>
              <a:ahLst/>
              <a:cxnLst/>
              <a:rect l="l" t="t" r="r" b="b"/>
              <a:pathLst>
                <a:path w="612139" h="874395">
                  <a:moveTo>
                    <a:pt x="0" y="0"/>
                  </a:moveTo>
                  <a:lnTo>
                    <a:pt x="611582" y="0"/>
                  </a:lnTo>
                  <a:lnTo>
                    <a:pt x="611582" y="874002"/>
                  </a:lnTo>
                  <a:lnTo>
                    <a:pt x="0" y="87400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062695" y="3055938"/>
              <a:ext cx="612140" cy="874394"/>
            </a:xfrm>
            <a:custGeom>
              <a:avLst/>
              <a:gdLst/>
              <a:ahLst/>
              <a:cxnLst/>
              <a:rect l="l" t="t" r="r" b="b"/>
              <a:pathLst>
                <a:path w="612139" h="874395">
                  <a:moveTo>
                    <a:pt x="611582" y="0"/>
                  </a:moveTo>
                  <a:lnTo>
                    <a:pt x="0" y="0"/>
                  </a:lnTo>
                  <a:lnTo>
                    <a:pt x="0" y="874002"/>
                  </a:lnTo>
                  <a:lnTo>
                    <a:pt x="611582" y="874002"/>
                  </a:lnTo>
                  <a:lnTo>
                    <a:pt x="6115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062695" y="3055938"/>
              <a:ext cx="612140" cy="874394"/>
            </a:xfrm>
            <a:custGeom>
              <a:avLst/>
              <a:gdLst/>
              <a:ahLst/>
              <a:cxnLst/>
              <a:rect l="l" t="t" r="r" b="b"/>
              <a:pathLst>
                <a:path w="612139" h="874395">
                  <a:moveTo>
                    <a:pt x="0" y="0"/>
                  </a:moveTo>
                  <a:lnTo>
                    <a:pt x="611581" y="0"/>
                  </a:lnTo>
                  <a:lnTo>
                    <a:pt x="611581" y="874002"/>
                  </a:lnTo>
                  <a:lnTo>
                    <a:pt x="0" y="87400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062695" y="3240107"/>
              <a:ext cx="612140" cy="1270"/>
            </a:xfrm>
            <a:custGeom>
              <a:avLst/>
              <a:gdLst/>
              <a:ahLst/>
              <a:cxnLst/>
              <a:rect l="l" t="t" r="r" b="b"/>
              <a:pathLst>
                <a:path w="612139" h="1269">
                  <a:moveTo>
                    <a:pt x="0" y="0"/>
                  </a:moveTo>
                  <a:lnTo>
                    <a:pt x="611581" y="106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071569" y="3431728"/>
              <a:ext cx="621665" cy="635"/>
            </a:xfrm>
            <a:custGeom>
              <a:avLst/>
              <a:gdLst/>
              <a:ahLst/>
              <a:cxnLst/>
              <a:rect l="l" t="t" r="r" b="b"/>
              <a:pathLst>
                <a:path w="621664" h="635">
                  <a:moveTo>
                    <a:pt x="0" y="0"/>
                  </a:moveTo>
                  <a:lnTo>
                    <a:pt x="621087" y="53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061429" y="3608444"/>
              <a:ext cx="621665" cy="635"/>
            </a:xfrm>
            <a:custGeom>
              <a:avLst/>
              <a:gdLst/>
              <a:ahLst/>
              <a:cxnLst/>
              <a:rect l="l" t="t" r="r" b="b"/>
              <a:pathLst>
                <a:path w="621664" h="635">
                  <a:moveTo>
                    <a:pt x="0" y="0"/>
                  </a:moveTo>
                  <a:lnTo>
                    <a:pt x="621087" y="53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060160" y="3768660"/>
              <a:ext cx="613410" cy="1270"/>
            </a:xfrm>
            <a:custGeom>
              <a:avLst/>
              <a:gdLst/>
              <a:ahLst/>
              <a:cxnLst/>
              <a:rect l="l" t="t" r="r" b="b"/>
              <a:pathLst>
                <a:path w="613410" h="1270">
                  <a:moveTo>
                    <a:pt x="0" y="0"/>
                  </a:moveTo>
                  <a:lnTo>
                    <a:pt x="612848" y="106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463510" y="3579813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609599" y="0"/>
                  </a:moveTo>
                  <a:lnTo>
                    <a:pt x="0" y="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238788" y="3903345"/>
            <a:ext cx="40703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Host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</a:t>
            </a:r>
            <a:endParaRPr sz="1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522123" y="3903345"/>
            <a:ext cx="4730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9740" algn="l"/>
              </a:tabLst>
            </a:pPr>
            <a:r>
              <a:rPr sz="1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4306223" y="1992313"/>
            <a:ext cx="4762500" cy="2202180"/>
            <a:chOff x="4306223" y="1992313"/>
            <a:chExt cx="4762500" cy="2202180"/>
          </a:xfrm>
        </p:grpSpPr>
        <p:sp>
          <p:nvSpPr>
            <p:cNvPr id="53" name="object 53"/>
            <p:cNvSpPr/>
            <p:nvPr/>
          </p:nvSpPr>
          <p:spPr>
            <a:xfrm>
              <a:off x="7127211" y="3579814"/>
              <a:ext cx="565150" cy="0"/>
            </a:xfrm>
            <a:custGeom>
              <a:avLst/>
              <a:gdLst/>
              <a:ahLst/>
              <a:cxnLst/>
              <a:rect l="l" t="t" r="r" b="b"/>
              <a:pathLst>
                <a:path w="565150">
                  <a:moveTo>
                    <a:pt x="0" y="0"/>
                  </a:moveTo>
                  <a:lnTo>
                    <a:pt x="565149" y="0"/>
                  </a:lnTo>
                </a:path>
              </a:pathLst>
            </a:custGeom>
            <a:ln w="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206586" y="3179763"/>
              <a:ext cx="923925" cy="866775"/>
            </a:xfrm>
            <a:custGeom>
              <a:avLst/>
              <a:gdLst/>
              <a:ahLst/>
              <a:cxnLst/>
              <a:rect l="l" t="t" r="r" b="b"/>
              <a:pathLst>
                <a:path w="923925" h="866775">
                  <a:moveTo>
                    <a:pt x="923924" y="0"/>
                  </a:moveTo>
                  <a:lnTo>
                    <a:pt x="0" y="86677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100347" y="3189288"/>
              <a:ext cx="440055" cy="0"/>
            </a:xfrm>
            <a:custGeom>
              <a:avLst/>
              <a:gdLst/>
              <a:ahLst/>
              <a:cxnLst/>
              <a:rect l="l" t="t" r="r" b="b"/>
              <a:pathLst>
                <a:path w="440054">
                  <a:moveTo>
                    <a:pt x="439738" y="0"/>
                  </a:moveTo>
                  <a:lnTo>
                    <a:pt x="0" y="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452371" y="2296235"/>
              <a:ext cx="612140" cy="874394"/>
            </a:xfrm>
            <a:custGeom>
              <a:avLst/>
              <a:gdLst/>
              <a:ahLst/>
              <a:cxnLst/>
              <a:rect l="l" t="t" r="r" b="b"/>
              <a:pathLst>
                <a:path w="612140" h="874394">
                  <a:moveTo>
                    <a:pt x="611581" y="0"/>
                  </a:moveTo>
                  <a:lnTo>
                    <a:pt x="0" y="0"/>
                  </a:lnTo>
                  <a:lnTo>
                    <a:pt x="0" y="843140"/>
                  </a:lnTo>
                  <a:lnTo>
                    <a:pt x="0" y="874014"/>
                  </a:lnTo>
                  <a:lnTo>
                    <a:pt x="611581" y="874014"/>
                  </a:lnTo>
                  <a:lnTo>
                    <a:pt x="611581" y="843140"/>
                  </a:lnTo>
                  <a:lnTo>
                    <a:pt x="611581" y="0"/>
                  </a:lnTo>
                  <a:close/>
                </a:path>
              </a:pathLst>
            </a:custGeom>
            <a:solidFill>
              <a:srgbClr val="A7A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452378" y="2296235"/>
              <a:ext cx="612140" cy="874394"/>
            </a:xfrm>
            <a:custGeom>
              <a:avLst/>
              <a:gdLst/>
              <a:ahLst/>
              <a:cxnLst/>
              <a:rect l="l" t="t" r="r" b="b"/>
              <a:pathLst>
                <a:path w="612140" h="874394">
                  <a:moveTo>
                    <a:pt x="0" y="0"/>
                  </a:moveTo>
                  <a:lnTo>
                    <a:pt x="611581" y="0"/>
                  </a:lnTo>
                  <a:lnTo>
                    <a:pt x="611581" y="874002"/>
                  </a:lnTo>
                  <a:lnTo>
                    <a:pt x="0" y="87400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415620" y="2265363"/>
              <a:ext cx="612140" cy="874394"/>
            </a:xfrm>
            <a:custGeom>
              <a:avLst/>
              <a:gdLst/>
              <a:ahLst/>
              <a:cxnLst/>
              <a:rect l="l" t="t" r="r" b="b"/>
              <a:pathLst>
                <a:path w="612140" h="874394">
                  <a:moveTo>
                    <a:pt x="611581" y="0"/>
                  </a:moveTo>
                  <a:lnTo>
                    <a:pt x="0" y="0"/>
                  </a:lnTo>
                  <a:lnTo>
                    <a:pt x="0" y="874002"/>
                  </a:lnTo>
                  <a:lnTo>
                    <a:pt x="611581" y="874002"/>
                  </a:lnTo>
                  <a:lnTo>
                    <a:pt x="6115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415620" y="2265364"/>
              <a:ext cx="612140" cy="874394"/>
            </a:xfrm>
            <a:custGeom>
              <a:avLst/>
              <a:gdLst/>
              <a:ahLst/>
              <a:cxnLst/>
              <a:rect l="l" t="t" r="r" b="b"/>
              <a:pathLst>
                <a:path w="612140" h="874394">
                  <a:moveTo>
                    <a:pt x="0" y="0"/>
                  </a:moveTo>
                  <a:lnTo>
                    <a:pt x="611582" y="0"/>
                  </a:lnTo>
                  <a:lnTo>
                    <a:pt x="611582" y="874002"/>
                  </a:lnTo>
                  <a:lnTo>
                    <a:pt x="0" y="87400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415620" y="2449533"/>
              <a:ext cx="612140" cy="1270"/>
            </a:xfrm>
            <a:custGeom>
              <a:avLst/>
              <a:gdLst/>
              <a:ahLst/>
              <a:cxnLst/>
              <a:rect l="l" t="t" r="r" b="b"/>
              <a:pathLst>
                <a:path w="612140" h="1269">
                  <a:moveTo>
                    <a:pt x="0" y="0"/>
                  </a:moveTo>
                  <a:lnTo>
                    <a:pt x="611582" y="106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424492" y="2641153"/>
              <a:ext cx="621665" cy="635"/>
            </a:xfrm>
            <a:custGeom>
              <a:avLst/>
              <a:gdLst/>
              <a:ahLst/>
              <a:cxnLst/>
              <a:rect l="l" t="t" r="r" b="b"/>
              <a:pathLst>
                <a:path w="621665" h="635">
                  <a:moveTo>
                    <a:pt x="0" y="0"/>
                  </a:moveTo>
                  <a:lnTo>
                    <a:pt x="621087" y="53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414353" y="2817869"/>
              <a:ext cx="621665" cy="635"/>
            </a:xfrm>
            <a:custGeom>
              <a:avLst/>
              <a:gdLst/>
              <a:ahLst/>
              <a:cxnLst/>
              <a:rect l="l" t="t" r="r" b="b"/>
              <a:pathLst>
                <a:path w="621665" h="635">
                  <a:moveTo>
                    <a:pt x="0" y="0"/>
                  </a:moveTo>
                  <a:lnTo>
                    <a:pt x="621087" y="53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413086" y="2978085"/>
              <a:ext cx="613410" cy="1270"/>
            </a:xfrm>
            <a:custGeom>
              <a:avLst/>
              <a:gdLst/>
              <a:ahLst/>
              <a:cxnLst/>
              <a:rect l="l" t="t" r="r" b="b"/>
              <a:pathLst>
                <a:path w="613409" h="1269">
                  <a:moveTo>
                    <a:pt x="0" y="0"/>
                  </a:moveTo>
                  <a:lnTo>
                    <a:pt x="612848" y="106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071371" y="3313886"/>
              <a:ext cx="612140" cy="875665"/>
            </a:xfrm>
            <a:custGeom>
              <a:avLst/>
              <a:gdLst/>
              <a:ahLst/>
              <a:cxnLst/>
              <a:rect l="l" t="t" r="r" b="b"/>
              <a:pathLst>
                <a:path w="612140" h="875664">
                  <a:moveTo>
                    <a:pt x="611581" y="0"/>
                  </a:moveTo>
                  <a:lnTo>
                    <a:pt x="0" y="0"/>
                  </a:lnTo>
                  <a:lnTo>
                    <a:pt x="0" y="844600"/>
                  </a:lnTo>
                  <a:lnTo>
                    <a:pt x="0" y="875538"/>
                  </a:lnTo>
                  <a:lnTo>
                    <a:pt x="611581" y="875538"/>
                  </a:lnTo>
                  <a:lnTo>
                    <a:pt x="611581" y="844600"/>
                  </a:lnTo>
                  <a:lnTo>
                    <a:pt x="611581" y="0"/>
                  </a:lnTo>
                  <a:close/>
                </a:path>
              </a:pathLst>
            </a:custGeom>
            <a:solidFill>
              <a:srgbClr val="A7A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071378" y="3313877"/>
              <a:ext cx="612140" cy="875665"/>
            </a:xfrm>
            <a:custGeom>
              <a:avLst/>
              <a:gdLst/>
              <a:ahLst/>
              <a:cxnLst/>
              <a:rect l="l" t="t" r="r" b="b"/>
              <a:pathLst>
                <a:path w="612140" h="875664">
                  <a:moveTo>
                    <a:pt x="0" y="0"/>
                  </a:moveTo>
                  <a:lnTo>
                    <a:pt x="611582" y="0"/>
                  </a:lnTo>
                  <a:lnTo>
                    <a:pt x="611582" y="875536"/>
                  </a:lnTo>
                  <a:lnTo>
                    <a:pt x="0" y="8755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034620" y="3282950"/>
              <a:ext cx="612140" cy="875665"/>
            </a:xfrm>
            <a:custGeom>
              <a:avLst/>
              <a:gdLst/>
              <a:ahLst/>
              <a:cxnLst/>
              <a:rect l="l" t="t" r="r" b="b"/>
              <a:pathLst>
                <a:path w="612140" h="875664">
                  <a:moveTo>
                    <a:pt x="611581" y="0"/>
                  </a:moveTo>
                  <a:lnTo>
                    <a:pt x="0" y="0"/>
                  </a:lnTo>
                  <a:lnTo>
                    <a:pt x="0" y="875536"/>
                  </a:lnTo>
                  <a:lnTo>
                    <a:pt x="611581" y="875536"/>
                  </a:lnTo>
                  <a:lnTo>
                    <a:pt x="6115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034620" y="3282950"/>
              <a:ext cx="612140" cy="875665"/>
            </a:xfrm>
            <a:custGeom>
              <a:avLst/>
              <a:gdLst/>
              <a:ahLst/>
              <a:cxnLst/>
              <a:rect l="l" t="t" r="r" b="b"/>
              <a:pathLst>
                <a:path w="612140" h="875664">
                  <a:moveTo>
                    <a:pt x="0" y="0"/>
                  </a:moveTo>
                  <a:lnTo>
                    <a:pt x="611581" y="0"/>
                  </a:lnTo>
                  <a:lnTo>
                    <a:pt x="611581" y="875536"/>
                  </a:lnTo>
                  <a:lnTo>
                    <a:pt x="0" y="8755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034620" y="3467442"/>
              <a:ext cx="612140" cy="1270"/>
            </a:xfrm>
            <a:custGeom>
              <a:avLst/>
              <a:gdLst/>
              <a:ahLst/>
              <a:cxnLst/>
              <a:rect l="l" t="t" r="r" b="b"/>
              <a:pathLst>
                <a:path w="612140" h="1270">
                  <a:moveTo>
                    <a:pt x="0" y="0"/>
                  </a:moveTo>
                  <a:lnTo>
                    <a:pt x="611581" y="106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043492" y="3659399"/>
              <a:ext cx="621665" cy="635"/>
            </a:xfrm>
            <a:custGeom>
              <a:avLst/>
              <a:gdLst/>
              <a:ahLst/>
              <a:cxnLst/>
              <a:rect l="l" t="t" r="r" b="b"/>
              <a:pathLst>
                <a:path w="621665" h="635">
                  <a:moveTo>
                    <a:pt x="0" y="0"/>
                  </a:moveTo>
                  <a:lnTo>
                    <a:pt x="621087" y="53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033353" y="3836426"/>
              <a:ext cx="621665" cy="635"/>
            </a:xfrm>
            <a:custGeom>
              <a:avLst/>
              <a:gdLst/>
              <a:ahLst/>
              <a:cxnLst/>
              <a:rect l="l" t="t" r="r" b="b"/>
              <a:pathLst>
                <a:path w="621665" h="635">
                  <a:moveTo>
                    <a:pt x="0" y="0"/>
                  </a:moveTo>
                  <a:lnTo>
                    <a:pt x="621087" y="53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032085" y="3996923"/>
              <a:ext cx="613410" cy="1270"/>
            </a:xfrm>
            <a:custGeom>
              <a:avLst/>
              <a:gdLst/>
              <a:ahLst/>
              <a:cxnLst/>
              <a:rect l="l" t="t" r="r" b="b"/>
              <a:pathLst>
                <a:path w="613409" h="1270">
                  <a:moveTo>
                    <a:pt x="0" y="0"/>
                  </a:moveTo>
                  <a:lnTo>
                    <a:pt x="612848" y="106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249198" y="2212976"/>
              <a:ext cx="101601" cy="10001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306223" y="3089276"/>
              <a:ext cx="101601" cy="10001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828510" y="1997076"/>
              <a:ext cx="349250" cy="238125"/>
            </a:xfrm>
            <a:custGeom>
              <a:avLst/>
              <a:gdLst/>
              <a:ahLst/>
              <a:cxnLst/>
              <a:rect l="l" t="t" r="r" b="b"/>
              <a:pathLst>
                <a:path w="349250" h="238125">
                  <a:moveTo>
                    <a:pt x="0" y="0"/>
                  </a:moveTo>
                  <a:lnTo>
                    <a:pt x="348906" y="23809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113981" y="2175065"/>
              <a:ext cx="84455" cy="74930"/>
            </a:xfrm>
            <a:custGeom>
              <a:avLst/>
              <a:gdLst/>
              <a:ahLst/>
              <a:cxnLst/>
              <a:rect l="l" t="t" r="r" b="b"/>
              <a:pathLst>
                <a:path w="84454" h="74930">
                  <a:moveTo>
                    <a:pt x="42951" y="0"/>
                  </a:moveTo>
                  <a:lnTo>
                    <a:pt x="0" y="62941"/>
                  </a:lnTo>
                  <a:lnTo>
                    <a:pt x="84416" y="74422"/>
                  </a:lnTo>
                  <a:lnTo>
                    <a:pt x="429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7339300" y="1707833"/>
            <a:ext cx="1630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throughput: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00"/>
                </a:solidFill>
                <a:latin typeface="Symbol"/>
                <a:cs typeface="Symbol"/>
              </a:rPr>
              <a:t></a:t>
            </a:r>
            <a:r>
              <a:rPr sz="2400" baseline="-20833" dirty="0">
                <a:solidFill>
                  <a:srgbClr val="D81E00"/>
                </a:solidFill>
                <a:latin typeface="Arial"/>
                <a:cs typeface="Arial"/>
              </a:rPr>
              <a:t>out</a:t>
            </a:r>
            <a:endParaRPr sz="2400" baseline="-20833">
              <a:latin typeface="Arial"/>
              <a:cs typeface="Arial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2477423" y="4616450"/>
            <a:ext cx="1957705" cy="1387475"/>
            <a:chOff x="2477423" y="4616450"/>
            <a:chExt cx="1957705" cy="1387475"/>
          </a:xfrm>
        </p:grpSpPr>
        <p:sp>
          <p:nvSpPr>
            <p:cNvPr id="78" name="object 78"/>
            <p:cNvSpPr/>
            <p:nvPr/>
          </p:nvSpPr>
          <p:spPr>
            <a:xfrm>
              <a:off x="2569498" y="4625975"/>
              <a:ext cx="0" cy="1276350"/>
            </a:xfrm>
            <a:custGeom>
              <a:avLst/>
              <a:gdLst/>
              <a:ahLst/>
              <a:cxnLst/>
              <a:rect l="l" t="t" r="r" b="b"/>
              <a:pathLst>
                <a:path h="1276350">
                  <a:moveTo>
                    <a:pt x="0" y="0"/>
                  </a:moveTo>
                  <a:lnTo>
                    <a:pt x="0" y="127634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559973" y="5895975"/>
              <a:ext cx="1463675" cy="3175"/>
            </a:xfrm>
            <a:custGeom>
              <a:avLst/>
              <a:gdLst/>
              <a:ahLst/>
              <a:cxnLst/>
              <a:rect l="l" t="t" r="r" b="b"/>
              <a:pathLst>
                <a:path w="1463675" h="3175">
                  <a:moveTo>
                    <a:pt x="0" y="3175"/>
                  </a:moveTo>
                  <a:lnTo>
                    <a:pt x="1463674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702973" y="4765675"/>
              <a:ext cx="0" cy="1104900"/>
            </a:xfrm>
            <a:custGeom>
              <a:avLst/>
              <a:gdLst/>
              <a:ahLst/>
              <a:cxnLst/>
              <a:rect l="l" t="t" r="r" b="b"/>
              <a:pathLst>
                <a:path h="1104900">
                  <a:moveTo>
                    <a:pt x="0" y="0"/>
                  </a:moveTo>
                  <a:lnTo>
                    <a:pt x="1" y="1104899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563148" y="4730750"/>
              <a:ext cx="1857375" cy="1162050"/>
            </a:xfrm>
            <a:custGeom>
              <a:avLst/>
              <a:gdLst/>
              <a:ahLst/>
              <a:cxnLst/>
              <a:rect l="l" t="t" r="r" b="b"/>
              <a:pathLst>
                <a:path w="1857375" h="1162050">
                  <a:moveTo>
                    <a:pt x="0" y="1162049"/>
                  </a:moveTo>
                  <a:lnTo>
                    <a:pt x="1142999" y="0"/>
                  </a:lnTo>
                  <a:lnTo>
                    <a:pt x="1857374" y="0"/>
                  </a:lnTo>
                </a:path>
              </a:pathLst>
            </a:custGeom>
            <a:ln w="28574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486948" y="4730750"/>
              <a:ext cx="79375" cy="0"/>
            </a:xfrm>
            <a:custGeom>
              <a:avLst/>
              <a:gdLst/>
              <a:ahLst/>
              <a:cxnLst/>
              <a:rect l="l" t="t" r="r" b="b"/>
              <a:pathLst>
                <a:path w="79375">
                  <a:moveTo>
                    <a:pt x="0" y="0"/>
                  </a:moveTo>
                  <a:lnTo>
                    <a:pt x="79374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699798" y="5902325"/>
              <a:ext cx="0" cy="92075"/>
            </a:xfrm>
            <a:custGeom>
              <a:avLst/>
              <a:gdLst/>
              <a:ahLst/>
              <a:cxnLst/>
              <a:rect l="l" t="t" r="r" b="b"/>
              <a:pathLst>
                <a:path h="92075">
                  <a:moveTo>
                    <a:pt x="0" y="0"/>
                  </a:moveTo>
                  <a:lnTo>
                    <a:pt x="1" y="9207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2165638" y="4592320"/>
            <a:ext cx="3009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R/2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568988" y="5970270"/>
            <a:ext cx="3009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R/2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269640" y="5151184"/>
            <a:ext cx="302895" cy="4006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85"/>
              </a:lnSpc>
            </a:pPr>
            <a:r>
              <a:rPr sz="3000" baseline="13888" dirty="0">
                <a:latin typeface="Symbol"/>
                <a:cs typeface="Symbol"/>
              </a:rPr>
              <a:t></a:t>
            </a:r>
            <a:r>
              <a:rPr sz="1300" spc="-5" dirty="0">
                <a:latin typeface="Arial"/>
                <a:cs typeface="Arial"/>
              </a:rPr>
              <a:t>out</a:t>
            </a:r>
            <a:endParaRPr sz="13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021300" y="5960745"/>
            <a:ext cx="3479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spc="7" baseline="13888" dirty="0">
                <a:latin typeface="Symbol"/>
                <a:cs typeface="Symbol"/>
              </a:rPr>
              <a:t></a:t>
            </a:r>
            <a:r>
              <a:rPr sz="1300" spc="5" dirty="0">
                <a:latin typeface="Arial"/>
                <a:cs typeface="Arial"/>
              </a:rPr>
              <a:t>in</a:t>
            </a:r>
            <a:endParaRPr sz="1300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2588548" y="4732338"/>
            <a:ext cx="1040130" cy="0"/>
          </a:xfrm>
          <a:custGeom>
            <a:avLst/>
            <a:gdLst/>
            <a:ahLst/>
            <a:cxnLst/>
            <a:rect l="l" t="t" r="r" b="b"/>
            <a:pathLst>
              <a:path w="1040129">
                <a:moveTo>
                  <a:pt x="0" y="0"/>
                </a:moveTo>
                <a:lnTo>
                  <a:pt x="1039812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9" name="object 89"/>
          <p:cNvGrpSpPr/>
          <p:nvPr/>
        </p:nvGrpSpPr>
        <p:grpSpPr>
          <a:xfrm>
            <a:off x="6228685" y="4443412"/>
            <a:ext cx="1484630" cy="1552575"/>
            <a:chOff x="6228685" y="4443412"/>
            <a:chExt cx="1484630" cy="1552575"/>
          </a:xfrm>
        </p:grpSpPr>
        <p:sp>
          <p:nvSpPr>
            <p:cNvPr id="90" name="object 90"/>
            <p:cNvSpPr/>
            <p:nvPr/>
          </p:nvSpPr>
          <p:spPr>
            <a:xfrm>
              <a:off x="6249323" y="4627562"/>
              <a:ext cx="0" cy="1276350"/>
            </a:xfrm>
            <a:custGeom>
              <a:avLst/>
              <a:gdLst/>
              <a:ahLst/>
              <a:cxnLst/>
              <a:rect l="l" t="t" r="r" b="b"/>
              <a:pathLst>
                <a:path h="1276350">
                  <a:moveTo>
                    <a:pt x="0" y="0"/>
                  </a:moveTo>
                  <a:lnTo>
                    <a:pt x="1" y="127634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239798" y="5897562"/>
              <a:ext cx="1463675" cy="3175"/>
            </a:xfrm>
            <a:custGeom>
              <a:avLst/>
              <a:gdLst/>
              <a:ahLst/>
              <a:cxnLst/>
              <a:rect l="l" t="t" r="r" b="b"/>
              <a:pathLst>
                <a:path w="1463675" h="3175">
                  <a:moveTo>
                    <a:pt x="0" y="3174"/>
                  </a:moveTo>
                  <a:lnTo>
                    <a:pt x="1463674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382797" y="4767262"/>
              <a:ext cx="0" cy="1104900"/>
            </a:xfrm>
            <a:custGeom>
              <a:avLst/>
              <a:gdLst/>
              <a:ahLst/>
              <a:cxnLst/>
              <a:rect l="l" t="t" r="r" b="b"/>
              <a:pathLst>
                <a:path h="1104900">
                  <a:moveTo>
                    <a:pt x="0" y="0"/>
                  </a:moveTo>
                  <a:lnTo>
                    <a:pt x="0" y="1104899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242973" y="4457699"/>
              <a:ext cx="1079500" cy="1437005"/>
            </a:xfrm>
            <a:custGeom>
              <a:avLst/>
              <a:gdLst/>
              <a:ahLst/>
              <a:cxnLst/>
              <a:rect l="l" t="t" r="r" b="b"/>
              <a:pathLst>
                <a:path w="1079500" h="1437004">
                  <a:moveTo>
                    <a:pt x="0" y="1436687"/>
                  </a:moveTo>
                  <a:lnTo>
                    <a:pt x="57273" y="1424282"/>
                  </a:lnTo>
                  <a:lnTo>
                    <a:pt x="135293" y="1413459"/>
                  </a:lnTo>
                  <a:lnTo>
                    <a:pt x="180528" y="1408062"/>
                  </a:lnTo>
                  <a:lnTo>
                    <a:pt x="229085" y="1402368"/>
                  </a:lnTo>
                  <a:lnTo>
                    <a:pt x="280343" y="1396146"/>
                  </a:lnTo>
                  <a:lnTo>
                    <a:pt x="333679" y="1389163"/>
                  </a:lnTo>
                  <a:lnTo>
                    <a:pt x="388473" y="1381191"/>
                  </a:lnTo>
                  <a:lnTo>
                    <a:pt x="444102" y="1371996"/>
                  </a:lnTo>
                  <a:lnTo>
                    <a:pt x="499946" y="1361349"/>
                  </a:lnTo>
                  <a:lnTo>
                    <a:pt x="555383" y="1349019"/>
                  </a:lnTo>
                  <a:lnTo>
                    <a:pt x="609791" y="1334774"/>
                  </a:lnTo>
                  <a:lnTo>
                    <a:pt x="662549" y="1318383"/>
                  </a:lnTo>
                  <a:lnTo>
                    <a:pt x="713035" y="1299616"/>
                  </a:lnTo>
                  <a:lnTo>
                    <a:pt x="760627" y="1278242"/>
                  </a:lnTo>
                  <a:lnTo>
                    <a:pt x="804706" y="1254029"/>
                  </a:lnTo>
                  <a:lnTo>
                    <a:pt x="844647" y="1226747"/>
                  </a:lnTo>
                  <a:lnTo>
                    <a:pt x="879832" y="1196164"/>
                  </a:lnTo>
                  <a:lnTo>
                    <a:pt x="909636" y="1162050"/>
                  </a:lnTo>
                  <a:lnTo>
                    <a:pt x="937659" y="1113267"/>
                  </a:lnTo>
                  <a:lnTo>
                    <a:pt x="962335" y="1063090"/>
                  </a:lnTo>
                  <a:lnTo>
                    <a:pt x="983871" y="1011715"/>
                  </a:lnTo>
                  <a:lnTo>
                    <a:pt x="1002476" y="959335"/>
                  </a:lnTo>
                  <a:lnTo>
                    <a:pt x="1018358" y="906145"/>
                  </a:lnTo>
                  <a:lnTo>
                    <a:pt x="1031725" y="852338"/>
                  </a:lnTo>
                  <a:lnTo>
                    <a:pt x="1042786" y="798111"/>
                  </a:lnTo>
                  <a:lnTo>
                    <a:pt x="1051747" y="743655"/>
                  </a:lnTo>
                  <a:lnTo>
                    <a:pt x="1058818" y="689167"/>
                  </a:lnTo>
                  <a:lnTo>
                    <a:pt x="1064207" y="634840"/>
                  </a:lnTo>
                  <a:lnTo>
                    <a:pt x="1068120" y="580868"/>
                  </a:lnTo>
                  <a:lnTo>
                    <a:pt x="1070768" y="527446"/>
                  </a:lnTo>
                  <a:lnTo>
                    <a:pt x="1072357" y="474769"/>
                  </a:lnTo>
                  <a:lnTo>
                    <a:pt x="1073096" y="423030"/>
                  </a:lnTo>
                  <a:lnTo>
                    <a:pt x="1073193" y="372423"/>
                  </a:lnTo>
                  <a:lnTo>
                    <a:pt x="1072855" y="323144"/>
                  </a:lnTo>
                  <a:lnTo>
                    <a:pt x="1072292" y="275386"/>
                  </a:lnTo>
                  <a:lnTo>
                    <a:pt x="1071711" y="229344"/>
                  </a:lnTo>
                  <a:lnTo>
                    <a:pt x="1071320" y="185211"/>
                  </a:lnTo>
                  <a:lnTo>
                    <a:pt x="1071327" y="143183"/>
                  </a:lnTo>
                  <a:lnTo>
                    <a:pt x="1071940" y="103454"/>
                  </a:lnTo>
                  <a:lnTo>
                    <a:pt x="1073368" y="66217"/>
                  </a:lnTo>
                  <a:lnTo>
                    <a:pt x="1075818" y="31668"/>
                  </a:lnTo>
                  <a:lnTo>
                    <a:pt x="1079499" y="0"/>
                  </a:lnTo>
                </a:path>
              </a:pathLst>
            </a:custGeom>
            <a:ln w="28574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379623" y="5903912"/>
              <a:ext cx="0" cy="92075"/>
            </a:xfrm>
            <a:custGeom>
              <a:avLst/>
              <a:gdLst/>
              <a:ahLst/>
              <a:cxnLst/>
              <a:rect l="l" t="t" r="r" b="b"/>
              <a:pathLst>
                <a:path h="92075">
                  <a:moveTo>
                    <a:pt x="0" y="0"/>
                  </a:moveTo>
                  <a:lnTo>
                    <a:pt x="0" y="9207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7248811" y="5971857"/>
            <a:ext cx="3009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R/2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894447" y="5026599"/>
            <a:ext cx="309245" cy="6330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dirty="0">
                <a:latin typeface="Arial"/>
                <a:cs typeface="Arial"/>
              </a:rPr>
              <a:t>delay</a:t>
            </a:r>
            <a:endParaRPr sz="20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6701125" y="5962332"/>
            <a:ext cx="3479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spc="7" baseline="13888" dirty="0">
                <a:latin typeface="Symbol"/>
                <a:cs typeface="Symbol"/>
              </a:rPr>
              <a:t></a:t>
            </a:r>
            <a:r>
              <a:rPr sz="1300" spc="5" dirty="0">
                <a:latin typeface="Arial"/>
                <a:cs typeface="Arial"/>
              </a:rPr>
              <a:t>in</a:t>
            </a:r>
            <a:endParaRPr sz="13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5326350" y="6238557"/>
            <a:ext cx="3143250" cy="58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ts val="2200"/>
              </a:lnSpc>
              <a:spcBef>
                <a:spcPts val="100"/>
              </a:spcBef>
              <a:tabLst>
                <a:tab pos="342265" algn="l"/>
              </a:tabLst>
            </a:pPr>
            <a:r>
              <a:rPr sz="1300" spc="-580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300" spc="-580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Gill Sans MT"/>
                <a:cs typeface="Gill Sans MT"/>
              </a:rPr>
              <a:t>large </a:t>
            </a:r>
            <a:r>
              <a:rPr sz="2000" spc="-15" dirty="0">
                <a:latin typeface="Gill Sans MT"/>
                <a:cs typeface="Gill Sans MT"/>
              </a:rPr>
              <a:t>delays </a:t>
            </a:r>
            <a:r>
              <a:rPr sz="2000" dirty="0">
                <a:latin typeface="Gill Sans MT"/>
                <a:cs typeface="Gill Sans MT"/>
              </a:rPr>
              <a:t>as </a:t>
            </a:r>
            <a:r>
              <a:rPr sz="2000" spc="-5" dirty="0">
                <a:latin typeface="Gill Sans MT"/>
                <a:cs typeface="Gill Sans MT"/>
              </a:rPr>
              <a:t>arrival</a:t>
            </a:r>
            <a:r>
              <a:rPr sz="2000" spc="-50" dirty="0">
                <a:latin typeface="Gill Sans MT"/>
                <a:cs typeface="Gill Sans MT"/>
              </a:rPr>
              <a:t> </a:t>
            </a:r>
            <a:r>
              <a:rPr sz="2000" spc="5" dirty="0">
                <a:latin typeface="Gill Sans MT"/>
                <a:cs typeface="Gill Sans MT"/>
              </a:rPr>
              <a:t>rate,</a:t>
            </a:r>
            <a:endParaRPr sz="2000">
              <a:latin typeface="Gill Sans MT"/>
              <a:cs typeface="Gill Sans MT"/>
            </a:endParaRPr>
          </a:p>
          <a:p>
            <a:pPr marL="26670" algn="ctr">
              <a:lnSpc>
                <a:spcPts val="2200"/>
              </a:lnSpc>
            </a:pPr>
            <a:r>
              <a:rPr sz="2000" dirty="0">
                <a:latin typeface="Symbol"/>
                <a:cs typeface="Symbol"/>
              </a:rPr>
              <a:t></a:t>
            </a:r>
            <a:r>
              <a:rPr sz="1950" baseline="-21367" dirty="0">
                <a:latin typeface="Gill Sans MT"/>
                <a:cs typeface="Gill Sans MT"/>
              </a:rPr>
              <a:t>in</a:t>
            </a:r>
            <a:r>
              <a:rPr sz="2000" dirty="0">
                <a:latin typeface="Gill Sans MT"/>
                <a:cs typeface="Gill Sans MT"/>
              </a:rPr>
              <a:t>, </a:t>
            </a:r>
            <a:r>
              <a:rPr sz="2000" spc="-10" dirty="0">
                <a:latin typeface="Gill Sans MT"/>
                <a:cs typeface="Gill Sans MT"/>
              </a:rPr>
              <a:t>approaches</a:t>
            </a:r>
            <a:r>
              <a:rPr sz="2000" spc="-220" dirty="0">
                <a:latin typeface="Gill Sans MT"/>
                <a:cs typeface="Gill Sans MT"/>
              </a:rPr>
              <a:t> </a:t>
            </a:r>
            <a:r>
              <a:rPr sz="2000" spc="-5" dirty="0">
                <a:latin typeface="Gill Sans MT"/>
                <a:cs typeface="Gill Sans MT"/>
              </a:rPr>
              <a:t>capacity</a:t>
            </a:r>
            <a:endParaRPr sz="2000">
              <a:latin typeface="Gill Sans MT"/>
              <a:cs typeface="Gill Sans MT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3471198" y="3778250"/>
            <a:ext cx="525780" cy="434975"/>
            <a:chOff x="3471198" y="3778250"/>
            <a:chExt cx="525780" cy="434975"/>
          </a:xfrm>
        </p:grpSpPr>
        <p:sp>
          <p:nvSpPr>
            <p:cNvPr id="100" name="object 100"/>
            <p:cNvSpPr/>
            <p:nvPr/>
          </p:nvSpPr>
          <p:spPr>
            <a:xfrm>
              <a:off x="3471198" y="3778250"/>
              <a:ext cx="525461" cy="4349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695096" y="3819975"/>
              <a:ext cx="255499" cy="19918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2" name="object 102"/>
          <p:cNvGrpSpPr/>
          <p:nvPr/>
        </p:nvGrpSpPr>
        <p:grpSpPr>
          <a:xfrm>
            <a:off x="4339560" y="2079626"/>
            <a:ext cx="5043805" cy="2219325"/>
            <a:chOff x="4339560" y="2079626"/>
            <a:chExt cx="5043805" cy="2219325"/>
          </a:xfrm>
        </p:grpSpPr>
        <p:sp>
          <p:nvSpPr>
            <p:cNvPr id="103" name="object 103"/>
            <p:cNvSpPr/>
            <p:nvPr/>
          </p:nvSpPr>
          <p:spPr>
            <a:xfrm>
              <a:off x="8130510" y="2084389"/>
              <a:ext cx="506095" cy="231140"/>
            </a:xfrm>
            <a:custGeom>
              <a:avLst/>
              <a:gdLst/>
              <a:ahLst/>
              <a:cxnLst/>
              <a:rect l="l" t="t" r="r" b="b"/>
              <a:pathLst>
                <a:path w="506095" h="231139">
                  <a:moveTo>
                    <a:pt x="0" y="0"/>
                  </a:moveTo>
                  <a:lnTo>
                    <a:pt x="505531" y="23075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574007" y="2259387"/>
              <a:ext cx="85725" cy="69850"/>
            </a:xfrm>
            <a:custGeom>
              <a:avLst/>
              <a:gdLst/>
              <a:ahLst/>
              <a:cxnLst/>
              <a:rect l="l" t="t" r="r" b="b"/>
              <a:pathLst>
                <a:path w="85725" h="69850">
                  <a:moveTo>
                    <a:pt x="31642" y="0"/>
                  </a:moveTo>
                  <a:lnTo>
                    <a:pt x="0" y="69320"/>
                  </a:lnTo>
                  <a:lnTo>
                    <a:pt x="85140" y="66301"/>
                  </a:lnTo>
                  <a:lnTo>
                    <a:pt x="316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900954" y="3055938"/>
              <a:ext cx="315595" cy="306705"/>
            </a:xfrm>
            <a:custGeom>
              <a:avLst/>
              <a:gdLst/>
              <a:ahLst/>
              <a:cxnLst/>
              <a:rect l="l" t="t" r="r" b="b"/>
              <a:pathLst>
                <a:path w="315595" h="306704">
                  <a:moveTo>
                    <a:pt x="315155" y="0"/>
                  </a:moveTo>
                  <a:lnTo>
                    <a:pt x="0" y="30615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882735" y="3299364"/>
              <a:ext cx="81280" cy="80645"/>
            </a:xfrm>
            <a:custGeom>
              <a:avLst/>
              <a:gdLst/>
              <a:ahLst/>
              <a:cxnLst/>
              <a:rect l="l" t="t" r="r" b="b"/>
              <a:pathLst>
                <a:path w="81279" h="80645">
                  <a:moveTo>
                    <a:pt x="28108" y="0"/>
                  </a:moveTo>
                  <a:lnTo>
                    <a:pt x="0" y="80424"/>
                  </a:lnTo>
                  <a:lnTo>
                    <a:pt x="81203" y="54656"/>
                  </a:lnTo>
                  <a:lnTo>
                    <a:pt x="281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469979" y="3446463"/>
              <a:ext cx="657231" cy="2667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711978" y="3461023"/>
              <a:ext cx="403860" cy="247650"/>
            </a:xfrm>
            <a:custGeom>
              <a:avLst/>
              <a:gdLst/>
              <a:ahLst/>
              <a:cxnLst/>
              <a:rect l="l" t="t" r="r" b="b"/>
              <a:pathLst>
                <a:path w="403859" h="247650">
                  <a:moveTo>
                    <a:pt x="0" y="0"/>
                  </a:moveTo>
                  <a:lnTo>
                    <a:pt x="403331" y="0"/>
                  </a:lnTo>
                  <a:lnTo>
                    <a:pt x="403331" y="247508"/>
                  </a:lnTo>
                  <a:lnTo>
                    <a:pt x="21228" y="24750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454110" y="3461023"/>
              <a:ext cx="258445" cy="1270"/>
            </a:xfrm>
            <a:custGeom>
              <a:avLst/>
              <a:gdLst/>
              <a:ahLst/>
              <a:cxnLst/>
              <a:rect l="l" t="t" r="r" b="b"/>
              <a:pathLst>
                <a:path w="258445" h="1270">
                  <a:moveTo>
                    <a:pt x="0" y="0"/>
                  </a:moveTo>
                  <a:lnTo>
                    <a:pt x="257867" y="66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468655" y="3708530"/>
              <a:ext cx="255904" cy="1905"/>
            </a:xfrm>
            <a:custGeom>
              <a:avLst/>
              <a:gdLst/>
              <a:ahLst/>
              <a:cxnLst/>
              <a:rect l="l" t="t" r="r" b="b"/>
              <a:pathLst>
                <a:path w="255904" h="1904">
                  <a:moveTo>
                    <a:pt x="0" y="0"/>
                  </a:moveTo>
                  <a:lnTo>
                    <a:pt x="255883" y="132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072991" y="3498744"/>
              <a:ext cx="1270" cy="153035"/>
            </a:xfrm>
            <a:custGeom>
              <a:avLst/>
              <a:gdLst/>
              <a:ahLst/>
              <a:cxnLst/>
              <a:rect l="l" t="t" r="r" b="b"/>
              <a:pathLst>
                <a:path w="1270" h="153035">
                  <a:moveTo>
                    <a:pt x="0" y="0"/>
                  </a:moveTo>
                  <a:lnTo>
                    <a:pt x="661" y="15287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030013" y="3498744"/>
              <a:ext cx="1270" cy="153035"/>
            </a:xfrm>
            <a:custGeom>
              <a:avLst/>
              <a:gdLst/>
              <a:ahLst/>
              <a:cxnLst/>
              <a:rect l="l" t="t" r="r" b="b"/>
              <a:pathLst>
                <a:path w="1270" h="153035">
                  <a:moveTo>
                    <a:pt x="0" y="0"/>
                  </a:moveTo>
                  <a:lnTo>
                    <a:pt x="661" y="15287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987036" y="3498744"/>
              <a:ext cx="1270" cy="153035"/>
            </a:xfrm>
            <a:custGeom>
              <a:avLst/>
              <a:gdLst/>
              <a:ahLst/>
              <a:cxnLst/>
              <a:rect l="l" t="t" r="r" b="b"/>
              <a:pathLst>
                <a:path w="1270" h="153035">
                  <a:moveTo>
                    <a:pt x="0" y="0"/>
                  </a:moveTo>
                  <a:lnTo>
                    <a:pt x="661" y="15287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944057" y="3494113"/>
              <a:ext cx="1270" cy="153035"/>
            </a:xfrm>
            <a:custGeom>
              <a:avLst/>
              <a:gdLst/>
              <a:ahLst/>
              <a:cxnLst/>
              <a:rect l="l" t="t" r="r" b="b"/>
              <a:pathLst>
                <a:path w="1270" h="153035">
                  <a:moveTo>
                    <a:pt x="0" y="0"/>
                  </a:moveTo>
                  <a:lnTo>
                    <a:pt x="661" y="15287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901080" y="3494113"/>
              <a:ext cx="1905" cy="153035"/>
            </a:xfrm>
            <a:custGeom>
              <a:avLst/>
              <a:gdLst/>
              <a:ahLst/>
              <a:cxnLst/>
              <a:rect l="l" t="t" r="r" b="b"/>
              <a:pathLst>
                <a:path w="1904" h="153035">
                  <a:moveTo>
                    <a:pt x="0" y="0"/>
                  </a:moveTo>
                  <a:lnTo>
                    <a:pt x="1321" y="15287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857442" y="3494113"/>
              <a:ext cx="2540" cy="153035"/>
            </a:xfrm>
            <a:custGeom>
              <a:avLst/>
              <a:gdLst/>
              <a:ahLst/>
              <a:cxnLst/>
              <a:rect l="l" t="t" r="r" b="b"/>
              <a:pathLst>
                <a:path w="2540" h="153035">
                  <a:moveTo>
                    <a:pt x="0" y="0"/>
                  </a:moveTo>
                  <a:lnTo>
                    <a:pt x="1984" y="15287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520892" y="3580144"/>
              <a:ext cx="276225" cy="0"/>
            </a:xfrm>
            <a:custGeom>
              <a:avLst/>
              <a:gdLst/>
              <a:ahLst/>
              <a:cxnLst/>
              <a:rect l="l" t="t" r="r" b="b"/>
              <a:pathLst>
                <a:path w="276225">
                  <a:moveTo>
                    <a:pt x="0" y="0"/>
                  </a:moveTo>
                  <a:lnTo>
                    <a:pt x="275719" y="1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358610" y="3170238"/>
              <a:ext cx="3952875" cy="952500"/>
            </a:xfrm>
            <a:custGeom>
              <a:avLst/>
              <a:gdLst/>
              <a:ahLst/>
              <a:cxnLst/>
              <a:rect l="l" t="t" r="r" b="b"/>
              <a:pathLst>
                <a:path w="3952875" h="952500">
                  <a:moveTo>
                    <a:pt x="0" y="0"/>
                  </a:moveTo>
                  <a:lnTo>
                    <a:pt x="0" y="942974"/>
                  </a:lnTo>
                  <a:lnTo>
                    <a:pt x="638174" y="952499"/>
                  </a:lnTo>
                  <a:lnTo>
                    <a:pt x="1181099" y="447674"/>
                  </a:lnTo>
                  <a:lnTo>
                    <a:pt x="3228974" y="457199"/>
                  </a:lnTo>
                  <a:lnTo>
                    <a:pt x="2733675" y="923924"/>
                  </a:lnTo>
                  <a:lnTo>
                    <a:pt x="3952874" y="923924"/>
                  </a:lnTo>
                  <a:lnTo>
                    <a:pt x="3949878" y="286543"/>
                  </a:lnTo>
                </a:path>
              </a:pathLst>
            </a:custGeom>
            <a:ln w="3809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251699" y="3418682"/>
              <a:ext cx="114300" cy="114935"/>
            </a:xfrm>
            <a:custGeom>
              <a:avLst/>
              <a:gdLst/>
              <a:ahLst/>
              <a:cxnLst/>
              <a:rect l="l" t="t" r="r" b="b"/>
              <a:pathLst>
                <a:path w="114300" h="114935">
                  <a:moveTo>
                    <a:pt x="56611" y="0"/>
                  </a:moveTo>
                  <a:lnTo>
                    <a:pt x="0" y="114566"/>
                  </a:lnTo>
                  <a:lnTo>
                    <a:pt x="114297" y="114029"/>
                  </a:lnTo>
                  <a:lnTo>
                    <a:pt x="5661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301585" y="2265364"/>
              <a:ext cx="3429000" cy="1276350"/>
            </a:xfrm>
            <a:custGeom>
              <a:avLst/>
              <a:gdLst/>
              <a:ahLst/>
              <a:cxnLst/>
              <a:rect l="l" t="t" r="r" b="b"/>
              <a:pathLst>
                <a:path w="3429000" h="1276350">
                  <a:moveTo>
                    <a:pt x="0" y="0"/>
                  </a:moveTo>
                  <a:lnTo>
                    <a:pt x="0" y="942974"/>
                  </a:lnTo>
                  <a:lnTo>
                    <a:pt x="638174" y="952499"/>
                  </a:lnTo>
                  <a:lnTo>
                    <a:pt x="342900" y="1276349"/>
                  </a:lnTo>
                  <a:lnTo>
                    <a:pt x="2295524" y="1276349"/>
                  </a:lnTo>
                  <a:lnTo>
                    <a:pt x="2809875" y="831849"/>
                  </a:lnTo>
                  <a:lnTo>
                    <a:pt x="3428999" y="819149"/>
                  </a:lnTo>
                  <a:lnTo>
                    <a:pt x="3428999" y="114299"/>
                  </a:lnTo>
                </a:path>
              </a:pathLst>
            </a:custGeom>
            <a:ln w="3809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673436" y="2341563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57150" y="0"/>
                  </a:moveTo>
                  <a:lnTo>
                    <a:pt x="0" y="114300"/>
                  </a:lnTo>
                  <a:lnTo>
                    <a:pt x="114300" y="1143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9162333" y="2887663"/>
              <a:ext cx="218436" cy="4217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9337344" y="2913633"/>
              <a:ext cx="42777" cy="38403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9162332" y="2936841"/>
              <a:ext cx="97155" cy="8255"/>
            </a:xfrm>
            <a:custGeom>
              <a:avLst/>
              <a:gdLst/>
              <a:ahLst/>
              <a:cxnLst/>
              <a:rect l="l" t="t" r="r" b="b"/>
              <a:pathLst>
                <a:path w="97154" h="8255">
                  <a:moveTo>
                    <a:pt x="96776" y="0"/>
                  </a:moveTo>
                  <a:lnTo>
                    <a:pt x="0" y="0"/>
                  </a:lnTo>
                  <a:lnTo>
                    <a:pt x="0" y="7920"/>
                  </a:lnTo>
                  <a:lnTo>
                    <a:pt x="96776" y="7920"/>
                  </a:lnTo>
                  <a:lnTo>
                    <a:pt x="967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9162332" y="2936842"/>
              <a:ext cx="97155" cy="8255"/>
            </a:xfrm>
            <a:custGeom>
              <a:avLst/>
              <a:gdLst/>
              <a:ahLst/>
              <a:cxnLst/>
              <a:rect l="l" t="t" r="r" b="b"/>
              <a:pathLst>
                <a:path w="97154" h="8255">
                  <a:moveTo>
                    <a:pt x="0" y="0"/>
                  </a:moveTo>
                  <a:lnTo>
                    <a:pt x="96776" y="0"/>
                  </a:lnTo>
                  <a:lnTo>
                    <a:pt x="96776" y="7920"/>
                  </a:lnTo>
                  <a:lnTo>
                    <a:pt x="0" y="792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9249673" y="2932069"/>
              <a:ext cx="95885" cy="27305"/>
            </a:xfrm>
            <a:custGeom>
              <a:avLst/>
              <a:gdLst/>
              <a:ahLst/>
              <a:cxnLst/>
              <a:rect l="l" t="t" r="r" b="b"/>
              <a:pathLst>
                <a:path w="95884" h="27305">
                  <a:moveTo>
                    <a:pt x="89259" y="0"/>
                  </a:moveTo>
                  <a:lnTo>
                    <a:pt x="6022" y="0"/>
                  </a:lnTo>
                  <a:lnTo>
                    <a:pt x="0" y="6022"/>
                  </a:lnTo>
                  <a:lnTo>
                    <a:pt x="0" y="13450"/>
                  </a:lnTo>
                  <a:lnTo>
                    <a:pt x="0" y="20878"/>
                  </a:lnTo>
                  <a:lnTo>
                    <a:pt x="6022" y="26899"/>
                  </a:lnTo>
                  <a:lnTo>
                    <a:pt x="89259" y="26899"/>
                  </a:lnTo>
                  <a:lnTo>
                    <a:pt x="95281" y="20878"/>
                  </a:lnTo>
                  <a:lnTo>
                    <a:pt x="95281" y="6022"/>
                  </a:lnTo>
                  <a:lnTo>
                    <a:pt x="892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9251237" y="2935335"/>
              <a:ext cx="92022" cy="2056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9165585" y="2995601"/>
              <a:ext cx="97155" cy="10160"/>
            </a:xfrm>
            <a:custGeom>
              <a:avLst/>
              <a:gdLst/>
              <a:ahLst/>
              <a:cxnLst/>
              <a:rect l="l" t="t" r="r" b="b"/>
              <a:pathLst>
                <a:path w="97154" h="10160">
                  <a:moveTo>
                    <a:pt x="96776" y="0"/>
                  </a:moveTo>
                  <a:lnTo>
                    <a:pt x="0" y="0"/>
                  </a:lnTo>
                  <a:lnTo>
                    <a:pt x="0" y="9577"/>
                  </a:lnTo>
                  <a:lnTo>
                    <a:pt x="96776" y="9577"/>
                  </a:lnTo>
                  <a:lnTo>
                    <a:pt x="967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9165585" y="2995601"/>
              <a:ext cx="97155" cy="10160"/>
            </a:xfrm>
            <a:custGeom>
              <a:avLst/>
              <a:gdLst/>
              <a:ahLst/>
              <a:cxnLst/>
              <a:rect l="l" t="t" r="r" b="b"/>
              <a:pathLst>
                <a:path w="97154" h="10160">
                  <a:moveTo>
                    <a:pt x="0" y="0"/>
                  </a:moveTo>
                  <a:lnTo>
                    <a:pt x="96776" y="0"/>
                  </a:lnTo>
                  <a:lnTo>
                    <a:pt x="96776" y="9578"/>
                  </a:lnTo>
                  <a:lnTo>
                    <a:pt x="0" y="957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9249740" y="2992442"/>
              <a:ext cx="95885" cy="24130"/>
            </a:xfrm>
            <a:custGeom>
              <a:avLst/>
              <a:gdLst/>
              <a:ahLst/>
              <a:cxnLst/>
              <a:rect l="l" t="t" r="r" b="b"/>
              <a:pathLst>
                <a:path w="95884" h="24130">
                  <a:moveTo>
                    <a:pt x="89954" y="0"/>
                  </a:moveTo>
                  <a:lnTo>
                    <a:pt x="5326" y="0"/>
                  </a:lnTo>
                  <a:lnTo>
                    <a:pt x="0" y="5326"/>
                  </a:lnTo>
                  <a:lnTo>
                    <a:pt x="0" y="11897"/>
                  </a:lnTo>
                  <a:lnTo>
                    <a:pt x="0" y="18467"/>
                  </a:lnTo>
                  <a:lnTo>
                    <a:pt x="5326" y="23793"/>
                  </a:lnTo>
                  <a:lnTo>
                    <a:pt x="89954" y="23793"/>
                  </a:lnTo>
                  <a:lnTo>
                    <a:pt x="95280" y="18467"/>
                  </a:lnTo>
                  <a:lnTo>
                    <a:pt x="95280" y="5326"/>
                  </a:lnTo>
                  <a:lnTo>
                    <a:pt x="899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9251303" y="2995639"/>
              <a:ext cx="92021" cy="1740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9163960" y="3059146"/>
              <a:ext cx="97155" cy="8255"/>
            </a:xfrm>
            <a:custGeom>
              <a:avLst/>
              <a:gdLst/>
              <a:ahLst/>
              <a:cxnLst/>
              <a:rect l="l" t="t" r="r" b="b"/>
              <a:pathLst>
                <a:path w="97154" h="8255">
                  <a:moveTo>
                    <a:pt x="96775" y="0"/>
                  </a:moveTo>
                  <a:lnTo>
                    <a:pt x="0" y="0"/>
                  </a:lnTo>
                  <a:lnTo>
                    <a:pt x="0" y="7919"/>
                  </a:lnTo>
                  <a:lnTo>
                    <a:pt x="96775" y="7919"/>
                  </a:lnTo>
                  <a:lnTo>
                    <a:pt x="967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9163960" y="3059146"/>
              <a:ext cx="97155" cy="8255"/>
            </a:xfrm>
            <a:custGeom>
              <a:avLst/>
              <a:gdLst/>
              <a:ahLst/>
              <a:cxnLst/>
              <a:rect l="l" t="t" r="r" b="b"/>
              <a:pathLst>
                <a:path w="97154" h="8255">
                  <a:moveTo>
                    <a:pt x="0" y="0"/>
                  </a:moveTo>
                  <a:lnTo>
                    <a:pt x="96776" y="0"/>
                  </a:lnTo>
                  <a:lnTo>
                    <a:pt x="96776" y="7920"/>
                  </a:lnTo>
                  <a:lnTo>
                    <a:pt x="0" y="792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9165585" y="3113115"/>
              <a:ext cx="97155" cy="10160"/>
            </a:xfrm>
            <a:custGeom>
              <a:avLst/>
              <a:gdLst/>
              <a:ahLst/>
              <a:cxnLst/>
              <a:rect l="l" t="t" r="r" b="b"/>
              <a:pathLst>
                <a:path w="97154" h="10160">
                  <a:moveTo>
                    <a:pt x="96776" y="0"/>
                  </a:moveTo>
                  <a:lnTo>
                    <a:pt x="0" y="0"/>
                  </a:lnTo>
                  <a:lnTo>
                    <a:pt x="0" y="9578"/>
                  </a:lnTo>
                  <a:lnTo>
                    <a:pt x="96776" y="9578"/>
                  </a:lnTo>
                  <a:lnTo>
                    <a:pt x="967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9165585" y="3113115"/>
              <a:ext cx="97155" cy="10160"/>
            </a:xfrm>
            <a:custGeom>
              <a:avLst/>
              <a:gdLst/>
              <a:ahLst/>
              <a:cxnLst/>
              <a:rect l="l" t="t" r="r" b="b"/>
              <a:pathLst>
                <a:path w="97154" h="10160">
                  <a:moveTo>
                    <a:pt x="0" y="0"/>
                  </a:moveTo>
                  <a:lnTo>
                    <a:pt x="96776" y="0"/>
                  </a:lnTo>
                  <a:lnTo>
                    <a:pt x="96776" y="9578"/>
                  </a:lnTo>
                  <a:lnTo>
                    <a:pt x="0" y="957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9248047" y="3108326"/>
              <a:ext cx="95885" cy="40005"/>
            </a:xfrm>
            <a:custGeom>
              <a:avLst/>
              <a:gdLst/>
              <a:ahLst/>
              <a:cxnLst/>
              <a:rect l="l" t="t" r="r" b="b"/>
              <a:pathLst>
                <a:path w="95884" h="40005">
                  <a:moveTo>
                    <a:pt x="75506" y="0"/>
                  </a:moveTo>
                  <a:lnTo>
                    <a:pt x="19810" y="0"/>
                  </a:lnTo>
                  <a:lnTo>
                    <a:pt x="12099" y="1556"/>
                  </a:lnTo>
                  <a:lnTo>
                    <a:pt x="5802" y="5802"/>
                  </a:lnTo>
                  <a:lnTo>
                    <a:pt x="1556" y="12099"/>
                  </a:lnTo>
                  <a:lnTo>
                    <a:pt x="0" y="19810"/>
                  </a:lnTo>
                  <a:lnTo>
                    <a:pt x="1557" y="27521"/>
                  </a:lnTo>
                  <a:lnTo>
                    <a:pt x="5803" y="33817"/>
                  </a:lnTo>
                  <a:lnTo>
                    <a:pt x="12104" y="38063"/>
                  </a:lnTo>
                  <a:lnTo>
                    <a:pt x="19810" y="39618"/>
                  </a:lnTo>
                  <a:lnTo>
                    <a:pt x="75511" y="39618"/>
                  </a:lnTo>
                  <a:lnTo>
                    <a:pt x="83217" y="38062"/>
                  </a:lnTo>
                  <a:lnTo>
                    <a:pt x="89513" y="33817"/>
                  </a:lnTo>
                  <a:lnTo>
                    <a:pt x="93759" y="27520"/>
                  </a:lnTo>
                  <a:lnTo>
                    <a:pt x="95315" y="19809"/>
                  </a:lnTo>
                  <a:lnTo>
                    <a:pt x="93759" y="12099"/>
                  </a:lnTo>
                  <a:lnTo>
                    <a:pt x="89513" y="5802"/>
                  </a:lnTo>
                  <a:lnTo>
                    <a:pt x="83217" y="1556"/>
                  </a:lnTo>
                  <a:lnTo>
                    <a:pt x="755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9249745" y="3111527"/>
              <a:ext cx="92050" cy="2220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9337994" y="3058040"/>
              <a:ext cx="42777" cy="3462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9248045" y="3052700"/>
              <a:ext cx="95885" cy="26034"/>
            </a:xfrm>
            <a:custGeom>
              <a:avLst/>
              <a:gdLst/>
              <a:ahLst/>
              <a:cxnLst/>
              <a:rect l="l" t="t" r="r" b="b"/>
              <a:pathLst>
                <a:path w="95884" h="26035">
                  <a:moveTo>
                    <a:pt x="89626" y="0"/>
                  </a:moveTo>
                  <a:lnTo>
                    <a:pt x="5690" y="0"/>
                  </a:lnTo>
                  <a:lnTo>
                    <a:pt x="0" y="5690"/>
                  </a:lnTo>
                  <a:lnTo>
                    <a:pt x="0" y="12708"/>
                  </a:lnTo>
                  <a:lnTo>
                    <a:pt x="0" y="19729"/>
                  </a:lnTo>
                  <a:lnTo>
                    <a:pt x="5690" y="25419"/>
                  </a:lnTo>
                  <a:lnTo>
                    <a:pt x="89625" y="25420"/>
                  </a:lnTo>
                  <a:lnTo>
                    <a:pt x="95316" y="19729"/>
                  </a:lnTo>
                  <a:lnTo>
                    <a:pt x="95316" y="5690"/>
                  </a:lnTo>
                  <a:lnTo>
                    <a:pt x="896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9249745" y="2887663"/>
              <a:ext cx="93616" cy="42235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9332300" y="2887663"/>
              <a:ext cx="11430" cy="422909"/>
            </a:xfrm>
            <a:custGeom>
              <a:avLst/>
              <a:gdLst/>
              <a:ahLst/>
              <a:cxnLst/>
              <a:rect l="l" t="t" r="r" b="b"/>
              <a:pathLst>
                <a:path w="11429" h="422910">
                  <a:moveTo>
                    <a:pt x="0" y="0"/>
                  </a:moveTo>
                  <a:lnTo>
                    <a:pt x="11059" y="0"/>
                  </a:lnTo>
                  <a:lnTo>
                    <a:pt x="11059" y="422352"/>
                  </a:lnTo>
                  <a:lnTo>
                    <a:pt x="0" y="42235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9341897" y="2994126"/>
              <a:ext cx="38547" cy="3923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9342385" y="2933895"/>
              <a:ext cx="39686" cy="4420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9340266" y="3289388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42773" y="3924"/>
                  </a:moveTo>
                  <a:lnTo>
                    <a:pt x="40995" y="0"/>
                  </a:lnTo>
                  <a:lnTo>
                    <a:pt x="36588" y="0"/>
                  </a:lnTo>
                  <a:lnTo>
                    <a:pt x="35598" y="2184"/>
                  </a:lnTo>
                  <a:lnTo>
                    <a:pt x="0" y="17005"/>
                  </a:lnTo>
                  <a:lnTo>
                    <a:pt x="254" y="37579"/>
                  </a:lnTo>
                  <a:lnTo>
                    <a:pt x="39852" y="17627"/>
                  </a:lnTo>
                  <a:lnTo>
                    <a:pt x="39839" y="17500"/>
                  </a:lnTo>
                  <a:lnTo>
                    <a:pt x="40995" y="17500"/>
                  </a:lnTo>
                  <a:lnTo>
                    <a:pt x="42773" y="13589"/>
                  </a:lnTo>
                  <a:lnTo>
                    <a:pt x="42773" y="392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9151272" y="3301912"/>
              <a:ext cx="195580" cy="27305"/>
            </a:xfrm>
            <a:custGeom>
              <a:avLst/>
              <a:gdLst/>
              <a:ahLst/>
              <a:cxnLst/>
              <a:rect l="l" t="t" r="r" b="b"/>
              <a:pathLst>
                <a:path w="195579" h="27304">
                  <a:moveTo>
                    <a:pt x="189280" y="0"/>
                  </a:moveTo>
                  <a:lnTo>
                    <a:pt x="6061" y="0"/>
                  </a:lnTo>
                  <a:lnTo>
                    <a:pt x="0" y="6061"/>
                  </a:lnTo>
                  <a:lnTo>
                    <a:pt x="0" y="13538"/>
                  </a:lnTo>
                  <a:lnTo>
                    <a:pt x="0" y="21014"/>
                  </a:lnTo>
                  <a:lnTo>
                    <a:pt x="6061" y="27076"/>
                  </a:lnTo>
                  <a:lnTo>
                    <a:pt x="189280" y="27076"/>
                  </a:lnTo>
                  <a:lnTo>
                    <a:pt x="195342" y="21014"/>
                  </a:lnTo>
                  <a:lnTo>
                    <a:pt x="195342" y="6061"/>
                  </a:lnTo>
                  <a:lnTo>
                    <a:pt x="18928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9151272" y="3301912"/>
              <a:ext cx="195580" cy="27305"/>
            </a:xfrm>
            <a:custGeom>
              <a:avLst/>
              <a:gdLst/>
              <a:ahLst/>
              <a:cxnLst/>
              <a:rect l="l" t="t" r="r" b="b"/>
              <a:pathLst>
                <a:path w="195579" h="27304">
                  <a:moveTo>
                    <a:pt x="0" y="13537"/>
                  </a:moveTo>
                  <a:lnTo>
                    <a:pt x="0" y="6061"/>
                  </a:lnTo>
                  <a:lnTo>
                    <a:pt x="6060" y="0"/>
                  </a:lnTo>
                  <a:lnTo>
                    <a:pt x="13537" y="0"/>
                  </a:lnTo>
                  <a:lnTo>
                    <a:pt x="181803" y="0"/>
                  </a:lnTo>
                  <a:lnTo>
                    <a:pt x="189280" y="0"/>
                  </a:lnTo>
                  <a:lnTo>
                    <a:pt x="195342" y="6061"/>
                  </a:lnTo>
                  <a:lnTo>
                    <a:pt x="195342" y="13537"/>
                  </a:lnTo>
                  <a:lnTo>
                    <a:pt x="195342" y="21014"/>
                  </a:lnTo>
                  <a:lnTo>
                    <a:pt x="189280" y="27075"/>
                  </a:lnTo>
                  <a:lnTo>
                    <a:pt x="181803" y="27075"/>
                  </a:lnTo>
                  <a:lnTo>
                    <a:pt x="13537" y="27075"/>
                  </a:lnTo>
                  <a:lnTo>
                    <a:pt x="6060" y="27075"/>
                  </a:lnTo>
                  <a:lnTo>
                    <a:pt x="0" y="21014"/>
                  </a:lnTo>
                  <a:lnTo>
                    <a:pt x="0" y="1353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9162333" y="3308357"/>
              <a:ext cx="173060" cy="1436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9162332" y="3308357"/>
              <a:ext cx="173355" cy="14604"/>
            </a:xfrm>
            <a:custGeom>
              <a:avLst/>
              <a:gdLst/>
              <a:ahLst/>
              <a:cxnLst/>
              <a:rect l="l" t="t" r="r" b="b"/>
              <a:pathLst>
                <a:path w="173354" h="14604">
                  <a:moveTo>
                    <a:pt x="0" y="7184"/>
                  </a:moveTo>
                  <a:lnTo>
                    <a:pt x="0" y="3216"/>
                  </a:lnTo>
                  <a:lnTo>
                    <a:pt x="3216" y="0"/>
                  </a:lnTo>
                  <a:lnTo>
                    <a:pt x="7184" y="0"/>
                  </a:lnTo>
                  <a:lnTo>
                    <a:pt x="165875" y="0"/>
                  </a:lnTo>
                  <a:lnTo>
                    <a:pt x="169843" y="0"/>
                  </a:lnTo>
                  <a:lnTo>
                    <a:pt x="173059" y="3216"/>
                  </a:lnTo>
                  <a:lnTo>
                    <a:pt x="173059" y="7184"/>
                  </a:lnTo>
                  <a:lnTo>
                    <a:pt x="173059" y="11151"/>
                  </a:lnTo>
                  <a:lnTo>
                    <a:pt x="169842" y="14368"/>
                  </a:lnTo>
                  <a:lnTo>
                    <a:pt x="165875" y="14368"/>
                  </a:lnTo>
                  <a:lnTo>
                    <a:pt x="7184" y="14366"/>
                  </a:lnTo>
                  <a:lnTo>
                    <a:pt x="3216" y="14366"/>
                  </a:lnTo>
                  <a:lnTo>
                    <a:pt x="0" y="11150"/>
                  </a:lnTo>
                  <a:lnTo>
                    <a:pt x="0" y="718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9178273" y="3247943"/>
              <a:ext cx="25400" cy="26034"/>
            </a:xfrm>
            <a:custGeom>
              <a:avLst/>
              <a:gdLst/>
              <a:ahLst/>
              <a:cxnLst/>
              <a:rect l="l" t="t" r="r" b="b"/>
              <a:pathLst>
                <a:path w="25400" h="26035">
                  <a:moveTo>
                    <a:pt x="19693" y="0"/>
                  </a:moveTo>
                  <a:lnTo>
                    <a:pt x="5679" y="0"/>
                  </a:lnTo>
                  <a:lnTo>
                    <a:pt x="0" y="5689"/>
                  </a:lnTo>
                  <a:lnTo>
                    <a:pt x="0" y="12710"/>
                  </a:lnTo>
                  <a:lnTo>
                    <a:pt x="0" y="19729"/>
                  </a:lnTo>
                  <a:lnTo>
                    <a:pt x="5679" y="25419"/>
                  </a:lnTo>
                  <a:lnTo>
                    <a:pt x="19693" y="25419"/>
                  </a:lnTo>
                  <a:lnTo>
                    <a:pt x="25373" y="19729"/>
                  </a:lnTo>
                  <a:lnTo>
                    <a:pt x="25373" y="5689"/>
                  </a:lnTo>
                  <a:lnTo>
                    <a:pt x="19693" y="0"/>
                  </a:lnTo>
                  <a:close/>
                </a:path>
              </a:pathLst>
            </a:custGeom>
            <a:solidFill>
              <a:srgbClr val="37D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9206898" y="3247943"/>
              <a:ext cx="27305" cy="26034"/>
            </a:xfrm>
            <a:custGeom>
              <a:avLst/>
              <a:gdLst/>
              <a:ahLst/>
              <a:cxnLst/>
              <a:rect l="l" t="t" r="r" b="b"/>
              <a:pathLst>
                <a:path w="27304" h="26035">
                  <a:moveTo>
                    <a:pt x="20956" y="0"/>
                  </a:moveTo>
                  <a:lnTo>
                    <a:pt x="6043" y="0"/>
                  </a:lnTo>
                  <a:lnTo>
                    <a:pt x="0" y="5689"/>
                  </a:lnTo>
                  <a:lnTo>
                    <a:pt x="0" y="12710"/>
                  </a:lnTo>
                  <a:lnTo>
                    <a:pt x="0" y="19729"/>
                  </a:lnTo>
                  <a:lnTo>
                    <a:pt x="6043" y="25419"/>
                  </a:lnTo>
                  <a:lnTo>
                    <a:pt x="20956" y="25419"/>
                  </a:lnTo>
                  <a:lnTo>
                    <a:pt x="27000" y="19729"/>
                  </a:lnTo>
                  <a:lnTo>
                    <a:pt x="27000" y="5689"/>
                  </a:lnTo>
                  <a:lnTo>
                    <a:pt x="20956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9235362" y="3246470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4" h="27304">
                  <a:moveTo>
                    <a:pt x="20956" y="0"/>
                  </a:moveTo>
                  <a:lnTo>
                    <a:pt x="6043" y="0"/>
                  </a:lnTo>
                  <a:lnTo>
                    <a:pt x="0" y="6061"/>
                  </a:lnTo>
                  <a:lnTo>
                    <a:pt x="0" y="13538"/>
                  </a:lnTo>
                  <a:lnTo>
                    <a:pt x="0" y="21014"/>
                  </a:lnTo>
                  <a:lnTo>
                    <a:pt x="6043" y="27076"/>
                  </a:lnTo>
                  <a:lnTo>
                    <a:pt x="20956" y="27076"/>
                  </a:lnTo>
                  <a:lnTo>
                    <a:pt x="27000" y="21014"/>
                  </a:lnTo>
                  <a:lnTo>
                    <a:pt x="27000" y="6061"/>
                  </a:lnTo>
                  <a:lnTo>
                    <a:pt x="20956" y="0"/>
                  </a:lnTo>
                  <a:close/>
                </a:path>
              </a:pathLst>
            </a:custGeom>
            <a:solidFill>
              <a:srgbClr val="37D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9300422" y="3146452"/>
              <a:ext cx="14604" cy="139700"/>
            </a:xfrm>
            <a:custGeom>
              <a:avLst/>
              <a:gdLst/>
              <a:ahLst/>
              <a:cxnLst/>
              <a:rect l="l" t="t" r="r" b="b"/>
              <a:pathLst>
                <a:path w="14604" h="139700">
                  <a:moveTo>
                    <a:pt x="14312" y="0"/>
                  </a:moveTo>
                  <a:lnTo>
                    <a:pt x="0" y="0"/>
                  </a:lnTo>
                  <a:lnTo>
                    <a:pt x="0" y="139618"/>
                  </a:lnTo>
                  <a:lnTo>
                    <a:pt x="14312" y="139618"/>
                  </a:lnTo>
                  <a:lnTo>
                    <a:pt x="14312" y="0"/>
                  </a:lnTo>
                  <a:close/>
                </a:path>
              </a:pathLst>
            </a:custGeom>
            <a:solidFill>
              <a:srgbClr val="363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9300422" y="3146453"/>
              <a:ext cx="14604" cy="139700"/>
            </a:xfrm>
            <a:custGeom>
              <a:avLst/>
              <a:gdLst/>
              <a:ahLst/>
              <a:cxnLst/>
              <a:rect l="l" t="t" r="r" b="b"/>
              <a:pathLst>
                <a:path w="14604" h="139700">
                  <a:moveTo>
                    <a:pt x="0" y="0"/>
                  </a:moveTo>
                  <a:lnTo>
                    <a:pt x="14313" y="0"/>
                  </a:lnTo>
                  <a:lnTo>
                    <a:pt x="14313" y="139617"/>
                  </a:lnTo>
                  <a:lnTo>
                    <a:pt x="0" y="1396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844832" y="3852863"/>
              <a:ext cx="218436" cy="4217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9019844" y="3878833"/>
              <a:ext cx="42777" cy="384039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8844832" y="3902042"/>
              <a:ext cx="97155" cy="8255"/>
            </a:xfrm>
            <a:custGeom>
              <a:avLst/>
              <a:gdLst/>
              <a:ahLst/>
              <a:cxnLst/>
              <a:rect l="l" t="t" r="r" b="b"/>
              <a:pathLst>
                <a:path w="97154" h="8254">
                  <a:moveTo>
                    <a:pt x="96776" y="0"/>
                  </a:moveTo>
                  <a:lnTo>
                    <a:pt x="0" y="0"/>
                  </a:lnTo>
                  <a:lnTo>
                    <a:pt x="0" y="7920"/>
                  </a:lnTo>
                  <a:lnTo>
                    <a:pt x="96776" y="7920"/>
                  </a:lnTo>
                  <a:lnTo>
                    <a:pt x="967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8844832" y="3902042"/>
              <a:ext cx="97155" cy="8255"/>
            </a:xfrm>
            <a:custGeom>
              <a:avLst/>
              <a:gdLst/>
              <a:ahLst/>
              <a:cxnLst/>
              <a:rect l="l" t="t" r="r" b="b"/>
              <a:pathLst>
                <a:path w="97154" h="8254">
                  <a:moveTo>
                    <a:pt x="0" y="0"/>
                  </a:moveTo>
                  <a:lnTo>
                    <a:pt x="96776" y="0"/>
                  </a:lnTo>
                  <a:lnTo>
                    <a:pt x="96776" y="7920"/>
                  </a:lnTo>
                  <a:lnTo>
                    <a:pt x="0" y="792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8932173" y="3897269"/>
              <a:ext cx="95885" cy="27305"/>
            </a:xfrm>
            <a:custGeom>
              <a:avLst/>
              <a:gdLst/>
              <a:ahLst/>
              <a:cxnLst/>
              <a:rect l="l" t="t" r="r" b="b"/>
              <a:pathLst>
                <a:path w="95884" h="27304">
                  <a:moveTo>
                    <a:pt x="89259" y="0"/>
                  </a:moveTo>
                  <a:lnTo>
                    <a:pt x="6022" y="0"/>
                  </a:lnTo>
                  <a:lnTo>
                    <a:pt x="0" y="6022"/>
                  </a:lnTo>
                  <a:lnTo>
                    <a:pt x="0" y="13450"/>
                  </a:lnTo>
                  <a:lnTo>
                    <a:pt x="0" y="20878"/>
                  </a:lnTo>
                  <a:lnTo>
                    <a:pt x="6022" y="26899"/>
                  </a:lnTo>
                  <a:lnTo>
                    <a:pt x="89259" y="26899"/>
                  </a:lnTo>
                  <a:lnTo>
                    <a:pt x="95281" y="20878"/>
                  </a:lnTo>
                  <a:lnTo>
                    <a:pt x="95281" y="6022"/>
                  </a:lnTo>
                  <a:lnTo>
                    <a:pt x="892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8933737" y="3900535"/>
              <a:ext cx="92022" cy="2056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8848085" y="3960799"/>
              <a:ext cx="97155" cy="10160"/>
            </a:xfrm>
            <a:custGeom>
              <a:avLst/>
              <a:gdLst/>
              <a:ahLst/>
              <a:cxnLst/>
              <a:rect l="l" t="t" r="r" b="b"/>
              <a:pathLst>
                <a:path w="97154" h="10160">
                  <a:moveTo>
                    <a:pt x="96776" y="0"/>
                  </a:moveTo>
                  <a:lnTo>
                    <a:pt x="0" y="0"/>
                  </a:lnTo>
                  <a:lnTo>
                    <a:pt x="0" y="9578"/>
                  </a:lnTo>
                  <a:lnTo>
                    <a:pt x="96776" y="9578"/>
                  </a:lnTo>
                  <a:lnTo>
                    <a:pt x="967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8848085" y="3960799"/>
              <a:ext cx="97155" cy="10160"/>
            </a:xfrm>
            <a:custGeom>
              <a:avLst/>
              <a:gdLst/>
              <a:ahLst/>
              <a:cxnLst/>
              <a:rect l="l" t="t" r="r" b="b"/>
              <a:pathLst>
                <a:path w="97154" h="10160">
                  <a:moveTo>
                    <a:pt x="0" y="0"/>
                  </a:moveTo>
                  <a:lnTo>
                    <a:pt x="96776" y="0"/>
                  </a:lnTo>
                  <a:lnTo>
                    <a:pt x="96776" y="9578"/>
                  </a:lnTo>
                  <a:lnTo>
                    <a:pt x="0" y="957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8932238" y="3957642"/>
              <a:ext cx="95885" cy="24130"/>
            </a:xfrm>
            <a:custGeom>
              <a:avLst/>
              <a:gdLst/>
              <a:ahLst/>
              <a:cxnLst/>
              <a:rect l="l" t="t" r="r" b="b"/>
              <a:pathLst>
                <a:path w="95884" h="24129">
                  <a:moveTo>
                    <a:pt x="89954" y="0"/>
                  </a:moveTo>
                  <a:lnTo>
                    <a:pt x="5327" y="0"/>
                  </a:lnTo>
                  <a:lnTo>
                    <a:pt x="0" y="5326"/>
                  </a:lnTo>
                  <a:lnTo>
                    <a:pt x="0" y="11897"/>
                  </a:lnTo>
                  <a:lnTo>
                    <a:pt x="0" y="18467"/>
                  </a:lnTo>
                  <a:lnTo>
                    <a:pt x="5327" y="23793"/>
                  </a:lnTo>
                  <a:lnTo>
                    <a:pt x="89954" y="23793"/>
                  </a:lnTo>
                  <a:lnTo>
                    <a:pt x="95281" y="18467"/>
                  </a:lnTo>
                  <a:lnTo>
                    <a:pt x="95281" y="5326"/>
                  </a:lnTo>
                  <a:lnTo>
                    <a:pt x="899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8933803" y="3960839"/>
              <a:ext cx="92021" cy="1740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8846459" y="4024346"/>
              <a:ext cx="97155" cy="8255"/>
            </a:xfrm>
            <a:custGeom>
              <a:avLst/>
              <a:gdLst/>
              <a:ahLst/>
              <a:cxnLst/>
              <a:rect l="l" t="t" r="r" b="b"/>
              <a:pathLst>
                <a:path w="97154" h="8254">
                  <a:moveTo>
                    <a:pt x="96776" y="0"/>
                  </a:moveTo>
                  <a:lnTo>
                    <a:pt x="0" y="0"/>
                  </a:lnTo>
                  <a:lnTo>
                    <a:pt x="0" y="7919"/>
                  </a:lnTo>
                  <a:lnTo>
                    <a:pt x="96776" y="7919"/>
                  </a:lnTo>
                  <a:lnTo>
                    <a:pt x="967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8846459" y="4024346"/>
              <a:ext cx="97155" cy="8255"/>
            </a:xfrm>
            <a:custGeom>
              <a:avLst/>
              <a:gdLst/>
              <a:ahLst/>
              <a:cxnLst/>
              <a:rect l="l" t="t" r="r" b="b"/>
              <a:pathLst>
                <a:path w="97154" h="8254">
                  <a:moveTo>
                    <a:pt x="0" y="0"/>
                  </a:moveTo>
                  <a:lnTo>
                    <a:pt x="96776" y="0"/>
                  </a:lnTo>
                  <a:lnTo>
                    <a:pt x="96776" y="7920"/>
                  </a:lnTo>
                  <a:lnTo>
                    <a:pt x="0" y="792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8848085" y="4078315"/>
              <a:ext cx="97155" cy="10160"/>
            </a:xfrm>
            <a:custGeom>
              <a:avLst/>
              <a:gdLst/>
              <a:ahLst/>
              <a:cxnLst/>
              <a:rect l="l" t="t" r="r" b="b"/>
              <a:pathLst>
                <a:path w="97154" h="10160">
                  <a:moveTo>
                    <a:pt x="96776" y="0"/>
                  </a:moveTo>
                  <a:lnTo>
                    <a:pt x="0" y="0"/>
                  </a:lnTo>
                  <a:lnTo>
                    <a:pt x="0" y="9578"/>
                  </a:lnTo>
                  <a:lnTo>
                    <a:pt x="96776" y="9578"/>
                  </a:lnTo>
                  <a:lnTo>
                    <a:pt x="967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8848085" y="4078315"/>
              <a:ext cx="97155" cy="10160"/>
            </a:xfrm>
            <a:custGeom>
              <a:avLst/>
              <a:gdLst/>
              <a:ahLst/>
              <a:cxnLst/>
              <a:rect l="l" t="t" r="r" b="b"/>
              <a:pathLst>
                <a:path w="97154" h="10160">
                  <a:moveTo>
                    <a:pt x="0" y="0"/>
                  </a:moveTo>
                  <a:lnTo>
                    <a:pt x="96776" y="0"/>
                  </a:lnTo>
                  <a:lnTo>
                    <a:pt x="96776" y="9578"/>
                  </a:lnTo>
                  <a:lnTo>
                    <a:pt x="0" y="957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8930548" y="4073526"/>
              <a:ext cx="95885" cy="40005"/>
            </a:xfrm>
            <a:custGeom>
              <a:avLst/>
              <a:gdLst/>
              <a:ahLst/>
              <a:cxnLst/>
              <a:rect l="l" t="t" r="r" b="b"/>
              <a:pathLst>
                <a:path w="95884" h="40004">
                  <a:moveTo>
                    <a:pt x="75506" y="0"/>
                  </a:moveTo>
                  <a:lnTo>
                    <a:pt x="19809" y="0"/>
                  </a:lnTo>
                  <a:lnTo>
                    <a:pt x="12099" y="1556"/>
                  </a:lnTo>
                  <a:lnTo>
                    <a:pt x="5802" y="5802"/>
                  </a:lnTo>
                  <a:lnTo>
                    <a:pt x="1556" y="12099"/>
                  </a:lnTo>
                  <a:lnTo>
                    <a:pt x="0" y="19809"/>
                  </a:lnTo>
                  <a:lnTo>
                    <a:pt x="1556" y="27520"/>
                  </a:lnTo>
                  <a:lnTo>
                    <a:pt x="5802" y="33817"/>
                  </a:lnTo>
                  <a:lnTo>
                    <a:pt x="12099" y="38062"/>
                  </a:lnTo>
                  <a:lnTo>
                    <a:pt x="19809" y="39618"/>
                  </a:lnTo>
                  <a:lnTo>
                    <a:pt x="75505" y="39620"/>
                  </a:lnTo>
                  <a:lnTo>
                    <a:pt x="83216" y="38063"/>
                  </a:lnTo>
                  <a:lnTo>
                    <a:pt x="89512" y="33817"/>
                  </a:lnTo>
                  <a:lnTo>
                    <a:pt x="93758" y="27521"/>
                  </a:lnTo>
                  <a:lnTo>
                    <a:pt x="95316" y="19810"/>
                  </a:lnTo>
                  <a:lnTo>
                    <a:pt x="93759" y="12099"/>
                  </a:lnTo>
                  <a:lnTo>
                    <a:pt x="89513" y="5802"/>
                  </a:lnTo>
                  <a:lnTo>
                    <a:pt x="83217" y="1556"/>
                  </a:lnTo>
                  <a:lnTo>
                    <a:pt x="755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8932245" y="4076727"/>
              <a:ext cx="92050" cy="222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9020494" y="4023240"/>
              <a:ext cx="42777" cy="3462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8930545" y="4017900"/>
              <a:ext cx="95885" cy="26034"/>
            </a:xfrm>
            <a:custGeom>
              <a:avLst/>
              <a:gdLst/>
              <a:ahLst/>
              <a:cxnLst/>
              <a:rect l="l" t="t" r="r" b="b"/>
              <a:pathLst>
                <a:path w="95884" h="26035">
                  <a:moveTo>
                    <a:pt x="89626" y="0"/>
                  </a:moveTo>
                  <a:lnTo>
                    <a:pt x="5690" y="0"/>
                  </a:lnTo>
                  <a:lnTo>
                    <a:pt x="0" y="5689"/>
                  </a:lnTo>
                  <a:lnTo>
                    <a:pt x="0" y="12708"/>
                  </a:lnTo>
                  <a:lnTo>
                    <a:pt x="0" y="19728"/>
                  </a:lnTo>
                  <a:lnTo>
                    <a:pt x="5690" y="25419"/>
                  </a:lnTo>
                  <a:lnTo>
                    <a:pt x="89625" y="25420"/>
                  </a:lnTo>
                  <a:lnTo>
                    <a:pt x="95316" y="19729"/>
                  </a:lnTo>
                  <a:lnTo>
                    <a:pt x="95316" y="5689"/>
                  </a:lnTo>
                  <a:lnTo>
                    <a:pt x="896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8932245" y="3852863"/>
              <a:ext cx="93615" cy="422352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9014800" y="3852863"/>
              <a:ext cx="11430" cy="422909"/>
            </a:xfrm>
            <a:custGeom>
              <a:avLst/>
              <a:gdLst/>
              <a:ahLst/>
              <a:cxnLst/>
              <a:rect l="l" t="t" r="r" b="b"/>
              <a:pathLst>
                <a:path w="11429" h="422910">
                  <a:moveTo>
                    <a:pt x="0" y="0"/>
                  </a:moveTo>
                  <a:lnTo>
                    <a:pt x="11059" y="0"/>
                  </a:lnTo>
                  <a:lnTo>
                    <a:pt x="11059" y="422352"/>
                  </a:lnTo>
                  <a:lnTo>
                    <a:pt x="0" y="42235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9024397" y="3959326"/>
              <a:ext cx="38547" cy="3923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9024884" y="3899095"/>
              <a:ext cx="39686" cy="4420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9022766" y="4254588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42773" y="3924"/>
                  </a:moveTo>
                  <a:lnTo>
                    <a:pt x="40995" y="0"/>
                  </a:lnTo>
                  <a:lnTo>
                    <a:pt x="36588" y="0"/>
                  </a:lnTo>
                  <a:lnTo>
                    <a:pt x="35598" y="2184"/>
                  </a:lnTo>
                  <a:lnTo>
                    <a:pt x="0" y="17005"/>
                  </a:lnTo>
                  <a:lnTo>
                    <a:pt x="254" y="37579"/>
                  </a:lnTo>
                  <a:lnTo>
                    <a:pt x="39852" y="17627"/>
                  </a:lnTo>
                  <a:lnTo>
                    <a:pt x="39839" y="17500"/>
                  </a:lnTo>
                  <a:lnTo>
                    <a:pt x="40995" y="17500"/>
                  </a:lnTo>
                  <a:lnTo>
                    <a:pt x="42773" y="13589"/>
                  </a:lnTo>
                  <a:lnTo>
                    <a:pt x="42773" y="392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8833772" y="4267112"/>
              <a:ext cx="195580" cy="27305"/>
            </a:xfrm>
            <a:custGeom>
              <a:avLst/>
              <a:gdLst/>
              <a:ahLst/>
              <a:cxnLst/>
              <a:rect l="l" t="t" r="r" b="b"/>
              <a:pathLst>
                <a:path w="195579" h="27304">
                  <a:moveTo>
                    <a:pt x="189280" y="0"/>
                  </a:moveTo>
                  <a:lnTo>
                    <a:pt x="6061" y="0"/>
                  </a:lnTo>
                  <a:lnTo>
                    <a:pt x="0" y="6061"/>
                  </a:lnTo>
                  <a:lnTo>
                    <a:pt x="0" y="13538"/>
                  </a:lnTo>
                  <a:lnTo>
                    <a:pt x="0" y="21014"/>
                  </a:lnTo>
                  <a:lnTo>
                    <a:pt x="6061" y="27076"/>
                  </a:lnTo>
                  <a:lnTo>
                    <a:pt x="189280" y="27076"/>
                  </a:lnTo>
                  <a:lnTo>
                    <a:pt x="195342" y="21014"/>
                  </a:lnTo>
                  <a:lnTo>
                    <a:pt x="195342" y="6061"/>
                  </a:lnTo>
                  <a:lnTo>
                    <a:pt x="18928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8833772" y="4267112"/>
              <a:ext cx="195580" cy="27305"/>
            </a:xfrm>
            <a:custGeom>
              <a:avLst/>
              <a:gdLst/>
              <a:ahLst/>
              <a:cxnLst/>
              <a:rect l="l" t="t" r="r" b="b"/>
              <a:pathLst>
                <a:path w="195579" h="27304">
                  <a:moveTo>
                    <a:pt x="0" y="13537"/>
                  </a:moveTo>
                  <a:lnTo>
                    <a:pt x="0" y="6061"/>
                  </a:lnTo>
                  <a:lnTo>
                    <a:pt x="6060" y="0"/>
                  </a:lnTo>
                  <a:lnTo>
                    <a:pt x="13537" y="0"/>
                  </a:lnTo>
                  <a:lnTo>
                    <a:pt x="181803" y="0"/>
                  </a:lnTo>
                  <a:lnTo>
                    <a:pt x="189280" y="0"/>
                  </a:lnTo>
                  <a:lnTo>
                    <a:pt x="195342" y="6061"/>
                  </a:lnTo>
                  <a:lnTo>
                    <a:pt x="195342" y="13537"/>
                  </a:lnTo>
                  <a:lnTo>
                    <a:pt x="195342" y="21014"/>
                  </a:lnTo>
                  <a:lnTo>
                    <a:pt x="189280" y="27075"/>
                  </a:lnTo>
                  <a:lnTo>
                    <a:pt x="181803" y="27075"/>
                  </a:lnTo>
                  <a:lnTo>
                    <a:pt x="13537" y="27075"/>
                  </a:lnTo>
                  <a:lnTo>
                    <a:pt x="6060" y="27075"/>
                  </a:lnTo>
                  <a:lnTo>
                    <a:pt x="0" y="21014"/>
                  </a:lnTo>
                  <a:lnTo>
                    <a:pt x="0" y="1353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8844832" y="4273557"/>
              <a:ext cx="173060" cy="14367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8844832" y="4273557"/>
              <a:ext cx="173355" cy="14604"/>
            </a:xfrm>
            <a:custGeom>
              <a:avLst/>
              <a:gdLst/>
              <a:ahLst/>
              <a:cxnLst/>
              <a:rect l="l" t="t" r="r" b="b"/>
              <a:pathLst>
                <a:path w="173354" h="14604">
                  <a:moveTo>
                    <a:pt x="0" y="7184"/>
                  </a:moveTo>
                  <a:lnTo>
                    <a:pt x="0" y="3216"/>
                  </a:lnTo>
                  <a:lnTo>
                    <a:pt x="3216" y="0"/>
                  </a:lnTo>
                  <a:lnTo>
                    <a:pt x="7184" y="0"/>
                  </a:lnTo>
                  <a:lnTo>
                    <a:pt x="165875" y="0"/>
                  </a:lnTo>
                  <a:lnTo>
                    <a:pt x="169843" y="0"/>
                  </a:lnTo>
                  <a:lnTo>
                    <a:pt x="173060" y="3216"/>
                  </a:lnTo>
                  <a:lnTo>
                    <a:pt x="173060" y="7184"/>
                  </a:lnTo>
                  <a:lnTo>
                    <a:pt x="173059" y="11151"/>
                  </a:lnTo>
                  <a:lnTo>
                    <a:pt x="169842" y="14368"/>
                  </a:lnTo>
                  <a:lnTo>
                    <a:pt x="165875" y="14368"/>
                  </a:lnTo>
                  <a:lnTo>
                    <a:pt x="7184" y="14366"/>
                  </a:lnTo>
                  <a:lnTo>
                    <a:pt x="3216" y="14366"/>
                  </a:lnTo>
                  <a:lnTo>
                    <a:pt x="0" y="11150"/>
                  </a:lnTo>
                  <a:lnTo>
                    <a:pt x="0" y="718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8860772" y="4213143"/>
              <a:ext cx="25400" cy="26034"/>
            </a:xfrm>
            <a:custGeom>
              <a:avLst/>
              <a:gdLst/>
              <a:ahLst/>
              <a:cxnLst/>
              <a:rect l="l" t="t" r="r" b="b"/>
              <a:pathLst>
                <a:path w="25400" h="26035">
                  <a:moveTo>
                    <a:pt x="19693" y="0"/>
                  </a:moveTo>
                  <a:lnTo>
                    <a:pt x="5680" y="0"/>
                  </a:lnTo>
                  <a:lnTo>
                    <a:pt x="0" y="5689"/>
                  </a:lnTo>
                  <a:lnTo>
                    <a:pt x="0" y="12710"/>
                  </a:lnTo>
                  <a:lnTo>
                    <a:pt x="0" y="19729"/>
                  </a:lnTo>
                  <a:lnTo>
                    <a:pt x="5680" y="25419"/>
                  </a:lnTo>
                  <a:lnTo>
                    <a:pt x="19693" y="25419"/>
                  </a:lnTo>
                  <a:lnTo>
                    <a:pt x="25373" y="19729"/>
                  </a:lnTo>
                  <a:lnTo>
                    <a:pt x="25373" y="5689"/>
                  </a:lnTo>
                  <a:lnTo>
                    <a:pt x="19693" y="0"/>
                  </a:lnTo>
                  <a:close/>
                </a:path>
              </a:pathLst>
            </a:custGeom>
            <a:solidFill>
              <a:srgbClr val="37D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8889398" y="4213143"/>
              <a:ext cx="27305" cy="26034"/>
            </a:xfrm>
            <a:custGeom>
              <a:avLst/>
              <a:gdLst/>
              <a:ahLst/>
              <a:cxnLst/>
              <a:rect l="l" t="t" r="r" b="b"/>
              <a:pathLst>
                <a:path w="27304" h="26035">
                  <a:moveTo>
                    <a:pt x="20956" y="0"/>
                  </a:moveTo>
                  <a:lnTo>
                    <a:pt x="6043" y="0"/>
                  </a:lnTo>
                  <a:lnTo>
                    <a:pt x="0" y="5689"/>
                  </a:lnTo>
                  <a:lnTo>
                    <a:pt x="0" y="12710"/>
                  </a:lnTo>
                  <a:lnTo>
                    <a:pt x="0" y="19729"/>
                  </a:lnTo>
                  <a:lnTo>
                    <a:pt x="6043" y="25419"/>
                  </a:lnTo>
                  <a:lnTo>
                    <a:pt x="20956" y="25419"/>
                  </a:lnTo>
                  <a:lnTo>
                    <a:pt x="27000" y="19729"/>
                  </a:lnTo>
                  <a:lnTo>
                    <a:pt x="27000" y="5689"/>
                  </a:lnTo>
                  <a:lnTo>
                    <a:pt x="20956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8917862" y="4211670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4" h="27304">
                  <a:moveTo>
                    <a:pt x="20956" y="0"/>
                  </a:moveTo>
                  <a:lnTo>
                    <a:pt x="6043" y="0"/>
                  </a:lnTo>
                  <a:lnTo>
                    <a:pt x="0" y="6061"/>
                  </a:lnTo>
                  <a:lnTo>
                    <a:pt x="0" y="13538"/>
                  </a:lnTo>
                  <a:lnTo>
                    <a:pt x="0" y="21014"/>
                  </a:lnTo>
                  <a:lnTo>
                    <a:pt x="6043" y="27076"/>
                  </a:lnTo>
                  <a:lnTo>
                    <a:pt x="20956" y="27076"/>
                  </a:lnTo>
                  <a:lnTo>
                    <a:pt x="27000" y="21014"/>
                  </a:lnTo>
                  <a:lnTo>
                    <a:pt x="27000" y="6061"/>
                  </a:lnTo>
                  <a:lnTo>
                    <a:pt x="20956" y="0"/>
                  </a:lnTo>
                  <a:close/>
                </a:path>
              </a:pathLst>
            </a:custGeom>
            <a:solidFill>
              <a:srgbClr val="37D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8982922" y="4111652"/>
              <a:ext cx="14604" cy="139700"/>
            </a:xfrm>
            <a:custGeom>
              <a:avLst/>
              <a:gdLst/>
              <a:ahLst/>
              <a:cxnLst/>
              <a:rect l="l" t="t" r="r" b="b"/>
              <a:pathLst>
                <a:path w="14604" h="139700">
                  <a:moveTo>
                    <a:pt x="14312" y="0"/>
                  </a:moveTo>
                  <a:lnTo>
                    <a:pt x="0" y="0"/>
                  </a:lnTo>
                  <a:lnTo>
                    <a:pt x="0" y="139618"/>
                  </a:lnTo>
                  <a:lnTo>
                    <a:pt x="14312" y="139618"/>
                  </a:lnTo>
                  <a:lnTo>
                    <a:pt x="14312" y="0"/>
                  </a:lnTo>
                  <a:close/>
                </a:path>
              </a:pathLst>
            </a:custGeom>
            <a:solidFill>
              <a:srgbClr val="363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8982922" y="4111652"/>
              <a:ext cx="14604" cy="139700"/>
            </a:xfrm>
            <a:custGeom>
              <a:avLst/>
              <a:gdLst/>
              <a:ahLst/>
              <a:cxnLst/>
              <a:rect l="l" t="t" r="r" b="b"/>
              <a:pathLst>
                <a:path w="14604" h="139700">
                  <a:moveTo>
                    <a:pt x="0" y="0"/>
                  </a:moveTo>
                  <a:lnTo>
                    <a:pt x="14313" y="0"/>
                  </a:lnTo>
                  <a:lnTo>
                    <a:pt x="14313" y="139617"/>
                  </a:lnTo>
                  <a:lnTo>
                    <a:pt x="0" y="1396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6" name="object 18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20" dirty="0"/>
              <a:t>Transport </a:t>
            </a:r>
            <a:r>
              <a:rPr spc="-5" dirty="0"/>
              <a:t>Layer</a:t>
            </a:r>
            <a:r>
              <a:rPr spc="-100" dirty="0"/>
              <a:t> </a:t>
            </a:r>
            <a:r>
              <a:rPr sz="1800" baseline="2314" dirty="0"/>
              <a:t>3-</a:t>
            </a:r>
            <a:fld id="{81D60167-4931-47E6-BA6A-407CBD079E47}" type="slidenum">
              <a:rPr sz="1800" baseline="2314" dirty="0"/>
              <a:pPr marL="12700">
                <a:lnSpc>
                  <a:spcPct val="100000"/>
                </a:lnSpc>
                <a:spcBef>
                  <a:spcPts val="160"/>
                </a:spcBef>
              </a:pPr>
              <a:t>43</a:t>
            </a:fld>
            <a:endParaRPr sz="1800" baseline="2314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05810" y="3589337"/>
            <a:ext cx="6937375" cy="3203575"/>
            <a:chOff x="1005810" y="3589337"/>
            <a:chExt cx="6937375" cy="3203575"/>
          </a:xfrm>
        </p:grpSpPr>
        <p:sp>
          <p:nvSpPr>
            <p:cNvPr id="3" name="object 3"/>
            <p:cNvSpPr/>
            <p:nvPr/>
          </p:nvSpPr>
          <p:spPr>
            <a:xfrm>
              <a:off x="3026698" y="3594099"/>
              <a:ext cx="236537" cy="101441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26697" y="3594100"/>
              <a:ext cx="236854" cy="1014730"/>
            </a:xfrm>
            <a:custGeom>
              <a:avLst/>
              <a:gdLst/>
              <a:ahLst/>
              <a:cxnLst/>
              <a:rect l="l" t="t" r="r" b="b"/>
              <a:pathLst>
                <a:path w="236854" h="1014729">
                  <a:moveTo>
                    <a:pt x="0" y="1009672"/>
                  </a:moveTo>
                  <a:lnTo>
                    <a:pt x="228782" y="0"/>
                  </a:lnTo>
                  <a:lnTo>
                    <a:pt x="236537" y="967010"/>
                  </a:lnTo>
                  <a:lnTo>
                    <a:pt x="116330" y="1014412"/>
                  </a:lnTo>
                  <a:lnTo>
                    <a:pt x="0" y="1009672"/>
                  </a:lnTo>
                  <a:close/>
                </a:path>
              </a:pathLst>
            </a:custGeom>
            <a:ln w="9524">
              <a:solidFill>
                <a:srgbClr val="E4E4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68497" y="5773737"/>
              <a:ext cx="236538" cy="10144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68496" y="5773737"/>
              <a:ext cx="236854" cy="1014730"/>
            </a:xfrm>
            <a:custGeom>
              <a:avLst/>
              <a:gdLst/>
              <a:ahLst/>
              <a:cxnLst/>
              <a:rect l="l" t="t" r="r" b="b"/>
              <a:pathLst>
                <a:path w="236854" h="1014729">
                  <a:moveTo>
                    <a:pt x="236538" y="1009671"/>
                  </a:moveTo>
                  <a:lnTo>
                    <a:pt x="7755" y="0"/>
                  </a:lnTo>
                  <a:lnTo>
                    <a:pt x="0" y="967009"/>
                  </a:lnTo>
                  <a:lnTo>
                    <a:pt x="120208" y="1014411"/>
                  </a:lnTo>
                  <a:lnTo>
                    <a:pt x="236538" y="1009671"/>
                  </a:lnTo>
                  <a:close/>
                </a:path>
              </a:pathLst>
            </a:custGeom>
            <a:ln w="9524">
              <a:solidFill>
                <a:srgbClr val="E4E4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01885" y="3759199"/>
              <a:ext cx="236536" cy="101441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52123" y="3598862"/>
              <a:ext cx="4691061" cy="31623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10573" y="5575300"/>
              <a:ext cx="236537" cy="101441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10573" y="5575300"/>
              <a:ext cx="236854" cy="1014730"/>
            </a:xfrm>
            <a:custGeom>
              <a:avLst/>
              <a:gdLst/>
              <a:ahLst/>
              <a:cxnLst/>
              <a:rect l="l" t="t" r="r" b="b"/>
              <a:pathLst>
                <a:path w="236855" h="1014729">
                  <a:moveTo>
                    <a:pt x="0" y="1009672"/>
                  </a:moveTo>
                  <a:lnTo>
                    <a:pt x="228782" y="0"/>
                  </a:lnTo>
                  <a:lnTo>
                    <a:pt x="236537" y="967010"/>
                  </a:lnTo>
                  <a:lnTo>
                    <a:pt x="116330" y="1014412"/>
                  </a:lnTo>
                  <a:lnTo>
                    <a:pt x="0" y="1009672"/>
                  </a:lnTo>
                  <a:close/>
                </a:path>
              </a:pathLst>
            </a:custGeom>
            <a:ln w="9524">
              <a:solidFill>
                <a:srgbClr val="E4E4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43288" y="1717675"/>
            <a:ext cx="2717165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550" spc="-690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550" spc="-690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Gill Sans MT"/>
                <a:cs typeface="Gill Sans MT"/>
              </a:rPr>
              <a:t>four</a:t>
            </a:r>
            <a:r>
              <a:rPr sz="2400" spc="-1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senders</a:t>
            </a:r>
            <a:endParaRPr sz="24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550" spc="-690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550" spc="-690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Gill Sans MT"/>
                <a:cs typeface="Gill Sans MT"/>
              </a:rPr>
              <a:t>multihop</a:t>
            </a:r>
            <a:r>
              <a:rPr sz="2400" spc="-1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paths</a:t>
            </a:r>
            <a:endParaRPr sz="24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54965" algn="l"/>
              </a:tabLst>
            </a:pPr>
            <a:r>
              <a:rPr sz="1550" spc="-690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550" spc="-690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Gill Sans MT"/>
                <a:cs typeface="Gill Sans MT"/>
              </a:rPr>
              <a:t>timeout/retransmit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75488" y="1543368"/>
            <a:ext cx="3946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2580"/>
              </a:lnSpc>
              <a:spcBef>
                <a:spcPts val="100"/>
              </a:spcBef>
            </a:pPr>
            <a:r>
              <a:rPr sz="2800" u="heavy" spc="-5" dirty="0">
                <a:solidFill>
                  <a:srgbClr val="CC0000"/>
                </a:solidFill>
                <a:uFill>
                  <a:solidFill>
                    <a:srgbClr val="D81E00"/>
                  </a:solidFill>
                </a:uFill>
                <a:latin typeface="Gill Sans MT"/>
                <a:cs typeface="Gill Sans MT"/>
              </a:rPr>
              <a:t>Q:</a:t>
            </a:r>
            <a:r>
              <a:rPr sz="2800" spc="-5" dirty="0">
                <a:solidFill>
                  <a:srgbClr val="CC0000"/>
                </a:solidFill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what happens </a:t>
            </a:r>
            <a:r>
              <a:rPr sz="2400" dirty="0">
                <a:latin typeface="Gill Sans MT"/>
                <a:cs typeface="Gill Sans MT"/>
              </a:rPr>
              <a:t>as </a:t>
            </a:r>
            <a:r>
              <a:rPr sz="2400" spc="-5" dirty="0">
                <a:solidFill>
                  <a:srgbClr val="CC0000"/>
                </a:solidFill>
                <a:latin typeface="Symbol"/>
                <a:cs typeface="Symbol"/>
              </a:rPr>
              <a:t></a:t>
            </a:r>
            <a:r>
              <a:rPr sz="2400" spc="-7" baseline="-20833" dirty="0">
                <a:solidFill>
                  <a:srgbClr val="CC0000"/>
                </a:solidFill>
                <a:latin typeface="Gill Sans MT"/>
                <a:cs typeface="Gill Sans MT"/>
              </a:rPr>
              <a:t>in </a:t>
            </a:r>
            <a:r>
              <a:rPr sz="2400" dirty="0">
                <a:latin typeface="Gill Sans MT"/>
                <a:cs typeface="Gill Sans MT"/>
              </a:rPr>
              <a:t>and</a:t>
            </a:r>
            <a:r>
              <a:rPr sz="2400" spc="-380" dirty="0"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CC0000"/>
                </a:solidFill>
                <a:latin typeface="Symbol"/>
                <a:cs typeface="Symbol"/>
              </a:rPr>
              <a:t></a:t>
            </a:r>
            <a:r>
              <a:rPr sz="2400" baseline="24305" dirty="0">
                <a:solidFill>
                  <a:srgbClr val="CC0000"/>
                </a:solidFill>
                <a:latin typeface="MS PGothic"/>
                <a:cs typeface="MS PGothic"/>
              </a:rPr>
              <a:t>’</a:t>
            </a:r>
            <a:endParaRPr sz="2400" baseline="24305">
              <a:latin typeface="MS PGothic"/>
              <a:cs typeface="MS PGothic"/>
            </a:endParaRPr>
          </a:p>
          <a:p>
            <a:pPr marR="17780" algn="r">
              <a:lnSpc>
                <a:spcPts val="1140"/>
              </a:lnSpc>
            </a:pPr>
            <a:r>
              <a:rPr sz="1600" spc="-5" dirty="0">
                <a:solidFill>
                  <a:srgbClr val="CC0000"/>
                </a:solidFill>
                <a:latin typeface="Gill Sans MT"/>
                <a:cs typeface="Gill Sans MT"/>
              </a:rPr>
              <a:t>in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31087" y="1906588"/>
            <a:ext cx="1218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Gill Sans MT"/>
                <a:cs typeface="Gill Sans MT"/>
              </a:rPr>
              <a:t>increase</a:t>
            </a:r>
            <a:r>
              <a:rPr sz="2400" spc="-70" dirty="0"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FF0000"/>
                </a:solidFill>
                <a:latin typeface="Gill Sans MT"/>
                <a:cs typeface="Gill Sans MT"/>
              </a:rPr>
              <a:t>?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37200" y="3360420"/>
            <a:ext cx="5492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Host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42348" y="5608637"/>
            <a:ext cx="2189480" cy="1054100"/>
            <a:chOff x="1242348" y="5608637"/>
            <a:chExt cx="2189480" cy="1054100"/>
          </a:xfrm>
        </p:grpSpPr>
        <p:sp>
          <p:nvSpPr>
            <p:cNvPr id="16" name="object 16"/>
            <p:cNvSpPr/>
            <p:nvPr/>
          </p:nvSpPr>
          <p:spPr>
            <a:xfrm>
              <a:off x="1963073" y="6642099"/>
              <a:ext cx="1459230" cy="11430"/>
            </a:xfrm>
            <a:custGeom>
              <a:avLst/>
              <a:gdLst/>
              <a:ahLst/>
              <a:cxnLst/>
              <a:rect l="l" t="t" r="r" b="b"/>
              <a:pathLst>
                <a:path w="1459229" h="11429">
                  <a:moveTo>
                    <a:pt x="1458912" y="0"/>
                  </a:moveTo>
                  <a:lnTo>
                    <a:pt x="0" y="11112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86395" y="5644273"/>
              <a:ext cx="612140" cy="874394"/>
            </a:xfrm>
            <a:custGeom>
              <a:avLst/>
              <a:gdLst/>
              <a:ahLst/>
              <a:cxnLst/>
              <a:rect l="l" t="t" r="r" b="b"/>
              <a:pathLst>
                <a:path w="612139" h="874395">
                  <a:moveTo>
                    <a:pt x="611581" y="0"/>
                  </a:moveTo>
                  <a:lnTo>
                    <a:pt x="0" y="0"/>
                  </a:lnTo>
                  <a:lnTo>
                    <a:pt x="0" y="843140"/>
                  </a:lnTo>
                  <a:lnTo>
                    <a:pt x="0" y="874001"/>
                  </a:lnTo>
                  <a:lnTo>
                    <a:pt x="611581" y="874001"/>
                  </a:lnTo>
                  <a:lnTo>
                    <a:pt x="611581" y="843140"/>
                  </a:lnTo>
                  <a:lnTo>
                    <a:pt x="611581" y="0"/>
                  </a:lnTo>
                  <a:close/>
                </a:path>
              </a:pathLst>
            </a:custGeom>
            <a:solidFill>
              <a:srgbClr val="A7A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86404" y="5644272"/>
              <a:ext cx="612140" cy="874394"/>
            </a:xfrm>
            <a:custGeom>
              <a:avLst/>
              <a:gdLst/>
              <a:ahLst/>
              <a:cxnLst/>
              <a:rect l="l" t="t" r="r" b="b"/>
              <a:pathLst>
                <a:path w="612139" h="874395">
                  <a:moveTo>
                    <a:pt x="0" y="0"/>
                  </a:moveTo>
                  <a:lnTo>
                    <a:pt x="611581" y="0"/>
                  </a:lnTo>
                  <a:lnTo>
                    <a:pt x="611581" y="874002"/>
                  </a:lnTo>
                  <a:lnTo>
                    <a:pt x="0" y="87400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49646" y="5613400"/>
              <a:ext cx="612140" cy="874394"/>
            </a:xfrm>
            <a:custGeom>
              <a:avLst/>
              <a:gdLst/>
              <a:ahLst/>
              <a:cxnLst/>
              <a:rect l="l" t="t" r="r" b="b"/>
              <a:pathLst>
                <a:path w="612139" h="874395">
                  <a:moveTo>
                    <a:pt x="611581" y="0"/>
                  </a:moveTo>
                  <a:lnTo>
                    <a:pt x="0" y="0"/>
                  </a:lnTo>
                  <a:lnTo>
                    <a:pt x="0" y="874002"/>
                  </a:lnTo>
                  <a:lnTo>
                    <a:pt x="611581" y="874002"/>
                  </a:lnTo>
                  <a:lnTo>
                    <a:pt x="6115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49646" y="5613400"/>
              <a:ext cx="612140" cy="874394"/>
            </a:xfrm>
            <a:custGeom>
              <a:avLst/>
              <a:gdLst/>
              <a:ahLst/>
              <a:cxnLst/>
              <a:rect l="l" t="t" r="r" b="b"/>
              <a:pathLst>
                <a:path w="612139" h="874395">
                  <a:moveTo>
                    <a:pt x="0" y="0"/>
                  </a:moveTo>
                  <a:lnTo>
                    <a:pt x="611581" y="0"/>
                  </a:lnTo>
                  <a:lnTo>
                    <a:pt x="611581" y="874002"/>
                  </a:lnTo>
                  <a:lnTo>
                    <a:pt x="0" y="87400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49646" y="5797569"/>
              <a:ext cx="612140" cy="1270"/>
            </a:xfrm>
            <a:custGeom>
              <a:avLst/>
              <a:gdLst/>
              <a:ahLst/>
              <a:cxnLst/>
              <a:rect l="l" t="t" r="r" b="b"/>
              <a:pathLst>
                <a:path w="612139" h="1270">
                  <a:moveTo>
                    <a:pt x="0" y="0"/>
                  </a:moveTo>
                  <a:lnTo>
                    <a:pt x="611581" y="106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58519" y="5989189"/>
              <a:ext cx="621665" cy="635"/>
            </a:xfrm>
            <a:custGeom>
              <a:avLst/>
              <a:gdLst/>
              <a:ahLst/>
              <a:cxnLst/>
              <a:rect l="l" t="t" r="r" b="b"/>
              <a:pathLst>
                <a:path w="621664" h="635">
                  <a:moveTo>
                    <a:pt x="0" y="0"/>
                  </a:moveTo>
                  <a:lnTo>
                    <a:pt x="621087" y="53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48379" y="6165905"/>
              <a:ext cx="621665" cy="635"/>
            </a:xfrm>
            <a:custGeom>
              <a:avLst/>
              <a:gdLst/>
              <a:ahLst/>
              <a:cxnLst/>
              <a:rect l="l" t="t" r="r" b="b"/>
              <a:pathLst>
                <a:path w="621664" h="635">
                  <a:moveTo>
                    <a:pt x="0" y="0"/>
                  </a:moveTo>
                  <a:lnTo>
                    <a:pt x="621087" y="53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47111" y="6326121"/>
              <a:ext cx="613410" cy="1270"/>
            </a:xfrm>
            <a:custGeom>
              <a:avLst/>
              <a:gdLst/>
              <a:ahLst/>
              <a:cxnLst/>
              <a:rect l="l" t="t" r="r" b="b"/>
              <a:pathLst>
                <a:path w="613410" h="1270">
                  <a:moveTo>
                    <a:pt x="0" y="0"/>
                  </a:moveTo>
                  <a:lnTo>
                    <a:pt x="612848" y="106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656675" y="3400108"/>
            <a:ext cx="45148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spc="15" baseline="13888" dirty="0">
                <a:solidFill>
                  <a:srgbClr val="FF0000"/>
                </a:solidFill>
                <a:latin typeface="Symbol"/>
                <a:cs typeface="Symbol"/>
              </a:rPr>
              <a:t></a:t>
            </a:r>
            <a:r>
              <a:rPr sz="1300" spc="10" dirty="0">
                <a:solidFill>
                  <a:srgbClr val="FF2600"/>
                </a:solidFill>
                <a:latin typeface="Arial"/>
                <a:cs typeface="Arial"/>
              </a:rPr>
              <a:t>out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545560" y="3717925"/>
            <a:ext cx="5994400" cy="3092450"/>
            <a:chOff x="1545560" y="3717925"/>
            <a:chExt cx="5994400" cy="3092450"/>
          </a:xfrm>
        </p:grpSpPr>
        <p:sp>
          <p:nvSpPr>
            <p:cNvPr id="27" name="object 27"/>
            <p:cNvSpPr/>
            <p:nvPr/>
          </p:nvSpPr>
          <p:spPr>
            <a:xfrm>
              <a:off x="3629948" y="3736975"/>
              <a:ext cx="3305175" cy="2857500"/>
            </a:xfrm>
            <a:custGeom>
              <a:avLst/>
              <a:gdLst/>
              <a:ahLst/>
              <a:cxnLst/>
              <a:rect l="l" t="t" r="r" b="b"/>
              <a:pathLst>
                <a:path w="3305175" h="2857500">
                  <a:moveTo>
                    <a:pt x="0" y="0"/>
                  </a:moveTo>
                  <a:lnTo>
                    <a:pt x="0" y="838199"/>
                  </a:lnTo>
                  <a:lnTo>
                    <a:pt x="781049" y="857249"/>
                  </a:lnTo>
                  <a:lnTo>
                    <a:pt x="314325" y="1295399"/>
                  </a:lnTo>
                  <a:lnTo>
                    <a:pt x="2867025" y="1343024"/>
                  </a:lnTo>
                  <a:lnTo>
                    <a:pt x="1409699" y="2857499"/>
                  </a:lnTo>
                  <a:lnTo>
                    <a:pt x="3305175" y="2857499"/>
                  </a:lnTo>
                  <a:lnTo>
                    <a:pt x="3305175" y="2200274"/>
                  </a:lnTo>
                </a:path>
              </a:pathLst>
            </a:custGeom>
            <a:ln w="3809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77973" y="589915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57150" y="0"/>
                  </a:moveTo>
                  <a:lnTo>
                    <a:pt x="0" y="114300"/>
                  </a:lnTo>
                  <a:lnTo>
                    <a:pt x="114300" y="1143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33098" y="6569074"/>
              <a:ext cx="1062355" cy="234950"/>
            </a:xfrm>
            <a:custGeom>
              <a:avLst/>
              <a:gdLst/>
              <a:ahLst/>
              <a:cxnLst/>
              <a:rect l="l" t="t" r="r" b="b"/>
              <a:pathLst>
                <a:path w="1062354" h="234950">
                  <a:moveTo>
                    <a:pt x="531018" y="0"/>
                  </a:moveTo>
                  <a:lnTo>
                    <a:pt x="458962" y="1072"/>
                  </a:lnTo>
                  <a:lnTo>
                    <a:pt x="389852" y="4196"/>
                  </a:lnTo>
                  <a:lnTo>
                    <a:pt x="324322" y="9231"/>
                  </a:lnTo>
                  <a:lnTo>
                    <a:pt x="263003" y="16038"/>
                  </a:lnTo>
                  <a:lnTo>
                    <a:pt x="206529" y="24477"/>
                  </a:lnTo>
                  <a:lnTo>
                    <a:pt x="155531" y="34407"/>
                  </a:lnTo>
                  <a:lnTo>
                    <a:pt x="110644" y="45689"/>
                  </a:lnTo>
                  <a:lnTo>
                    <a:pt x="72499" y="58183"/>
                  </a:lnTo>
                  <a:lnTo>
                    <a:pt x="18968" y="86245"/>
                  </a:lnTo>
                  <a:lnTo>
                    <a:pt x="0" y="117474"/>
                  </a:lnTo>
                  <a:lnTo>
                    <a:pt x="4847" y="133415"/>
                  </a:lnTo>
                  <a:lnTo>
                    <a:pt x="41730" y="163201"/>
                  </a:lnTo>
                  <a:lnTo>
                    <a:pt x="110644" y="189260"/>
                  </a:lnTo>
                  <a:lnTo>
                    <a:pt x="155531" y="200542"/>
                  </a:lnTo>
                  <a:lnTo>
                    <a:pt x="206529" y="210472"/>
                  </a:lnTo>
                  <a:lnTo>
                    <a:pt x="263003" y="218911"/>
                  </a:lnTo>
                  <a:lnTo>
                    <a:pt x="324322" y="225718"/>
                  </a:lnTo>
                  <a:lnTo>
                    <a:pt x="389852" y="230753"/>
                  </a:lnTo>
                  <a:lnTo>
                    <a:pt x="458962" y="233877"/>
                  </a:lnTo>
                  <a:lnTo>
                    <a:pt x="531018" y="234949"/>
                  </a:lnTo>
                  <a:lnTo>
                    <a:pt x="603074" y="233877"/>
                  </a:lnTo>
                  <a:lnTo>
                    <a:pt x="672184" y="230753"/>
                  </a:lnTo>
                  <a:lnTo>
                    <a:pt x="737715" y="225718"/>
                  </a:lnTo>
                  <a:lnTo>
                    <a:pt x="799034" y="218911"/>
                  </a:lnTo>
                  <a:lnTo>
                    <a:pt x="855508" y="210472"/>
                  </a:lnTo>
                  <a:lnTo>
                    <a:pt x="906505" y="200542"/>
                  </a:lnTo>
                  <a:lnTo>
                    <a:pt x="951393" y="189260"/>
                  </a:lnTo>
                  <a:lnTo>
                    <a:pt x="989537" y="176766"/>
                  </a:lnTo>
                  <a:lnTo>
                    <a:pt x="1043068" y="148704"/>
                  </a:lnTo>
                  <a:lnTo>
                    <a:pt x="1062037" y="117474"/>
                  </a:lnTo>
                  <a:lnTo>
                    <a:pt x="1057189" y="101534"/>
                  </a:lnTo>
                  <a:lnTo>
                    <a:pt x="1020307" y="71748"/>
                  </a:lnTo>
                  <a:lnTo>
                    <a:pt x="951393" y="45689"/>
                  </a:lnTo>
                  <a:lnTo>
                    <a:pt x="906505" y="34407"/>
                  </a:lnTo>
                  <a:lnTo>
                    <a:pt x="855508" y="24477"/>
                  </a:lnTo>
                  <a:lnTo>
                    <a:pt x="799034" y="16038"/>
                  </a:lnTo>
                  <a:lnTo>
                    <a:pt x="737715" y="9231"/>
                  </a:lnTo>
                  <a:lnTo>
                    <a:pt x="672184" y="4196"/>
                  </a:lnTo>
                  <a:lnTo>
                    <a:pt x="603074" y="1072"/>
                  </a:lnTo>
                  <a:lnTo>
                    <a:pt x="531018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33098" y="6569074"/>
              <a:ext cx="1062355" cy="234950"/>
            </a:xfrm>
            <a:custGeom>
              <a:avLst/>
              <a:gdLst/>
              <a:ahLst/>
              <a:cxnLst/>
              <a:rect l="l" t="t" r="r" b="b"/>
              <a:pathLst>
                <a:path w="1062354" h="234950">
                  <a:moveTo>
                    <a:pt x="0" y="117474"/>
                  </a:moveTo>
                  <a:lnTo>
                    <a:pt x="41730" y="71748"/>
                  </a:lnTo>
                  <a:lnTo>
                    <a:pt x="110644" y="45689"/>
                  </a:lnTo>
                  <a:lnTo>
                    <a:pt x="155531" y="34407"/>
                  </a:lnTo>
                  <a:lnTo>
                    <a:pt x="206528" y="24477"/>
                  </a:lnTo>
                  <a:lnTo>
                    <a:pt x="263003" y="16038"/>
                  </a:lnTo>
                  <a:lnTo>
                    <a:pt x="324322" y="9231"/>
                  </a:lnTo>
                  <a:lnTo>
                    <a:pt x="389852" y="4196"/>
                  </a:lnTo>
                  <a:lnTo>
                    <a:pt x="458962" y="1072"/>
                  </a:lnTo>
                  <a:lnTo>
                    <a:pt x="531018" y="0"/>
                  </a:lnTo>
                  <a:lnTo>
                    <a:pt x="603074" y="1072"/>
                  </a:lnTo>
                  <a:lnTo>
                    <a:pt x="672184" y="4196"/>
                  </a:lnTo>
                  <a:lnTo>
                    <a:pt x="737715" y="9231"/>
                  </a:lnTo>
                  <a:lnTo>
                    <a:pt x="799034" y="16038"/>
                  </a:lnTo>
                  <a:lnTo>
                    <a:pt x="855508" y="24477"/>
                  </a:lnTo>
                  <a:lnTo>
                    <a:pt x="906505" y="34407"/>
                  </a:lnTo>
                  <a:lnTo>
                    <a:pt x="951393" y="45689"/>
                  </a:lnTo>
                  <a:lnTo>
                    <a:pt x="989538" y="58183"/>
                  </a:lnTo>
                  <a:lnTo>
                    <a:pt x="1043069" y="86245"/>
                  </a:lnTo>
                  <a:lnTo>
                    <a:pt x="1062037" y="117474"/>
                  </a:lnTo>
                  <a:lnTo>
                    <a:pt x="1057190" y="133415"/>
                  </a:lnTo>
                  <a:lnTo>
                    <a:pt x="1020307" y="163201"/>
                  </a:lnTo>
                  <a:lnTo>
                    <a:pt x="951393" y="189260"/>
                  </a:lnTo>
                  <a:lnTo>
                    <a:pt x="906505" y="200542"/>
                  </a:lnTo>
                  <a:lnTo>
                    <a:pt x="855508" y="210472"/>
                  </a:lnTo>
                  <a:lnTo>
                    <a:pt x="799034" y="218911"/>
                  </a:lnTo>
                  <a:lnTo>
                    <a:pt x="737715" y="225718"/>
                  </a:lnTo>
                  <a:lnTo>
                    <a:pt x="672184" y="230753"/>
                  </a:lnTo>
                  <a:lnTo>
                    <a:pt x="603074" y="233877"/>
                  </a:lnTo>
                  <a:lnTo>
                    <a:pt x="531018" y="234949"/>
                  </a:lnTo>
                  <a:lnTo>
                    <a:pt x="458962" y="233877"/>
                  </a:lnTo>
                  <a:lnTo>
                    <a:pt x="389852" y="230753"/>
                  </a:lnTo>
                  <a:lnTo>
                    <a:pt x="324322" y="225718"/>
                  </a:lnTo>
                  <a:lnTo>
                    <a:pt x="263003" y="218911"/>
                  </a:lnTo>
                  <a:lnTo>
                    <a:pt x="206528" y="210472"/>
                  </a:lnTo>
                  <a:lnTo>
                    <a:pt x="155531" y="200542"/>
                  </a:lnTo>
                  <a:lnTo>
                    <a:pt x="110644" y="189260"/>
                  </a:lnTo>
                  <a:lnTo>
                    <a:pt x="72499" y="176766"/>
                  </a:lnTo>
                  <a:lnTo>
                    <a:pt x="18968" y="148704"/>
                  </a:lnTo>
                  <a:lnTo>
                    <a:pt x="0" y="117474"/>
                  </a:lnTo>
                  <a:close/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33098" y="6550025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h="144779">
                  <a:moveTo>
                    <a:pt x="0" y="0"/>
                  </a:moveTo>
                  <a:lnTo>
                    <a:pt x="1" y="14446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95929" y="6543675"/>
              <a:ext cx="0" cy="157480"/>
            </a:xfrm>
            <a:custGeom>
              <a:avLst/>
              <a:gdLst/>
              <a:ahLst/>
              <a:cxnLst/>
              <a:rect l="l" t="t" r="r" b="b"/>
              <a:pathLst>
                <a:path h="157479">
                  <a:moveTo>
                    <a:pt x="0" y="0"/>
                  </a:moveTo>
                  <a:lnTo>
                    <a:pt x="0" y="139699"/>
                  </a:lnTo>
                </a:path>
                <a:path h="157479">
                  <a:moveTo>
                    <a:pt x="0" y="139699"/>
                  </a:moveTo>
                  <a:lnTo>
                    <a:pt x="0" y="157162"/>
                  </a:lnTo>
                </a:path>
              </a:pathLst>
            </a:custGeom>
            <a:ln w="14287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21977" y="6381750"/>
              <a:ext cx="1073150" cy="311785"/>
            </a:xfrm>
            <a:custGeom>
              <a:avLst/>
              <a:gdLst/>
              <a:ahLst/>
              <a:cxnLst/>
              <a:rect l="l" t="t" r="r" b="b"/>
              <a:pathLst>
                <a:path w="1073150" h="311784">
                  <a:moveTo>
                    <a:pt x="1073150" y="158750"/>
                  </a:moveTo>
                  <a:lnTo>
                    <a:pt x="1055827" y="158750"/>
                  </a:lnTo>
                  <a:lnTo>
                    <a:pt x="1058773" y="155054"/>
                  </a:lnTo>
                  <a:lnTo>
                    <a:pt x="1063625" y="136525"/>
                  </a:lnTo>
                  <a:lnTo>
                    <a:pt x="1044625" y="100241"/>
                  </a:lnTo>
                  <a:lnTo>
                    <a:pt x="991019" y="67627"/>
                  </a:lnTo>
                  <a:lnTo>
                    <a:pt x="952817" y="53098"/>
                  </a:lnTo>
                  <a:lnTo>
                    <a:pt x="907859" y="39992"/>
                  </a:lnTo>
                  <a:lnTo>
                    <a:pt x="856792" y="28448"/>
                  </a:lnTo>
                  <a:lnTo>
                    <a:pt x="800227" y="18643"/>
                  </a:lnTo>
                  <a:lnTo>
                    <a:pt x="738822" y="10731"/>
                  </a:lnTo>
                  <a:lnTo>
                    <a:pt x="673188" y="4876"/>
                  </a:lnTo>
                  <a:lnTo>
                    <a:pt x="603973" y="1257"/>
                  </a:lnTo>
                  <a:lnTo>
                    <a:pt x="531812" y="0"/>
                  </a:lnTo>
                  <a:lnTo>
                    <a:pt x="459651" y="1257"/>
                  </a:lnTo>
                  <a:lnTo>
                    <a:pt x="390436" y="4876"/>
                  </a:lnTo>
                  <a:lnTo>
                    <a:pt x="324815" y="10731"/>
                  </a:lnTo>
                  <a:lnTo>
                    <a:pt x="263398" y="18643"/>
                  </a:lnTo>
                  <a:lnTo>
                    <a:pt x="206844" y="28448"/>
                  </a:lnTo>
                  <a:lnTo>
                    <a:pt x="155765" y="39992"/>
                  </a:lnTo>
                  <a:lnTo>
                    <a:pt x="110807" y="53098"/>
                  </a:lnTo>
                  <a:lnTo>
                    <a:pt x="72605" y="67627"/>
                  </a:lnTo>
                  <a:lnTo>
                    <a:pt x="18999" y="100241"/>
                  </a:lnTo>
                  <a:lnTo>
                    <a:pt x="0" y="136525"/>
                  </a:lnTo>
                  <a:lnTo>
                    <a:pt x="4851" y="155054"/>
                  </a:lnTo>
                  <a:lnTo>
                    <a:pt x="15379" y="168287"/>
                  </a:lnTo>
                  <a:lnTo>
                    <a:pt x="11112" y="168287"/>
                  </a:lnTo>
                  <a:lnTo>
                    <a:pt x="11112" y="311162"/>
                  </a:lnTo>
                  <a:lnTo>
                    <a:pt x="261937" y="311162"/>
                  </a:lnTo>
                  <a:lnTo>
                    <a:pt x="261937" y="254177"/>
                  </a:lnTo>
                  <a:lnTo>
                    <a:pt x="263398" y="254419"/>
                  </a:lnTo>
                  <a:lnTo>
                    <a:pt x="324815" y="262331"/>
                  </a:lnTo>
                  <a:lnTo>
                    <a:pt x="390436" y="268173"/>
                  </a:lnTo>
                  <a:lnTo>
                    <a:pt x="459651" y="271805"/>
                  </a:lnTo>
                  <a:lnTo>
                    <a:pt x="531812" y="273050"/>
                  </a:lnTo>
                  <a:lnTo>
                    <a:pt x="603973" y="271805"/>
                  </a:lnTo>
                  <a:lnTo>
                    <a:pt x="673188" y="268173"/>
                  </a:lnTo>
                  <a:lnTo>
                    <a:pt x="738822" y="262331"/>
                  </a:lnTo>
                  <a:lnTo>
                    <a:pt x="750887" y="260781"/>
                  </a:lnTo>
                  <a:lnTo>
                    <a:pt x="750887" y="301625"/>
                  </a:lnTo>
                  <a:lnTo>
                    <a:pt x="1073150" y="301625"/>
                  </a:lnTo>
                  <a:lnTo>
                    <a:pt x="1073150" y="15875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21985" y="6381750"/>
              <a:ext cx="1063625" cy="273050"/>
            </a:xfrm>
            <a:custGeom>
              <a:avLst/>
              <a:gdLst/>
              <a:ahLst/>
              <a:cxnLst/>
              <a:rect l="l" t="t" r="r" b="b"/>
              <a:pathLst>
                <a:path w="1063625" h="273050">
                  <a:moveTo>
                    <a:pt x="0" y="136524"/>
                  </a:moveTo>
                  <a:lnTo>
                    <a:pt x="18996" y="100231"/>
                  </a:lnTo>
                  <a:lnTo>
                    <a:pt x="72608" y="67618"/>
                  </a:lnTo>
                  <a:lnTo>
                    <a:pt x="110809" y="53098"/>
                  </a:lnTo>
                  <a:lnTo>
                    <a:pt x="155764" y="39987"/>
                  </a:lnTo>
                  <a:lnTo>
                    <a:pt x="206837" y="28446"/>
                  </a:lnTo>
                  <a:lnTo>
                    <a:pt x="263396" y="18639"/>
                  </a:lnTo>
                  <a:lnTo>
                    <a:pt x="324807" y="10728"/>
                  </a:lnTo>
                  <a:lnTo>
                    <a:pt x="390435" y="4876"/>
                  </a:lnTo>
                  <a:lnTo>
                    <a:pt x="459648" y="1246"/>
                  </a:lnTo>
                  <a:lnTo>
                    <a:pt x="531812" y="0"/>
                  </a:lnTo>
                  <a:lnTo>
                    <a:pt x="603976" y="1246"/>
                  </a:lnTo>
                  <a:lnTo>
                    <a:pt x="673189" y="4876"/>
                  </a:lnTo>
                  <a:lnTo>
                    <a:pt x="738818" y="10728"/>
                  </a:lnTo>
                  <a:lnTo>
                    <a:pt x="800229" y="18639"/>
                  </a:lnTo>
                  <a:lnTo>
                    <a:pt x="856787" y="28446"/>
                  </a:lnTo>
                  <a:lnTo>
                    <a:pt x="907861" y="39987"/>
                  </a:lnTo>
                  <a:lnTo>
                    <a:pt x="952815" y="53098"/>
                  </a:lnTo>
                  <a:lnTo>
                    <a:pt x="991017" y="67618"/>
                  </a:lnTo>
                  <a:lnTo>
                    <a:pt x="1044628" y="100231"/>
                  </a:lnTo>
                  <a:lnTo>
                    <a:pt x="1063625" y="136524"/>
                  </a:lnTo>
                  <a:lnTo>
                    <a:pt x="1058771" y="155050"/>
                  </a:lnTo>
                  <a:lnTo>
                    <a:pt x="1021833" y="189666"/>
                  </a:lnTo>
                  <a:lnTo>
                    <a:pt x="952815" y="219951"/>
                  </a:lnTo>
                  <a:lnTo>
                    <a:pt x="907861" y="233062"/>
                  </a:lnTo>
                  <a:lnTo>
                    <a:pt x="856787" y="244603"/>
                  </a:lnTo>
                  <a:lnTo>
                    <a:pt x="800229" y="254410"/>
                  </a:lnTo>
                  <a:lnTo>
                    <a:pt x="738818" y="262321"/>
                  </a:lnTo>
                  <a:lnTo>
                    <a:pt x="673189" y="268173"/>
                  </a:lnTo>
                  <a:lnTo>
                    <a:pt x="603976" y="271803"/>
                  </a:lnTo>
                  <a:lnTo>
                    <a:pt x="531812" y="273049"/>
                  </a:lnTo>
                  <a:lnTo>
                    <a:pt x="459648" y="271803"/>
                  </a:lnTo>
                  <a:lnTo>
                    <a:pt x="390435" y="268173"/>
                  </a:lnTo>
                  <a:lnTo>
                    <a:pt x="324807" y="262321"/>
                  </a:lnTo>
                  <a:lnTo>
                    <a:pt x="263396" y="254410"/>
                  </a:lnTo>
                  <a:lnTo>
                    <a:pt x="206837" y="244603"/>
                  </a:lnTo>
                  <a:lnTo>
                    <a:pt x="155764" y="233062"/>
                  </a:lnTo>
                  <a:lnTo>
                    <a:pt x="110809" y="219951"/>
                  </a:lnTo>
                  <a:lnTo>
                    <a:pt x="72608" y="205431"/>
                  </a:lnTo>
                  <a:lnTo>
                    <a:pt x="18996" y="172818"/>
                  </a:lnTo>
                  <a:lnTo>
                    <a:pt x="0" y="136524"/>
                  </a:lnTo>
                  <a:close/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79160" y="6442074"/>
              <a:ext cx="187960" cy="3810"/>
            </a:xfrm>
            <a:custGeom>
              <a:avLst/>
              <a:gdLst/>
              <a:ahLst/>
              <a:cxnLst/>
              <a:rect l="l" t="t" r="r" b="b"/>
              <a:pathLst>
                <a:path w="187960" h="3810">
                  <a:moveTo>
                    <a:pt x="-14287" y="1620"/>
                  </a:moveTo>
                  <a:lnTo>
                    <a:pt x="201952" y="1620"/>
                  </a:lnTo>
                </a:path>
              </a:pathLst>
            </a:custGeom>
            <a:ln w="31815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039477" y="6600824"/>
              <a:ext cx="165735" cy="0"/>
            </a:xfrm>
            <a:custGeom>
              <a:avLst/>
              <a:gdLst/>
              <a:ahLst/>
              <a:cxnLst/>
              <a:rect l="l" t="t" r="r" b="b"/>
              <a:pathLst>
                <a:path w="165735">
                  <a:moveTo>
                    <a:pt x="0" y="0"/>
                  </a:moveTo>
                  <a:lnTo>
                    <a:pt x="165144" y="0"/>
                  </a:lnTo>
                </a:path>
              </a:pathLst>
            </a:custGeom>
            <a:ln w="2857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51813" y="6445314"/>
              <a:ext cx="195580" cy="155575"/>
            </a:xfrm>
            <a:custGeom>
              <a:avLst/>
              <a:gdLst/>
              <a:ahLst/>
              <a:cxnLst/>
              <a:rect l="l" t="t" r="r" b="b"/>
              <a:pathLst>
                <a:path w="195579" h="155575">
                  <a:moveTo>
                    <a:pt x="0" y="0"/>
                  </a:moveTo>
                  <a:lnTo>
                    <a:pt x="195171" y="155509"/>
                  </a:lnTo>
                </a:path>
              </a:pathLst>
            </a:custGeom>
            <a:ln w="2857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12510" y="6596029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4">
                  <a:moveTo>
                    <a:pt x="0" y="0"/>
                  </a:moveTo>
                  <a:lnTo>
                    <a:pt x="68602" y="0"/>
                  </a:lnTo>
                </a:path>
              </a:pathLst>
            </a:custGeom>
            <a:ln w="31815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039477" y="6438899"/>
              <a:ext cx="165735" cy="0"/>
            </a:xfrm>
            <a:custGeom>
              <a:avLst/>
              <a:gdLst/>
              <a:ahLst/>
              <a:cxnLst/>
              <a:rect l="l" t="t" r="r" b="b"/>
              <a:pathLst>
                <a:path w="165735">
                  <a:moveTo>
                    <a:pt x="0" y="0"/>
                  </a:moveTo>
                  <a:lnTo>
                    <a:pt x="165144" y="0"/>
                  </a:lnTo>
                </a:path>
              </a:pathLst>
            </a:custGeom>
            <a:ln w="2857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851813" y="6438899"/>
              <a:ext cx="195580" cy="155575"/>
            </a:xfrm>
            <a:custGeom>
              <a:avLst/>
              <a:gdLst/>
              <a:ahLst/>
              <a:cxnLst/>
              <a:rect l="l" t="t" r="r" b="b"/>
              <a:pathLst>
                <a:path w="195579" h="155575">
                  <a:moveTo>
                    <a:pt x="0" y="155509"/>
                  </a:moveTo>
                  <a:lnTo>
                    <a:pt x="195171" y="0"/>
                  </a:lnTo>
                </a:path>
              </a:pathLst>
            </a:custGeom>
            <a:ln w="2857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496598" y="6508749"/>
              <a:ext cx="316230" cy="247650"/>
            </a:xfrm>
            <a:custGeom>
              <a:avLst/>
              <a:gdLst/>
              <a:ahLst/>
              <a:cxnLst/>
              <a:rect l="l" t="t" r="r" b="b"/>
              <a:pathLst>
                <a:path w="316229" h="247650">
                  <a:moveTo>
                    <a:pt x="315912" y="0"/>
                  </a:moveTo>
                  <a:lnTo>
                    <a:pt x="0" y="0"/>
                  </a:lnTo>
                  <a:lnTo>
                    <a:pt x="0" y="247649"/>
                  </a:lnTo>
                  <a:lnTo>
                    <a:pt x="315912" y="247649"/>
                  </a:lnTo>
                  <a:lnTo>
                    <a:pt x="3159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496598" y="6508749"/>
              <a:ext cx="316230" cy="247650"/>
            </a:xfrm>
            <a:custGeom>
              <a:avLst/>
              <a:gdLst/>
              <a:ahLst/>
              <a:cxnLst/>
              <a:rect l="l" t="t" r="r" b="b"/>
              <a:pathLst>
                <a:path w="316229" h="247650">
                  <a:moveTo>
                    <a:pt x="0" y="0"/>
                  </a:moveTo>
                  <a:lnTo>
                    <a:pt x="315912" y="0"/>
                  </a:lnTo>
                  <a:lnTo>
                    <a:pt x="315912" y="247649"/>
                  </a:lnTo>
                  <a:lnTo>
                    <a:pt x="0" y="2476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764625" y="6561060"/>
              <a:ext cx="1270" cy="153035"/>
            </a:xfrm>
            <a:custGeom>
              <a:avLst/>
              <a:gdLst/>
              <a:ahLst/>
              <a:cxnLst/>
              <a:rect l="l" t="t" r="r" b="b"/>
              <a:pathLst>
                <a:path w="1270" h="153034">
                  <a:moveTo>
                    <a:pt x="0" y="0"/>
                  </a:moveTo>
                  <a:lnTo>
                    <a:pt x="665" y="15295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721395" y="6561060"/>
              <a:ext cx="1270" cy="153035"/>
            </a:xfrm>
            <a:custGeom>
              <a:avLst/>
              <a:gdLst/>
              <a:ahLst/>
              <a:cxnLst/>
              <a:rect l="l" t="t" r="r" b="b"/>
              <a:pathLst>
                <a:path w="1270" h="153034">
                  <a:moveTo>
                    <a:pt x="0" y="0"/>
                  </a:moveTo>
                  <a:lnTo>
                    <a:pt x="665" y="15295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678164" y="6561060"/>
              <a:ext cx="1270" cy="153035"/>
            </a:xfrm>
            <a:custGeom>
              <a:avLst/>
              <a:gdLst/>
              <a:ahLst/>
              <a:cxnLst/>
              <a:rect l="l" t="t" r="r" b="b"/>
              <a:pathLst>
                <a:path w="1270" h="153034">
                  <a:moveTo>
                    <a:pt x="0" y="0"/>
                  </a:moveTo>
                  <a:lnTo>
                    <a:pt x="665" y="15295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634935" y="6556426"/>
              <a:ext cx="1270" cy="153035"/>
            </a:xfrm>
            <a:custGeom>
              <a:avLst/>
              <a:gdLst/>
              <a:ahLst/>
              <a:cxnLst/>
              <a:rect l="l" t="t" r="r" b="b"/>
              <a:pathLst>
                <a:path w="1270" h="153034">
                  <a:moveTo>
                    <a:pt x="0" y="0"/>
                  </a:moveTo>
                  <a:lnTo>
                    <a:pt x="665" y="15295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591704" y="6556426"/>
              <a:ext cx="1905" cy="153035"/>
            </a:xfrm>
            <a:custGeom>
              <a:avLst/>
              <a:gdLst/>
              <a:ahLst/>
              <a:cxnLst/>
              <a:rect l="l" t="t" r="r" b="b"/>
              <a:pathLst>
                <a:path w="1904" h="153034">
                  <a:moveTo>
                    <a:pt x="0" y="0"/>
                  </a:moveTo>
                  <a:lnTo>
                    <a:pt x="1330" y="15295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547809" y="6556426"/>
              <a:ext cx="2540" cy="153035"/>
            </a:xfrm>
            <a:custGeom>
              <a:avLst/>
              <a:gdLst/>
              <a:ahLst/>
              <a:cxnLst/>
              <a:rect l="l" t="t" r="r" b="b"/>
              <a:pathLst>
                <a:path w="2539" h="153034">
                  <a:moveTo>
                    <a:pt x="0" y="0"/>
                  </a:moveTo>
                  <a:lnTo>
                    <a:pt x="1994" y="15295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793335" y="5635625"/>
              <a:ext cx="1063625" cy="233679"/>
            </a:xfrm>
            <a:custGeom>
              <a:avLst/>
              <a:gdLst/>
              <a:ahLst/>
              <a:cxnLst/>
              <a:rect l="l" t="t" r="r" b="b"/>
              <a:pathLst>
                <a:path w="1063625" h="233679">
                  <a:moveTo>
                    <a:pt x="531813" y="0"/>
                  </a:moveTo>
                  <a:lnTo>
                    <a:pt x="459649" y="1065"/>
                  </a:lnTo>
                  <a:lnTo>
                    <a:pt x="390436" y="4167"/>
                  </a:lnTo>
                  <a:lnTo>
                    <a:pt x="324807" y="9169"/>
                  </a:lnTo>
                  <a:lnTo>
                    <a:pt x="263397" y="15930"/>
                  </a:lnTo>
                  <a:lnTo>
                    <a:pt x="206838" y="24312"/>
                  </a:lnTo>
                  <a:lnTo>
                    <a:pt x="155764" y="34175"/>
                  </a:lnTo>
                  <a:lnTo>
                    <a:pt x="110809" y="45381"/>
                  </a:lnTo>
                  <a:lnTo>
                    <a:pt x="72608" y="57790"/>
                  </a:lnTo>
                  <a:lnTo>
                    <a:pt x="18996" y="85663"/>
                  </a:lnTo>
                  <a:lnTo>
                    <a:pt x="0" y="116682"/>
                  </a:lnTo>
                  <a:lnTo>
                    <a:pt x="4854" y="132515"/>
                  </a:lnTo>
                  <a:lnTo>
                    <a:pt x="41792" y="162100"/>
                  </a:lnTo>
                  <a:lnTo>
                    <a:pt x="110809" y="187983"/>
                  </a:lnTo>
                  <a:lnTo>
                    <a:pt x="155764" y="199189"/>
                  </a:lnTo>
                  <a:lnTo>
                    <a:pt x="206838" y="209052"/>
                  </a:lnTo>
                  <a:lnTo>
                    <a:pt x="263397" y="217434"/>
                  </a:lnTo>
                  <a:lnTo>
                    <a:pt x="324807" y="224195"/>
                  </a:lnTo>
                  <a:lnTo>
                    <a:pt x="390436" y="229196"/>
                  </a:lnTo>
                  <a:lnTo>
                    <a:pt x="459649" y="232299"/>
                  </a:lnTo>
                  <a:lnTo>
                    <a:pt x="531813" y="233365"/>
                  </a:lnTo>
                  <a:lnTo>
                    <a:pt x="603977" y="232299"/>
                  </a:lnTo>
                  <a:lnTo>
                    <a:pt x="673190" y="229196"/>
                  </a:lnTo>
                  <a:lnTo>
                    <a:pt x="738819" y="224195"/>
                  </a:lnTo>
                  <a:lnTo>
                    <a:pt x="800229" y="217434"/>
                  </a:lnTo>
                  <a:lnTo>
                    <a:pt x="856788" y="209052"/>
                  </a:lnTo>
                  <a:lnTo>
                    <a:pt x="907861" y="199189"/>
                  </a:lnTo>
                  <a:lnTo>
                    <a:pt x="952816" y="187983"/>
                  </a:lnTo>
                  <a:lnTo>
                    <a:pt x="991018" y="175574"/>
                  </a:lnTo>
                  <a:lnTo>
                    <a:pt x="1044629" y="147701"/>
                  </a:lnTo>
                  <a:lnTo>
                    <a:pt x="1063626" y="116682"/>
                  </a:lnTo>
                  <a:lnTo>
                    <a:pt x="1058771" y="100849"/>
                  </a:lnTo>
                  <a:lnTo>
                    <a:pt x="1021833" y="71264"/>
                  </a:lnTo>
                  <a:lnTo>
                    <a:pt x="952816" y="45381"/>
                  </a:lnTo>
                  <a:lnTo>
                    <a:pt x="907861" y="34175"/>
                  </a:lnTo>
                  <a:lnTo>
                    <a:pt x="856788" y="24312"/>
                  </a:lnTo>
                  <a:lnTo>
                    <a:pt x="800229" y="15930"/>
                  </a:lnTo>
                  <a:lnTo>
                    <a:pt x="738819" y="9169"/>
                  </a:lnTo>
                  <a:lnTo>
                    <a:pt x="673190" y="4167"/>
                  </a:lnTo>
                  <a:lnTo>
                    <a:pt x="603977" y="1065"/>
                  </a:lnTo>
                  <a:lnTo>
                    <a:pt x="531813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793335" y="5635625"/>
              <a:ext cx="1063625" cy="233679"/>
            </a:xfrm>
            <a:custGeom>
              <a:avLst/>
              <a:gdLst/>
              <a:ahLst/>
              <a:cxnLst/>
              <a:rect l="l" t="t" r="r" b="b"/>
              <a:pathLst>
                <a:path w="1063625" h="233679">
                  <a:moveTo>
                    <a:pt x="0" y="116682"/>
                  </a:moveTo>
                  <a:lnTo>
                    <a:pt x="41792" y="71264"/>
                  </a:lnTo>
                  <a:lnTo>
                    <a:pt x="110809" y="45381"/>
                  </a:lnTo>
                  <a:lnTo>
                    <a:pt x="155764" y="34175"/>
                  </a:lnTo>
                  <a:lnTo>
                    <a:pt x="206837" y="24312"/>
                  </a:lnTo>
                  <a:lnTo>
                    <a:pt x="263396" y="15930"/>
                  </a:lnTo>
                  <a:lnTo>
                    <a:pt x="324807" y="9169"/>
                  </a:lnTo>
                  <a:lnTo>
                    <a:pt x="390436" y="4167"/>
                  </a:lnTo>
                  <a:lnTo>
                    <a:pt x="459649" y="1065"/>
                  </a:lnTo>
                  <a:lnTo>
                    <a:pt x="531813" y="0"/>
                  </a:lnTo>
                  <a:lnTo>
                    <a:pt x="603976" y="1065"/>
                  </a:lnTo>
                  <a:lnTo>
                    <a:pt x="673189" y="4167"/>
                  </a:lnTo>
                  <a:lnTo>
                    <a:pt x="738818" y="9169"/>
                  </a:lnTo>
                  <a:lnTo>
                    <a:pt x="800229" y="15930"/>
                  </a:lnTo>
                  <a:lnTo>
                    <a:pt x="856787" y="24312"/>
                  </a:lnTo>
                  <a:lnTo>
                    <a:pt x="907861" y="34175"/>
                  </a:lnTo>
                  <a:lnTo>
                    <a:pt x="952815" y="45381"/>
                  </a:lnTo>
                  <a:lnTo>
                    <a:pt x="991017" y="57790"/>
                  </a:lnTo>
                  <a:lnTo>
                    <a:pt x="1044628" y="85663"/>
                  </a:lnTo>
                  <a:lnTo>
                    <a:pt x="1063625" y="116682"/>
                  </a:lnTo>
                  <a:lnTo>
                    <a:pt x="1058770" y="132515"/>
                  </a:lnTo>
                  <a:lnTo>
                    <a:pt x="1021833" y="162099"/>
                  </a:lnTo>
                  <a:lnTo>
                    <a:pt x="952815" y="187982"/>
                  </a:lnTo>
                  <a:lnTo>
                    <a:pt x="907861" y="199188"/>
                  </a:lnTo>
                  <a:lnTo>
                    <a:pt x="856787" y="209051"/>
                  </a:lnTo>
                  <a:lnTo>
                    <a:pt x="800229" y="217433"/>
                  </a:lnTo>
                  <a:lnTo>
                    <a:pt x="738818" y="224194"/>
                  </a:lnTo>
                  <a:lnTo>
                    <a:pt x="673189" y="229195"/>
                  </a:lnTo>
                  <a:lnTo>
                    <a:pt x="603976" y="232298"/>
                  </a:lnTo>
                  <a:lnTo>
                    <a:pt x="531813" y="233363"/>
                  </a:lnTo>
                  <a:lnTo>
                    <a:pt x="459649" y="232298"/>
                  </a:lnTo>
                  <a:lnTo>
                    <a:pt x="390436" y="229195"/>
                  </a:lnTo>
                  <a:lnTo>
                    <a:pt x="324807" y="224194"/>
                  </a:lnTo>
                  <a:lnTo>
                    <a:pt x="263396" y="217433"/>
                  </a:lnTo>
                  <a:lnTo>
                    <a:pt x="206837" y="209051"/>
                  </a:lnTo>
                  <a:lnTo>
                    <a:pt x="155764" y="199188"/>
                  </a:lnTo>
                  <a:lnTo>
                    <a:pt x="110809" y="187982"/>
                  </a:lnTo>
                  <a:lnTo>
                    <a:pt x="72608" y="175573"/>
                  </a:lnTo>
                  <a:lnTo>
                    <a:pt x="18996" y="147700"/>
                  </a:lnTo>
                  <a:lnTo>
                    <a:pt x="0" y="116682"/>
                  </a:lnTo>
                  <a:close/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793335" y="5616575"/>
              <a:ext cx="1905" cy="144780"/>
            </a:xfrm>
            <a:custGeom>
              <a:avLst/>
              <a:gdLst/>
              <a:ahLst/>
              <a:cxnLst/>
              <a:rect l="l" t="t" r="r" b="b"/>
              <a:pathLst>
                <a:path w="1905" h="144779">
                  <a:moveTo>
                    <a:pt x="0" y="0"/>
                  </a:moveTo>
                  <a:lnTo>
                    <a:pt x="1586" y="14446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50610" y="5616575"/>
              <a:ext cx="12700" cy="138430"/>
            </a:xfrm>
            <a:custGeom>
              <a:avLst/>
              <a:gdLst/>
              <a:ahLst/>
              <a:cxnLst/>
              <a:rect l="l" t="t" r="r" b="b"/>
              <a:pathLst>
                <a:path w="12700" h="138429">
                  <a:moveTo>
                    <a:pt x="6350" y="0"/>
                  </a:moveTo>
                  <a:lnTo>
                    <a:pt x="6350" y="131763"/>
                  </a:lnTo>
                </a:path>
                <a:path w="12700" h="138429">
                  <a:moveTo>
                    <a:pt x="0" y="138113"/>
                  </a:moveTo>
                  <a:lnTo>
                    <a:pt x="12701" y="138113"/>
                  </a:lnTo>
                </a:path>
              </a:pathLst>
            </a:custGeom>
            <a:ln w="12701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783802" y="5448299"/>
              <a:ext cx="1073150" cy="309880"/>
            </a:xfrm>
            <a:custGeom>
              <a:avLst/>
              <a:gdLst/>
              <a:ahLst/>
              <a:cxnLst/>
              <a:rect l="l" t="t" r="r" b="b"/>
              <a:pathLst>
                <a:path w="1073150" h="309879">
                  <a:moveTo>
                    <a:pt x="1073150" y="158750"/>
                  </a:moveTo>
                  <a:lnTo>
                    <a:pt x="1055827" y="158750"/>
                  </a:lnTo>
                  <a:lnTo>
                    <a:pt x="1058773" y="155054"/>
                  </a:lnTo>
                  <a:lnTo>
                    <a:pt x="1063625" y="136525"/>
                  </a:lnTo>
                  <a:lnTo>
                    <a:pt x="1044625" y="100241"/>
                  </a:lnTo>
                  <a:lnTo>
                    <a:pt x="991019" y="67627"/>
                  </a:lnTo>
                  <a:lnTo>
                    <a:pt x="952817" y="53111"/>
                  </a:lnTo>
                  <a:lnTo>
                    <a:pt x="907859" y="39992"/>
                  </a:lnTo>
                  <a:lnTo>
                    <a:pt x="856792" y="28448"/>
                  </a:lnTo>
                  <a:lnTo>
                    <a:pt x="800227" y="18643"/>
                  </a:lnTo>
                  <a:lnTo>
                    <a:pt x="738822" y="10731"/>
                  </a:lnTo>
                  <a:lnTo>
                    <a:pt x="673188" y="4889"/>
                  </a:lnTo>
                  <a:lnTo>
                    <a:pt x="603973" y="1257"/>
                  </a:lnTo>
                  <a:lnTo>
                    <a:pt x="531812" y="0"/>
                  </a:lnTo>
                  <a:lnTo>
                    <a:pt x="459651" y="1257"/>
                  </a:lnTo>
                  <a:lnTo>
                    <a:pt x="390436" y="4889"/>
                  </a:lnTo>
                  <a:lnTo>
                    <a:pt x="324815" y="10731"/>
                  </a:lnTo>
                  <a:lnTo>
                    <a:pt x="263398" y="18643"/>
                  </a:lnTo>
                  <a:lnTo>
                    <a:pt x="206844" y="28448"/>
                  </a:lnTo>
                  <a:lnTo>
                    <a:pt x="155765" y="39992"/>
                  </a:lnTo>
                  <a:lnTo>
                    <a:pt x="110807" y="53111"/>
                  </a:lnTo>
                  <a:lnTo>
                    <a:pt x="72605" y="67627"/>
                  </a:lnTo>
                  <a:lnTo>
                    <a:pt x="18999" y="100241"/>
                  </a:lnTo>
                  <a:lnTo>
                    <a:pt x="0" y="136525"/>
                  </a:lnTo>
                  <a:lnTo>
                    <a:pt x="4851" y="155054"/>
                  </a:lnTo>
                  <a:lnTo>
                    <a:pt x="15367" y="168275"/>
                  </a:lnTo>
                  <a:lnTo>
                    <a:pt x="9525" y="168275"/>
                  </a:lnTo>
                  <a:lnTo>
                    <a:pt x="9525" y="309562"/>
                  </a:lnTo>
                  <a:lnTo>
                    <a:pt x="261937" y="309562"/>
                  </a:lnTo>
                  <a:lnTo>
                    <a:pt x="261937" y="254177"/>
                  </a:lnTo>
                  <a:lnTo>
                    <a:pt x="263398" y="254419"/>
                  </a:lnTo>
                  <a:lnTo>
                    <a:pt x="324815" y="262331"/>
                  </a:lnTo>
                  <a:lnTo>
                    <a:pt x="390436" y="268185"/>
                  </a:lnTo>
                  <a:lnTo>
                    <a:pt x="459651" y="271805"/>
                  </a:lnTo>
                  <a:lnTo>
                    <a:pt x="531812" y="273050"/>
                  </a:lnTo>
                  <a:lnTo>
                    <a:pt x="603973" y="271805"/>
                  </a:lnTo>
                  <a:lnTo>
                    <a:pt x="673188" y="268185"/>
                  </a:lnTo>
                  <a:lnTo>
                    <a:pt x="738822" y="262331"/>
                  </a:lnTo>
                  <a:lnTo>
                    <a:pt x="750887" y="260781"/>
                  </a:lnTo>
                  <a:lnTo>
                    <a:pt x="750887" y="300050"/>
                  </a:lnTo>
                  <a:lnTo>
                    <a:pt x="1073150" y="300050"/>
                  </a:lnTo>
                  <a:lnTo>
                    <a:pt x="1073150" y="15875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783810" y="5448300"/>
              <a:ext cx="1063625" cy="273050"/>
            </a:xfrm>
            <a:custGeom>
              <a:avLst/>
              <a:gdLst/>
              <a:ahLst/>
              <a:cxnLst/>
              <a:rect l="l" t="t" r="r" b="b"/>
              <a:pathLst>
                <a:path w="1063625" h="273050">
                  <a:moveTo>
                    <a:pt x="0" y="136524"/>
                  </a:moveTo>
                  <a:lnTo>
                    <a:pt x="18996" y="100231"/>
                  </a:lnTo>
                  <a:lnTo>
                    <a:pt x="72608" y="67618"/>
                  </a:lnTo>
                  <a:lnTo>
                    <a:pt x="110809" y="53098"/>
                  </a:lnTo>
                  <a:lnTo>
                    <a:pt x="155764" y="39987"/>
                  </a:lnTo>
                  <a:lnTo>
                    <a:pt x="206837" y="28446"/>
                  </a:lnTo>
                  <a:lnTo>
                    <a:pt x="263396" y="18639"/>
                  </a:lnTo>
                  <a:lnTo>
                    <a:pt x="324807" y="10728"/>
                  </a:lnTo>
                  <a:lnTo>
                    <a:pt x="390435" y="4876"/>
                  </a:lnTo>
                  <a:lnTo>
                    <a:pt x="459648" y="1246"/>
                  </a:lnTo>
                  <a:lnTo>
                    <a:pt x="531812" y="0"/>
                  </a:lnTo>
                  <a:lnTo>
                    <a:pt x="603976" y="1246"/>
                  </a:lnTo>
                  <a:lnTo>
                    <a:pt x="673189" y="4876"/>
                  </a:lnTo>
                  <a:lnTo>
                    <a:pt x="738818" y="10728"/>
                  </a:lnTo>
                  <a:lnTo>
                    <a:pt x="800229" y="18639"/>
                  </a:lnTo>
                  <a:lnTo>
                    <a:pt x="856787" y="28446"/>
                  </a:lnTo>
                  <a:lnTo>
                    <a:pt x="907861" y="39987"/>
                  </a:lnTo>
                  <a:lnTo>
                    <a:pt x="952815" y="53098"/>
                  </a:lnTo>
                  <a:lnTo>
                    <a:pt x="991017" y="67618"/>
                  </a:lnTo>
                  <a:lnTo>
                    <a:pt x="1044628" y="100231"/>
                  </a:lnTo>
                  <a:lnTo>
                    <a:pt x="1063625" y="136524"/>
                  </a:lnTo>
                  <a:lnTo>
                    <a:pt x="1058770" y="155050"/>
                  </a:lnTo>
                  <a:lnTo>
                    <a:pt x="1021833" y="189666"/>
                  </a:lnTo>
                  <a:lnTo>
                    <a:pt x="952815" y="219951"/>
                  </a:lnTo>
                  <a:lnTo>
                    <a:pt x="907861" y="233062"/>
                  </a:lnTo>
                  <a:lnTo>
                    <a:pt x="856787" y="244603"/>
                  </a:lnTo>
                  <a:lnTo>
                    <a:pt x="800229" y="254410"/>
                  </a:lnTo>
                  <a:lnTo>
                    <a:pt x="738818" y="262321"/>
                  </a:lnTo>
                  <a:lnTo>
                    <a:pt x="673189" y="268173"/>
                  </a:lnTo>
                  <a:lnTo>
                    <a:pt x="603976" y="271803"/>
                  </a:lnTo>
                  <a:lnTo>
                    <a:pt x="531812" y="273049"/>
                  </a:lnTo>
                  <a:lnTo>
                    <a:pt x="459648" y="271803"/>
                  </a:lnTo>
                  <a:lnTo>
                    <a:pt x="390435" y="268173"/>
                  </a:lnTo>
                  <a:lnTo>
                    <a:pt x="324807" y="262321"/>
                  </a:lnTo>
                  <a:lnTo>
                    <a:pt x="263396" y="254410"/>
                  </a:lnTo>
                  <a:lnTo>
                    <a:pt x="206837" y="244603"/>
                  </a:lnTo>
                  <a:lnTo>
                    <a:pt x="155764" y="233062"/>
                  </a:lnTo>
                  <a:lnTo>
                    <a:pt x="110809" y="219951"/>
                  </a:lnTo>
                  <a:lnTo>
                    <a:pt x="72608" y="205431"/>
                  </a:lnTo>
                  <a:lnTo>
                    <a:pt x="18996" y="172818"/>
                  </a:lnTo>
                  <a:lnTo>
                    <a:pt x="0" y="136524"/>
                  </a:lnTo>
                  <a:close/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040985" y="5508625"/>
              <a:ext cx="187960" cy="3810"/>
            </a:xfrm>
            <a:custGeom>
              <a:avLst/>
              <a:gdLst/>
              <a:ahLst/>
              <a:cxnLst/>
              <a:rect l="l" t="t" r="r" b="b"/>
              <a:pathLst>
                <a:path w="187960" h="3810">
                  <a:moveTo>
                    <a:pt x="-14287" y="1619"/>
                  </a:moveTo>
                  <a:lnTo>
                    <a:pt x="201952" y="1619"/>
                  </a:lnTo>
                </a:path>
              </a:pathLst>
            </a:custGeom>
            <a:ln w="3181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401303" y="5667375"/>
              <a:ext cx="165735" cy="0"/>
            </a:xfrm>
            <a:custGeom>
              <a:avLst/>
              <a:gdLst/>
              <a:ahLst/>
              <a:cxnLst/>
              <a:rect l="l" t="t" r="r" b="b"/>
              <a:pathLst>
                <a:path w="165735">
                  <a:moveTo>
                    <a:pt x="0" y="0"/>
                  </a:moveTo>
                  <a:lnTo>
                    <a:pt x="165144" y="0"/>
                  </a:lnTo>
                </a:path>
              </a:pathLst>
            </a:custGeom>
            <a:ln w="2857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213638" y="5511864"/>
              <a:ext cx="195580" cy="155575"/>
            </a:xfrm>
            <a:custGeom>
              <a:avLst/>
              <a:gdLst/>
              <a:ahLst/>
              <a:cxnLst/>
              <a:rect l="l" t="t" r="r" b="b"/>
              <a:pathLst>
                <a:path w="195579" h="155575">
                  <a:moveTo>
                    <a:pt x="0" y="0"/>
                  </a:moveTo>
                  <a:lnTo>
                    <a:pt x="195171" y="155509"/>
                  </a:lnTo>
                </a:path>
              </a:pathLst>
            </a:custGeom>
            <a:ln w="2857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040985" y="5660960"/>
              <a:ext cx="187960" cy="3810"/>
            </a:xfrm>
            <a:custGeom>
              <a:avLst/>
              <a:gdLst/>
              <a:ahLst/>
              <a:cxnLst/>
              <a:rect l="l" t="t" r="r" b="b"/>
              <a:pathLst>
                <a:path w="187960" h="3810">
                  <a:moveTo>
                    <a:pt x="-14287" y="1619"/>
                  </a:moveTo>
                  <a:lnTo>
                    <a:pt x="201952" y="1619"/>
                  </a:lnTo>
                </a:path>
              </a:pathLst>
            </a:custGeom>
            <a:ln w="3181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401303" y="5505449"/>
              <a:ext cx="165735" cy="0"/>
            </a:xfrm>
            <a:custGeom>
              <a:avLst/>
              <a:gdLst/>
              <a:ahLst/>
              <a:cxnLst/>
              <a:rect l="l" t="t" r="r" b="b"/>
              <a:pathLst>
                <a:path w="165735">
                  <a:moveTo>
                    <a:pt x="0" y="0"/>
                  </a:moveTo>
                  <a:lnTo>
                    <a:pt x="165144" y="0"/>
                  </a:lnTo>
                </a:path>
              </a:pathLst>
            </a:custGeom>
            <a:ln w="2857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213638" y="5505450"/>
              <a:ext cx="195580" cy="155575"/>
            </a:xfrm>
            <a:custGeom>
              <a:avLst/>
              <a:gdLst/>
              <a:ahLst/>
              <a:cxnLst/>
              <a:rect l="l" t="t" r="r" b="b"/>
              <a:pathLst>
                <a:path w="195579" h="155575">
                  <a:moveTo>
                    <a:pt x="0" y="155509"/>
                  </a:moveTo>
                  <a:lnTo>
                    <a:pt x="195171" y="0"/>
                  </a:lnTo>
                </a:path>
              </a:pathLst>
            </a:custGeom>
            <a:ln w="2857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153573" y="5832475"/>
              <a:ext cx="868680" cy="811530"/>
            </a:xfrm>
            <a:custGeom>
              <a:avLst/>
              <a:gdLst/>
              <a:ahLst/>
              <a:cxnLst/>
              <a:rect l="l" t="t" r="r" b="b"/>
              <a:pathLst>
                <a:path w="868680" h="811529">
                  <a:moveTo>
                    <a:pt x="868362" y="0"/>
                  </a:moveTo>
                  <a:lnTo>
                    <a:pt x="0" y="811212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099338" y="5357785"/>
              <a:ext cx="396240" cy="398780"/>
            </a:xfrm>
            <a:custGeom>
              <a:avLst/>
              <a:gdLst/>
              <a:ahLst/>
              <a:cxnLst/>
              <a:rect l="l" t="t" r="r" b="b"/>
              <a:pathLst>
                <a:path w="396239" h="398779">
                  <a:moveTo>
                    <a:pt x="223022" y="0"/>
                  </a:moveTo>
                  <a:lnTo>
                    <a:pt x="0" y="232623"/>
                  </a:lnTo>
                  <a:lnTo>
                    <a:pt x="173034" y="398517"/>
                  </a:lnTo>
                  <a:lnTo>
                    <a:pt x="396057" y="165892"/>
                  </a:lnTo>
                  <a:lnTo>
                    <a:pt x="2230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099337" y="5357784"/>
              <a:ext cx="396240" cy="398780"/>
            </a:xfrm>
            <a:custGeom>
              <a:avLst/>
              <a:gdLst/>
              <a:ahLst/>
              <a:cxnLst/>
              <a:rect l="l" t="t" r="r" b="b"/>
              <a:pathLst>
                <a:path w="396239" h="398779">
                  <a:moveTo>
                    <a:pt x="396057" y="165893"/>
                  </a:moveTo>
                  <a:lnTo>
                    <a:pt x="173035" y="398516"/>
                  </a:lnTo>
                  <a:lnTo>
                    <a:pt x="0" y="232623"/>
                  </a:lnTo>
                  <a:lnTo>
                    <a:pt x="223022" y="0"/>
                  </a:lnTo>
                  <a:lnTo>
                    <a:pt x="396057" y="16589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157521" y="5423694"/>
              <a:ext cx="273171" cy="26706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991648" y="3813175"/>
              <a:ext cx="5067300" cy="2895600"/>
            </a:xfrm>
            <a:custGeom>
              <a:avLst/>
              <a:gdLst/>
              <a:ahLst/>
              <a:cxnLst/>
              <a:rect l="l" t="t" r="r" b="b"/>
              <a:pathLst>
                <a:path w="5067300" h="2895600">
                  <a:moveTo>
                    <a:pt x="5057774" y="2133599"/>
                  </a:moveTo>
                  <a:lnTo>
                    <a:pt x="5067298" y="2895599"/>
                  </a:lnTo>
                  <a:lnTo>
                    <a:pt x="0" y="2886075"/>
                  </a:lnTo>
                  <a:lnTo>
                    <a:pt x="2105024" y="904874"/>
                  </a:lnTo>
                  <a:lnTo>
                    <a:pt x="1495424" y="885824"/>
                  </a:lnTo>
                  <a:lnTo>
                    <a:pt x="1495424" y="0"/>
                  </a:lnTo>
                </a:path>
              </a:pathLst>
            </a:custGeom>
            <a:ln w="38099">
              <a:solidFill>
                <a:srgbClr val="FF4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429923" y="3775074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57150" y="0"/>
                  </a:moveTo>
                  <a:lnTo>
                    <a:pt x="0" y="114300"/>
                  </a:lnTo>
                  <a:lnTo>
                    <a:pt x="114300" y="1143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4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591598" y="3908408"/>
              <a:ext cx="5743575" cy="2848610"/>
            </a:xfrm>
            <a:custGeom>
              <a:avLst/>
              <a:gdLst/>
              <a:ahLst/>
              <a:cxnLst/>
              <a:rect l="l" t="t" r="r" b="b"/>
              <a:pathLst>
                <a:path w="5743575" h="2848609">
                  <a:moveTo>
                    <a:pt x="0" y="1790716"/>
                  </a:moveTo>
                  <a:lnTo>
                    <a:pt x="0" y="2838465"/>
                  </a:lnTo>
                  <a:lnTo>
                    <a:pt x="561974" y="2847991"/>
                  </a:lnTo>
                  <a:lnTo>
                    <a:pt x="2228849" y="1238266"/>
                  </a:lnTo>
                  <a:lnTo>
                    <a:pt x="4533898" y="1266841"/>
                  </a:lnTo>
                  <a:lnTo>
                    <a:pt x="5172074" y="609616"/>
                  </a:lnTo>
                  <a:lnTo>
                    <a:pt x="5743574" y="609616"/>
                  </a:lnTo>
                  <a:lnTo>
                    <a:pt x="5725644" y="0"/>
                  </a:lnTo>
                </a:path>
              </a:pathLst>
            </a:custGeom>
            <a:ln w="3809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262357" y="3870324"/>
              <a:ext cx="114300" cy="116205"/>
            </a:xfrm>
            <a:custGeom>
              <a:avLst/>
              <a:gdLst/>
              <a:ahLst/>
              <a:cxnLst/>
              <a:rect l="l" t="t" r="r" b="b"/>
              <a:pathLst>
                <a:path w="114300" h="116204">
                  <a:moveTo>
                    <a:pt x="53765" y="0"/>
                  </a:moveTo>
                  <a:lnTo>
                    <a:pt x="0" y="115930"/>
                  </a:lnTo>
                  <a:lnTo>
                    <a:pt x="114250" y="112570"/>
                  </a:lnTo>
                  <a:lnTo>
                    <a:pt x="53765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715423" y="3917950"/>
              <a:ext cx="5791200" cy="2667000"/>
            </a:xfrm>
            <a:custGeom>
              <a:avLst/>
              <a:gdLst/>
              <a:ahLst/>
              <a:cxnLst/>
              <a:rect l="l" t="t" r="r" b="b"/>
              <a:pathLst>
                <a:path w="5791200" h="2667000">
                  <a:moveTo>
                    <a:pt x="0" y="1828799"/>
                  </a:moveTo>
                  <a:lnTo>
                    <a:pt x="0" y="2666999"/>
                  </a:lnTo>
                  <a:lnTo>
                    <a:pt x="3105149" y="2666999"/>
                  </a:lnTo>
                  <a:lnTo>
                    <a:pt x="5114924" y="667543"/>
                  </a:lnTo>
                  <a:lnTo>
                    <a:pt x="5791198" y="685799"/>
                  </a:lnTo>
                  <a:lnTo>
                    <a:pt x="5781674" y="0"/>
                  </a:lnTo>
                </a:path>
              </a:pathLst>
            </a:custGeom>
            <a:ln w="38099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658273" y="570865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57150" y="0"/>
                  </a:moveTo>
                  <a:lnTo>
                    <a:pt x="0" y="114300"/>
                  </a:lnTo>
                  <a:lnTo>
                    <a:pt x="114300" y="1143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545560" y="5670550"/>
              <a:ext cx="90488" cy="9114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545560" y="5850864"/>
              <a:ext cx="90488" cy="9114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001797" y="5907088"/>
              <a:ext cx="92076" cy="9114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001797" y="6087402"/>
              <a:ext cx="92076" cy="9114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449473" y="3849688"/>
              <a:ext cx="90488" cy="9114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449473" y="4030002"/>
              <a:ext cx="90488" cy="9114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/>
          <p:nvPr/>
        </p:nvSpPr>
        <p:spPr>
          <a:xfrm>
            <a:off x="901557" y="1269235"/>
            <a:ext cx="7200746" cy="11432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>
            <a:spLocks noGrp="1"/>
          </p:cNvSpPr>
          <p:nvPr>
            <p:ph type="title"/>
          </p:nvPr>
        </p:nvSpPr>
        <p:spPr>
          <a:xfrm>
            <a:off x="867063" y="763271"/>
            <a:ext cx="71888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Causes/costs </a:t>
            </a:r>
            <a:r>
              <a:rPr sz="3600" dirty="0"/>
              <a:t>of </a:t>
            </a:r>
            <a:r>
              <a:rPr sz="3600" spc="-5" dirty="0"/>
              <a:t>congestion: </a:t>
            </a:r>
            <a:r>
              <a:rPr sz="3600" spc="-5"/>
              <a:t>scenario</a:t>
            </a:r>
            <a:r>
              <a:rPr sz="3600" spc="10"/>
              <a:t> </a:t>
            </a:r>
            <a:r>
              <a:rPr lang="en-US" sz="3600" spc="10" dirty="0" smtClean="0"/>
              <a:t>2</a:t>
            </a:r>
            <a:endParaRPr sz="3600"/>
          </a:p>
        </p:txBody>
      </p:sp>
      <p:sp>
        <p:nvSpPr>
          <p:cNvPr id="79" name="object 79"/>
          <p:cNvSpPr txBox="1"/>
          <p:nvPr/>
        </p:nvSpPr>
        <p:spPr>
          <a:xfrm>
            <a:off x="7272625" y="3546158"/>
            <a:ext cx="5594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Host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724936" y="5606733"/>
            <a:ext cx="5689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Host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287752" y="5363845"/>
            <a:ext cx="5689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Host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048413" y="3377881"/>
            <a:ext cx="2446655" cy="144589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2000" spc="5" dirty="0">
                <a:solidFill>
                  <a:srgbClr val="FF0000"/>
                </a:solidFill>
                <a:latin typeface="Symbol"/>
                <a:cs typeface="Symbol"/>
              </a:rPr>
              <a:t></a:t>
            </a:r>
            <a:r>
              <a:rPr sz="1950" spc="7" baseline="-21367" dirty="0">
                <a:solidFill>
                  <a:srgbClr val="FF2600"/>
                </a:solidFill>
                <a:latin typeface="Arial"/>
                <a:cs typeface="Arial"/>
              </a:rPr>
              <a:t>in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: original</a:t>
            </a:r>
            <a:r>
              <a:rPr sz="16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 marL="66675">
              <a:lnSpc>
                <a:spcPct val="100000"/>
              </a:lnSpc>
              <a:spcBef>
                <a:spcPts val="190"/>
              </a:spcBef>
            </a:pPr>
            <a:r>
              <a:rPr sz="2000" spc="5" dirty="0">
                <a:solidFill>
                  <a:srgbClr val="FF0000"/>
                </a:solidFill>
                <a:latin typeface="Symbol"/>
                <a:cs typeface="Symbol"/>
              </a:rPr>
              <a:t></a:t>
            </a:r>
            <a:r>
              <a:rPr sz="2000" spc="5" dirty="0">
                <a:solidFill>
                  <a:srgbClr val="FF2600"/>
                </a:solidFill>
                <a:latin typeface="Arial"/>
                <a:cs typeface="Arial"/>
              </a:rPr>
              <a:t>'</a:t>
            </a:r>
            <a:r>
              <a:rPr sz="1950" spc="7" baseline="-21367" dirty="0">
                <a:solidFill>
                  <a:srgbClr val="FF2600"/>
                </a:solidFill>
                <a:latin typeface="Arial"/>
                <a:cs typeface="Arial"/>
              </a:rPr>
              <a:t>in</a:t>
            </a:r>
            <a:r>
              <a:rPr sz="1800" spc="5" dirty="0">
                <a:solidFill>
                  <a:srgbClr val="FF2600"/>
                </a:solidFill>
                <a:latin typeface="Arial"/>
                <a:cs typeface="Arial"/>
              </a:rPr>
              <a:t>: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original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data,</a:t>
            </a:r>
            <a:r>
              <a:rPr sz="1600" spc="-20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FF2600"/>
                </a:solidFill>
                <a:latin typeface="Arial"/>
                <a:cs typeface="Arial"/>
              </a:rPr>
              <a:t>plus</a:t>
            </a:r>
            <a:endParaRPr sz="1600">
              <a:latin typeface="Arial"/>
              <a:cs typeface="Arial"/>
            </a:endParaRPr>
          </a:p>
          <a:p>
            <a:pPr marL="454025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retransmitted</a:t>
            </a:r>
            <a:r>
              <a:rPr sz="16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 marR="30480" algn="r">
              <a:lnSpc>
                <a:spcPts val="1910"/>
              </a:lnSpc>
              <a:spcBef>
                <a:spcPts val="265"/>
              </a:spcBef>
            </a:pPr>
            <a:r>
              <a:rPr sz="1600" spc="-5" dirty="0">
                <a:latin typeface="Arial"/>
                <a:cs typeface="Arial"/>
              </a:rPr>
              <a:t>finite </a:t>
            </a:r>
            <a:r>
              <a:rPr sz="1600" dirty="0">
                <a:latin typeface="Arial"/>
                <a:cs typeface="Arial"/>
              </a:rPr>
              <a:t>shared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output</a:t>
            </a:r>
            <a:endParaRPr sz="1600">
              <a:latin typeface="Arial"/>
              <a:cs typeface="Arial"/>
            </a:endParaRPr>
          </a:p>
          <a:p>
            <a:pPr marR="30480" algn="r">
              <a:lnSpc>
                <a:spcPts val="1910"/>
              </a:lnSpc>
            </a:pPr>
            <a:r>
              <a:rPr sz="1600" dirty="0">
                <a:latin typeface="Arial"/>
                <a:cs typeface="Arial"/>
              </a:rPr>
              <a:t>link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buffers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393324" y="2443479"/>
            <a:ext cx="172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CC0000"/>
                </a:solidFill>
                <a:latin typeface="Gill Sans MT"/>
                <a:cs typeface="Gill Sans MT"/>
              </a:rPr>
              <a:t>in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781838" y="2214879"/>
            <a:ext cx="44049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355090" algn="l"/>
                <a:tab pos="1854835" algn="l"/>
              </a:tabLst>
            </a:pPr>
            <a:r>
              <a:rPr sz="2800" u="heavy" dirty="0">
                <a:solidFill>
                  <a:srgbClr val="CC0000"/>
                </a:solidFill>
                <a:uFill>
                  <a:solidFill>
                    <a:srgbClr val="D81E00"/>
                  </a:solidFill>
                </a:uFill>
                <a:latin typeface="Gill Sans MT"/>
                <a:cs typeface="Gill Sans MT"/>
              </a:rPr>
              <a:t>A:</a:t>
            </a:r>
            <a:r>
              <a:rPr sz="2800" spc="-114" dirty="0">
                <a:solidFill>
                  <a:srgbClr val="CC0000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as</a:t>
            </a:r>
            <a:r>
              <a:rPr sz="2400" spc="5" dirty="0">
                <a:latin typeface="Gill Sans MT"/>
                <a:cs typeface="Gill Sans MT"/>
              </a:rPr>
              <a:t> </a:t>
            </a:r>
            <a:r>
              <a:rPr sz="2400" spc="-20" dirty="0">
                <a:latin typeface="Gill Sans MT"/>
                <a:cs typeface="Gill Sans MT"/>
              </a:rPr>
              <a:t>red	</a:t>
            </a:r>
            <a:r>
              <a:rPr sz="2400" dirty="0">
                <a:solidFill>
                  <a:srgbClr val="CC0000"/>
                </a:solidFill>
                <a:latin typeface="Symbol"/>
                <a:cs typeface="Symbol"/>
              </a:rPr>
              <a:t></a:t>
            </a:r>
            <a:r>
              <a:rPr sz="2400" baseline="24305" dirty="0">
                <a:solidFill>
                  <a:srgbClr val="CC0000"/>
                </a:solidFill>
                <a:latin typeface="MS PGothic"/>
                <a:cs typeface="MS PGothic"/>
              </a:rPr>
              <a:t>’	</a:t>
            </a:r>
            <a:r>
              <a:rPr sz="2400" spc="-10" dirty="0">
                <a:latin typeface="Gill Sans MT"/>
                <a:cs typeface="Gill Sans MT"/>
              </a:rPr>
              <a:t>increases, </a:t>
            </a:r>
            <a:r>
              <a:rPr sz="2400" spc="-5" dirty="0">
                <a:latin typeface="Gill Sans MT"/>
                <a:cs typeface="Gill Sans MT"/>
              </a:rPr>
              <a:t>all</a:t>
            </a:r>
            <a:r>
              <a:rPr sz="2400" spc="-27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arriving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150138" y="2578100"/>
            <a:ext cx="3761740" cy="7086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2500"/>
              </a:lnSpc>
              <a:spcBef>
                <a:spcPts val="500"/>
              </a:spcBef>
            </a:pPr>
            <a:r>
              <a:rPr sz="2400" dirty="0">
                <a:latin typeface="Gill Sans MT"/>
                <a:cs typeface="Gill Sans MT"/>
              </a:rPr>
              <a:t>blue pkts at upper queue </a:t>
            </a:r>
            <a:r>
              <a:rPr sz="2400" spc="-20" dirty="0">
                <a:latin typeface="Gill Sans MT"/>
                <a:cs typeface="Gill Sans MT"/>
              </a:rPr>
              <a:t>are  </a:t>
            </a:r>
            <a:r>
              <a:rPr sz="2400" spc="-10" dirty="0">
                <a:latin typeface="Gill Sans MT"/>
                <a:cs typeface="Gill Sans MT"/>
              </a:rPr>
              <a:t>dropped, </a:t>
            </a:r>
            <a:r>
              <a:rPr sz="2400" dirty="0">
                <a:latin typeface="Gill Sans MT"/>
                <a:cs typeface="Gill Sans MT"/>
              </a:rPr>
              <a:t>blue </a:t>
            </a:r>
            <a:r>
              <a:rPr sz="2400" spc="-10" dirty="0">
                <a:latin typeface="Gill Sans MT"/>
                <a:cs typeface="Gill Sans MT"/>
              </a:rPr>
              <a:t>throughput</a:t>
            </a:r>
            <a:r>
              <a:rPr sz="2400" spc="-275" dirty="0">
                <a:latin typeface="Gill Sans MT"/>
                <a:cs typeface="Gill Sans MT"/>
              </a:rPr>
              <a:t> </a:t>
            </a:r>
            <a:r>
              <a:rPr sz="2400" spc="-1135" dirty="0">
                <a:latin typeface="Wingdings 3"/>
                <a:cs typeface="Wingdings 3"/>
              </a:rPr>
              <a:t>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Gill Sans MT"/>
                <a:cs typeface="Gill Sans MT"/>
              </a:rPr>
              <a:t>0</a:t>
            </a:r>
            <a:endParaRPr sz="2400">
              <a:latin typeface="Gill Sans MT"/>
              <a:cs typeface="Gill Sans MT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850235" y="4287837"/>
            <a:ext cx="7269480" cy="2619375"/>
            <a:chOff x="850235" y="4287837"/>
            <a:chExt cx="7269480" cy="2619375"/>
          </a:xfrm>
        </p:grpSpPr>
        <p:sp>
          <p:nvSpPr>
            <p:cNvPr id="87" name="object 87"/>
            <p:cNvSpPr/>
            <p:nvPr/>
          </p:nvSpPr>
          <p:spPr>
            <a:xfrm>
              <a:off x="7898683" y="4603749"/>
              <a:ext cx="218436" cy="42180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073693" y="4629721"/>
              <a:ext cx="42777" cy="38403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898682" y="4652929"/>
              <a:ext cx="97155" cy="8255"/>
            </a:xfrm>
            <a:custGeom>
              <a:avLst/>
              <a:gdLst/>
              <a:ahLst/>
              <a:cxnLst/>
              <a:rect l="l" t="t" r="r" b="b"/>
              <a:pathLst>
                <a:path w="97154" h="8254">
                  <a:moveTo>
                    <a:pt x="96776" y="0"/>
                  </a:moveTo>
                  <a:lnTo>
                    <a:pt x="0" y="0"/>
                  </a:lnTo>
                  <a:lnTo>
                    <a:pt x="0" y="7919"/>
                  </a:lnTo>
                  <a:lnTo>
                    <a:pt x="96776" y="7919"/>
                  </a:lnTo>
                  <a:lnTo>
                    <a:pt x="967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898682" y="4652929"/>
              <a:ext cx="97155" cy="8255"/>
            </a:xfrm>
            <a:custGeom>
              <a:avLst/>
              <a:gdLst/>
              <a:ahLst/>
              <a:cxnLst/>
              <a:rect l="l" t="t" r="r" b="b"/>
              <a:pathLst>
                <a:path w="97154" h="8254">
                  <a:moveTo>
                    <a:pt x="0" y="0"/>
                  </a:moveTo>
                  <a:lnTo>
                    <a:pt x="96776" y="0"/>
                  </a:lnTo>
                  <a:lnTo>
                    <a:pt x="96776" y="7920"/>
                  </a:lnTo>
                  <a:lnTo>
                    <a:pt x="0" y="792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986022" y="4648156"/>
              <a:ext cx="95885" cy="27305"/>
            </a:xfrm>
            <a:custGeom>
              <a:avLst/>
              <a:gdLst/>
              <a:ahLst/>
              <a:cxnLst/>
              <a:rect l="l" t="t" r="r" b="b"/>
              <a:pathLst>
                <a:path w="95884" h="27304">
                  <a:moveTo>
                    <a:pt x="89259" y="0"/>
                  </a:moveTo>
                  <a:lnTo>
                    <a:pt x="6022" y="0"/>
                  </a:lnTo>
                  <a:lnTo>
                    <a:pt x="0" y="6021"/>
                  </a:lnTo>
                  <a:lnTo>
                    <a:pt x="0" y="13449"/>
                  </a:lnTo>
                  <a:lnTo>
                    <a:pt x="0" y="20877"/>
                  </a:lnTo>
                  <a:lnTo>
                    <a:pt x="6022" y="26899"/>
                  </a:lnTo>
                  <a:lnTo>
                    <a:pt x="89259" y="26899"/>
                  </a:lnTo>
                  <a:lnTo>
                    <a:pt x="95281" y="20877"/>
                  </a:lnTo>
                  <a:lnTo>
                    <a:pt x="95281" y="6021"/>
                  </a:lnTo>
                  <a:lnTo>
                    <a:pt x="892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987587" y="4651423"/>
              <a:ext cx="92022" cy="2055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901935" y="4711687"/>
              <a:ext cx="97155" cy="10160"/>
            </a:xfrm>
            <a:custGeom>
              <a:avLst/>
              <a:gdLst/>
              <a:ahLst/>
              <a:cxnLst/>
              <a:rect l="l" t="t" r="r" b="b"/>
              <a:pathLst>
                <a:path w="97154" h="10160">
                  <a:moveTo>
                    <a:pt x="96776" y="0"/>
                  </a:moveTo>
                  <a:lnTo>
                    <a:pt x="0" y="0"/>
                  </a:lnTo>
                  <a:lnTo>
                    <a:pt x="0" y="9578"/>
                  </a:lnTo>
                  <a:lnTo>
                    <a:pt x="96776" y="9578"/>
                  </a:lnTo>
                  <a:lnTo>
                    <a:pt x="967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901934" y="4711687"/>
              <a:ext cx="97155" cy="10160"/>
            </a:xfrm>
            <a:custGeom>
              <a:avLst/>
              <a:gdLst/>
              <a:ahLst/>
              <a:cxnLst/>
              <a:rect l="l" t="t" r="r" b="b"/>
              <a:pathLst>
                <a:path w="97154" h="10160">
                  <a:moveTo>
                    <a:pt x="0" y="0"/>
                  </a:moveTo>
                  <a:lnTo>
                    <a:pt x="96776" y="0"/>
                  </a:lnTo>
                  <a:lnTo>
                    <a:pt x="96776" y="9577"/>
                  </a:lnTo>
                  <a:lnTo>
                    <a:pt x="0" y="957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986088" y="4708528"/>
              <a:ext cx="95885" cy="24130"/>
            </a:xfrm>
            <a:custGeom>
              <a:avLst/>
              <a:gdLst/>
              <a:ahLst/>
              <a:cxnLst/>
              <a:rect l="l" t="t" r="r" b="b"/>
              <a:pathLst>
                <a:path w="95884" h="24129">
                  <a:moveTo>
                    <a:pt x="89954" y="0"/>
                  </a:moveTo>
                  <a:lnTo>
                    <a:pt x="5327" y="0"/>
                  </a:lnTo>
                  <a:lnTo>
                    <a:pt x="0" y="5326"/>
                  </a:lnTo>
                  <a:lnTo>
                    <a:pt x="0" y="11897"/>
                  </a:lnTo>
                  <a:lnTo>
                    <a:pt x="0" y="18468"/>
                  </a:lnTo>
                  <a:lnTo>
                    <a:pt x="5327" y="23794"/>
                  </a:lnTo>
                  <a:lnTo>
                    <a:pt x="89954" y="23794"/>
                  </a:lnTo>
                  <a:lnTo>
                    <a:pt x="95281" y="18468"/>
                  </a:lnTo>
                  <a:lnTo>
                    <a:pt x="95281" y="5326"/>
                  </a:lnTo>
                  <a:lnTo>
                    <a:pt x="899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987653" y="4711726"/>
              <a:ext cx="92021" cy="1740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900309" y="4775232"/>
              <a:ext cx="97155" cy="8255"/>
            </a:xfrm>
            <a:custGeom>
              <a:avLst/>
              <a:gdLst/>
              <a:ahLst/>
              <a:cxnLst/>
              <a:rect l="l" t="t" r="r" b="b"/>
              <a:pathLst>
                <a:path w="97154" h="8254">
                  <a:moveTo>
                    <a:pt x="96776" y="0"/>
                  </a:moveTo>
                  <a:lnTo>
                    <a:pt x="0" y="0"/>
                  </a:lnTo>
                  <a:lnTo>
                    <a:pt x="0" y="7920"/>
                  </a:lnTo>
                  <a:lnTo>
                    <a:pt x="96776" y="7920"/>
                  </a:lnTo>
                  <a:lnTo>
                    <a:pt x="967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900309" y="4775233"/>
              <a:ext cx="97155" cy="8255"/>
            </a:xfrm>
            <a:custGeom>
              <a:avLst/>
              <a:gdLst/>
              <a:ahLst/>
              <a:cxnLst/>
              <a:rect l="l" t="t" r="r" b="b"/>
              <a:pathLst>
                <a:path w="97154" h="8254">
                  <a:moveTo>
                    <a:pt x="0" y="0"/>
                  </a:moveTo>
                  <a:lnTo>
                    <a:pt x="96776" y="0"/>
                  </a:lnTo>
                  <a:lnTo>
                    <a:pt x="96776" y="7920"/>
                  </a:lnTo>
                  <a:lnTo>
                    <a:pt x="0" y="792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901935" y="4829201"/>
              <a:ext cx="97155" cy="10160"/>
            </a:xfrm>
            <a:custGeom>
              <a:avLst/>
              <a:gdLst/>
              <a:ahLst/>
              <a:cxnLst/>
              <a:rect l="l" t="t" r="r" b="b"/>
              <a:pathLst>
                <a:path w="97154" h="10160">
                  <a:moveTo>
                    <a:pt x="96776" y="0"/>
                  </a:moveTo>
                  <a:lnTo>
                    <a:pt x="0" y="0"/>
                  </a:lnTo>
                  <a:lnTo>
                    <a:pt x="0" y="9578"/>
                  </a:lnTo>
                  <a:lnTo>
                    <a:pt x="96776" y="9578"/>
                  </a:lnTo>
                  <a:lnTo>
                    <a:pt x="967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901934" y="4829201"/>
              <a:ext cx="97155" cy="10160"/>
            </a:xfrm>
            <a:custGeom>
              <a:avLst/>
              <a:gdLst/>
              <a:ahLst/>
              <a:cxnLst/>
              <a:rect l="l" t="t" r="r" b="b"/>
              <a:pathLst>
                <a:path w="97154" h="10160">
                  <a:moveTo>
                    <a:pt x="0" y="0"/>
                  </a:moveTo>
                  <a:lnTo>
                    <a:pt x="96776" y="0"/>
                  </a:lnTo>
                  <a:lnTo>
                    <a:pt x="96776" y="9577"/>
                  </a:lnTo>
                  <a:lnTo>
                    <a:pt x="0" y="957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984398" y="4824412"/>
              <a:ext cx="95885" cy="40005"/>
            </a:xfrm>
            <a:custGeom>
              <a:avLst/>
              <a:gdLst/>
              <a:ahLst/>
              <a:cxnLst/>
              <a:rect l="l" t="t" r="r" b="b"/>
              <a:pathLst>
                <a:path w="95884" h="40004">
                  <a:moveTo>
                    <a:pt x="75506" y="0"/>
                  </a:moveTo>
                  <a:lnTo>
                    <a:pt x="19809" y="0"/>
                  </a:lnTo>
                  <a:lnTo>
                    <a:pt x="12099" y="1556"/>
                  </a:lnTo>
                  <a:lnTo>
                    <a:pt x="5802" y="5802"/>
                  </a:lnTo>
                  <a:lnTo>
                    <a:pt x="1556" y="12099"/>
                  </a:lnTo>
                  <a:lnTo>
                    <a:pt x="0" y="19809"/>
                  </a:lnTo>
                  <a:lnTo>
                    <a:pt x="1556" y="27520"/>
                  </a:lnTo>
                  <a:lnTo>
                    <a:pt x="5802" y="33817"/>
                  </a:lnTo>
                  <a:lnTo>
                    <a:pt x="12099" y="38062"/>
                  </a:lnTo>
                  <a:lnTo>
                    <a:pt x="19809" y="39618"/>
                  </a:lnTo>
                  <a:lnTo>
                    <a:pt x="75505" y="39620"/>
                  </a:lnTo>
                  <a:lnTo>
                    <a:pt x="83216" y="38063"/>
                  </a:lnTo>
                  <a:lnTo>
                    <a:pt x="89512" y="33818"/>
                  </a:lnTo>
                  <a:lnTo>
                    <a:pt x="93758" y="27521"/>
                  </a:lnTo>
                  <a:lnTo>
                    <a:pt x="95316" y="19810"/>
                  </a:lnTo>
                  <a:lnTo>
                    <a:pt x="93759" y="12099"/>
                  </a:lnTo>
                  <a:lnTo>
                    <a:pt x="89513" y="5802"/>
                  </a:lnTo>
                  <a:lnTo>
                    <a:pt x="83217" y="1556"/>
                  </a:lnTo>
                  <a:lnTo>
                    <a:pt x="755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986095" y="4827614"/>
              <a:ext cx="92050" cy="2220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074343" y="4774127"/>
              <a:ext cx="42777" cy="3462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984395" y="4768787"/>
              <a:ext cx="95885" cy="26034"/>
            </a:xfrm>
            <a:custGeom>
              <a:avLst/>
              <a:gdLst/>
              <a:ahLst/>
              <a:cxnLst/>
              <a:rect l="l" t="t" r="r" b="b"/>
              <a:pathLst>
                <a:path w="95884" h="26035">
                  <a:moveTo>
                    <a:pt x="89626" y="0"/>
                  </a:moveTo>
                  <a:lnTo>
                    <a:pt x="5690" y="0"/>
                  </a:lnTo>
                  <a:lnTo>
                    <a:pt x="0" y="5689"/>
                  </a:lnTo>
                  <a:lnTo>
                    <a:pt x="0" y="12708"/>
                  </a:lnTo>
                  <a:lnTo>
                    <a:pt x="0" y="19728"/>
                  </a:lnTo>
                  <a:lnTo>
                    <a:pt x="5690" y="25419"/>
                  </a:lnTo>
                  <a:lnTo>
                    <a:pt x="89625" y="25419"/>
                  </a:lnTo>
                  <a:lnTo>
                    <a:pt x="95316" y="19729"/>
                  </a:lnTo>
                  <a:lnTo>
                    <a:pt x="95316" y="5689"/>
                  </a:lnTo>
                  <a:lnTo>
                    <a:pt x="896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986095" y="4603749"/>
              <a:ext cx="93615" cy="42235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068649" y="4603750"/>
              <a:ext cx="11430" cy="422909"/>
            </a:xfrm>
            <a:custGeom>
              <a:avLst/>
              <a:gdLst/>
              <a:ahLst/>
              <a:cxnLst/>
              <a:rect l="l" t="t" r="r" b="b"/>
              <a:pathLst>
                <a:path w="11429" h="422910">
                  <a:moveTo>
                    <a:pt x="0" y="0"/>
                  </a:moveTo>
                  <a:lnTo>
                    <a:pt x="11059" y="0"/>
                  </a:lnTo>
                  <a:lnTo>
                    <a:pt x="11059" y="422352"/>
                  </a:lnTo>
                  <a:lnTo>
                    <a:pt x="0" y="42235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078247" y="4710212"/>
              <a:ext cx="38547" cy="3923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078735" y="4649981"/>
              <a:ext cx="39686" cy="4420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076615" y="5005476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42773" y="3924"/>
                  </a:moveTo>
                  <a:lnTo>
                    <a:pt x="40995" y="0"/>
                  </a:lnTo>
                  <a:lnTo>
                    <a:pt x="36588" y="0"/>
                  </a:lnTo>
                  <a:lnTo>
                    <a:pt x="35598" y="2184"/>
                  </a:lnTo>
                  <a:lnTo>
                    <a:pt x="0" y="17005"/>
                  </a:lnTo>
                  <a:lnTo>
                    <a:pt x="254" y="37579"/>
                  </a:lnTo>
                  <a:lnTo>
                    <a:pt x="39852" y="17627"/>
                  </a:lnTo>
                  <a:lnTo>
                    <a:pt x="39839" y="17500"/>
                  </a:lnTo>
                  <a:lnTo>
                    <a:pt x="40995" y="17500"/>
                  </a:lnTo>
                  <a:lnTo>
                    <a:pt x="42773" y="13589"/>
                  </a:lnTo>
                  <a:lnTo>
                    <a:pt x="42773" y="392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887621" y="5017998"/>
              <a:ext cx="195580" cy="27305"/>
            </a:xfrm>
            <a:custGeom>
              <a:avLst/>
              <a:gdLst/>
              <a:ahLst/>
              <a:cxnLst/>
              <a:rect l="l" t="t" r="r" b="b"/>
              <a:pathLst>
                <a:path w="195579" h="27304">
                  <a:moveTo>
                    <a:pt x="189280" y="0"/>
                  </a:moveTo>
                  <a:lnTo>
                    <a:pt x="6061" y="0"/>
                  </a:lnTo>
                  <a:lnTo>
                    <a:pt x="0" y="6061"/>
                  </a:lnTo>
                  <a:lnTo>
                    <a:pt x="0" y="13538"/>
                  </a:lnTo>
                  <a:lnTo>
                    <a:pt x="0" y="21014"/>
                  </a:lnTo>
                  <a:lnTo>
                    <a:pt x="6061" y="27076"/>
                  </a:lnTo>
                  <a:lnTo>
                    <a:pt x="189280" y="27076"/>
                  </a:lnTo>
                  <a:lnTo>
                    <a:pt x="195342" y="21014"/>
                  </a:lnTo>
                  <a:lnTo>
                    <a:pt x="195342" y="6061"/>
                  </a:lnTo>
                  <a:lnTo>
                    <a:pt x="18928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887621" y="5017998"/>
              <a:ext cx="195580" cy="27305"/>
            </a:xfrm>
            <a:custGeom>
              <a:avLst/>
              <a:gdLst/>
              <a:ahLst/>
              <a:cxnLst/>
              <a:rect l="l" t="t" r="r" b="b"/>
              <a:pathLst>
                <a:path w="195579" h="27304">
                  <a:moveTo>
                    <a:pt x="0" y="13537"/>
                  </a:moveTo>
                  <a:lnTo>
                    <a:pt x="0" y="6061"/>
                  </a:lnTo>
                  <a:lnTo>
                    <a:pt x="6060" y="0"/>
                  </a:lnTo>
                  <a:lnTo>
                    <a:pt x="13537" y="0"/>
                  </a:lnTo>
                  <a:lnTo>
                    <a:pt x="181803" y="0"/>
                  </a:lnTo>
                  <a:lnTo>
                    <a:pt x="189280" y="0"/>
                  </a:lnTo>
                  <a:lnTo>
                    <a:pt x="195342" y="6061"/>
                  </a:lnTo>
                  <a:lnTo>
                    <a:pt x="195342" y="13537"/>
                  </a:lnTo>
                  <a:lnTo>
                    <a:pt x="195342" y="21014"/>
                  </a:lnTo>
                  <a:lnTo>
                    <a:pt x="189280" y="27076"/>
                  </a:lnTo>
                  <a:lnTo>
                    <a:pt x="181803" y="27076"/>
                  </a:lnTo>
                  <a:lnTo>
                    <a:pt x="13537" y="27076"/>
                  </a:lnTo>
                  <a:lnTo>
                    <a:pt x="6060" y="27076"/>
                  </a:lnTo>
                  <a:lnTo>
                    <a:pt x="0" y="21014"/>
                  </a:lnTo>
                  <a:lnTo>
                    <a:pt x="0" y="1353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898683" y="5024445"/>
              <a:ext cx="173060" cy="1436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898682" y="5024445"/>
              <a:ext cx="173355" cy="14604"/>
            </a:xfrm>
            <a:custGeom>
              <a:avLst/>
              <a:gdLst/>
              <a:ahLst/>
              <a:cxnLst/>
              <a:rect l="l" t="t" r="r" b="b"/>
              <a:pathLst>
                <a:path w="173354" h="14604">
                  <a:moveTo>
                    <a:pt x="0" y="7184"/>
                  </a:moveTo>
                  <a:lnTo>
                    <a:pt x="0" y="3216"/>
                  </a:lnTo>
                  <a:lnTo>
                    <a:pt x="3216" y="0"/>
                  </a:lnTo>
                  <a:lnTo>
                    <a:pt x="7184" y="0"/>
                  </a:lnTo>
                  <a:lnTo>
                    <a:pt x="165875" y="0"/>
                  </a:lnTo>
                  <a:lnTo>
                    <a:pt x="169843" y="0"/>
                  </a:lnTo>
                  <a:lnTo>
                    <a:pt x="173059" y="3216"/>
                  </a:lnTo>
                  <a:lnTo>
                    <a:pt x="173059" y="7184"/>
                  </a:lnTo>
                  <a:lnTo>
                    <a:pt x="173059" y="11151"/>
                  </a:lnTo>
                  <a:lnTo>
                    <a:pt x="169842" y="14367"/>
                  </a:lnTo>
                  <a:lnTo>
                    <a:pt x="165875" y="14367"/>
                  </a:lnTo>
                  <a:lnTo>
                    <a:pt x="7184" y="14366"/>
                  </a:lnTo>
                  <a:lnTo>
                    <a:pt x="3216" y="14366"/>
                  </a:lnTo>
                  <a:lnTo>
                    <a:pt x="0" y="11150"/>
                  </a:lnTo>
                  <a:lnTo>
                    <a:pt x="0" y="718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914623" y="4964029"/>
              <a:ext cx="25400" cy="26034"/>
            </a:xfrm>
            <a:custGeom>
              <a:avLst/>
              <a:gdLst/>
              <a:ahLst/>
              <a:cxnLst/>
              <a:rect l="l" t="t" r="r" b="b"/>
              <a:pathLst>
                <a:path w="25400" h="26035">
                  <a:moveTo>
                    <a:pt x="19693" y="0"/>
                  </a:moveTo>
                  <a:lnTo>
                    <a:pt x="5679" y="0"/>
                  </a:lnTo>
                  <a:lnTo>
                    <a:pt x="0" y="5690"/>
                  </a:lnTo>
                  <a:lnTo>
                    <a:pt x="0" y="12710"/>
                  </a:lnTo>
                  <a:lnTo>
                    <a:pt x="0" y="19729"/>
                  </a:lnTo>
                  <a:lnTo>
                    <a:pt x="5679" y="25420"/>
                  </a:lnTo>
                  <a:lnTo>
                    <a:pt x="19693" y="25420"/>
                  </a:lnTo>
                  <a:lnTo>
                    <a:pt x="25373" y="19729"/>
                  </a:lnTo>
                  <a:lnTo>
                    <a:pt x="25373" y="5690"/>
                  </a:lnTo>
                  <a:lnTo>
                    <a:pt x="19693" y="0"/>
                  </a:lnTo>
                  <a:close/>
                </a:path>
              </a:pathLst>
            </a:custGeom>
            <a:solidFill>
              <a:srgbClr val="37D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943248" y="4964029"/>
              <a:ext cx="27305" cy="26034"/>
            </a:xfrm>
            <a:custGeom>
              <a:avLst/>
              <a:gdLst/>
              <a:ahLst/>
              <a:cxnLst/>
              <a:rect l="l" t="t" r="r" b="b"/>
              <a:pathLst>
                <a:path w="27304" h="26035">
                  <a:moveTo>
                    <a:pt x="20956" y="0"/>
                  </a:moveTo>
                  <a:lnTo>
                    <a:pt x="6043" y="0"/>
                  </a:lnTo>
                  <a:lnTo>
                    <a:pt x="0" y="5690"/>
                  </a:lnTo>
                  <a:lnTo>
                    <a:pt x="0" y="12710"/>
                  </a:lnTo>
                  <a:lnTo>
                    <a:pt x="0" y="19729"/>
                  </a:lnTo>
                  <a:lnTo>
                    <a:pt x="6043" y="25420"/>
                  </a:lnTo>
                  <a:lnTo>
                    <a:pt x="20956" y="25420"/>
                  </a:lnTo>
                  <a:lnTo>
                    <a:pt x="27000" y="19729"/>
                  </a:lnTo>
                  <a:lnTo>
                    <a:pt x="27000" y="5690"/>
                  </a:lnTo>
                  <a:lnTo>
                    <a:pt x="20956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971712" y="4962556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4" h="27304">
                  <a:moveTo>
                    <a:pt x="20956" y="0"/>
                  </a:moveTo>
                  <a:lnTo>
                    <a:pt x="6043" y="0"/>
                  </a:lnTo>
                  <a:lnTo>
                    <a:pt x="0" y="6061"/>
                  </a:lnTo>
                  <a:lnTo>
                    <a:pt x="0" y="13538"/>
                  </a:lnTo>
                  <a:lnTo>
                    <a:pt x="0" y="21015"/>
                  </a:lnTo>
                  <a:lnTo>
                    <a:pt x="6043" y="27076"/>
                  </a:lnTo>
                  <a:lnTo>
                    <a:pt x="20956" y="27076"/>
                  </a:lnTo>
                  <a:lnTo>
                    <a:pt x="27000" y="21015"/>
                  </a:lnTo>
                  <a:lnTo>
                    <a:pt x="27000" y="6061"/>
                  </a:lnTo>
                  <a:lnTo>
                    <a:pt x="20956" y="0"/>
                  </a:lnTo>
                  <a:close/>
                </a:path>
              </a:pathLst>
            </a:custGeom>
            <a:solidFill>
              <a:srgbClr val="37D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036771" y="4862540"/>
              <a:ext cx="14604" cy="139700"/>
            </a:xfrm>
            <a:custGeom>
              <a:avLst/>
              <a:gdLst/>
              <a:ahLst/>
              <a:cxnLst/>
              <a:rect l="l" t="t" r="r" b="b"/>
              <a:pathLst>
                <a:path w="14604" h="139700">
                  <a:moveTo>
                    <a:pt x="14312" y="0"/>
                  </a:moveTo>
                  <a:lnTo>
                    <a:pt x="0" y="0"/>
                  </a:lnTo>
                  <a:lnTo>
                    <a:pt x="0" y="139617"/>
                  </a:lnTo>
                  <a:lnTo>
                    <a:pt x="14312" y="139617"/>
                  </a:lnTo>
                  <a:lnTo>
                    <a:pt x="14312" y="0"/>
                  </a:lnTo>
                  <a:close/>
                </a:path>
              </a:pathLst>
            </a:custGeom>
            <a:solidFill>
              <a:srgbClr val="363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036771" y="4862540"/>
              <a:ext cx="14604" cy="139700"/>
            </a:xfrm>
            <a:custGeom>
              <a:avLst/>
              <a:gdLst/>
              <a:ahLst/>
              <a:cxnLst/>
              <a:rect l="l" t="t" r="r" b="b"/>
              <a:pathLst>
                <a:path w="14604" h="139700">
                  <a:moveTo>
                    <a:pt x="0" y="0"/>
                  </a:moveTo>
                  <a:lnTo>
                    <a:pt x="14313" y="0"/>
                  </a:lnTo>
                  <a:lnTo>
                    <a:pt x="14313" y="139618"/>
                  </a:lnTo>
                  <a:lnTo>
                    <a:pt x="0" y="13961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419257" y="6461124"/>
              <a:ext cx="218437" cy="4218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94269" y="6487095"/>
              <a:ext cx="42777" cy="38403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419257" y="6510303"/>
              <a:ext cx="97155" cy="8255"/>
            </a:xfrm>
            <a:custGeom>
              <a:avLst/>
              <a:gdLst/>
              <a:ahLst/>
              <a:cxnLst/>
              <a:rect l="l" t="t" r="r" b="b"/>
              <a:pathLst>
                <a:path w="97154" h="8254">
                  <a:moveTo>
                    <a:pt x="96776" y="0"/>
                  </a:moveTo>
                  <a:lnTo>
                    <a:pt x="0" y="0"/>
                  </a:lnTo>
                  <a:lnTo>
                    <a:pt x="0" y="7919"/>
                  </a:lnTo>
                  <a:lnTo>
                    <a:pt x="96776" y="7919"/>
                  </a:lnTo>
                  <a:lnTo>
                    <a:pt x="967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419257" y="6510303"/>
              <a:ext cx="97155" cy="8255"/>
            </a:xfrm>
            <a:custGeom>
              <a:avLst/>
              <a:gdLst/>
              <a:ahLst/>
              <a:cxnLst/>
              <a:rect l="l" t="t" r="r" b="b"/>
              <a:pathLst>
                <a:path w="97154" h="8254">
                  <a:moveTo>
                    <a:pt x="0" y="0"/>
                  </a:moveTo>
                  <a:lnTo>
                    <a:pt x="96776" y="0"/>
                  </a:lnTo>
                  <a:lnTo>
                    <a:pt x="96776" y="7919"/>
                  </a:lnTo>
                  <a:lnTo>
                    <a:pt x="0" y="791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7506597" y="6505531"/>
              <a:ext cx="95885" cy="27305"/>
            </a:xfrm>
            <a:custGeom>
              <a:avLst/>
              <a:gdLst/>
              <a:ahLst/>
              <a:cxnLst/>
              <a:rect l="l" t="t" r="r" b="b"/>
              <a:pathLst>
                <a:path w="95884" h="27304">
                  <a:moveTo>
                    <a:pt x="89259" y="0"/>
                  </a:moveTo>
                  <a:lnTo>
                    <a:pt x="6022" y="0"/>
                  </a:lnTo>
                  <a:lnTo>
                    <a:pt x="0" y="6021"/>
                  </a:lnTo>
                  <a:lnTo>
                    <a:pt x="0" y="13449"/>
                  </a:lnTo>
                  <a:lnTo>
                    <a:pt x="0" y="20878"/>
                  </a:lnTo>
                  <a:lnTo>
                    <a:pt x="6022" y="26899"/>
                  </a:lnTo>
                  <a:lnTo>
                    <a:pt x="89259" y="26899"/>
                  </a:lnTo>
                  <a:lnTo>
                    <a:pt x="95281" y="20878"/>
                  </a:lnTo>
                  <a:lnTo>
                    <a:pt x="95281" y="6021"/>
                  </a:lnTo>
                  <a:lnTo>
                    <a:pt x="892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7508162" y="6508797"/>
              <a:ext cx="92022" cy="2055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7422510" y="6569062"/>
              <a:ext cx="97155" cy="10160"/>
            </a:xfrm>
            <a:custGeom>
              <a:avLst/>
              <a:gdLst/>
              <a:ahLst/>
              <a:cxnLst/>
              <a:rect l="l" t="t" r="r" b="b"/>
              <a:pathLst>
                <a:path w="97154" h="10159">
                  <a:moveTo>
                    <a:pt x="96776" y="0"/>
                  </a:moveTo>
                  <a:lnTo>
                    <a:pt x="0" y="0"/>
                  </a:lnTo>
                  <a:lnTo>
                    <a:pt x="0" y="9577"/>
                  </a:lnTo>
                  <a:lnTo>
                    <a:pt x="96776" y="9577"/>
                  </a:lnTo>
                  <a:lnTo>
                    <a:pt x="967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7422509" y="6569062"/>
              <a:ext cx="97155" cy="10160"/>
            </a:xfrm>
            <a:custGeom>
              <a:avLst/>
              <a:gdLst/>
              <a:ahLst/>
              <a:cxnLst/>
              <a:rect l="l" t="t" r="r" b="b"/>
              <a:pathLst>
                <a:path w="97154" h="10159">
                  <a:moveTo>
                    <a:pt x="0" y="0"/>
                  </a:moveTo>
                  <a:lnTo>
                    <a:pt x="96776" y="0"/>
                  </a:lnTo>
                  <a:lnTo>
                    <a:pt x="96776" y="9578"/>
                  </a:lnTo>
                  <a:lnTo>
                    <a:pt x="0" y="957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506663" y="6565903"/>
              <a:ext cx="95885" cy="24130"/>
            </a:xfrm>
            <a:custGeom>
              <a:avLst/>
              <a:gdLst/>
              <a:ahLst/>
              <a:cxnLst/>
              <a:rect l="l" t="t" r="r" b="b"/>
              <a:pathLst>
                <a:path w="95884" h="24129">
                  <a:moveTo>
                    <a:pt x="89954" y="0"/>
                  </a:moveTo>
                  <a:lnTo>
                    <a:pt x="5327" y="0"/>
                  </a:lnTo>
                  <a:lnTo>
                    <a:pt x="0" y="5326"/>
                  </a:lnTo>
                  <a:lnTo>
                    <a:pt x="0" y="11896"/>
                  </a:lnTo>
                  <a:lnTo>
                    <a:pt x="0" y="18467"/>
                  </a:lnTo>
                  <a:lnTo>
                    <a:pt x="5327" y="23793"/>
                  </a:lnTo>
                  <a:lnTo>
                    <a:pt x="89954" y="23793"/>
                  </a:lnTo>
                  <a:lnTo>
                    <a:pt x="95281" y="18467"/>
                  </a:lnTo>
                  <a:lnTo>
                    <a:pt x="95281" y="5326"/>
                  </a:lnTo>
                  <a:lnTo>
                    <a:pt x="899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508228" y="6569100"/>
              <a:ext cx="92021" cy="1740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420884" y="6632607"/>
              <a:ext cx="97155" cy="8255"/>
            </a:xfrm>
            <a:custGeom>
              <a:avLst/>
              <a:gdLst/>
              <a:ahLst/>
              <a:cxnLst/>
              <a:rect l="l" t="t" r="r" b="b"/>
              <a:pathLst>
                <a:path w="97154" h="8254">
                  <a:moveTo>
                    <a:pt x="96776" y="0"/>
                  </a:moveTo>
                  <a:lnTo>
                    <a:pt x="0" y="0"/>
                  </a:lnTo>
                  <a:lnTo>
                    <a:pt x="0" y="7919"/>
                  </a:lnTo>
                  <a:lnTo>
                    <a:pt x="96776" y="7919"/>
                  </a:lnTo>
                  <a:lnTo>
                    <a:pt x="967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420884" y="6632607"/>
              <a:ext cx="97155" cy="8255"/>
            </a:xfrm>
            <a:custGeom>
              <a:avLst/>
              <a:gdLst/>
              <a:ahLst/>
              <a:cxnLst/>
              <a:rect l="l" t="t" r="r" b="b"/>
              <a:pathLst>
                <a:path w="97154" h="8254">
                  <a:moveTo>
                    <a:pt x="0" y="0"/>
                  </a:moveTo>
                  <a:lnTo>
                    <a:pt x="96776" y="0"/>
                  </a:lnTo>
                  <a:lnTo>
                    <a:pt x="96776" y="7919"/>
                  </a:lnTo>
                  <a:lnTo>
                    <a:pt x="0" y="791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422510" y="6686576"/>
              <a:ext cx="97155" cy="10160"/>
            </a:xfrm>
            <a:custGeom>
              <a:avLst/>
              <a:gdLst/>
              <a:ahLst/>
              <a:cxnLst/>
              <a:rect l="l" t="t" r="r" b="b"/>
              <a:pathLst>
                <a:path w="97154" h="10159">
                  <a:moveTo>
                    <a:pt x="96776" y="0"/>
                  </a:moveTo>
                  <a:lnTo>
                    <a:pt x="0" y="0"/>
                  </a:lnTo>
                  <a:lnTo>
                    <a:pt x="0" y="9578"/>
                  </a:lnTo>
                  <a:lnTo>
                    <a:pt x="96776" y="9578"/>
                  </a:lnTo>
                  <a:lnTo>
                    <a:pt x="967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422509" y="6686576"/>
              <a:ext cx="97155" cy="10160"/>
            </a:xfrm>
            <a:custGeom>
              <a:avLst/>
              <a:gdLst/>
              <a:ahLst/>
              <a:cxnLst/>
              <a:rect l="l" t="t" r="r" b="b"/>
              <a:pathLst>
                <a:path w="97154" h="10159">
                  <a:moveTo>
                    <a:pt x="0" y="0"/>
                  </a:moveTo>
                  <a:lnTo>
                    <a:pt x="96776" y="0"/>
                  </a:lnTo>
                  <a:lnTo>
                    <a:pt x="96776" y="9578"/>
                  </a:lnTo>
                  <a:lnTo>
                    <a:pt x="0" y="957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504973" y="6681787"/>
              <a:ext cx="95885" cy="40005"/>
            </a:xfrm>
            <a:custGeom>
              <a:avLst/>
              <a:gdLst/>
              <a:ahLst/>
              <a:cxnLst/>
              <a:rect l="l" t="t" r="r" b="b"/>
              <a:pathLst>
                <a:path w="95884" h="40004">
                  <a:moveTo>
                    <a:pt x="75506" y="0"/>
                  </a:moveTo>
                  <a:lnTo>
                    <a:pt x="19809" y="0"/>
                  </a:lnTo>
                  <a:lnTo>
                    <a:pt x="12099" y="1556"/>
                  </a:lnTo>
                  <a:lnTo>
                    <a:pt x="5802" y="5802"/>
                  </a:lnTo>
                  <a:lnTo>
                    <a:pt x="1556" y="12099"/>
                  </a:lnTo>
                  <a:lnTo>
                    <a:pt x="0" y="19808"/>
                  </a:lnTo>
                  <a:lnTo>
                    <a:pt x="1556" y="27519"/>
                  </a:lnTo>
                  <a:lnTo>
                    <a:pt x="5802" y="33816"/>
                  </a:lnTo>
                  <a:lnTo>
                    <a:pt x="12099" y="38062"/>
                  </a:lnTo>
                  <a:lnTo>
                    <a:pt x="19809" y="39619"/>
                  </a:lnTo>
                  <a:lnTo>
                    <a:pt x="75505" y="39620"/>
                  </a:lnTo>
                  <a:lnTo>
                    <a:pt x="83216" y="38063"/>
                  </a:lnTo>
                  <a:lnTo>
                    <a:pt x="89512" y="33817"/>
                  </a:lnTo>
                  <a:lnTo>
                    <a:pt x="93758" y="27520"/>
                  </a:lnTo>
                  <a:lnTo>
                    <a:pt x="95316" y="19810"/>
                  </a:lnTo>
                  <a:lnTo>
                    <a:pt x="93759" y="12099"/>
                  </a:lnTo>
                  <a:lnTo>
                    <a:pt x="89513" y="5802"/>
                  </a:lnTo>
                  <a:lnTo>
                    <a:pt x="83217" y="1556"/>
                  </a:lnTo>
                  <a:lnTo>
                    <a:pt x="755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506669" y="6684988"/>
              <a:ext cx="92050" cy="2221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594918" y="6631502"/>
              <a:ext cx="42777" cy="3462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504972" y="6626161"/>
              <a:ext cx="95885" cy="26034"/>
            </a:xfrm>
            <a:custGeom>
              <a:avLst/>
              <a:gdLst/>
              <a:ahLst/>
              <a:cxnLst/>
              <a:rect l="l" t="t" r="r" b="b"/>
              <a:pathLst>
                <a:path w="95884" h="26034">
                  <a:moveTo>
                    <a:pt x="89625" y="0"/>
                  </a:moveTo>
                  <a:lnTo>
                    <a:pt x="5689" y="0"/>
                  </a:lnTo>
                  <a:lnTo>
                    <a:pt x="0" y="5690"/>
                  </a:lnTo>
                  <a:lnTo>
                    <a:pt x="0" y="12709"/>
                  </a:lnTo>
                  <a:lnTo>
                    <a:pt x="0" y="19728"/>
                  </a:lnTo>
                  <a:lnTo>
                    <a:pt x="5689" y="25419"/>
                  </a:lnTo>
                  <a:lnTo>
                    <a:pt x="89625" y="25419"/>
                  </a:lnTo>
                  <a:lnTo>
                    <a:pt x="95314" y="19729"/>
                  </a:lnTo>
                  <a:lnTo>
                    <a:pt x="95316" y="5690"/>
                  </a:lnTo>
                  <a:lnTo>
                    <a:pt x="89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506669" y="6461124"/>
              <a:ext cx="93614" cy="422352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589225" y="6461125"/>
              <a:ext cx="11430" cy="422909"/>
            </a:xfrm>
            <a:custGeom>
              <a:avLst/>
              <a:gdLst/>
              <a:ahLst/>
              <a:cxnLst/>
              <a:rect l="l" t="t" r="r" b="b"/>
              <a:pathLst>
                <a:path w="11429" h="422909">
                  <a:moveTo>
                    <a:pt x="0" y="0"/>
                  </a:moveTo>
                  <a:lnTo>
                    <a:pt x="11059" y="0"/>
                  </a:lnTo>
                  <a:lnTo>
                    <a:pt x="11059" y="422352"/>
                  </a:lnTo>
                  <a:lnTo>
                    <a:pt x="0" y="42235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598822" y="6567587"/>
              <a:ext cx="38548" cy="39232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599310" y="6507356"/>
              <a:ext cx="39686" cy="4420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597190" y="6862851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42773" y="3924"/>
                  </a:moveTo>
                  <a:lnTo>
                    <a:pt x="40995" y="0"/>
                  </a:lnTo>
                  <a:lnTo>
                    <a:pt x="36588" y="0"/>
                  </a:lnTo>
                  <a:lnTo>
                    <a:pt x="35598" y="2184"/>
                  </a:lnTo>
                  <a:lnTo>
                    <a:pt x="0" y="17005"/>
                  </a:lnTo>
                  <a:lnTo>
                    <a:pt x="254" y="37579"/>
                  </a:lnTo>
                  <a:lnTo>
                    <a:pt x="39852" y="17627"/>
                  </a:lnTo>
                  <a:lnTo>
                    <a:pt x="39839" y="17500"/>
                  </a:lnTo>
                  <a:lnTo>
                    <a:pt x="40995" y="17500"/>
                  </a:lnTo>
                  <a:lnTo>
                    <a:pt x="42773" y="13589"/>
                  </a:lnTo>
                  <a:lnTo>
                    <a:pt x="42773" y="392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408198" y="6875373"/>
              <a:ext cx="195580" cy="27305"/>
            </a:xfrm>
            <a:custGeom>
              <a:avLst/>
              <a:gdLst/>
              <a:ahLst/>
              <a:cxnLst/>
              <a:rect l="l" t="t" r="r" b="b"/>
              <a:pathLst>
                <a:path w="195579" h="27304">
                  <a:moveTo>
                    <a:pt x="189280" y="0"/>
                  </a:moveTo>
                  <a:lnTo>
                    <a:pt x="6060" y="0"/>
                  </a:lnTo>
                  <a:lnTo>
                    <a:pt x="0" y="6061"/>
                  </a:lnTo>
                  <a:lnTo>
                    <a:pt x="0" y="13538"/>
                  </a:lnTo>
                  <a:lnTo>
                    <a:pt x="0" y="21014"/>
                  </a:lnTo>
                  <a:lnTo>
                    <a:pt x="6060" y="27076"/>
                  </a:lnTo>
                  <a:lnTo>
                    <a:pt x="189280" y="27076"/>
                  </a:lnTo>
                  <a:lnTo>
                    <a:pt x="195342" y="21014"/>
                  </a:lnTo>
                  <a:lnTo>
                    <a:pt x="195342" y="6061"/>
                  </a:lnTo>
                  <a:lnTo>
                    <a:pt x="18928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408198" y="6875373"/>
              <a:ext cx="195580" cy="27305"/>
            </a:xfrm>
            <a:custGeom>
              <a:avLst/>
              <a:gdLst/>
              <a:ahLst/>
              <a:cxnLst/>
              <a:rect l="l" t="t" r="r" b="b"/>
              <a:pathLst>
                <a:path w="195579" h="27304">
                  <a:moveTo>
                    <a:pt x="0" y="13538"/>
                  </a:moveTo>
                  <a:lnTo>
                    <a:pt x="0" y="6061"/>
                  </a:lnTo>
                  <a:lnTo>
                    <a:pt x="6060" y="0"/>
                  </a:lnTo>
                  <a:lnTo>
                    <a:pt x="13537" y="0"/>
                  </a:lnTo>
                  <a:lnTo>
                    <a:pt x="181803" y="0"/>
                  </a:lnTo>
                  <a:lnTo>
                    <a:pt x="189280" y="0"/>
                  </a:lnTo>
                  <a:lnTo>
                    <a:pt x="195342" y="6061"/>
                  </a:lnTo>
                  <a:lnTo>
                    <a:pt x="195342" y="13538"/>
                  </a:lnTo>
                  <a:lnTo>
                    <a:pt x="195342" y="21014"/>
                  </a:lnTo>
                  <a:lnTo>
                    <a:pt x="189280" y="27075"/>
                  </a:lnTo>
                  <a:lnTo>
                    <a:pt x="181803" y="27075"/>
                  </a:lnTo>
                  <a:lnTo>
                    <a:pt x="13537" y="27075"/>
                  </a:lnTo>
                  <a:lnTo>
                    <a:pt x="6060" y="27075"/>
                  </a:lnTo>
                  <a:lnTo>
                    <a:pt x="0" y="21014"/>
                  </a:lnTo>
                  <a:lnTo>
                    <a:pt x="0" y="1353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419257" y="6881819"/>
              <a:ext cx="173060" cy="14367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419257" y="6881819"/>
              <a:ext cx="173355" cy="14604"/>
            </a:xfrm>
            <a:custGeom>
              <a:avLst/>
              <a:gdLst/>
              <a:ahLst/>
              <a:cxnLst/>
              <a:rect l="l" t="t" r="r" b="b"/>
              <a:pathLst>
                <a:path w="173354" h="14604">
                  <a:moveTo>
                    <a:pt x="0" y="7183"/>
                  </a:moveTo>
                  <a:lnTo>
                    <a:pt x="0" y="3216"/>
                  </a:lnTo>
                  <a:lnTo>
                    <a:pt x="3216" y="0"/>
                  </a:lnTo>
                  <a:lnTo>
                    <a:pt x="7184" y="0"/>
                  </a:lnTo>
                  <a:lnTo>
                    <a:pt x="165875" y="0"/>
                  </a:lnTo>
                  <a:lnTo>
                    <a:pt x="169843" y="0"/>
                  </a:lnTo>
                  <a:lnTo>
                    <a:pt x="173059" y="3216"/>
                  </a:lnTo>
                  <a:lnTo>
                    <a:pt x="173059" y="7183"/>
                  </a:lnTo>
                  <a:lnTo>
                    <a:pt x="173059" y="11151"/>
                  </a:lnTo>
                  <a:lnTo>
                    <a:pt x="169842" y="14368"/>
                  </a:lnTo>
                  <a:lnTo>
                    <a:pt x="165875" y="14368"/>
                  </a:lnTo>
                  <a:lnTo>
                    <a:pt x="7184" y="14366"/>
                  </a:lnTo>
                  <a:lnTo>
                    <a:pt x="3216" y="14366"/>
                  </a:lnTo>
                  <a:lnTo>
                    <a:pt x="0" y="11150"/>
                  </a:lnTo>
                  <a:lnTo>
                    <a:pt x="0" y="718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435196" y="6821404"/>
              <a:ext cx="25400" cy="26034"/>
            </a:xfrm>
            <a:custGeom>
              <a:avLst/>
              <a:gdLst/>
              <a:ahLst/>
              <a:cxnLst/>
              <a:rect l="l" t="t" r="r" b="b"/>
              <a:pathLst>
                <a:path w="25400" h="26034">
                  <a:moveTo>
                    <a:pt x="19693" y="0"/>
                  </a:moveTo>
                  <a:lnTo>
                    <a:pt x="5680" y="0"/>
                  </a:lnTo>
                  <a:lnTo>
                    <a:pt x="0" y="5690"/>
                  </a:lnTo>
                  <a:lnTo>
                    <a:pt x="0" y="12710"/>
                  </a:lnTo>
                  <a:lnTo>
                    <a:pt x="0" y="19729"/>
                  </a:lnTo>
                  <a:lnTo>
                    <a:pt x="5680" y="25419"/>
                  </a:lnTo>
                  <a:lnTo>
                    <a:pt x="19693" y="25419"/>
                  </a:lnTo>
                  <a:lnTo>
                    <a:pt x="25373" y="19729"/>
                  </a:lnTo>
                  <a:lnTo>
                    <a:pt x="25373" y="5690"/>
                  </a:lnTo>
                  <a:lnTo>
                    <a:pt x="19693" y="0"/>
                  </a:lnTo>
                  <a:close/>
                </a:path>
              </a:pathLst>
            </a:custGeom>
            <a:solidFill>
              <a:srgbClr val="37D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463823" y="6821404"/>
              <a:ext cx="27305" cy="26034"/>
            </a:xfrm>
            <a:custGeom>
              <a:avLst/>
              <a:gdLst/>
              <a:ahLst/>
              <a:cxnLst/>
              <a:rect l="l" t="t" r="r" b="b"/>
              <a:pathLst>
                <a:path w="27304" h="26034">
                  <a:moveTo>
                    <a:pt x="20956" y="0"/>
                  </a:moveTo>
                  <a:lnTo>
                    <a:pt x="6043" y="0"/>
                  </a:lnTo>
                  <a:lnTo>
                    <a:pt x="0" y="5690"/>
                  </a:lnTo>
                  <a:lnTo>
                    <a:pt x="0" y="12710"/>
                  </a:lnTo>
                  <a:lnTo>
                    <a:pt x="0" y="19729"/>
                  </a:lnTo>
                  <a:lnTo>
                    <a:pt x="6043" y="25419"/>
                  </a:lnTo>
                  <a:lnTo>
                    <a:pt x="20956" y="25419"/>
                  </a:lnTo>
                  <a:lnTo>
                    <a:pt x="27000" y="19729"/>
                  </a:lnTo>
                  <a:lnTo>
                    <a:pt x="27000" y="5690"/>
                  </a:lnTo>
                  <a:lnTo>
                    <a:pt x="20956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492287" y="6819931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4" h="27304">
                  <a:moveTo>
                    <a:pt x="20956" y="0"/>
                  </a:moveTo>
                  <a:lnTo>
                    <a:pt x="6043" y="0"/>
                  </a:lnTo>
                  <a:lnTo>
                    <a:pt x="0" y="6061"/>
                  </a:lnTo>
                  <a:lnTo>
                    <a:pt x="0" y="13537"/>
                  </a:lnTo>
                  <a:lnTo>
                    <a:pt x="0" y="21014"/>
                  </a:lnTo>
                  <a:lnTo>
                    <a:pt x="6043" y="27075"/>
                  </a:lnTo>
                  <a:lnTo>
                    <a:pt x="20956" y="27075"/>
                  </a:lnTo>
                  <a:lnTo>
                    <a:pt x="27000" y="21014"/>
                  </a:lnTo>
                  <a:lnTo>
                    <a:pt x="27000" y="6061"/>
                  </a:lnTo>
                  <a:lnTo>
                    <a:pt x="20956" y="0"/>
                  </a:lnTo>
                  <a:close/>
                </a:path>
              </a:pathLst>
            </a:custGeom>
            <a:solidFill>
              <a:srgbClr val="37D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7557346" y="6719915"/>
              <a:ext cx="14604" cy="139700"/>
            </a:xfrm>
            <a:custGeom>
              <a:avLst/>
              <a:gdLst/>
              <a:ahLst/>
              <a:cxnLst/>
              <a:rect l="l" t="t" r="r" b="b"/>
              <a:pathLst>
                <a:path w="14604" h="139700">
                  <a:moveTo>
                    <a:pt x="14312" y="0"/>
                  </a:moveTo>
                  <a:lnTo>
                    <a:pt x="0" y="0"/>
                  </a:lnTo>
                  <a:lnTo>
                    <a:pt x="0" y="139617"/>
                  </a:lnTo>
                  <a:lnTo>
                    <a:pt x="14312" y="139617"/>
                  </a:lnTo>
                  <a:lnTo>
                    <a:pt x="14312" y="0"/>
                  </a:lnTo>
                  <a:close/>
                </a:path>
              </a:pathLst>
            </a:custGeom>
            <a:solidFill>
              <a:srgbClr val="363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7557347" y="6719915"/>
              <a:ext cx="14604" cy="139700"/>
            </a:xfrm>
            <a:custGeom>
              <a:avLst/>
              <a:gdLst/>
              <a:ahLst/>
              <a:cxnLst/>
              <a:rect l="l" t="t" r="r" b="b"/>
              <a:pathLst>
                <a:path w="14604" h="139700">
                  <a:moveTo>
                    <a:pt x="0" y="0"/>
                  </a:moveTo>
                  <a:lnTo>
                    <a:pt x="14313" y="0"/>
                  </a:lnTo>
                  <a:lnTo>
                    <a:pt x="14313" y="139617"/>
                  </a:lnTo>
                  <a:lnTo>
                    <a:pt x="0" y="1396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66058" y="6297612"/>
              <a:ext cx="218437" cy="421801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041069" y="6323583"/>
              <a:ext cx="42777" cy="384039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66058" y="6346791"/>
              <a:ext cx="97155" cy="8255"/>
            </a:xfrm>
            <a:custGeom>
              <a:avLst/>
              <a:gdLst/>
              <a:ahLst/>
              <a:cxnLst/>
              <a:rect l="l" t="t" r="r" b="b"/>
              <a:pathLst>
                <a:path w="97155" h="8254">
                  <a:moveTo>
                    <a:pt x="96775" y="0"/>
                  </a:moveTo>
                  <a:lnTo>
                    <a:pt x="0" y="0"/>
                  </a:lnTo>
                  <a:lnTo>
                    <a:pt x="0" y="7919"/>
                  </a:lnTo>
                  <a:lnTo>
                    <a:pt x="96775" y="7919"/>
                  </a:lnTo>
                  <a:lnTo>
                    <a:pt x="967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66058" y="6346791"/>
              <a:ext cx="97155" cy="8255"/>
            </a:xfrm>
            <a:custGeom>
              <a:avLst/>
              <a:gdLst/>
              <a:ahLst/>
              <a:cxnLst/>
              <a:rect l="l" t="t" r="r" b="b"/>
              <a:pathLst>
                <a:path w="97155" h="8254">
                  <a:moveTo>
                    <a:pt x="0" y="0"/>
                  </a:moveTo>
                  <a:lnTo>
                    <a:pt x="96775" y="0"/>
                  </a:lnTo>
                  <a:lnTo>
                    <a:pt x="96775" y="7919"/>
                  </a:lnTo>
                  <a:lnTo>
                    <a:pt x="0" y="791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953399" y="6342019"/>
              <a:ext cx="95885" cy="27305"/>
            </a:xfrm>
            <a:custGeom>
              <a:avLst/>
              <a:gdLst/>
              <a:ahLst/>
              <a:cxnLst/>
              <a:rect l="l" t="t" r="r" b="b"/>
              <a:pathLst>
                <a:path w="95884" h="27304">
                  <a:moveTo>
                    <a:pt x="89259" y="0"/>
                  </a:moveTo>
                  <a:lnTo>
                    <a:pt x="6021" y="0"/>
                  </a:lnTo>
                  <a:lnTo>
                    <a:pt x="0" y="6021"/>
                  </a:lnTo>
                  <a:lnTo>
                    <a:pt x="0" y="13449"/>
                  </a:lnTo>
                  <a:lnTo>
                    <a:pt x="0" y="20877"/>
                  </a:lnTo>
                  <a:lnTo>
                    <a:pt x="6021" y="26899"/>
                  </a:lnTo>
                  <a:lnTo>
                    <a:pt x="89259" y="26899"/>
                  </a:lnTo>
                  <a:lnTo>
                    <a:pt x="95281" y="20877"/>
                  </a:lnTo>
                  <a:lnTo>
                    <a:pt x="95281" y="6021"/>
                  </a:lnTo>
                  <a:lnTo>
                    <a:pt x="892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954963" y="6345285"/>
              <a:ext cx="92022" cy="20558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869311" y="6405549"/>
              <a:ext cx="97155" cy="10160"/>
            </a:xfrm>
            <a:custGeom>
              <a:avLst/>
              <a:gdLst/>
              <a:ahLst/>
              <a:cxnLst/>
              <a:rect l="l" t="t" r="r" b="b"/>
              <a:pathLst>
                <a:path w="97155" h="10160">
                  <a:moveTo>
                    <a:pt x="96776" y="0"/>
                  </a:moveTo>
                  <a:lnTo>
                    <a:pt x="0" y="0"/>
                  </a:lnTo>
                  <a:lnTo>
                    <a:pt x="0" y="9578"/>
                  </a:lnTo>
                  <a:lnTo>
                    <a:pt x="96776" y="9578"/>
                  </a:lnTo>
                  <a:lnTo>
                    <a:pt x="967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869311" y="6405549"/>
              <a:ext cx="97155" cy="10160"/>
            </a:xfrm>
            <a:custGeom>
              <a:avLst/>
              <a:gdLst/>
              <a:ahLst/>
              <a:cxnLst/>
              <a:rect l="l" t="t" r="r" b="b"/>
              <a:pathLst>
                <a:path w="97155" h="10160">
                  <a:moveTo>
                    <a:pt x="0" y="0"/>
                  </a:moveTo>
                  <a:lnTo>
                    <a:pt x="96775" y="0"/>
                  </a:lnTo>
                  <a:lnTo>
                    <a:pt x="96775" y="9577"/>
                  </a:lnTo>
                  <a:lnTo>
                    <a:pt x="0" y="957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953465" y="6402392"/>
              <a:ext cx="95885" cy="24130"/>
            </a:xfrm>
            <a:custGeom>
              <a:avLst/>
              <a:gdLst/>
              <a:ahLst/>
              <a:cxnLst/>
              <a:rect l="l" t="t" r="r" b="b"/>
              <a:pathLst>
                <a:path w="95884" h="24129">
                  <a:moveTo>
                    <a:pt x="89954" y="0"/>
                  </a:moveTo>
                  <a:lnTo>
                    <a:pt x="5326" y="0"/>
                  </a:lnTo>
                  <a:lnTo>
                    <a:pt x="0" y="5326"/>
                  </a:lnTo>
                  <a:lnTo>
                    <a:pt x="0" y="11896"/>
                  </a:lnTo>
                  <a:lnTo>
                    <a:pt x="0" y="18467"/>
                  </a:lnTo>
                  <a:lnTo>
                    <a:pt x="5326" y="23793"/>
                  </a:lnTo>
                  <a:lnTo>
                    <a:pt x="89954" y="23793"/>
                  </a:lnTo>
                  <a:lnTo>
                    <a:pt x="95280" y="18467"/>
                  </a:lnTo>
                  <a:lnTo>
                    <a:pt x="95280" y="5326"/>
                  </a:lnTo>
                  <a:lnTo>
                    <a:pt x="899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955029" y="6405589"/>
              <a:ext cx="92022" cy="17401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867685" y="6469095"/>
              <a:ext cx="97155" cy="8255"/>
            </a:xfrm>
            <a:custGeom>
              <a:avLst/>
              <a:gdLst/>
              <a:ahLst/>
              <a:cxnLst/>
              <a:rect l="l" t="t" r="r" b="b"/>
              <a:pathLst>
                <a:path w="97155" h="8254">
                  <a:moveTo>
                    <a:pt x="96776" y="0"/>
                  </a:moveTo>
                  <a:lnTo>
                    <a:pt x="0" y="0"/>
                  </a:lnTo>
                  <a:lnTo>
                    <a:pt x="0" y="7919"/>
                  </a:lnTo>
                  <a:lnTo>
                    <a:pt x="96776" y="7919"/>
                  </a:lnTo>
                  <a:lnTo>
                    <a:pt x="967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867685" y="6469095"/>
              <a:ext cx="97155" cy="8255"/>
            </a:xfrm>
            <a:custGeom>
              <a:avLst/>
              <a:gdLst/>
              <a:ahLst/>
              <a:cxnLst/>
              <a:rect l="l" t="t" r="r" b="b"/>
              <a:pathLst>
                <a:path w="97155" h="8254">
                  <a:moveTo>
                    <a:pt x="0" y="0"/>
                  </a:moveTo>
                  <a:lnTo>
                    <a:pt x="96775" y="0"/>
                  </a:lnTo>
                  <a:lnTo>
                    <a:pt x="96775" y="7919"/>
                  </a:lnTo>
                  <a:lnTo>
                    <a:pt x="0" y="791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869311" y="6523065"/>
              <a:ext cx="97155" cy="10160"/>
            </a:xfrm>
            <a:custGeom>
              <a:avLst/>
              <a:gdLst/>
              <a:ahLst/>
              <a:cxnLst/>
              <a:rect l="l" t="t" r="r" b="b"/>
              <a:pathLst>
                <a:path w="97155" h="10159">
                  <a:moveTo>
                    <a:pt x="96776" y="0"/>
                  </a:moveTo>
                  <a:lnTo>
                    <a:pt x="0" y="0"/>
                  </a:lnTo>
                  <a:lnTo>
                    <a:pt x="0" y="9578"/>
                  </a:lnTo>
                  <a:lnTo>
                    <a:pt x="96776" y="9578"/>
                  </a:lnTo>
                  <a:lnTo>
                    <a:pt x="967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869311" y="6523065"/>
              <a:ext cx="97155" cy="10160"/>
            </a:xfrm>
            <a:custGeom>
              <a:avLst/>
              <a:gdLst/>
              <a:ahLst/>
              <a:cxnLst/>
              <a:rect l="l" t="t" r="r" b="b"/>
              <a:pathLst>
                <a:path w="97155" h="10159">
                  <a:moveTo>
                    <a:pt x="0" y="0"/>
                  </a:moveTo>
                  <a:lnTo>
                    <a:pt x="96775" y="0"/>
                  </a:lnTo>
                  <a:lnTo>
                    <a:pt x="96775" y="9578"/>
                  </a:lnTo>
                  <a:lnTo>
                    <a:pt x="0" y="957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951774" y="6518275"/>
              <a:ext cx="95885" cy="40005"/>
            </a:xfrm>
            <a:custGeom>
              <a:avLst/>
              <a:gdLst/>
              <a:ahLst/>
              <a:cxnLst/>
              <a:rect l="l" t="t" r="r" b="b"/>
              <a:pathLst>
                <a:path w="95884" h="40004">
                  <a:moveTo>
                    <a:pt x="75505" y="0"/>
                  </a:moveTo>
                  <a:lnTo>
                    <a:pt x="19809" y="0"/>
                  </a:lnTo>
                  <a:lnTo>
                    <a:pt x="12099" y="1556"/>
                  </a:lnTo>
                  <a:lnTo>
                    <a:pt x="5802" y="5802"/>
                  </a:lnTo>
                  <a:lnTo>
                    <a:pt x="1556" y="12099"/>
                  </a:lnTo>
                  <a:lnTo>
                    <a:pt x="0" y="19808"/>
                  </a:lnTo>
                  <a:lnTo>
                    <a:pt x="1556" y="27519"/>
                  </a:lnTo>
                  <a:lnTo>
                    <a:pt x="5802" y="33816"/>
                  </a:lnTo>
                  <a:lnTo>
                    <a:pt x="12099" y="38062"/>
                  </a:lnTo>
                  <a:lnTo>
                    <a:pt x="19809" y="39619"/>
                  </a:lnTo>
                  <a:lnTo>
                    <a:pt x="75504" y="39620"/>
                  </a:lnTo>
                  <a:lnTo>
                    <a:pt x="83215" y="38063"/>
                  </a:lnTo>
                  <a:lnTo>
                    <a:pt x="89512" y="33817"/>
                  </a:lnTo>
                  <a:lnTo>
                    <a:pt x="93758" y="27520"/>
                  </a:lnTo>
                  <a:lnTo>
                    <a:pt x="95315" y="19810"/>
                  </a:lnTo>
                  <a:lnTo>
                    <a:pt x="93759" y="12099"/>
                  </a:lnTo>
                  <a:lnTo>
                    <a:pt x="89513" y="5802"/>
                  </a:lnTo>
                  <a:lnTo>
                    <a:pt x="83216" y="1556"/>
                  </a:lnTo>
                  <a:lnTo>
                    <a:pt x="755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953471" y="6521476"/>
              <a:ext cx="92051" cy="2221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041719" y="6467990"/>
              <a:ext cx="42777" cy="34628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951772" y="6462650"/>
              <a:ext cx="95885" cy="26034"/>
            </a:xfrm>
            <a:custGeom>
              <a:avLst/>
              <a:gdLst/>
              <a:ahLst/>
              <a:cxnLst/>
              <a:rect l="l" t="t" r="r" b="b"/>
              <a:pathLst>
                <a:path w="95884" h="26035">
                  <a:moveTo>
                    <a:pt x="89625" y="0"/>
                  </a:moveTo>
                  <a:lnTo>
                    <a:pt x="5690" y="0"/>
                  </a:lnTo>
                  <a:lnTo>
                    <a:pt x="0" y="5689"/>
                  </a:lnTo>
                  <a:lnTo>
                    <a:pt x="0" y="12708"/>
                  </a:lnTo>
                  <a:lnTo>
                    <a:pt x="0" y="19728"/>
                  </a:lnTo>
                  <a:lnTo>
                    <a:pt x="5690" y="25419"/>
                  </a:lnTo>
                  <a:lnTo>
                    <a:pt x="89624" y="25419"/>
                  </a:lnTo>
                  <a:lnTo>
                    <a:pt x="95315" y="19729"/>
                  </a:lnTo>
                  <a:lnTo>
                    <a:pt x="95315" y="5689"/>
                  </a:lnTo>
                  <a:lnTo>
                    <a:pt x="89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953470" y="6297612"/>
              <a:ext cx="93615" cy="422353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036026" y="6297612"/>
              <a:ext cx="11430" cy="422909"/>
            </a:xfrm>
            <a:custGeom>
              <a:avLst/>
              <a:gdLst/>
              <a:ahLst/>
              <a:cxnLst/>
              <a:rect l="l" t="t" r="r" b="b"/>
              <a:pathLst>
                <a:path w="11430" h="422909">
                  <a:moveTo>
                    <a:pt x="0" y="0"/>
                  </a:moveTo>
                  <a:lnTo>
                    <a:pt x="11059" y="0"/>
                  </a:lnTo>
                  <a:lnTo>
                    <a:pt x="11059" y="422352"/>
                  </a:lnTo>
                  <a:lnTo>
                    <a:pt x="0" y="42235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045623" y="6404076"/>
              <a:ext cx="38548" cy="39232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046111" y="6343844"/>
              <a:ext cx="39685" cy="44206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043990" y="6699338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80" h="38100">
                  <a:moveTo>
                    <a:pt x="42773" y="3924"/>
                  </a:moveTo>
                  <a:lnTo>
                    <a:pt x="40995" y="0"/>
                  </a:lnTo>
                  <a:lnTo>
                    <a:pt x="36588" y="0"/>
                  </a:lnTo>
                  <a:lnTo>
                    <a:pt x="35598" y="2184"/>
                  </a:lnTo>
                  <a:lnTo>
                    <a:pt x="0" y="17005"/>
                  </a:lnTo>
                  <a:lnTo>
                    <a:pt x="254" y="37579"/>
                  </a:lnTo>
                  <a:lnTo>
                    <a:pt x="39852" y="17627"/>
                  </a:lnTo>
                  <a:lnTo>
                    <a:pt x="39839" y="17500"/>
                  </a:lnTo>
                  <a:lnTo>
                    <a:pt x="40995" y="17500"/>
                  </a:lnTo>
                  <a:lnTo>
                    <a:pt x="42773" y="13589"/>
                  </a:lnTo>
                  <a:lnTo>
                    <a:pt x="42773" y="392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854998" y="6711861"/>
              <a:ext cx="195580" cy="27305"/>
            </a:xfrm>
            <a:custGeom>
              <a:avLst/>
              <a:gdLst/>
              <a:ahLst/>
              <a:cxnLst/>
              <a:rect l="l" t="t" r="r" b="b"/>
              <a:pathLst>
                <a:path w="195580" h="27304">
                  <a:moveTo>
                    <a:pt x="189280" y="0"/>
                  </a:moveTo>
                  <a:lnTo>
                    <a:pt x="6061" y="0"/>
                  </a:lnTo>
                  <a:lnTo>
                    <a:pt x="0" y="6061"/>
                  </a:lnTo>
                  <a:lnTo>
                    <a:pt x="0" y="13538"/>
                  </a:lnTo>
                  <a:lnTo>
                    <a:pt x="0" y="21014"/>
                  </a:lnTo>
                  <a:lnTo>
                    <a:pt x="6061" y="27076"/>
                  </a:lnTo>
                  <a:lnTo>
                    <a:pt x="189280" y="27076"/>
                  </a:lnTo>
                  <a:lnTo>
                    <a:pt x="195342" y="21014"/>
                  </a:lnTo>
                  <a:lnTo>
                    <a:pt x="195342" y="6061"/>
                  </a:lnTo>
                  <a:lnTo>
                    <a:pt x="18928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854998" y="6711861"/>
              <a:ext cx="195580" cy="27305"/>
            </a:xfrm>
            <a:custGeom>
              <a:avLst/>
              <a:gdLst/>
              <a:ahLst/>
              <a:cxnLst/>
              <a:rect l="l" t="t" r="r" b="b"/>
              <a:pathLst>
                <a:path w="195580" h="27304">
                  <a:moveTo>
                    <a:pt x="0" y="13538"/>
                  </a:moveTo>
                  <a:lnTo>
                    <a:pt x="0" y="6061"/>
                  </a:lnTo>
                  <a:lnTo>
                    <a:pt x="6061" y="0"/>
                  </a:lnTo>
                  <a:lnTo>
                    <a:pt x="13538" y="0"/>
                  </a:lnTo>
                  <a:lnTo>
                    <a:pt x="181803" y="0"/>
                  </a:lnTo>
                  <a:lnTo>
                    <a:pt x="189280" y="0"/>
                  </a:lnTo>
                  <a:lnTo>
                    <a:pt x="195341" y="6061"/>
                  </a:lnTo>
                  <a:lnTo>
                    <a:pt x="195341" y="13538"/>
                  </a:lnTo>
                  <a:lnTo>
                    <a:pt x="195341" y="21014"/>
                  </a:lnTo>
                  <a:lnTo>
                    <a:pt x="189280" y="27075"/>
                  </a:lnTo>
                  <a:lnTo>
                    <a:pt x="181803" y="27075"/>
                  </a:lnTo>
                  <a:lnTo>
                    <a:pt x="13538" y="27075"/>
                  </a:lnTo>
                  <a:lnTo>
                    <a:pt x="6061" y="27075"/>
                  </a:lnTo>
                  <a:lnTo>
                    <a:pt x="0" y="21014"/>
                  </a:lnTo>
                  <a:lnTo>
                    <a:pt x="0" y="1353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866058" y="6718307"/>
              <a:ext cx="173059" cy="14367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866058" y="6718307"/>
              <a:ext cx="173355" cy="14604"/>
            </a:xfrm>
            <a:custGeom>
              <a:avLst/>
              <a:gdLst/>
              <a:ahLst/>
              <a:cxnLst/>
              <a:rect l="l" t="t" r="r" b="b"/>
              <a:pathLst>
                <a:path w="173355" h="14604">
                  <a:moveTo>
                    <a:pt x="0" y="7183"/>
                  </a:moveTo>
                  <a:lnTo>
                    <a:pt x="0" y="3216"/>
                  </a:lnTo>
                  <a:lnTo>
                    <a:pt x="3216" y="0"/>
                  </a:lnTo>
                  <a:lnTo>
                    <a:pt x="7183" y="0"/>
                  </a:lnTo>
                  <a:lnTo>
                    <a:pt x="165876" y="0"/>
                  </a:lnTo>
                  <a:lnTo>
                    <a:pt x="169843" y="0"/>
                  </a:lnTo>
                  <a:lnTo>
                    <a:pt x="173059" y="3216"/>
                  </a:lnTo>
                  <a:lnTo>
                    <a:pt x="173059" y="7183"/>
                  </a:lnTo>
                  <a:lnTo>
                    <a:pt x="173058" y="11151"/>
                  </a:lnTo>
                  <a:lnTo>
                    <a:pt x="169842" y="14368"/>
                  </a:lnTo>
                  <a:lnTo>
                    <a:pt x="165874" y="14368"/>
                  </a:lnTo>
                  <a:lnTo>
                    <a:pt x="7183" y="14366"/>
                  </a:lnTo>
                  <a:lnTo>
                    <a:pt x="3216" y="14366"/>
                  </a:lnTo>
                  <a:lnTo>
                    <a:pt x="0" y="11150"/>
                  </a:lnTo>
                  <a:lnTo>
                    <a:pt x="0" y="718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881998" y="6657892"/>
              <a:ext cx="25400" cy="26034"/>
            </a:xfrm>
            <a:custGeom>
              <a:avLst/>
              <a:gdLst/>
              <a:ahLst/>
              <a:cxnLst/>
              <a:rect l="l" t="t" r="r" b="b"/>
              <a:pathLst>
                <a:path w="25400" h="26034">
                  <a:moveTo>
                    <a:pt x="19693" y="0"/>
                  </a:moveTo>
                  <a:lnTo>
                    <a:pt x="5680" y="0"/>
                  </a:lnTo>
                  <a:lnTo>
                    <a:pt x="0" y="5690"/>
                  </a:lnTo>
                  <a:lnTo>
                    <a:pt x="0" y="12710"/>
                  </a:lnTo>
                  <a:lnTo>
                    <a:pt x="0" y="19729"/>
                  </a:lnTo>
                  <a:lnTo>
                    <a:pt x="5680" y="25419"/>
                  </a:lnTo>
                  <a:lnTo>
                    <a:pt x="19693" y="25419"/>
                  </a:lnTo>
                  <a:lnTo>
                    <a:pt x="25373" y="19729"/>
                  </a:lnTo>
                  <a:lnTo>
                    <a:pt x="25373" y="5690"/>
                  </a:lnTo>
                  <a:lnTo>
                    <a:pt x="19693" y="0"/>
                  </a:lnTo>
                  <a:close/>
                </a:path>
              </a:pathLst>
            </a:custGeom>
            <a:solidFill>
              <a:srgbClr val="37D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910624" y="6657892"/>
              <a:ext cx="27305" cy="26034"/>
            </a:xfrm>
            <a:custGeom>
              <a:avLst/>
              <a:gdLst/>
              <a:ahLst/>
              <a:cxnLst/>
              <a:rect l="l" t="t" r="r" b="b"/>
              <a:pathLst>
                <a:path w="27305" h="26034">
                  <a:moveTo>
                    <a:pt x="20955" y="0"/>
                  </a:moveTo>
                  <a:lnTo>
                    <a:pt x="6044" y="0"/>
                  </a:lnTo>
                  <a:lnTo>
                    <a:pt x="0" y="5690"/>
                  </a:lnTo>
                  <a:lnTo>
                    <a:pt x="0" y="12710"/>
                  </a:lnTo>
                  <a:lnTo>
                    <a:pt x="0" y="19729"/>
                  </a:lnTo>
                  <a:lnTo>
                    <a:pt x="6044" y="25419"/>
                  </a:lnTo>
                  <a:lnTo>
                    <a:pt x="20955" y="25419"/>
                  </a:lnTo>
                  <a:lnTo>
                    <a:pt x="26999" y="19729"/>
                  </a:lnTo>
                  <a:lnTo>
                    <a:pt x="26999" y="5690"/>
                  </a:lnTo>
                  <a:lnTo>
                    <a:pt x="20955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939088" y="6656419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4">
                  <a:moveTo>
                    <a:pt x="20955" y="0"/>
                  </a:moveTo>
                  <a:lnTo>
                    <a:pt x="6044" y="0"/>
                  </a:lnTo>
                  <a:lnTo>
                    <a:pt x="0" y="6061"/>
                  </a:lnTo>
                  <a:lnTo>
                    <a:pt x="0" y="13537"/>
                  </a:lnTo>
                  <a:lnTo>
                    <a:pt x="0" y="21014"/>
                  </a:lnTo>
                  <a:lnTo>
                    <a:pt x="6044" y="27075"/>
                  </a:lnTo>
                  <a:lnTo>
                    <a:pt x="20955" y="27075"/>
                  </a:lnTo>
                  <a:lnTo>
                    <a:pt x="26999" y="21014"/>
                  </a:lnTo>
                  <a:lnTo>
                    <a:pt x="26999" y="6061"/>
                  </a:lnTo>
                  <a:lnTo>
                    <a:pt x="20955" y="0"/>
                  </a:lnTo>
                  <a:close/>
                </a:path>
              </a:pathLst>
            </a:custGeom>
            <a:solidFill>
              <a:srgbClr val="37D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004147" y="6556402"/>
              <a:ext cx="14604" cy="139700"/>
            </a:xfrm>
            <a:custGeom>
              <a:avLst/>
              <a:gdLst/>
              <a:ahLst/>
              <a:cxnLst/>
              <a:rect l="l" t="t" r="r" b="b"/>
              <a:pathLst>
                <a:path w="14605" h="139700">
                  <a:moveTo>
                    <a:pt x="14313" y="0"/>
                  </a:moveTo>
                  <a:lnTo>
                    <a:pt x="0" y="0"/>
                  </a:lnTo>
                  <a:lnTo>
                    <a:pt x="0" y="139617"/>
                  </a:lnTo>
                  <a:lnTo>
                    <a:pt x="14313" y="139617"/>
                  </a:lnTo>
                  <a:lnTo>
                    <a:pt x="14313" y="0"/>
                  </a:lnTo>
                  <a:close/>
                </a:path>
              </a:pathLst>
            </a:custGeom>
            <a:solidFill>
              <a:srgbClr val="363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1004147" y="6556402"/>
              <a:ext cx="14604" cy="139700"/>
            </a:xfrm>
            <a:custGeom>
              <a:avLst/>
              <a:gdLst/>
              <a:ahLst/>
              <a:cxnLst/>
              <a:rect l="l" t="t" r="r" b="b"/>
              <a:pathLst>
                <a:path w="14605" h="139700">
                  <a:moveTo>
                    <a:pt x="0" y="0"/>
                  </a:moveTo>
                  <a:lnTo>
                    <a:pt x="14312" y="0"/>
                  </a:lnTo>
                  <a:lnTo>
                    <a:pt x="14312" y="139617"/>
                  </a:lnTo>
                  <a:lnTo>
                    <a:pt x="0" y="1396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2880596" y="4292599"/>
              <a:ext cx="218437" cy="421801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3055607" y="4318571"/>
              <a:ext cx="42777" cy="384039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2880596" y="4341779"/>
              <a:ext cx="97155" cy="8255"/>
            </a:xfrm>
            <a:custGeom>
              <a:avLst/>
              <a:gdLst/>
              <a:ahLst/>
              <a:cxnLst/>
              <a:rect l="l" t="t" r="r" b="b"/>
              <a:pathLst>
                <a:path w="97155" h="8254">
                  <a:moveTo>
                    <a:pt x="96776" y="0"/>
                  </a:moveTo>
                  <a:lnTo>
                    <a:pt x="0" y="0"/>
                  </a:lnTo>
                  <a:lnTo>
                    <a:pt x="0" y="7919"/>
                  </a:lnTo>
                  <a:lnTo>
                    <a:pt x="96776" y="7919"/>
                  </a:lnTo>
                  <a:lnTo>
                    <a:pt x="967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2880596" y="4341779"/>
              <a:ext cx="97155" cy="8255"/>
            </a:xfrm>
            <a:custGeom>
              <a:avLst/>
              <a:gdLst/>
              <a:ahLst/>
              <a:cxnLst/>
              <a:rect l="l" t="t" r="r" b="b"/>
              <a:pathLst>
                <a:path w="97155" h="8254">
                  <a:moveTo>
                    <a:pt x="0" y="0"/>
                  </a:moveTo>
                  <a:lnTo>
                    <a:pt x="96776" y="0"/>
                  </a:lnTo>
                  <a:lnTo>
                    <a:pt x="96776" y="7920"/>
                  </a:lnTo>
                  <a:lnTo>
                    <a:pt x="0" y="792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2967936" y="4337006"/>
              <a:ext cx="95885" cy="27305"/>
            </a:xfrm>
            <a:custGeom>
              <a:avLst/>
              <a:gdLst/>
              <a:ahLst/>
              <a:cxnLst/>
              <a:rect l="l" t="t" r="r" b="b"/>
              <a:pathLst>
                <a:path w="95885" h="27304">
                  <a:moveTo>
                    <a:pt x="89259" y="0"/>
                  </a:moveTo>
                  <a:lnTo>
                    <a:pt x="6022" y="0"/>
                  </a:lnTo>
                  <a:lnTo>
                    <a:pt x="0" y="6021"/>
                  </a:lnTo>
                  <a:lnTo>
                    <a:pt x="0" y="13449"/>
                  </a:lnTo>
                  <a:lnTo>
                    <a:pt x="0" y="20877"/>
                  </a:lnTo>
                  <a:lnTo>
                    <a:pt x="6022" y="26899"/>
                  </a:lnTo>
                  <a:lnTo>
                    <a:pt x="89259" y="26899"/>
                  </a:lnTo>
                  <a:lnTo>
                    <a:pt x="95281" y="20877"/>
                  </a:lnTo>
                  <a:lnTo>
                    <a:pt x="95281" y="6021"/>
                  </a:lnTo>
                  <a:lnTo>
                    <a:pt x="892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2969501" y="4340272"/>
              <a:ext cx="92022" cy="20558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2883849" y="4400537"/>
              <a:ext cx="97155" cy="10160"/>
            </a:xfrm>
            <a:custGeom>
              <a:avLst/>
              <a:gdLst/>
              <a:ahLst/>
              <a:cxnLst/>
              <a:rect l="l" t="t" r="r" b="b"/>
              <a:pathLst>
                <a:path w="97155" h="10160">
                  <a:moveTo>
                    <a:pt x="96775" y="0"/>
                  </a:moveTo>
                  <a:lnTo>
                    <a:pt x="0" y="0"/>
                  </a:lnTo>
                  <a:lnTo>
                    <a:pt x="0" y="9578"/>
                  </a:lnTo>
                  <a:lnTo>
                    <a:pt x="96775" y="9578"/>
                  </a:lnTo>
                  <a:lnTo>
                    <a:pt x="967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2883850" y="4400537"/>
              <a:ext cx="97155" cy="10160"/>
            </a:xfrm>
            <a:custGeom>
              <a:avLst/>
              <a:gdLst/>
              <a:ahLst/>
              <a:cxnLst/>
              <a:rect l="l" t="t" r="r" b="b"/>
              <a:pathLst>
                <a:path w="97155" h="10160">
                  <a:moveTo>
                    <a:pt x="0" y="0"/>
                  </a:moveTo>
                  <a:lnTo>
                    <a:pt x="96776" y="0"/>
                  </a:lnTo>
                  <a:lnTo>
                    <a:pt x="96776" y="9578"/>
                  </a:lnTo>
                  <a:lnTo>
                    <a:pt x="0" y="957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2968002" y="4397378"/>
              <a:ext cx="95885" cy="24130"/>
            </a:xfrm>
            <a:custGeom>
              <a:avLst/>
              <a:gdLst/>
              <a:ahLst/>
              <a:cxnLst/>
              <a:rect l="l" t="t" r="r" b="b"/>
              <a:pathLst>
                <a:path w="95885" h="24129">
                  <a:moveTo>
                    <a:pt x="89955" y="0"/>
                  </a:moveTo>
                  <a:lnTo>
                    <a:pt x="5326" y="0"/>
                  </a:lnTo>
                  <a:lnTo>
                    <a:pt x="0" y="5326"/>
                  </a:lnTo>
                  <a:lnTo>
                    <a:pt x="0" y="11897"/>
                  </a:lnTo>
                  <a:lnTo>
                    <a:pt x="0" y="18468"/>
                  </a:lnTo>
                  <a:lnTo>
                    <a:pt x="5326" y="23794"/>
                  </a:lnTo>
                  <a:lnTo>
                    <a:pt x="89955" y="23794"/>
                  </a:lnTo>
                  <a:lnTo>
                    <a:pt x="95281" y="18468"/>
                  </a:lnTo>
                  <a:lnTo>
                    <a:pt x="95281" y="5326"/>
                  </a:lnTo>
                  <a:lnTo>
                    <a:pt x="899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2969567" y="4400575"/>
              <a:ext cx="92021" cy="17402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2882223" y="4464082"/>
              <a:ext cx="97155" cy="8255"/>
            </a:xfrm>
            <a:custGeom>
              <a:avLst/>
              <a:gdLst/>
              <a:ahLst/>
              <a:cxnLst/>
              <a:rect l="l" t="t" r="r" b="b"/>
              <a:pathLst>
                <a:path w="97155" h="8254">
                  <a:moveTo>
                    <a:pt x="96776" y="0"/>
                  </a:moveTo>
                  <a:lnTo>
                    <a:pt x="0" y="0"/>
                  </a:lnTo>
                  <a:lnTo>
                    <a:pt x="0" y="7920"/>
                  </a:lnTo>
                  <a:lnTo>
                    <a:pt x="96776" y="7920"/>
                  </a:lnTo>
                  <a:lnTo>
                    <a:pt x="967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2882223" y="4464082"/>
              <a:ext cx="97155" cy="8255"/>
            </a:xfrm>
            <a:custGeom>
              <a:avLst/>
              <a:gdLst/>
              <a:ahLst/>
              <a:cxnLst/>
              <a:rect l="l" t="t" r="r" b="b"/>
              <a:pathLst>
                <a:path w="97155" h="8254">
                  <a:moveTo>
                    <a:pt x="0" y="0"/>
                  </a:moveTo>
                  <a:lnTo>
                    <a:pt x="96776" y="0"/>
                  </a:lnTo>
                  <a:lnTo>
                    <a:pt x="96776" y="7920"/>
                  </a:lnTo>
                  <a:lnTo>
                    <a:pt x="0" y="792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2883849" y="4518051"/>
              <a:ext cx="97155" cy="10160"/>
            </a:xfrm>
            <a:custGeom>
              <a:avLst/>
              <a:gdLst/>
              <a:ahLst/>
              <a:cxnLst/>
              <a:rect l="l" t="t" r="r" b="b"/>
              <a:pathLst>
                <a:path w="97155" h="10160">
                  <a:moveTo>
                    <a:pt x="96775" y="0"/>
                  </a:moveTo>
                  <a:lnTo>
                    <a:pt x="0" y="0"/>
                  </a:lnTo>
                  <a:lnTo>
                    <a:pt x="0" y="9578"/>
                  </a:lnTo>
                  <a:lnTo>
                    <a:pt x="96775" y="9578"/>
                  </a:lnTo>
                  <a:lnTo>
                    <a:pt x="967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2883850" y="4518051"/>
              <a:ext cx="97155" cy="10160"/>
            </a:xfrm>
            <a:custGeom>
              <a:avLst/>
              <a:gdLst/>
              <a:ahLst/>
              <a:cxnLst/>
              <a:rect l="l" t="t" r="r" b="b"/>
              <a:pathLst>
                <a:path w="97155" h="10160">
                  <a:moveTo>
                    <a:pt x="0" y="0"/>
                  </a:moveTo>
                  <a:lnTo>
                    <a:pt x="96776" y="0"/>
                  </a:lnTo>
                  <a:lnTo>
                    <a:pt x="96776" y="9577"/>
                  </a:lnTo>
                  <a:lnTo>
                    <a:pt x="0" y="957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2966312" y="4513263"/>
              <a:ext cx="95885" cy="40005"/>
            </a:xfrm>
            <a:custGeom>
              <a:avLst/>
              <a:gdLst/>
              <a:ahLst/>
              <a:cxnLst/>
              <a:rect l="l" t="t" r="r" b="b"/>
              <a:pathLst>
                <a:path w="95885" h="40004">
                  <a:moveTo>
                    <a:pt x="75505" y="0"/>
                  </a:moveTo>
                  <a:lnTo>
                    <a:pt x="19809" y="0"/>
                  </a:lnTo>
                  <a:lnTo>
                    <a:pt x="12099" y="1556"/>
                  </a:lnTo>
                  <a:lnTo>
                    <a:pt x="5802" y="5801"/>
                  </a:lnTo>
                  <a:lnTo>
                    <a:pt x="1556" y="12098"/>
                  </a:lnTo>
                  <a:lnTo>
                    <a:pt x="0" y="19808"/>
                  </a:lnTo>
                  <a:lnTo>
                    <a:pt x="1556" y="27519"/>
                  </a:lnTo>
                  <a:lnTo>
                    <a:pt x="5802" y="33816"/>
                  </a:lnTo>
                  <a:lnTo>
                    <a:pt x="12099" y="38062"/>
                  </a:lnTo>
                  <a:lnTo>
                    <a:pt x="19809" y="39618"/>
                  </a:lnTo>
                  <a:lnTo>
                    <a:pt x="75505" y="39620"/>
                  </a:lnTo>
                  <a:lnTo>
                    <a:pt x="83215" y="38063"/>
                  </a:lnTo>
                  <a:lnTo>
                    <a:pt x="89512" y="33817"/>
                  </a:lnTo>
                  <a:lnTo>
                    <a:pt x="93757" y="27520"/>
                  </a:lnTo>
                  <a:lnTo>
                    <a:pt x="95316" y="19809"/>
                  </a:lnTo>
                  <a:lnTo>
                    <a:pt x="93759" y="12098"/>
                  </a:lnTo>
                  <a:lnTo>
                    <a:pt x="89513" y="5801"/>
                  </a:lnTo>
                  <a:lnTo>
                    <a:pt x="83216" y="1556"/>
                  </a:lnTo>
                  <a:lnTo>
                    <a:pt x="755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2968009" y="4516463"/>
              <a:ext cx="92050" cy="22209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3056257" y="4462978"/>
              <a:ext cx="42776" cy="34627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2966309" y="4457637"/>
              <a:ext cx="95885" cy="26034"/>
            </a:xfrm>
            <a:custGeom>
              <a:avLst/>
              <a:gdLst/>
              <a:ahLst/>
              <a:cxnLst/>
              <a:rect l="l" t="t" r="r" b="b"/>
              <a:pathLst>
                <a:path w="95885" h="26035">
                  <a:moveTo>
                    <a:pt x="89626" y="0"/>
                  </a:moveTo>
                  <a:lnTo>
                    <a:pt x="5690" y="0"/>
                  </a:lnTo>
                  <a:lnTo>
                    <a:pt x="0" y="5689"/>
                  </a:lnTo>
                  <a:lnTo>
                    <a:pt x="0" y="12708"/>
                  </a:lnTo>
                  <a:lnTo>
                    <a:pt x="0" y="19728"/>
                  </a:lnTo>
                  <a:lnTo>
                    <a:pt x="5690" y="25419"/>
                  </a:lnTo>
                  <a:lnTo>
                    <a:pt x="89625" y="25419"/>
                  </a:lnTo>
                  <a:lnTo>
                    <a:pt x="95316" y="19729"/>
                  </a:lnTo>
                  <a:lnTo>
                    <a:pt x="95316" y="5689"/>
                  </a:lnTo>
                  <a:lnTo>
                    <a:pt x="896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2968007" y="4292599"/>
              <a:ext cx="93616" cy="422353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3050564" y="4292599"/>
              <a:ext cx="11430" cy="422909"/>
            </a:xfrm>
            <a:custGeom>
              <a:avLst/>
              <a:gdLst/>
              <a:ahLst/>
              <a:cxnLst/>
              <a:rect l="l" t="t" r="r" b="b"/>
              <a:pathLst>
                <a:path w="11430" h="422910">
                  <a:moveTo>
                    <a:pt x="0" y="0"/>
                  </a:moveTo>
                  <a:lnTo>
                    <a:pt x="11059" y="0"/>
                  </a:lnTo>
                  <a:lnTo>
                    <a:pt x="11059" y="422352"/>
                  </a:lnTo>
                  <a:lnTo>
                    <a:pt x="0" y="42235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3060161" y="4399062"/>
              <a:ext cx="38547" cy="39232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3060649" y="4338831"/>
              <a:ext cx="39686" cy="44206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3058528" y="4694326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80" h="38100">
                  <a:moveTo>
                    <a:pt x="42773" y="3924"/>
                  </a:moveTo>
                  <a:lnTo>
                    <a:pt x="40995" y="0"/>
                  </a:lnTo>
                  <a:lnTo>
                    <a:pt x="36588" y="0"/>
                  </a:lnTo>
                  <a:lnTo>
                    <a:pt x="35598" y="2184"/>
                  </a:lnTo>
                  <a:lnTo>
                    <a:pt x="0" y="17005"/>
                  </a:lnTo>
                  <a:lnTo>
                    <a:pt x="266" y="37579"/>
                  </a:lnTo>
                  <a:lnTo>
                    <a:pt x="39852" y="17627"/>
                  </a:lnTo>
                  <a:lnTo>
                    <a:pt x="39839" y="17500"/>
                  </a:lnTo>
                  <a:lnTo>
                    <a:pt x="40995" y="17500"/>
                  </a:lnTo>
                  <a:lnTo>
                    <a:pt x="42773" y="13589"/>
                  </a:lnTo>
                  <a:lnTo>
                    <a:pt x="42773" y="392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2869535" y="4706848"/>
              <a:ext cx="195580" cy="27305"/>
            </a:xfrm>
            <a:custGeom>
              <a:avLst/>
              <a:gdLst/>
              <a:ahLst/>
              <a:cxnLst/>
              <a:rect l="l" t="t" r="r" b="b"/>
              <a:pathLst>
                <a:path w="195580" h="27304">
                  <a:moveTo>
                    <a:pt x="189280" y="0"/>
                  </a:moveTo>
                  <a:lnTo>
                    <a:pt x="6061" y="0"/>
                  </a:lnTo>
                  <a:lnTo>
                    <a:pt x="0" y="6061"/>
                  </a:lnTo>
                  <a:lnTo>
                    <a:pt x="0" y="13538"/>
                  </a:lnTo>
                  <a:lnTo>
                    <a:pt x="0" y="21015"/>
                  </a:lnTo>
                  <a:lnTo>
                    <a:pt x="6061" y="27076"/>
                  </a:lnTo>
                  <a:lnTo>
                    <a:pt x="189280" y="27076"/>
                  </a:lnTo>
                  <a:lnTo>
                    <a:pt x="195342" y="21015"/>
                  </a:lnTo>
                  <a:lnTo>
                    <a:pt x="195342" y="6061"/>
                  </a:lnTo>
                  <a:lnTo>
                    <a:pt x="18928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2869535" y="4706848"/>
              <a:ext cx="195580" cy="27305"/>
            </a:xfrm>
            <a:custGeom>
              <a:avLst/>
              <a:gdLst/>
              <a:ahLst/>
              <a:cxnLst/>
              <a:rect l="l" t="t" r="r" b="b"/>
              <a:pathLst>
                <a:path w="195580" h="27304">
                  <a:moveTo>
                    <a:pt x="0" y="13537"/>
                  </a:moveTo>
                  <a:lnTo>
                    <a:pt x="0" y="6061"/>
                  </a:lnTo>
                  <a:lnTo>
                    <a:pt x="6061" y="0"/>
                  </a:lnTo>
                  <a:lnTo>
                    <a:pt x="13537" y="0"/>
                  </a:lnTo>
                  <a:lnTo>
                    <a:pt x="181804" y="0"/>
                  </a:lnTo>
                  <a:lnTo>
                    <a:pt x="189280" y="0"/>
                  </a:lnTo>
                  <a:lnTo>
                    <a:pt x="195341" y="6061"/>
                  </a:lnTo>
                  <a:lnTo>
                    <a:pt x="195341" y="13537"/>
                  </a:lnTo>
                  <a:lnTo>
                    <a:pt x="195341" y="21014"/>
                  </a:lnTo>
                  <a:lnTo>
                    <a:pt x="189280" y="27076"/>
                  </a:lnTo>
                  <a:lnTo>
                    <a:pt x="181804" y="27076"/>
                  </a:lnTo>
                  <a:lnTo>
                    <a:pt x="13537" y="27076"/>
                  </a:lnTo>
                  <a:lnTo>
                    <a:pt x="6061" y="27076"/>
                  </a:lnTo>
                  <a:lnTo>
                    <a:pt x="0" y="21014"/>
                  </a:lnTo>
                  <a:lnTo>
                    <a:pt x="0" y="1353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2880596" y="4713294"/>
              <a:ext cx="173060" cy="1436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2880596" y="4713295"/>
              <a:ext cx="173355" cy="14604"/>
            </a:xfrm>
            <a:custGeom>
              <a:avLst/>
              <a:gdLst/>
              <a:ahLst/>
              <a:cxnLst/>
              <a:rect l="l" t="t" r="r" b="b"/>
              <a:pathLst>
                <a:path w="173355" h="14604">
                  <a:moveTo>
                    <a:pt x="0" y="7184"/>
                  </a:moveTo>
                  <a:lnTo>
                    <a:pt x="0" y="3216"/>
                  </a:lnTo>
                  <a:lnTo>
                    <a:pt x="3216" y="0"/>
                  </a:lnTo>
                  <a:lnTo>
                    <a:pt x="7184" y="0"/>
                  </a:lnTo>
                  <a:lnTo>
                    <a:pt x="165875" y="0"/>
                  </a:lnTo>
                  <a:lnTo>
                    <a:pt x="169843" y="0"/>
                  </a:lnTo>
                  <a:lnTo>
                    <a:pt x="173059" y="3216"/>
                  </a:lnTo>
                  <a:lnTo>
                    <a:pt x="173059" y="7184"/>
                  </a:lnTo>
                  <a:lnTo>
                    <a:pt x="173058" y="11151"/>
                  </a:lnTo>
                  <a:lnTo>
                    <a:pt x="169842" y="14367"/>
                  </a:lnTo>
                  <a:lnTo>
                    <a:pt x="165874" y="14367"/>
                  </a:lnTo>
                  <a:lnTo>
                    <a:pt x="7184" y="14366"/>
                  </a:lnTo>
                  <a:lnTo>
                    <a:pt x="3216" y="14366"/>
                  </a:lnTo>
                  <a:lnTo>
                    <a:pt x="0" y="11150"/>
                  </a:lnTo>
                  <a:lnTo>
                    <a:pt x="0" y="718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2896535" y="4652879"/>
              <a:ext cx="25400" cy="26034"/>
            </a:xfrm>
            <a:custGeom>
              <a:avLst/>
              <a:gdLst/>
              <a:ahLst/>
              <a:cxnLst/>
              <a:rect l="l" t="t" r="r" b="b"/>
              <a:pathLst>
                <a:path w="25400" h="26035">
                  <a:moveTo>
                    <a:pt x="19693" y="0"/>
                  </a:moveTo>
                  <a:lnTo>
                    <a:pt x="5680" y="0"/>
                  </a:lnTo>
                  <a:lnTo>
                    <a:pt x="0" y="5690"/>
                  </a:lnTo>
                  <a:lnTo>
                    <a:pt x="0" y="12710"/>
                  </a:lnTo>
                  <a:lnTo>
                    <a:pt x="0" y="19729"/>
                  </a:lnTo>
                  <a:lnTo>
                    <a:pt x="5680" y="25420"/>
                  </a:lnTo>
                  <a:lnTo>
                    <a:pt x="19693" y="25420"/>
                  </a:lnTo>
                  <a:lnTo>
                    <a:pt x="25374" y="19729"/>
                  </a:lnTo>
                  <a:lnTo>
                    <a:pt x="25374" y="5690"/>
                  </a:lnTo>
                  <a:lnTo>
                    <a:pt x="19693" y="0"/>
                  </a:lnTo>
                  <a:close/>
                </a:path>
              </a:pathLst>
            </a:custGeom>
            <a:solidFill>
              <a:srgbClr val="37D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2925161" y="4652879"/>
              <a:ext cx="27305" cy="26034"/>
            </a:xfrm>
            <a:custGeom>
              <a:avLst/>
              <a:gdLst/>
              <a:ahLst/>
              <a:cxnLst/>
              <a:rect l="l" t="t" r="r" b="b"/>
              <a:pathLst>
                <a:path w="27305" h="26035">
                  <a:moveTo>
                    <a:pt x="20956" y="0"/>
                  </a:moveTo>
                  <a:lnTo>
                    <a:pt x="6045" y="0"/>
                  </a:lnTo>
                  <a:lnTo>
                    <a:pt x="0" y="5690"/>
                  </a:lnTo>
                  <a:lnTo>
                    <a:pt x="0" y="12710"/>
                  </a:lnTo>
                  <a:lnTo>
                    <a:pt x="0" y="19729"/>
                  </a:lnTo>
                  <a:lnTo>
                    <a:pt x="6045" y="25420"/>
                  </a:lnTo>
                  <a:lnTo>
                    <a:pt x="20956" y="25420"/>
                  </a:lnTo>
                  <a:lnTo>
                    <a:pt x="27000" y="19729"/>
                  </a:lnTo>
                  <a:lnTo>
                    <a:pt x="27000" y="5690"/>
                  </a:lnTo>
                  <a:lnTo>
                    <a:pt x="20956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2953626" y="4651406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4">
                  <a:moveTo>
                    <a:pt x="20956" y="0"/>
                  </a:moveTo>
                  <a:lnTo>
                    <a:pt x="6043" y="0"/>
                  </a:lnTo>
                  <a:lnTo>
                    <a:pt x="0" y="6061"/>
                  </a:lnTo>
                  <a:lnTo>
                    <a:pt x="0" y="13538"/>
                  </a:lnTo>
                  <a:lnTo>
                    <a:pt x="0" y="21014"/>
                  </a:lnTo>
                  <a:lnTo>
                    <a:pt x="6043" y="27076"/>
                  </a:lnTo>
                  <a:lnTo>
                    <a:pt x="20956" y="27076"/>
                  </a:lnTo>
                  <a:lnTo>
                    <a:pt x="27000" y="21014"/>
                  </a:lnTo>
                  <a:lnTo>
                    <a:pt x="27000" y="6061"/>
                  </a:lnTo>
                  <a:lnTo>
                    <a:pt x="20956" y="0"/>
                  </a:lnTo>
                  <a:close/>
                </a:path>
              </a:pathLst>
            </a:custGeom>
            <a:solidFill>
              <a:srgbClr val="37D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3018685" y="4551390"/>
              <a:ext cx="14604" cy="139700"/>
            </a:xfrm>
            <a:custGeom>
              <a:avLst/>
              <a:gdLst/>
              <a:ahLst/>
              <a:cxnLst/>
              <a:rect l="l" t="t" r="r" b="b"/>
              <a:pathLst>
                <a:path w="14605" h="139700">
                  <a:moveTo>
                    <a:pt x="14312" y="0"/>
                  </a:moveTo>
                  <a:lnTo>
                    <a:pt x="0" y="0"/>
                  </a:lnTo>
                  <a:lnTo>
                    <a:pt x="0" y="139617"/>
                  </a:lnTo>
                  <a:lnTo>
                    <a:pt x="14312" y="139617"/>
                  </a:lnTo>
                  <a:lnTo>
                    <a:pt x="14312" y="0"/>
                  </a:lnTo>
                  <a:close/>
                </a:path>
              </a:pathLst>
            </a:custGeom>
            <a:solidFill>
              <a:srgbClr val="363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3018685" y="4551390"/>
              <a:ext cx="14604" cy="139700"/>
            </a:xfrm>
            <a:custGeom>
              <a:avLst/>
              <a:gdLst/>
              <a:ahLst/>
              <a:cxnLst/>
              <a:rect l="l" t="t" r="r" b="b"/>
              <a:pathLst>
                <a:path w="14605" h="139700">
                  <a:moveTo>
                    <a:pt x="0" y="0"/>
                  </a:moveTo>
                  <a:lnTo>
                    <a:pt x="14313" y="0"/>
                  </a:lnTo>
                  <a:lnTo>
                    <a:pt x="14313" y="139617"/>
                  </a:lnTo>
                  <a:lnTo>
                    <a:pt x="0" y="1396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5" name="object 2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20" dirty="0"/>
              <a:t>Transport </a:t>
            </a:r>
            <a:r>
              <a:rPr spc="-5" dirty="0"/>
              <a:t>Layer</a:t>
            </a:r>
            <a:r>
              <a:rPr spc="-100" dirty="0"/>
              <a:t> </a:t>
            </a:r>
            <a:r>
              <a:rPr sz="1800" baseline="2314" dirty="0"/>
              <a:t>3-</a:t>
            </a:r>
            <a:fld id="{81D60167-4931-47E6-BA6A-407CBD079E47}" type="slidenum">
              <a:rPr sz="1800" baseline="2314" dirty="0"/>
              <a:pPr marL="12700">
                <a:lnSpc>
                  <a:spcPct val="100000"/>
                </a:lnSpc>
                <a:spcBef>
                  <a:spcPts val="160"/>
                </a:spcBef>
              </a:pPr>
              <a:t>44</a:t>
            </a:fld>
            <a:endParaRPr sz="1800" baseline="2314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627" y="4804092"/>
            <a:ext cx="7333615" cy="125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0000"/>
                </a:solidFill>
                <a:latin typeface="Gill Sans MT"/>
                <a:cs typeface="Gill Sans MT"/>
              </a:rPr>
              <a:t>another </a:t>
            </a:r>
            <a:r>
              <a:rPr sz="2800" spc="-5" dirty="0">
                <a:solidFill>
                  <a:srgbClr val="FF2600"/>
                </a:solidFill>
                <a:latin typeface="MS PGothic"/>
                <a:cs typeface="MS PGothic"/>
              </a:rPr>
              <a:t>“</a:t>
            </a:r>
            <a:r>
              <a:rPr sz="2800" spc="-5" dirty="0">
                <a:solidFill>
                  <a:srgbClr val="FF0000"/>
                </a:solidFill>
                <a:latin typeface="Gill Sans MT"/>
                <a:cs typeface="Gill Sans MT"/>
              </a:rPr>
              <a:t>cost</a:t>
            </a:r>
            <a:r>
              <a:rPr sz="2800" spc="-5" dirty="0">
                <a:solidFill>
                  <a:srgbClr val="FF2600"/>
                </a:solidFill>
                <a:latin typeface="MS PGothic"/>
                <a:cs typeface="MS PGothic"/>
              </a:rPr>
              <a:t>” </a:t>
            </a:r>
            <a:r>
              <a:rPr sz="2800" dirty="0">
                <a:solidFill>
                  <a:srgbClr val="FF0000"/>
                </a:solidFill>
                <a:latin typeface="Gill Sans MT"/>
                <a:cs typeface="Gill Sans MT"/>
              </a:rPr>
              <a:t>of</a:t>
            </a:r>
            <a:r>
              <a:rPr sz="2800" spc="-8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Gill Sans MT"/>
                <a:cs typeface="Gill Sans MT"/>
              </a:rPr>
              <a:t>congestion:</a:t>
            </a:r>
            <a:endParaRPr sz="2800">
              <a:latin typeface="Gill Sans MT"/>
              <a:cs typeface="Gill Sans MT"/>
            </a:endParaRPr>
          </a:p>
          <a:p>
            <a:pPr marL="354965" marR="5080" indent="-342900">
              <a:lnSpc>
                <a:spcPts val="2830"/>
              </a:lnSpc>
              <a:spcBef>
                <a:spcPts val="645"/>
              </a:spcBef>
              <a:tabLst>
                <a:tab pos="354965" algn="l"/>
              </a:tabLst>
            </a:pPr>
            <a:r>
              <a:rPr sz="1800" spc="-795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800" spc="-795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Gill Sans MT"/>
                <a:cs typeface="Gill Sans MT"/>
              </a:rPr>
              <a:t>when </a:t>
            </a:r>
            <a:r>
              <a:rPr sz="2800" spc="-15" dirty="0">
                <a:latin typeface="Gill Sans MT"/>
                <a:cs typeface="Gill Sans MT"/>
              </a:rPr>
              <a:t>packet </a:t>
            </a:r>
            <a:r>
              <a:rPr sz="2800" spc="-10" dirty="0">
                <a:latin typeface="Gill Sans MT"/>
                <a:cs typeface="Gill Sans MT"/>
              </a:rPr>
              <a:t>dropped, </a:t>
            </a:r>
            <a:r>
              <a:rPr sz="2800" spc="-20" dirty="0">
                <a:latin typeface="Gill Sans MT"/>
                <a:cs typeface="Gill Sans MT"/>
              </a:rPr>
              <a:t>any </a:t>
            </a:r>
            <a:r>
              <a:rPr sz="2800" spc="-10" dirty="0">
                <a:latin typeface="MS PGothic"/>
                <a:cs typeface="MS PGothic"/>
              </a:rPr>
              <a:t>“</a:t>
            </a:r>
            <a:r>
              <a:rPr sz="2800" spc="-10" dirty="0">
                <a:latin typeface="Gill Sans MT"/>
                <a:cs typeface="Gill Sans MT"/>
              </a:rPr>
              <a:t>upstream</a:t>
            </a:r>
            <a:r>
              <a:rPr sz="2800" spc="-280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bandwidth  used </a:t>
            </a:r>
            <a:r>
              <a:rPr sz="2800" spc="-10" dirty="0">
                <a:latin typeface="Gill Sans MT"/>
                <a:cs typeface="Gill Sans MT"/>
              </a:rPr>
              <a:t>for </a:t>
            </a:r>
            <a:r>
              <a:rPr sz="2800" spc="-5" dirty="0">
                <a:latin typeface="Gill Sans MT"/>
                <a:cs typeface="Gill Sans MT"/>
              </a:rPr>
              <a:t>that </a:t>
            </a:r>
            <a:r>
              <a:rPr sz="2800" spc="-15" dirty="0">
                <a:latin typeface="Gill Sans MT"/>
                <a:cs typeface="Gill Sans MT"/>
              </a:rPr>
              <a:t>packet</a:t>
            </a:r>
            <a:r>
              <a:rPr sz="2800" spc="-5" dirty="0">
                <a:latin typeface="Gill Sans MT"/>
                <a:cs typeface="Gill Sans MT"/>
              </a:rPr>
              <a:t> wasted!</a:t>
            </a:r>
            <a:endParaRPr sz="2800">
              <a:latin typeface="Gill Sans MT"/>
              <a:cs typeface="Gill Sans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560348" y="2062162"/>
            <a:ext cx="2849880" cy="1660525"/>
            <a:chOff x="5560348" y="2062162"/>
            <a:chExt cx="2849880" cy="1660525"/>
          </a:xfrm>
        </p:grpSpPr>
        <p:sp>
          <p:nvSpPr>
            <p:cNvPr id="4" name="object 4"/>
            <p:cNvSpPr/>
            <p:nvPr/>
          </p:nvSpPr>
          <p:spPr>
            <a:xfrm>
              <a:off x="6469985" y="2598738"/>
              <a:ext cx="403225" cy="452755"/>
            </a:xfrm>
            <a:custGeom>
              <a:avLst/>
              <a:gdLst/>
              <a:ahLst/>
              <a:cxnLst/>
              <a:rect l="l" t="t" r="r" b="b"/>
              <a:pathLst>
                <a:path w="403225" h="452755">
                  <a:moveTo>
                    <a:pt x="403224" y="0"/>
                  </a:moveTo>
                  <a:lnTo>
                    <a:pt x="0" y="452437"/>
                  </a:lnTo>
                </a:path>
                <a:path w="403225" h="452755">
                  <a:moveTo>
                    <a:pt x="403224" y="0"/>
                  </a:moveTo>
                  <a:lnTo>
                    <a:pt x="211136" y="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81121" y="2822575"/>
              <a:ext cx="309245" cy="0"/>
            </a:xfrm>
            <a:custGeom>
              <a:avLst/>
              <a:gdLst/>
              <a:ahLst/>
              <a:cxnLst/>
              <a:rect l="l" t="t" r="r" b="b"/>
              <a:pathLst>
                <a:path w="309245">
                  <a:moveTo>
                    <a:pt x="0" y="0"/>
                  </a:moveTo>
                  <a:lnTo>
                    <a:pt x="309140" y="0"/>
                  </a:lnTo>
                </a:path>
              </a:pathLst>
            </a:custGeom>
            <a:ln w="19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55533" y="2834482"/>
              <a:ext cx="354330" cy="0"/>
            </a:xfrm>
            <a:custGeom>
              <a:avLst/>
              <a:gdLst/>
              <a:ahLst/>
              <a:cxnLst/>
              <a:rect l="l" t="t" r="r" b="b"/>
              <a:pathLst>
                <a:path w="354329">
                  <a:moveTo>
                    <a:pt x="0" y="0"/>
                  </a:moveTo>
                  <a:lnTo>
                    <a:pt x="354301" y="0"/>
                  </a:lnTo>
                </a:path>
              </a:pathLst>
            </a:custGeom>
            <a:ln w="23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35184" y="2608263"/>
              <a:ext cx="567055" cy="676275"/>
            </a:xfrm>
            <a:custGeom>
              <a:avLst/>
              <a:gdLst/>
              <a:ahLst/>
              <a:cxnLst/>
              <a:rect l="l" t="t" r="r" b="b"/>
              <a:pathLst>
                <a:path w="567054" h="676275">
                  <a:moveTo>
                    <a:pt x="566736" y="0"/>
                  </a:moveTo>
                  <a:lnTo>
                    <a:pt x="0" y="67627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82872" y="2617788"/>
              <a:ext cx="192405" cy="0"/>
            </a:xfrm>
            <a:custGeom>
              <a:avLst/>
              <a:gdLst/>
              <a:ahLst/>
              <a:cxnLst/>
              <a:rect l="l" t="t" r="r" b="b"/>
              <a:pathLst>
                <a:path w="192404">
                  <a:moveTo>
                    <a:pt x="192088" y="0"/>
                  </a:moveTo>
                  <a:lnTo>
                    <a:pt x="0" y="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38135" y="2152865"/>
              <a:ext cx="267335" cy="455930"/>
            </a:xfrm>
            <a:custGeom>
              <a:avLst/>
              <a:gdLst/>
              <a:ahLst/>
              <a:cxnLst/>
              <a:rect l="l" t="t" r="r" b="b"/>
              <a:pathLst>
                <a:path w="267334" h="455930">
                  <a:moveTo>
                    <a:pt x="267004" y="0"/>
                  </a:moveTo>
                  <a:lnTo>
                    <a:pt x="0" y="0"/>
                  </a:lnTo>
                  <a:lnTo>
                    <a:pt x="0" y="439318"/>
                  </a:lnTo>
                  <a:lnTo>
                    <a:pt x="0" y="455409"/>
                  </a:lnTo>
                  <a:lnTo>
                    <a:pt x="267004" y="455409"/>
                  </a:lnTo>
                  <a:lnTo>
                    <a:pt x="267004" y="439318"/>
                  </a:lnTo>
                  <a:lnTo>
                    <a:pt x="267004" y="0"/>
                  </a:lnTo>
                  <a:close/>
                </a:path>
              </a:pathLst>
            </a:custGeom>
            <a:solidFill>
              <a:srgbClr val="A7A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138140" y="2152862"/>
              <a:ext cx="267335" cy="455930"/>
            </a:xfrm>
            <a:custGeom>
              <a:avLst/>
              <a:gdLst/>
              <a:ahLst/>
              <a:cxnLst/>
              <a:rect l="l" t="t" r="r" b="b"/>
              <a:pathLst>
                <a:path w="267334" h="455930">
                  <a:moveTo>
                    <a:pt x="0" y="0"/>
                  </a:moveTo>
                  <a:lnTo>
                    <a:pt x="267006" y="0"/>
                  </a:lnTo>
                  <a:lnTo>
                    <a:pt x="267006" y="455402"/>
                  </a:lnTo>
                  <a:lnTo>
                    <a:pt x="0" y="45540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22093" y="2136774"/>
              <a:ext cx="267335" cy="455930"/>
            </a:xfrm>
            <a:custGeom>
              <a:avLst/>
              <a:gdLst/>
              <a:ahLst/>
              <a:cxnLst/>
              <a:rect l="l" t="t" r="r" b="b"/>
              <a:pathLst>
                <a:path w="267334" h="455930">
                  <a:moveTo>
                    <a:pt x="267006" y="0"/>
                  </a:moveTo>
                  <a:lnTo>
                    <a:pt x="0" y="0"/>
                  </a:lnTo>
                  <a:lnTo>
                    <a:pt x="0" y="455402"/>
                  </a:lnTo>
                  <a:lnTo>
                    <a:pt x="267006" y="455402"/>
                  </a:lnTo>
                  <a:lnTo>
                    <a:pt x="2670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122092" y="2136775"/>
              <a:ext cx="267335" cy="455930"/>
            </a:xfrm>
            <a:custGeom>
              <a:avLst/>
              <a:gdLst/>
              <a:ahLst/>
              <a:cxnLst/>
              <a:rect l="l" t="t" r="r" b="b"/>
              <a:pathLst>
                <a:path w="267334" h="455930">
                  <a:moveTo>
                    <a:pt x="0" y="0"/>
                  </a:moveTo>
                  <a:lnTo>
                    <a:pt x="267006" y="0"/>
                  </a:lnTo>
                  <a:lnTo>
                    <a:pt x="267006" y="455401"/>
                  </a:lnTo>
                  <a:lnTo>
                    <a:pt x="0" y="45540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22092" y="2232737"/>
              <a:ext cx="267335" cy="635"/>
            </a:xfrm>
            <a:custGeom>
              <a:avLst/>
              <a:gdLst/>
              <a:ahLst/>
              <a:cxnLst/>
              <a:rect l="l" t="t" r="r" b="b"/>
              <a:pathLst>
                <a:path w="267334" h="635">
                  <a:moveTo>
                    <a:pt x="0" y="0"/>
                  </a:moveTo>
                  <a:lnTo>
                    <a:pt x="267006" y="55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25965" y="2332581"/>
              <a:ext cx="271780" cy="635"/>
            </a:xfrm>
            <a:custGeom>
              <a:avLst/>
              <a:gdLst/>
              <a:ahLst/>
              <a:cxnLst/>
              <a:rect l="l" t="t" r="r" b="b"/>
              <a:pathLst>
                <a:path w="271779" h="635">
                  <a:moveTo>
                    <a:pt x="0" y="0"/>
                  </a:moveTo>
                  <a:lnTo>
                    <a:pt x="271157" y="27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21539" y="2424661"/>
              <a:ext cx="271780" cy="635"/>
            </a:xfrm>
            <a:custGeom>
              <a:avLst/>
              <a:gdLst/>
              <a:ahLst/>
              <a:cxnLst/>
              <a:rect l="l" t="t" r="r" b="b"/>
              <a:pathLst>
                <a:path w="271779" h="635">
                  <a:moveTo>
                    <a:pt x="0" y="0"/>
                  </a:moveTo>
                  <a:lnTo>
                    <a:pt x="271157" y="27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20985" y="2508142"/>
              <a:ext cx="267970" cy="635"/>
            </a:xfrm>
            <a:custGeom>
              <a:avLst/>
              <a:gdLst/>
              <a:ahLst/>
              <a:cxnLst/>
              <a:rect l="l" t="t" r="r" b="b"/>
              <a:pathLst>
                <a:path w="267970" h="635">
                  <a:moveTo>
                    <a:pt x="0" y="0"/>
                  </a:moveTo>
                  <a:lnTo>
                    <a:pt x="267561" y="55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25308" y="3235540"/>
              <a:ext cx="266065" cy="455930"/>
            </a:xfrm>
            <a:custGeom>
              <a:avLst/>
              <a:gdLst/>
              <a:ahLst/>
              <a:cxnLst/>
              <a:rect l="l" t="t" r="r" b="b"/>
              <a:pathLst>
                <a:path w="266065" h="455929">
                  <a:moveTo>
                    <a:pt x="265518" y="0"/>
                  </a:moveTo>
                  <a:lnTo>
                    <a:pt x="0" y="0"/>
                  </a:lnTo>
                  <a:lnTo>
                    <a:pt x="0" y="439318"/>
                  </a:lnTo>
                  <a:lnTo>
                    <a:pt x="0" y="455409"/>
                  </a:lnTo>
                  <a:lnTo>
                    <a:pt x="265518" y="455409"/>
                  </a:lnTo>
                  <a:lnTo>
                    <a:pt x="265518" y="439318"/>
                  </a:lnTo>
                  <a:lnTo>
                    <a:pt x="265518" y="0"/>
                  </a:lnTo>
                  <a:close/>
                </a:path>
              </a:pathLst>
            </a:custGeom>
            <a:solidFill>
              <a:srgbClr val="A7A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25319" y="3235537"/>
              <a:ext cx="266065" cy="455930"/>
            </a:xfrm>
            <a:custGeom>
              <a:avLst/>
              <a:gdLst/>
              <a:ahLst/>
              <a:cxnLst/>
              <a:rect l="l" t="t" r="r" b="b"/>
              <a:pathLst>
                <a:path w="266065" h="455929">
                  <a:moveTo>
                    <a:pt x="0" y="0"/>
                  </a:moveTo>
                  <a:lnTo>
                    <a:pt x="265515" y="0"/>
                  </a:lnTo>
                  <a:lnTo>
                    <a:pt x="265515" y="455401"/>
                  </a:lnTo>
                  <a:lnTo>
                    <a:pt x="0" y="45540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909361" y="3219450"/>
              <a:ext cx="266065" cy="455930"/>
            </a:xfrm>
            <a:custGeom>
              <a:avLst/>
              <a:gdLst/>
              <a:ahLst/>
              <a:cxnLst/>
              <a:rect l="l" t="t" r="r" b="b"/>
              <a:pathLst>
                <a:path w="266065" h="455929">
                  <a:moveTo>
                    <a:pt x="265516" y="0"/>
                  </a:moveTo>
                  <a:lnTo>
                    <a:pt x="0" y="0"/>
                  </a:lnTo>
                  <a:lnTo>
                    <a:pt x="0" y="455402"/>
                  </a:lnTo>
                  <a:lnTo>
                    <a:pt x="265516" y="455402"/>
                  </a:lnTo>
                  <a:lnTo>
                    <a:pt x="2655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09361" y="3219450"/>
              <a:ext cx="266065" cy="455930"/>
            </a:xfrm>
            <a:custGeom>
              <a:avLst/>
              <a:gdLst/>
              <a:ahLst/>
              <a:cxnLst/>
              <a:rect l="l" t="t" r="r" b="b"/>
              <a:pathLst>
                <a:path w="266065" h="455929">
                  <a:moveTo>
                    <a:pt x="0" y="0"/>
                  </a:moveTo>
                  <a:lnTo>
                    <a:pt x="265515" y="0"/>
                  </a:lnTo>
                  <a:lnTo>
                    <a:pt x="265515" y="455401"/>
                  </a:lnTo>
                  <a:lnTo>
                    <a:pt x="0" y="45540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09361" y="3315412"/>
              <a:ext cx="266065" cy="635"/>
            </a:xfrm>
            <a:custGeom>
              <a:avLst/>
              <a:gdLst/>
              <a:ahLst/>
              <a:cxnLst/>
              <a:rect l="l" t="t" r="r" b="b"/>
              <a:pathLst>
                <a:path w="266065" h="635">
                  <a:moveTo>
                    <a:pt x="0" y="0"/>
                  </a:moveTo>
                  <a:lnTo>
                    <a:pt x="265515" y="55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913213" y="3415256"/>
              <a:ext cx="269875" cy="635"/>
            </a:xfrm>
            <a:custGeom>
              <a:avLst/>
              <a:gdLst/>
              <a:ahLst/>
              <a:cxnLst/>
              <a:rect l="l" t="t" r="r" b="b"/>
              <a:pathLst>
                <a:path w="269875" h="635">
                  <a:moveTo>
                    <a:pt x="0" y="0"/>
                  </a:moveTo>
                  <a:lnTo>
                    <a:pt x="269643" y="27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908810" y="3507334"/>
              <a:ext cx="269875" cy="635"/>
            </a:xfrm>
            <a:custGeom>
              <a:avLst/>
              <a:gdLst/>
              <a:ahLst/>
              <a:cxnLst/>
              <a:rect l="l" t="t" r="r" b="b"/>
              <a:pathLst>
                <a:path w="269875" h="635">
                  <a:moveTo>
                    <a:pt x="0" y="0"/>
                  </a:moveTo>
                  <a:lnTo>
                    <a:pt x="269643" y="27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908260" y="3590817"/>
              <a:ext cx="266065" cy="635"/>
            </a:xfrm>
            <a:custGeom>
              <a:avLst/>
              <a:gdLst/>
              <a:ahLst/>
              <a:cxnLst/>
              <a:rect l="l" t="t" r="r" b="b"/>
              <a:pathLst>
                <a:path w="266065" h="635">
                  <a:moveTo>
                    <a:pt x="0" y="0"/>
                  </a:moveTo>
                  <a:lnTo>
                    <a:pt x="266065" y="55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90262" y="2799482"/>
              <a:ext cx="465455" cy="121920"/>
            </a:xfrm>
            <a:custGeom>
              <a:avLst/>
              <a:gdLst/>
              <a:ahLst/>
              <a:cxnLst/>
              <a:rect l="l" t="t" r="r" b="b"/>
              <a:pathLst>
                <a:path w="465454" h="121919">
                  <a:moveTo>
                    <a:pt x="232634" y="0"/>
                  </a:moveTo>
                  <a:lnTo>
                    <a:pt x="159104" y="3097"/>
                  </a:lnTo>
                  <a:lnTo>
                    <a:pt x="95243" y="11722"/>
                  </a:lnTo>
                  <a:lnTo>
                    <a:pt x="44884" y="24875"/>
                  </a:lnTo>
                  <a:lnTo>
                    <a:pt x="0" y="60759"/>
                  </a:lnTo>
                  <a:lnTo>
                    <a:pt x="11859" y="79963"/>
                  </a:lnTo>
                  <a:lnTo>
                    <a:pt x="44884" y="96642"/>
                  </a:lnTo>
                  <a:lnTo>
                    <a:pt x="95243" y="109794"/>
                  </a:lnTo>
                  <a:lnTo>
                    <a:pt x="159104" y="118419"/>
                  </a:lnTo>
                  <a:lnTo>
                    <a:pt x="232634" y="121517"/>
                  </a:lnTo>
                  <a:lnTo>
                    <a:pt x="306165" y="118419"/>
                  </a:lnTo>
                  <a:lnTo>
                    <a:pt x="370025" y="109794"/>
                  </a:lnTo>
                  <a:lnTo>
                    <a:pt x="420384" y="96642"/>
                  </a:lnTo>
                  <a:lnTo>
                    <a:pt x="453409" y="79963"/>
                  </a:lnTo>
                  <a:lnTo>
                    <a:pt x="465269" y="60759"/>
                  </a:lnTo>
                  <a:lnTo>
                    <a:pt x="453409" y="41554"/>
                  </a:lnTo>
                  <a:lnTo>
                    <a:pt x="420384" y="24875"/>
                  </a:lnTo>
                  <a:lnTo>
                    <a:pt x="370025" y="11722"/>
                  </a:lnTo>
                  <a:lnTo>
                    <a:pt x="306165" y="3097"/>
                  </a:lnTo>
                  <a:lnTo>
                    <a:pt x="232634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990262" y="2799482"/>
              <a:ext cx="465455" cy="121920"/>
            </a:xfrm>
            <a:custGeom>
              <a:avLst/>
              <a:gdLst/>
              <a:ahLst/>
              <a:cxnLst/>
              <a:rect l="l" t="t" r="r" b="b"/>
              <a:pathLst>
                <a:path w="465454" h="121919">
                  <a:moveTo>
                    <a:pt x="0" y="60759"/>
                  </a:moveTo>
                  <a:lnTo>
                    <a:pt x="44885" y="24875"/>
                  </a:lnTo>
                  <a:lnTo>
                    <a:pt x="95243" y="11722"/>
                  </a:lnTo>
                  <a:lnTo>
                    <a:pt x="159104" y="3097"/>
                  </a:lnTo>
                  <a:lnTo>
                    <a:pt x="232634" y="0"/>
                  </a:lnTo>
                  <a:lnTo>
                    <a:pt x="306165" y="3097"/>
                  </a:lnTo>
                  <a:lnTo>
                    <a:pt x="370026" y="11722"/>
                  </a:lnTo>
                  <a:lnTo>
                    <a:pt x="420384" y="24875"/>
                  </a:lnTo>
                  <a:lnTo>
                    <a:pt x="453410" y="41554"/>
                  </a:lnTo>
                  <a:lnTo>
                    <a:pt x="465270" y="60759"/>
                  </a:lnTo>
                  <a:lnTo>
                    <a:pt x="453410" y="79963"/>
                  </a:lnTo>
                  <a:lnTo>
                    <a:pt x="420384" y="96642"/>
                  </a:lnTo>
                  <a:lnTo>
                    <a:pt x="370026" y="109795"/>
                  </a:lnTo>
                  <a:lnTo>
                    <a:pt x="306165" y="118420"/>
                  </a:lnTo>
                  <a:lnTo>
                    <a:pt x="232634" y="121518"/>
                  </a:lnTo>
                  <a:lnTo>
                    <a:pt x="159104" y="118420"/>
                  </a:lnTo>
                  <a:lnTo>
                    <a:pt x="95243" y="109795"/>
                  </a:lnTo>
                  <a:lnTo>
                    <a:pt x="44885" y="96642"/>
                  </a:lnTo>
                  <a:lnTo>
                    <a:pt x="11859" y="79963"/>
                  </a:lnTo>
                  <a:lnTo>
                    <a:pt x="0" y="60759"/>
                  </a:lnTo>
                  <a:close/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990262" y="2789555"/>
              <a:ext cx="635" cy="75565"/>
            </a:xfrm>
            <a:custGeom>
              <a:avLst/>
              <a:gdLst/>
              <a:ahLst/>
              <a:cxnLst/>
              <a:rect l="l" t="t" r="r" b="b"/>
              <a:pathLst>
                <a:path w="634" h="75564">
                  <a:moveTo>
                    <a:pt x="144" y="-6349"/>
                  </a:moveTo>
                  <a:lnTo>
                    <a:pt x="144" y="81314"/>
                  </a:lnTo>
                </a:path>
              </a:pathLst>
            </a:custGeom>
            <a:ln w="129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455533" y="2789555"/>
              <a:ext cx="635" cy="75565"/>
            </a:xfrm>
            <a:custGeom>
              <a:avLst/>
              <a:gdLst/>
              <a:ahLst/>
              <a:cxnLst/>
              <a:rect l="l" t="t" r="r" b="b"/>
              <a:pathLst>
                <a:path w="634" h="75564">
                  <a:moveTo>
                    <a:pt x="144" y="-6349"/>
                  </a:moveTo>
                  <a:lnTo>
                    <a:pt x="144" y="81314"/>
                  </a:lnTo>
                </a:path>
              </a:pathLst>
            </a:custGeom>
            <a:ln w="1298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985914" y="2701924"/>
              <a:ext cx="469900" cy="161290"/>
            </a:xfrm>
            <a:custGeom>
              <a:avLst/>
              <a:gdLst/>
              <a:ahLst/>
              <a:cxnLst/>
              <a:rect l="l" t="t" r="r" b="b"/>
              <a:pathLst>
                <a:path w="469900" h="161289">
                  <a:moveTo>
                    <a:pt x="469607" y="82499"/>
                  </a:moveTo>
                  <a:lnTo>
                    <a:pt x="459105" y="82499"/>
                  </a:lnTo>
                  <a:lnTo>
                    <a:pt x="465277" y="70866"/>
                  </a:lnTo>
                  <a:lnTo>
                    <a:pt x="453415" y="48463"/>
                  </a:lnTo>
                  <a:lnTo>
                    <a:pt x="420382" y="29019"/>
                  </a:lnTo>
                  <a:lnTo>
                    <a:pt x="370027" y="13677"/>
                  </a:lnTo>
                  <a:lnTo>
                    <a:pt x="306171" y="3619"/>
                  </a:lnTo>
                  <a:lnTo>
                    <a:pt x="232638" y="0"/>
                  </a:lnTo>
                  <a:lnTo>
                    <a:pt x="159105" y="3619"/>
                  </a:lnTo>
                  <a:lnTo>
                    <a:pt x="95250" y="13677"/>
                  </a:lnTo>
                  <a:lnTo>
                    <a:pt x="44881" y="29019"/>
                  </a:lnTo>
                  <a:lnTo>
                    <a:pt x="11861" y="48463"/>
                  </a:lnTo>
                  <a:lnTo>
                    <a:pt x="0" y="70866"/>
                  </a:lnTo>
                  <a:lnTo>
                    <a:pt x="8877" y="87630"/>
                  </a:lnTo>
                  <a:lnTo>
                    <a:pt x="4343" y="87630"/>
                  </a:lnTo>
                  <a:lnTo>
                    <a:pt x="4343" y="161226"/>
                  </a:lnTo>
                  <a:lnTo>
                    <a:pt x="114579" y="161226"/>
                  </a:lnTo>
                  <a:lnTo>
                    <a:pt x="114579" y="131102"/>
                  </a:lnTo>
                  <a:lnTo>
                    <a:pt x="159105" y="138112"/>
                  </a:lnTo>
                  <a:lnTo>
                    <a:pt x="232638" y="141719"/>
                  </a:lnTo>
                  <a:lnTo>
                    <a:pt x="306171" y="138112"/>
                  </a:lnTo>
                  <a:lnTo>
                    <a:pt x="328993" y="134518"/>
                  </a:lnTo>
                  <a:lnTo>
                    <a:pt x="328993" y="156095"/>
                  </a:lnTo>
                  <a:lnTo>
                    <a:pt x="469607" y="156095"/>
                  </a:lnTo>
                  <a:lnTo>
                    <a:pt x="469607" y="82499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985921" y="2701925"/>
              <a:ext cx="465455" cy="142240"/>
            </a:xfrm>
            <a:custGeom>
              <a:avLst/>
              <a:gdLst/>
              <a:ahLst/>
              <a:cxnLst/>
              <a:rect l="l" t="t" r="r" b="b"/>
              <a:pathLst>
                <a:path w="465454" h="142239">
                  <a:moveTo>
                    <a:pt x="0" y="70856"/>
                  </a:moveTo>
                  <a:lnTo>
                    <a:pt x="44884" y="29009"/>
                  </a:lnTo>
                  <a:lnTo>
                    <a:pt x="95243" y="13671"/>
                  </a:lnTo>
                  <a:lnTo>
                    <a:pt x="159104" y="3612"/>
                  </a:lnTo>
                  <a:lnTo>
                    <a:pt x="232634" y="0"/>
                  </a:lnTo>
                  <a:lnTo>
                    <a:pt x="306165" y="3612"/>
                  </a:lnTo>
                  <a:lnTo>
                    <a:pt x="370026" y="13671"/>
                  </a:lnTo>
                  <a:lnTo>
                    <a:pt x="420384" y="29009"/>
                  </a:lnTo>
                  <a:lnTo>
                    <a:pt x="453410" y="48460"/>
                  </a:lnTo>
                  <a:lnTo>
                    <a:pt x="465269" y="70856"/>
                  </a:lnTo>
                  <a:lnTo>
                    <a:pt x="453410" y="93253"/>
                  </a:lnTo>
                  <a:lnTo>
                    <a:pt x="420384" y="112704"/>
                  </a:lnTo>
                  <a:lnTo>
                    <a:pt x="370026" y="128042"/>
                  </a:lnTo>
                  <a:lnTo>
                    <a:pt x="306165" y="138101"/>
                  </a:lnTo>
                  <a:lnTo>
                    <a:pt x="232634" y="141713"/>
                  </a:lnTo>
                  <a:lnTo>
                    <a:pt x="159104" y="138101"/>
                  </a:lnTo>
                  <a:lnTo>
                    <a:pt x="95243" y="128042"/>
                  </a:lnTo>
                  <a:lnTo>
                    <a:pt x="44884" y="112704"/>
                  </a:lnTo>
                  <a:lnTo>
                    <a:pt x="11859" y="93253"/>
                  </a:lnTo>
                  <a:lnTo>
                    <a:pt x="0" y="70856"/>
                  </a:lnTo>
                  <a:close/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083902" y="2717418"/>
              <a:ext cx="331544" cy="1686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60248" y="2083066"/>
              <a:ext cx="268605" cy="457200"/>
            </a:xfrm>
            <a:custGeom>
              <a:avLst/>
              <a:gdLst/>
              <a:ahLst/>
              <a:cxnLst/>
              <a:rect l="l" t="t" r="r" b="b"/>
              <a:pathLst>
                <a:path w="268604" h="457200">
                  <a:moveTo>
                    <a:pt x="268490" y="0"/>
                  </a:moveTo>
                  <a:lnTo>
                    <a:pt x="0" y="0"/>
                  </a:lnTo>
                  <a:lnTo>
                    <a:pt x="0" y="440804"/>
                  </a:lnTo>
                  <a:lnTo>
                    <a:pt x="0" y="456933"/>
                  </a:lnTo>
                  <a:lnTo>
                    <a:pt x="268490" y="456933"/>
                  </a:lnTo>
                  <a:lnTo>
                    <a:pt x="268490" y="440804"/>
                  </a:lnTo>
                  <a:lnTo>
                    <a:pt x="268490" y="0"/>
                  </a:lnTo>
                  <a:close/>
                </a:path>
              </a:pathLst>
            </a:custGeom>
            <a:solidFill>
              <a:srgbClr val="A7A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460248" y="2083065"/>
              <a:ext cx="268605" cy="457200"/>
            </a:xfrm>
            <a:custGeom>
              <a:avLst/>
              <a:gdLst/>
              <a:ahLst/>
              <a:cxnLst/>
              <a:rect l="l" t="t" r="r" b="b"/>
              <a:pathLst>
                <a:path w="268604" h="457200">
                  <a:moveTo>
                    <a:pt x="0" y="0"/>
                  </a:moveTo>
                  <a:lnTo>
                    <a:pt x="268498" y="0"/>
                  </a:lnTo>
                  <a:lnTo>
                    <a:pt x="268498" y="456934"/>
                  </a:lnTo>
                  <a:lnTo>
                    <a:pt x="0" y="45693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44110" y="2066924"/>
              <a:ext cx="268605" cy="457200"/>
            </a:xfrm>
            <a:custGeom>
              <a:avLst/>
              <a:gdLst/>
              <a:ahLst/>
              <a:cxnLst/>
              <a:rect l="l" t="t" r="r" b="b"/>
              <a:pathLst>
                <a:path w="268604" h="457200">
                  <a:moveTo>
                    <a:pt x="268498" y="0"/>
                  </a:moveTo>
                  <a:lnTo>
                    <a:pt x="0" y="0"/>
                  </a:lnTo>
                  <a:lnTo>
                    <a:pt x="0" y="456935"/>
                  </a:lnTo>
                  <a:lnTo>
                    <a:pt x="268498" y="456935"/>
                  </a:lnTo>
                  <a:lnTo>
                    <a:pt x="2684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44110" y="2066924"/>
              <a:ext cx="268605" cy="457200"/>
            </a:xfrm>
            <a:custGeom>
              <a:avLst/>
              <a:gdLst/>
              <a:ahLst/>
              <a:cxnLst/>
              <a:rect l="l" t="t" r="r" b="b"/>
              <a:pathLst>
                <a:path w="268604" h="457200">
                  <a:moveTo>
                    <a:pt x="0" y="0"/>
                  </a:moveTo>
                  <a:lnTo>
                    <a:pt x="268498" y="0"/>
                  </a:lnTo>
                  <a:lnTo>
                    <a:pt x="268498" y="456934"/>
                  </a:lnTo>
                  <a:lnTo>
                    <a:pt x="0" y="45693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44110" y="2163210"/>
              <a:ext cx="268605" cy="635"/>
            </a:xfrm>
            <a:custGeom>
              <a:avLst/>
              <a:gdLst/>
              <a:ahLst/>
              <a:cxnLst/>
              <a:rect l="l" t="t" r="r" b="b"/>
              <a:pathLst>
                <a:path w="268604" h="635">
                  <a:moveTo>
                    <a:pt x="0" y="0"/>
                  </a:moveTo>
                  <a:lnTo>
                    <a:pt x="268498" y="55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48005" y="2263390"/>
              <a:ext cx="273050" cy="635"/>
            </a:xfrm>
            <a:custGeom>
              <a:avLst/>
              <a:gdLst/>
              <a:ahLst/>
              <a:cxnLst/>
              <a:rect l="l" t="t" r="r" b="b"/>
              <a:pathLst>
                <a:path w="273050" h="635">
                  <a:moveTo>
                    <a:pt x="0" y="0"/>
                  </a:moveTo>
                  <a:lnTo>
                    <a:pt x="272672" y="27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43554" y="2355779"/>
              <a:ext cx="273050" cy="635"/>
            </a:xfrm>
            <a:custGeom>
              <a:avLst/>
              <a:gdLst/>
              <a:ahLst/>
              <a:cxnLst/>
              <a:rect l="l" t="t" r="r" b="b"/>
              <a:pathLst>
                <a:path w="273050" h="635">
                  <a:moveTo>
                    <a:pt x="0" y="0"/>
                  </a:moveTo>
                  <a:lnTo>
                    <a:pt x="272673" y="27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442998" y="2439541"/>
              <a:ext cx="269240" cy="635"/>
            </a:xfrm>
            <a:custGeom>
              <a:avLst/>
              <a:gdLst/>
              <a:ahLst/>
              <a:cxnLst/>
              <a:rect l="l" t="t" r="r" b="b"/>
              <a:pathLst>
                <a:path w="269240" h="635">
                  <a:moveTo>
                    <a:pt x="0" y="0"/>
                  </a:moveTo>
                  <a:lnTo>
                    <a:pt x="269056" y="55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585871" y="2097088"/>
              <a:ext cx="40005" cy="47625"/>
            </a:xfrm>
            <a:custGeom>
              <a:avLst/>
              <a:gdLst/>
              <a:ahLst/>
              <a:cxnLst/>
              <a:rect l="l" t="t" r="r" b="b"/>
              <a:pathLst>
                <a:path w="40004" h="47625">
                  <a:moveTo>
                    <a:pt x="19843" y="0"/>
                  </a:moveTo>
                  <a:lnTo>
                    <a:pt x="12119" y="1864"/>
                  </a:lnTo>
                  <a:lnTo>
                    <a:pt x="5812" y="6947"/>
                  </a:lnTo>
                  <a:lnTo>
                    <a:pt x="1559" y="14486"/>
                  </a:lnTo>
                  <a:lnTo>
                    <a:pt x="0" y="23719"/>
                  </a:lnTo>
                  <a:lnTo>
                    <a:pt x="1559" y="32952"/>
                  </a:lnTo>
                  <a:lnTo>
                    <a:pt x="5812" y="40492"/>
                  </a:lnTo>
                  <a:lnTo>
                    <a:pt x="12119" y="45575"/>
                  </a:lnTo>
                  <a:lnTo>
                    <a:pt x="19843" y="47439"/>
                  </a:lnTo>
                  <a:lnTo>
                    <a:pt x="27568" y="45575"/>
                  </a:lnTo>
                  <a:lnTo>
                    <a:pt x="33876" y="40492"/>
                  </a:lnTo>
                  <a:lnTo>
                    <a:pt x="38129" y="32952"/>
                  </a:lnTo>
                  <a:lnTo>
                    <a:pt x="39688" y="23719"/>
                  </a:lnTo>
                  <a:lnTo>
                    <a:pt x="38129" y="14486"/>
                  </a:lnTo>
                  <a:lnTo>
                    <a:pt x="33876" y="6947"/>
                  </a:lnTo>
                  <a:lnTo>
                    <a:pt x="27568" y="1864"/>
                  </a:lnTo>
                  <a:lnTo>
                    <a:pt x="19843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585871" y="2097089"/>
              <a:ext cx="40005" cy="47625"/>
            </a:xfrm>
            <a:custGeom>
              <a:avLst/>
              <a:gdLst/>
              <a:ahLst/>
              <a:cxnLst/>
              <a:rect l="l" t="t" r="r" b="b"/>
              <a:pathLst>
                <a:path w="40004" h="47625">
                  <a:moveTo>
                    <a:pt x="0" y="23719"/>
                  </a:moveTo>
                  <a:lnTo>
                    <a:pt x="1559" y="14487"/>
                  </a:lnTo>
                  <a:lnTo>
                    <a:pt x="5812" y="6947"/>
                  </a:lnTo>
                  <a:lnTo>
                    <a:pt x="12119" y="1864"/>
                  </a:lnTo>
                  <a:lnTo>
                    <a:pt x="19843" y="0"/>
                  </a:lnTo>
                  <a:lnTo>
                    <a:pt x="27568" y="1864"/>
                  </a:lnTo>
                  <a:lnTo>
                    <a:pt x="33875" y="6947"/>
                  </a:lnTo>
                  <a:lnTo>
                    <a:pt x="38128" y="14487"/>
                  </a:lnTo>
                  <a:lnTo>
                    <a:pt x="39688" y="23719"/>
                  </a:lnTo>
                  <a:lnTo>
                    <a:pt x="38128" y="32952"/>
                  </a:lnTo>
                  <a:lnTo>
                    <a:pt x="33875" y="40492"/>
                  </a:lnTo>
                  <a:lnTo>
                    <a:pt x="27568" y="45576"/>
                  </a:lnTo>
                  <a:lnTo>
                    <a:pt x="19843" y="47440"/>
                  </a:lnTo>
                  <a:lnTo>
                    <a:pt x="12119" y="45576"/>
                  </a:lnTo>
                  <a:lnTo>
                    <a:pt x="5812" y="40492"/>
                  </a:lnTo>
                  <a:lnTo>
                    <a:pt x="1559" y="32952"/>
                  </a:lnTo>
                  <a:lnTo>
                    <a:pt x="0" y="23719"/>
                  </a:lnTo>
                  <a:close/>
                </a:path>
              </a:pathLst>
            </a:custGeom>
            <a:ln w="952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85871" y="2190936"/>
              <a:ext cx="40005" cy="47625"/>
            </a:xfrm>
            <a:custGeom>
              <a:avLst/>
              <a:gdLst/>
              <a:ahLst/>
              <a:cxnLst/>
              <a:rect l="l" t="t" r="r" b="b"/>
              <a:pathLst>
                <a:path w="40004" h="47625">
                  <a:moveTo>
                    <a:pt x="19843" y="0"/>
                  </a:moveTo>
                  <a:lnTo>
                    <a:pt x="12119" y="1864"/>
                  </a:lnTo>
                  <a:lnTo>
                    <a:pt x="5812" y="6947"/>
                  </a:lnTo>
                  <a:lnTo>
                    <a:pt x="1559" y="14486"/>
                  </a:lnTo>
                  <a:lnTo>
                    <a:pt x="0" y="23719"/>
                  </a:lnTo>
                  <a:lnTo>
                    <a:pt x="1559" y="32952"/>
                  </a:lnTo>
                  <a:lnTo>
                    <a:pt x="5812" y="40492"/>
                  </a:lnTo>
                  <a:lnTo>
                    <a:pt x="12119" y="45575"/>
                  </a:lnTo>
                  <a:lnTo>
                    <a:pt x="19843" y="47439"/>
                  </a:lnTo>
                  <a:lnTo>
                    <a:pt x="27568" y="45575"/>
                  </a:lnTo>
                  <a:lnTo>
                    <a:pt x="33876" y="40492"/>
                  </a:lnTo>
                  <a:lnTo>
                    <a:pt x="38129" y="32952"/>
                  </a:lnTo>
                  <a:lnTo>
                    <a:pt x="39688" y="23719"/>
                  </a:lnTo>
                  <a:lnTo>
                    <a:pt x="38129" y="14486"/>
                  </a:lnTo>
                  <a:lnTo>
                    <a:pt x="33876" y="6947"/>
                  </a:lnTo>
                  <a:lnTo>
                    <a:pt x="27568" y="1864"/>
                  </a:lnTo>
                  <a:lnTo>
                    <a:pt x="19843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85871" y="2190936"/>
              <a:ext cx="40005" cy="47625"/>
            </a:xfrm>
            <a:custGeom>
              <a:avLst/>
              <a:gdLst/>
              <a:ahLst/>
              <a:cxnLst/>
              <a:rect l="l" t="t" r="r" b="b"/>
              <a:pathLst>
                <a:path w="40004" h="47625">
                  <a:moveTo>
                    <a:pt x="0" y="23719"/>
                  </a:moveTo>
                  <a:lnTo>
                    <a:pt x="1559" y="14487"/>
                  </a:lnTo>
                  <a:lnTo>
                    <a:pt x="5812" y="6947"/>
                  </a:lnTo>
                  <a:lnTo>
                    <a:pt x="12119" y="1864"/>
                  </a:lnTo>
                  <a:lnTo>
                    <a:pt x="19843" y="0"/>
                  </a:lnTo>
                  <a:lnTo>
                    <a:pt x="27568" y="1864"/>
                  </a:lnTo>
                  <a:lnTo>
                    <a:pt x="33875" y="6947"/>
                  </a:lnTo>
                  <a:lnTo>
                    <a:pt x="38128" y="14487"/>
                  </a:lnTo>
                  <a:lnTo>
                    <a:pt x="39688" y="23719"/>
                  </a:lnTo>
                  <a:lnTo>
                    <a:pt x="38128" y="32952"/>
                  </a:lnTo>
                  <a:lnTo>
                    <a:pt x="33875" y="40492"/>
                  </a:lnTo>
                  <a:lnTo>
                    <a:pt x="27568" y="45576"/>
                  </a:lnTo>
                  <a:lnTo>
                    <a:pt x="19843" y="47440"/>
                  </a:lnTo>
                  <a:lnTo>
                    <a:pt x="12119" y="45576"/>
                  </a:lnTo>
                  <a:lnTo>
                    <a:pt x="5812" y="40492"/>
                  </a:lnTo>
                  <a:lnTo>
                    <a:pt x="1559" y="32952"/>
                  </a:lnTo>
                  <a:lnTo>
                    <a:pt x="0" y="23719"/>
                  </a:lnTo>
                  <a:close/>
                </a:path>
              </a:pathLst>
            </a:custGeom>
            <a:ln w="952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289135" y="3176588"/>
              <a:ext cx="465455" cy="122555"/>
            </a:xfrm>
            <a:custGeom>
              <a:avLst/>
              <a:gdLst/>
              <a:ahLst/>
              <a:cxnLst/>
              <a:rect l="l" t="t" r="r" b="b"/>
              <a:pathLst>
                <a:path w="465454" h="122554">
                  <a:moveTo>
                    <a:pt x="232568" y="0"/>
                  </a:moveTo>
                  <a:lnTo>
                    <a:pt x="159059" y="3115"/>
                  </a:lnTo>
                  <a:lnTo>
                    <a:pt x="95216" y="11792"/>
                  </a:lnTo>
                  <a:lnTo>
                    <a:pt x="44872" y="25022"/>
                  </a:lnTo>
                  <a:lnTo>
                    <a:pt x="0" y="61118"/>
                  </a:lnTo>
                  <a:lnTo>
                    <a:pt x="11856" y="80437"/>
                  </a:lnTo>
                  <a:lnTo>
                    <a:pt x="44872" y="97214"/>
                  </a:lnTo>
                  <a:lnTo>
                    <a:pt x="95216" y="110445"/>
                  </a:lnTo>
                  <a:lnTo>
                    <a:pt x="159059" y="119121"/>
                  </a:lnTo>
                  <a:lnTo>
                    <a:pt x="232568" y="122237"/>
                  </a:lnTo>
                  <a:lnTo>
                    <a:pt x="306079" y="119121"/>
                  </a:lnTo>
                  <a:lnTo>
                    <a:pt x="369921" y="110445"/>
                  </a:lnTo>
                  <a:lnTo>
                    <a:pt x="420266" y="97214"/>
                  </a:lnTo>
                  <a:lnTo>
                    <a:pt x="453282" y="80437"/>
                  </a:lnTo>
                  <a:lnTo>
                    <a:pt x="465138" y="61118"/>
                  </a:lnTo>
                  <a:lnTo>
                    <a:pt x="453282" y="41800"/>
                  </a:lnTo>
                  <a:lnTo>
                    <a:pt x="420266" y="25022"/>
                  </a:lnTo>
                  <a:lnTo>
                    <a:pt x="369921" y="11792"/>
                  </a:lnTo>
                  <a:lnTo>
                    <a:pt x="306079" y="3115"/>
                  </a:lnTo>
                  <a:lnTo>
                    <a:pt x="232568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89135" y="3176588"/>
              <a:ext cx="465455" cy="122555"/>
            </a:xfrm>
            <a:custGeom>
              <a:avLst/>
              <a:gdLst/>
              <a:ahLst/>
              <a:cxnLst/>
              <a:rect l="l" t="t" r="r" b="b"/>
              <a:pathLst>
                <a:path w="465454" h="122554">
                  <a:moveTo>
                    <a:pt x="0" y="61119"/>
                  </a:moveTo>
                  <a:lnTo>
                    <a:pt x="44872" y="25022"/>
                  </a:lnTo>
                  <a:lnTo>
                    <a:pt x="95216" y="11792"/>
                  </a:lnTo>
                  <a:lnTo>
                    <a:pt x="159059" y="3115"/>
                  </a:lnTo>
                  <a:lnTo>
                    <a:pt x="232568" y="0"/>
                  </a:lnTo>
                  <a:lnTo>
                    <a:pt x="306078" y="3115"/>
                  </a:lnTo>
                  <a:lnTo>
                    <a:pt x="369921" y="11792"/>
                  </a:lnTo>
                  <a:lnTo>
                    <a:pt x="420265" y="25022"/>
                  </a:lnTo>
                  <a:lnTo>
                    <a:pt x="453281" y="41800"/>
                  </a:lnTo>
                  <a:lnTo>
                    <a:pt x="465138" y="61119"/>
                  </a:lnTo>
                  <a:lnTo>
                    <a:pt x="453281" y="80437"/>
                  </a:lnTo>
                  <a:lnTo>
                    <a:pt x="420265" y="97215"/>
                  </a:lnTo>
                  <a:lnTo>
                    <a:pt x="369921" y="110445"/>
                  </a:lnTo>
                  <a:lnTo>
                    <a:pt x="306078" y="119122"/>
                  </a:lnTo>
                  <a:lnTo>
                    <a:pt x="232568" y="122237"/>
                  </a:lnTo>
                  <a:lnTo>
                    <a:pt x="159059" y="119122"/>
                  </a:lnTo>
                  <a:lnTo>
                    <a:pt x="95216" y="110445"/>
                  </a:lnTo>
                  <a:lnTo>
                    <a:pt x="44872" y="97215"/>
                  </a:lnTo>
                  <a:lnTo>
                    <a:pt x="11856" y="80437"/>
                  </a:lnTo>
                  <a:lnTo>
                    <a:pt x="0" y="61119"/>
                  </a:lnTo>
                  <a:close/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289135" y="3167063"/>
              <a:ext cx="1905" cy="76200"/>
            </a:xfrm>
            <a:custGeom>
              <a:avLst/>
              <a:gdLst/>
              <a:ahLst/>
              <a:cxnLst/>
              <a:rect l="l" t="t" r="r" b="b"/>
              <a:pathLst>
                <a:path w="1904" h="76200">
                  <a:moveTo>
                    <a:pt x="793" y="-6349"/>
                  </a:moveTo>
                  <a:lnTo>
                    <a:pt x="793" y="82549"/>
                  </a:lnTo>
                </a:path>
              </a:pathLst>
            </a:custGeom>
            <a:ln w="14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747922" y="3167063"/>
              <a:ext cx="12700" cy="73025"/>
            </a:xfrm>
            <a:custGeom>
              <a:avLst/>
              <a:gdLst/>
              <a:ahLst/>
              <a:cxnLst/>
              <a:rect l="l" t="t" r="r" b="b"/>
              <a:pathLst>
                <a:path w="12700" h="73025">
                  <a:moveTo>
                    <a:pt x="6350" y="0"/>
                  </a:moveTo>
                  <a:lnTo>
                    <a:pt x="6350" y="69850"/>
                  </a:lnTo>
                </a:path>
                <a:path w="12700" h="73025">
                  <a:moveTo>
                    <a:pt x="0" y="73025"/>
                  </a:moveTo>
                  <a:lnTo>
                    <a:pt x="12700" y="73025"/>
                  </a:lnTo>
                </a:path>
              </a:pathLst>
            </a:custGeom>
            <a:ln w="12700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281189" y="3078174"/>
              <a:ext cx="473075" cy="163830"/>
            </a:xfrm>
            <a:custGeom>
              <a:avLst/>
              <a:gdLst/>
              <a:ahLst/>
              <a:cxnLst/>
              <a:rect l="l" t="t" r="r" b="b"/>
              <a:pathLst>
                <a:path w="473075" h="163830">
                  <a:moveTo>
                    <a:pt x="473075" y="84124"/>
                  </a:moveTo>
                  <a:lnTo>
                    <a:pt x="458470" y="84124"/>
                  </a:lnTo>
                  <a:lnTo>
                    <a:pt x="465137" y="71437"/>
                  </a:lnTo>
                  <a:lnTo>
                    <a:pt x="453288" y="48856"/>
                  </a:lnTo>
                  <a:lnTo>
                    <a:pt x="420268" y="29248"/>
                  </a:lnTo>
                  <a:lnTo>
                    <a:pt x="369925" y="13779"/>
                  </a:lnTo>
                  <a:lnTo>
                    <a:pt x="306082" y="3632"/>
                  </a:lnTo>
                  <a:lnTo>
                    <a:pt x="232575" y="0"/>
                  </a:lnTo>
                  <a:lnTo>
                    <a:pt x="159054" y="3632"/>
                  </a:lnTo>
                  <a:lnTo>
                    <a:pt x="95211" y="13779"/>
                  </a:lnTo>
                  <a:lnTo>
                    <a:pt x="44869" y="29248"/>
                  </a:lnTo>
                  <a:lnTo>
                    <a:pt x="11861" y="48856"/>
                  </a:lnTo>
                  <a:lnTo>
                    <a:pt x="0" y="71437"/>
                  </a:lnTo>
                  <a:lnTo>
                    <a:pt x="9169" y="88900"/>
                  </a:lnTo>
                  <a:lnTo>
                    <a:pt x="7937" y="88900"/>
                  </a:lnTo>
                  <a:lnTo>
                    <a:pt x="7937" y="163512"/>
                  </a:lnTo>
                  <a:lnTo>
                    <a:pt x="119062" y="163512"/>
                  </a:lnTo>
                  <a:lnTo>
                    <a:pt x="119062" y="132880"/>
                  </a:lnTo>
                  <a:lnTo>
                    <a:pt x="159054" y="139230"/>
                  </a:lnTo>
                  <a:lnTo>
                    <a:pt x="232575" y="142875"/>
                  </a:lnTo>
                  <a:lnTo>
                    <a:pt x="306082" y="139230"/>
                  </a:lnTo>
                  <a:lnTo>
                    <a:pt x="333375" y="134899"/>
                  </a:lnTo>
                  <a:lnTo>
                    <a:pt x="333375" y="158750"/>
                  </a:lnTo>
                  <a:lnTo>
                    <a:pt x="473075" y="158750"/>
                  </a:lnTo>
                  <a:lnTo>
                    <a:pt x="473075" y="84124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281197" y="3078163"/>
              <a:ext cx="465455" cy="142875"/>
            </a:xfrm>
            <a:custGeom>
              <a:avLst/>
              <a:gdLst/>
              <a:ahLst/>
              <a:cxnLst/>
              <a:rect l="l" t="t" r="r" b="b"/>
              <a:pathLst>
                <a:path w="465454" h="142875">
                  <a:moveTo>
                    <a:pt x="0" y="71437"/>
                  </a:moveTo>
                  <a:lnTo>
                    <a:pt x="44872" y="29247"/>
                  </a:lnTo>
                  <a:lnTo>
                    <a:pt x="95216" y="13783"/>
                  </a:lnTo>
                  <a:lnTo>
                    <a:pt x="159059" y="3641"/>
                  </a:lnTo>
                  <a:lnTo>
                    <a:pt x="232568" y="0"/>
                  </a:lnTo>
                  <a:lnTo>
                    <a:pt x="306078" y="3641"/>
                  </a:lnTo>
                  <a:lnTo>
                    <a:pt x="369921" y="13783"/>
                  </a:lnTo>
                  <a:lnTo>
                    <a:pt x="420265" y="29247"/>
                  </a:lnTo>
                  <a:lnTo>
                    <a:pt x="453281" y="48857"/>
                  </a:lnTo>
                  <a:lnTo>
                    <a:pt x="465138" y="71437"/>
                  </a:lnTo>
                  <a:lnTo>
                    <a:pt x="453281" y="94017"/>
                  </a:lnTo>
                  <a:lnTo>
                    <a:pt x="420265" y="113628"/>
                  </a:lnTo>
                  <a:lnTo>
                    <a:pt x="369921" y="129092"/>
                  </a:lnTo>
                  <a:lnTo>
                    <a:pt x="306078" y="139234"/>
                  </a:lnTo>
                  <a:lnTo>
                    <a:pt x="232568" y="142876"/>
                  </a:lnTo>
                  <a:lnTo>
                    <a:pt x="159059" y="139234"/>
                  </a:lnTo>
                  <a:lnTo>
                    <a:pt x="95216" y="129092"/>
                  </a:lnTo>
                  <a:lnTo>
                    <a:pt x="44872" y="113628"/>
                  </a:lnTo>
                  <a:lnTo>
                    <a:pt x="11856" y="94017"/>
                  </a:lnTo>
                  <a:lnTo>
                    <a:pt x="0" y="71437"/>
                  </a:lnTo>
                  <a:close/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369152" y="3094036"/>
              <a:ext cx="258119" cy="2487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984335" y="3632201"/>
              <a:ext cx="771525" cy="0"/>
            </a:xfrm>
            <a:custGeom>
              <a:avLst/>
              <a:gdLst/>
              <a:ahLst/>
              <a:cxnLst/>
              <a:rect l="l" t="t" r="r" b="b"/>
              <a:pathLst>
                <a:path w="771525">
                  <a:moveTo>
                    <a:pt x="0" y="0"/>
                  </a:moveTo>
                  <a:lnTo>
                    <a:pt x="771524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151022" y="3289300"/>
              <a:ext cx="271780" cy="342900"/>
            </a:xfrm>
            <a:custGeom>
              <a:avLst/>
              <a:gdLst/>
              <a:ahLst/>
              <a:cxnLst/>
              <a:rect l="l" t="t" r="r" b="b"/>
              <a:pathLst>
                <a:path w="271779" h="342900">
                  <a:moveTo>
                    <a:pt x="271463" y="0"/>
                  </a:moveTo>
                  <a:lnTo>
                    <a:pt x="0" y="3428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606510" y="2116139"/>
              <a:ext cx="1443355" cy="1490980"/>
            </a:xfrm>
            <a:custGeom>
              <a:avLst/>
              <a:gdLst/>
              <a:ahLst/>
              <a:cxnLst/>
              <a:rect l="l" t="t" r="r" b="b"/>
              <a:pathLst>
                <a:path w="1443354" h="1490979">
                  <a:moveTo>
                    <a:pt x="0" y="0"/>
                  </a:moveTo>
                  <a:lnTo>
                    <a:pt x="0" y="437356"/>
                  </a:lnTo>
                  <a:lnTo>
                    <a:pt x="341312" y="446881"/>
                  </a:lnTo>
                  <a:lnTo>
                    <a:pt x="137318" y="675481"/>
                  </a:lnTo>
                  <a:lnTo>
                    <a:pt x="1251743" y="700881"/>
                  </a:lnTo>
                  <a:lnTo>
                    <a:pt x="615156" y="1490662"/>
                  </a:lnTo>
                  <a:lnTo>
                    <a:pt x="1443036" y="1490662"/>
                  </a:lnTo>
                  <a:lnTo>
                    <a:pt x="1443036" y="1166018"/>
                  </a:lnTo>
                </a:path>
              </a:pathLst>
            </a:custGeom>
            <a:ln w="3809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992398" y="3244057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57150" y="0"/>
                  </a:moveTo>
                  <a:lnTo>
                    <a:pt x="0" y="114300"/>
                  </a:lnTo>
                  <a:lnTo>
                    <a:pt x="114300" y="1143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877846" y="3632200"/>
              <a:ext cx="638175" cy="6350"/>
            </a:xfrm>
            <a:custGeom>
              <a:avLst/>
              <a:gdLst/>
              <a:ahLst/>
              <a:cxnLst/>
              <a:rect l="l" t="t" r="r" b="b"/>
              <a:pathLst>
                <a:path w="638175" h="6350">
                  <a:moveTo>
                    <a:pt x="638174" y="0"/>
                  </a:moveTo>
                  <a:lnTo>
                    <a:pt x="0" y="634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520785" y="3594100"/>
              <a:ext cx="463550" cy="122555"/>
            </a:xfrm>
            <a:custGeom>
              <a:avLst/>
              <a:gdLst/>
              <a:ahLst/>
              <a:cxnLst/>
              <a:rect l="l" t="t" r="r" b="b"/>
              <a:pathLst>
                <a:path w="463550" h="122554">
                  <a:moveTo>
                    <a:pt x="231775" y="0"/>
                  </a:moveTo>
                  <a:lnTo>
                    <a:pt x="158516" y="3115"/>
                  </a:lnTo>
                  <a:lnTo>
                    <a:pt x="94891" y="11792"/>
                  </a:lnTo>
                  <a:lnTo>
                    <a:pt x="44719" y="25023"/>
                  </a:lnTo>
                  <a:lnTo>
                    <a:pt x="0" y="61120"/>
                  </a:lnTo>
                  <a:lnTo>
                    <a:pt x="11816" y="80437"/>
                  </a:lnTo>
                  <a:lnTo>
                    <a:pt x="44719" y="97215"/>
                  </a:lnTo>
                  <a:lnTo>
                    <a:pt x="94891" y="110446"/>
                  </a:lnTo>
                  <a:lnTo>
                    <a:pt x="158516" y="119122"/>
                  </a:lnTo>
                  <a:lnTo>
                    <a:pt x="231775" y="122238"/>
                  </a:lnTo>
                  <a:lnTo>
                    <a:pt x="305033" y="119122"/>
                  </a:lnTo>
                  <a:lnTo>
                    <a:pt x="368658" y="110446"/>
                  </a:lnTo>
                  <a:lnTo>
                    <a:pt x="418830" y="97215"/>
                  </a:lnTo>
                  <a:lnTo>
                    <a:pt x="451733" y="80437"/>
                  </a:lnTo>
                  <a:lnTo>
                    <a:pt x="463550" y="61120"/>
                  </a:lnTo>
                  <a:lnTo>
                    <a:pt x="451733" y="41801"/>
                  </a:lnTo>
                  <a:lnTo>
                    <a:pt x="418830" y="25023"/>
                  </a:lnTo>
                  <a:lnTo>
                    <a:pt x="368658" y="11792"/>
                  </a:lnTo>
                  <a:lnTo>
                    <a:pt x="305033" y="3115"/>
                  </a:lnTo>
                  <a:lnTo>
                    <a:pt x="231775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520785" y="3594100"/>
              <a:ext cx="463550" cy="122555"/>
            </a:xfrm>
            <a:custGeom>
              <a:avLst/>
              <a:gdLst/>
              <a:ahLst/>
              <a:cxnLst/>
              <a:rect l="l" t="t" r="r" b="b"/>
              <a:pathLst>
                <a:path w="463550" h="122554">
                  <a:moveTo>
                    <a:pt x="0" y="61119"/>
                  </a:moveTo>
                  <a:lnTo>
                    <a:pt x="44719" y="25022"/>
                  </a:lnTo>
                  <a:lnTo>
                    <a:pt x="94891" y="11792"/>
                  </a:lnTo>
                  <a:lnTo>
                    <a:pt x="158516" y="3115"/>
                  </a:lnTo>
                  <a:lnTo>
                    <a:pt x="231774" y="0"/>
                  </a:lnTo>
                  <a:lnTo>
                    <a:pt x="305033" y="3115"/>
                  </a:lnTo>
                  <a:lnTo>
                    <a:pt x="368658" y="11792"/>
                  </a:lnTo>
                  <a:lnTo>
                    <a:pt x="418830" y="25022"/>
                  </a:lnTo>
                  <a:lnTo>
                    <a:pt x="451733" y="41800"/>
                  </a:lnTo>
                  <a:lnTo>
                    <a:pt x="463549" y="61119"/>
                  </a:lnTo>
                  <a:lnTo>
                    <a:pt x="451733" y="80437"/>
                  </a:lnTo>
                  <a:lnTo>
                    <a:pt x="418830" y="97215"/>
                  </a:lnTo>
                  <a:lnTo>
                    <a:pt x="368658" y="110445"/>
                  </a:lnTo>
                  <a:lnTo>
                    <a:pt x="305033" y="119121"/>
                  </a:lnTo>
                  <a:lnTo>
                    <a:pt x="231774" y="122237"/>
                  </a:lnTo>
                  <a:lnTo>
                    <a:pt x="158516" y="119121"/>
                  </a:lnTo>
                  <a:lnTo>
                    <a:pt x="94891" y="110445"/>
                  </a:lnTo>
                  <a:lnTo>
                    <a:pt x="44719" y="97215"/>
                  </a:lnTo>
                  <a:lnTo>
                    <a:pt x="11816" y="80437"/>
                  </a:lnTo>
                  <a:lnTo>
                    <a:pt x="0" y="61119"/>
                  </a:lnTo>
                  <a:close/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517610" y="3584575"/>
              <a:ext cx="0" cy="74930"/>
            </a:xfrm>
            <a:custGeom>
              <a:avLst/>
              <a:gdLst/>
              <a:ahLst/>
              <a:cxnLst/>
              <a:rect l="l" t="t" r="r" b="b"/>
              <a:pathLst>
                <a:path h="74929">
                  <a:moveTo>
                    <a:pt x="0" y="0"/>
                  </a:moveTo>
                  <a:lnTo>
                    <a:pt x="0" y="746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977985" y="3584575"/>
              <a:ext cx="12700" cy="71755"/>
            </a:xfrm>
            <a:custGeom>
              <a:avLst/>
              <a:gdLst/>
              <a:ahLst/>
              <a:cxnLst/>
              <a:rect l="l" t="t" r="r" b="b"/>
              <a:pathLst>
                <a:path w="12700" h="71754">
                  <a:moveTo>
                    <a:pt x="6350" y="0"/>
                  </a:moveTo>
                  <a:lnTo>
                    <a:pt x="6350" y="68263"/>
                  </a:lnTo>
                </a:path>
                <a:path w="12700" h="71754">
                  <a:moveTo>
                    <a:pt x="0" y="71438"/>
                  </a:moveTo>
                  <a:lnTo>
                    <a:pt x="12700" y="71438"/>
                  </a:lnTo>
                </a:path>
              </a:pathLst>
            </a:custGeom>
            <a:ln w="12700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516014" y="3495674"/>
              <a:ext cx="468630" cy="163830"/>
            </a:xfrm>
            <a:custGeom>
              <a:avLst/>
              <a:gdLst/>
              <a:ahLst/>
              <a:cxnLst/>
              <a:rect l="l" t="t" r="r" b="b"/>
              <a:pathLst>
                <a:path w="468629" h="163829">
                  <a:moveTo>
                    <a:pt x="468312" y="84150"/>
                  </a:moveTo>
                  <a:lnTo>
                    <a:pt x="456895" y="84150"/>
                  </a:lnTo>
                  <a:lnTo>
                    <a:pt x="463550" y="71450"/>
                  </a:lnTo>
                  <a:lnTo>
                    <a:pt x="451739" y="48869"/>
                  </a:lnTo>
                  <a:lnTo>
                    <a:pt x="418833" y="29248"/>
                  </a:lnTo>
                  <a:lnTo>
                    <a:pt x="368655" y="13792"/>
                  </a:lnTo>
                  <a:lnTo>
                    <a:pt x="305041" y="3644"/>
                  </a:lnTo>
                  <a:lnTo>
                    <a:pt x="231775" y="0"/>
                  </a:lnTo>
                  <a:lnTo>
                    <a:pt x="158521" y="3644"/>
                  </a:lnTo>
                  <a:lnTo>
                    <a:pt x="94894" y="13792"/>
                  </a:lnTo>
                  <a:lnTo>
                    <a:pt x="44716" y="29248"/>
                  </a:lnTo>
                  <a:lnTo>
                    <a:pt x="11811" y="48869"/>
                  </a:lnTo>
                  <a:lnTo>
                    <a:pt x="0" y="71450"/>
                  </a:lnTo>
                  <a:lnTo>
                    <a:pt x="9118" y="88900"/>
                  </a:lnTo>
                  <a:lnTo>
                    <a:pt x="4762" y="88900"/>
                  </a:lnTo>
                  <a:lnTo>
                    <a:pt x="4762" y="163525"/>
                  </a:lnTo>
                  <a:lnTo>
                    <a:pt x="114300" y="163525"/>
                  </a:lnTo>
                  <a:lnTo>
                    <a:pt x="114300" y="132194"/>
                  </a:lnTo>
                  <a:lnTo>
                    <a:pt x="158521" y="139242"/>
                  </a:lnTo>
                  <a:lnTo>
                    <a:pt x="231775" y="142887"/>
                  </a:lnTo>
                  <a:lnTo>
                    <a:pt x="305041" y="139242"/>
                  </a:lnTo>
                  <a:lnTo>
                    <a:pt x="327025" y="135737"/>
                  </a:lnTo>
                  <a:lnTo>
                    <a:pt x="327025" y="157175"/>
                  </a:lnTo>
                  <a:lnTo>
                    <a:pt x="468312" y="157175"/>
                  </a:lnTo>
                  <a:lnTo>
                    <a:pt x="468312" y="8415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516021" y="3495675"/>
              <a:ext cx="463550" cy="142875"/>
            </a:xfrm>
            <a:custGeom>
              <a:avLst/>
              <a:gdLst/>
              <a:ahLst/>
              <a:cxnLst/>
              <a:rect l="l" t="t" r="r" b="b"/>
              <a:pathLst>
                <a:path w="463550" h="142875">
                  <a:moveTo>
                    <a:pt x="0" y="71437"/>
                  </a:moveTo>
                  <a:lnTo>
                    <a:pt x="44719" y="29247"/>
                  </a:lnTo>
                  <a:lnTo>
                    <a:pt x="94891" y="13783"/>
                  </a:lnTo>
                  <a:lnTo>
                    <a:pt x="158516" y="3641"/>
                  </a:lnTo>
                  <a:lnTo>
                    <a:pt x="231775" y="0"/>
                  </a:lnTo>
                  <a:lnTo>
                    <a:pt x="305033" y="3641"/>
                  </a:lnTo>
                  <a:lnTo>
                    <a:pt x="368658" y="13783"/>
                  </a:lnTo>
                  <a:lnTo>
                    <a:pt x="418830" y="29247"/>
                  </a:lnTo>
                  <a:lnTo>
                    <a:pt x="451733" y="48857"/>
                  </a:lnTo>
                  <a:lnTo>
                    <a:pt x="463549" y="71437"/>
                  </a:lnTo>
                  <a:lnTo>
                    <a:pt x="451733" y="94017"/>
                  </a:lnTo>
                  <a:lnTo>
                    <a:pt x="418830" y="113628"/>
                  </a:lnTo>
                  <a:lnTo>
                    <a:pt x="368658" y="129092"/>
                  </a:lnTo>
                  <a:lnTo>
                    <a:pt x="305033" y="139234"/>
                  </a:lnTo>
                  <a:lnTo>
                    <a:pt x="231775" y="142876"/>
                  </a:lnTo>
                  <a:lnTo>
                    <a:pt x="158516" y="139234"/>
                  </a:lnTo>
                  <a:lnTo>
                    <a:pt x="94891" y="129092"/>
                  </a:lnTo>
                  <a:lnTo>
                    <a:pt x="44719" y="113628"/>
                  </a:lnTo>
                  <a:lnTo>
                    <a:pt x="11816" y="94017"/>
                  </a:lnTo>
                  <a:lnTo>
                    <a:pt x="0" y="71437"/>
                  </a:lnTo>
                  <a:close/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543010" y="3511550"/>
              <a:ext cx="314324" cy="1841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241385" y="3106738"/>
              <a:ext cx="463550" cy="122555"/>
            </a:xfrm>
            <a:custGeom>
              <a:avLst/>
              <a:gdLst/>
              <a:ahLst/>
              <a:cxnLst/>
              <a:rect l="l" t="t" r="r" b="b"/>
              <a:pathLst>
                <a:path w="463550" h="122555">
                  <a:moveTo>
                    <a:pt x="231775" y="0"/>
                  </a:moveTo>
                  <a:lnTo>
                    <a:pt x="158516" y="3115"/>
                  </a:lnTo>
                  <a:lnTo>
                    <a:pt x="94891" y="11792"/>
                  </a:lnTo>
                  <a:lnTo>
                    <a:pt x="44719" y="25022"/>
                  </a:lnTo>
                  <a:lnTo>
                    <a:pt x="0" y="61118"/>
                  </a:lnTo>
                  <a:lnTo>
                    <a:pt x="11816" y="80437"/>
                  </a:lnTo>
                  <a:lnTo>
                    <a:pt x="44719" y="97214"/>
                  </a:lnTo>
                  <a:lnTo>
                    <a:pt x="94891" y="110445"/>
                  </a:lnTo>
                  <a:lnTo>
                    <a:pt x="158516" y="119121"/>
                  </a:lnTo>
                  <a:lnTo>
                    <a:pt x="231775" y="122237"/>
                  </a:lnTo>
                  <a:lnTo>
                    <a:pt x="305033" y="119121"/>
                  </a:lnTo>
                  <a:lnTo>
                    <a:pt x="368658" y="110445"/>
                  </a:lnTo>
                  <a:lnTo>
                    <a:pt x="418830" y="97214"/>
                  </a:lnTo>
                  <a:lnTo>
                    <a:pt x="451733" y="80437"/>
                  </a:lnTo>
                  <a:lnTo>
                    <a:pt x="463550" y="61118"/>
                  </a:lnTo>
                  <a:lnTo>
                    <a:pt x="451733" y="41800"/>
                  </a:lnTo>
                  <a:lnTo>
                    <a:pt x="418830" y="25022"/>
                  </a:lnTo>
                  <a:lnTo>
                    <a:pt x="368658" y="11792"/>
                  </a:lnTo>
                  <a:lnTo>
                    <a:pt x="305033" y="3115"/>
                  </a:lnTo>
                  <a:lnTo>
                    <a:pt x="231775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41385" y="3106738"/>
              <a:ext cx="463550" cy="122555"/>
            </a:xfrm>
            <a:custGeom>
              <a:avLst/>
              <a:gdLst/>
              <a:ahLst/>
              <a:cxnLst/>
              <a:rect l="l" t="t" r="r" b="b"/>
              <a:pathLst>
                <a:path w="463550" h="122555">
                  <a:moveTo>
                    <a:pt x="0" y="61119"/>
                  </a:moveTo>
                  <a:lnTo>
                    <a:pt x="44719" y="25022"/>
                  </a:lnTo>
                  <a:lnTo>
                    <a:pt x="94891" y="11792"/>
                  </a:lnTo>
                  <a:lnTo>
                    <a:pt x="158516" y="3115"/>
                  </a:lnTo>
                  <a:lnTo>
                    <a:pt x="231774" y="0"/>
                  </a:lnTo>
                  <a:lnTo>
                    <a:pt x="305033" y="3115"/>
                  </a:lnTo>
                  <a:lnTo>
                    <a:pt x="368658" y="11792"/>
                  </a:lnTo>
                  <a:lnTo>
                    <a:pt x="418830" y="25022"/>
                  </a:lnTo>
                  <a:lnTo>
                    <a:pt x="451733" y="41800"/>
                  </a:lnTo>
                  <a:lnTo>
                    <a:pt x="463549" y="61119"/>
                  </a:lnTo>
                  <a:lnTo>
                    <a:pt x="451733" y="80437"/>
                  </a:lnTo>
                  <a:lnTo>
                    <a:pt x="418830" y="97215"/>
                  </a:lnTo>
                  <a:lnTo>
                    <a:pt x="368658" y="110445"/>
                  </a:lnTo>
                  <a:lnTo>
                    <a:pt x="305033" y="119122"/>
                  </a:lnTo>
                  <a:lnTo>
                    <a:pt x="231774" y="122237"/>
                  </a:lnTo>
                  <a:lnTo>
                    <a:pt x="158516" y="119122"/>
                  </a:lnTo>
                  <a:lnTo>
                    <a:pt x="94891" y="110445"/>
                  </a:lnTo>
                  <a:lnTo>
                    <a:pt x="44719" y="97215"/>
                  </a:lnTo>
                  <a:lnTo>
                    <a:pt x="11816" y="80437"/>
                  </a:lnTo>
                  <a:lnTo>
                    <a:pt x="0" y="61119"/>
                  </a:lnTo>
                  <a:close/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241385" y="3097213"/>
              <a:ext cx="0" cy="74930"/>
            </a:xfrm>
            <a:custGeom>
              <a:avLst/>
              <a:gdLst/>
              <a:ahLst/>
              <a:cxnLst/>
              <a:rect l="l" t="t" r="r" b="b"/>
              <a:pathLst>
                <a:path h="74930">
                  <a:moveTo>
                    <a:pt x="0" y="0"/>
                  </a:moveTo>
                  <a:lnTo>
                    <a:pt x="1" y="7461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698585" y="3097213"/>
              <a:ext cx="12700" cy="71755"/>
            </a:xfrm>
            <a:custGeom>
              <a:avLst/>
              <a:gdLst/>
              <a:ahLst/>
              <a:cxnLst/>
              <a:rect l="l" t="t" r="r" b="b"/>
              <a:pathLst>
                <a:path w="12700" h="71755">
                  <a:moveTo>
                    <a:pt x="6350" y="0"/>
                  </a:moveTo>
                  <a:lnTo>
                    <a:pt x="6350" y="68261"/>
                  </a:lnTo>
                </a:path>
                <a:path w="12700" h="71755">
                  <a:moveTo>
                    <a:pt x="0" y="71436"/>
                  </a:moveTo>
                  <a:lnTo>
                    <a:pt x="12700" y="71436"/>
                  </a:lnTo>
                </a:path>
              </a:pathLst>
            </a:custGeom>
            <a:ln w="12700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236614" y="3009899"/>
              <a:ext cx="468630" cy="160655"/>
            </a:xfrm>
            <a:custGeom>
              <a:avLst/>
              <a:gdLst/>
              <a:ahLst/>
              <a:cxnLst/>
              <a:rect l="l" t="t" r="r" b="b"/>
              <a:pathLst>
                <a:path w="468629" h="160655">
                  <a:moveTo>
                    <a:pt x="468312" y="82550"/>
                  </a:moveTo>
                  <a:lnTo>
                    <a:pt x="458812" y="82550"/>
                  </a:lnTo>
                  <a:lnTo>
                    <a:pt x="465137" y="70650"/>
                  </a:lnTo>
                  <a:lnTo>
                    <a:pt x="453288" y="48323"/>
                  </a:lnTo>
                  <a:lnTo>
                    <a:pt x="420268" y="28930"/>
                  </a:lnTo>
                  <a:lnTo>
                    <a:pt x="369925" y="13639"/>
                  </a:lnTo>
                  <a:lnTo>
                    <a:pt x="306082" y="3606"/>
                  </a:lnTo>
                  <a:lnTo>
                    <a:pt x="232575" y="0"/>
                  </a:lnTo>
                  <a:lnTo>
                    <a:pt x="159067" y="3606"/>
                  </a:lnTo>
                  <a:lnTo>
                    <a:pt x="95224" y="13639"/>
                  </a:lnTo>
                  <a:lnTo>
                    <a:pt x="44869" y="28930"/>
                  </a:lnTo>
                  <a:lnTo>
                    <a:pt x="11861" y="48323"/>
                  </a:lnTo>
                  <a:lnTo>
                    <a:pt x="0" y="70650"/>
                  </a:lnTo>
                  <a:lnTo>
                    <a:pt x="8851" y="87325"/>
                  </a:lnTo>
                  <a:lnTo>
                    <a:pt x="4762" y="87325"/>
                  </a:lnTo>
                  <a:lnTo>
                    <a:pt x="4762" y="160350"/>
                  </a:lnTo>
                  <a:lnTo>
                    <a:pt x="114300" y="160350"/>
                  </a:lnTo>
                  <a:lnTo>
                    <a:pt x="114300" y="130670"/>
                  </a:lnTo>
                  <a:lnTo>
                    <a:pt x="159067" y="137693"/>
                  </a:lnTo>
                  <a:lnTo>
                    <a:pt x="232575" y="141300"/>
                  </a:lnTo>
                  <a:lnTo>
                    <a:pt x="306082" y="137693"/>
                  </a:lnTo>
                  <a:lnTo>
                    <a:pt x="328612" y="134162"/>
                  </a:lnTo>
                  <a:lnTo>
                    <a:pt x="328612" y="155575"/>
                  </a:lnTo>
                  <a:lnTo>
                    <a:pt x="468312" y="155575"/>
                  </a:lnTo>
                  <a:lnTo>
                    <a:pt x="468312" y="8255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236622" y="3009900"/>
              <a:ext cx="465455" cy="141605"/>
            </a:xfrm>
            <a:custGeom>
              <a:avLst/>
              <a:gdLst/>
              <a:ahLst/>
              <a:cxnLst/>
              <a:rect l="l" t="t" r="r" b="b"/>
              <a:pathLst>
                <a:path w="465454" h="141605">
                  <a:moveTo>
                    <a:pt x="0" y="70644"/>
                  </a:moveTo>
                  <a:lnTo>
                    <a:pt x="44872" y="28922"/>
                  </a:lnTo>
                  <a:lnTo>
                    <a:pt x="95216" y="13630"/>
                  </a:lnTo>
                  <a:lnTo>
                    <a:pt x="159059" y="3601"/>
                  </a:lnTo>
                  <a:lnTo>
                    <a:pt x="232569" y="0"/>
                  </a:lnTo>
                  <a:lnTo>
                    <a:pt x="306078" y="3601"/>
                  </a:lnTo>
                  <a:lnTo>
                    <a:pt x="369921" y="13630"/>
                  </a:lnTo>
                  <a:lnTo>
                    <a:pt x="420265" y="28922"/>
                  </a:lnTo>
                  <a:lnTo>
                    <a:pt x="453281" y="48315"/>
                  </a:lnTo>
                  <a:lnTo>
                    <a:pt x="465138" y="70644"/>
                  </a:lnTo>
                  <a:lnTo>
                    <a:pt x="453281" y="92973"/>
                  </a:lnTo>
                  <a:lnTo>
                    <a:pt x="420265" y="112365"/>
                  </a:lnTo>
                  <a:lnTo>
                    <a:pt x="369921" y="127657"/>
                  </a:lnTo>
                  <a:lnTo>
                    <a:pt x="306078" y="137686"/>
                  </a:lnTo>
                  <a:lnTo>
                    <a:pt x="232569" y="141287"/>
                  </a:lnTo>
                  <a:lnTo>
                    <a:pt x="159059" y="137686"/>
                  </a:lnTo>
                  <a:lnTo>
                    <a:pt x="95216" y="127657"/>
                  </a:lnTo>
                  <a:lnTo>
                    <a:pt x="44872" y="112365"/>
                  </a:lnTo>
                  <a:lnTo>
                    <a:pt x="11856" y="92973"/>
                  </a:lnTo>
                  <a:lnTo>
                    <a:pt x="0" y="70644"/>
                  </a:lnTo>
                  <a:close/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335048" y="3024186"/>
              <a:ext cx="242886" cy="11430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960397" y="3209925"/>
              <a:ext cx="379730" cy="422275"/>
            </a:xfrm>
            <a:custGeom>
              <a:avLst/>
              <a:gdLst/>
              <a:ahLst/>
              <a:cxnLst/>
              <a:rect l="l" t="t" r="r" b="b"/>
              <a:pathLst>
                <a:path w="379729" h="422275">
                  <a:moveTo>
                    <a:pt x="379412" y="0"/>
                  </a:moveTo>
                  <a:lnTo>
                    <a:pt x="0" y="42227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359653" y="2963710"/>
              <a:ext cx="201611" cy="2035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582361" y="3111766"/>
              <a:ext cx="268605" cy="457200"/>
            </a:xfrm>
            <a:custGeom>
              <a:avLst/>
              <a:gdLst/>
              <a:ahLst/>
              <a:cxnLst/>
              <a:rect l="l" t="t" r="r" b="b"/>
              <a:pathLst>
                <a:path w="268604" h="457200">
                  <a:moveTo>
                    <a:pt x="268490" y="0"/>
                  </a:moveTo>
                  <a:lnTo>
                    <a:pt x="0" y="0"/>
                  </a:lnTo>
                  <a:lnTo>
                    <a:pt x="0" y="440804"/>
                  </a:lnTo>
                  <a:lnTo>
                    <a:pt x="0" y="456933"/>
                  </a:lnTo>
                  <a:lnTo>
                    <a:pt x="268490" y="456933"/>
                  </a:lnTo>
                  <a:lnTo>
                    <a:pt x="268490" y="440804"/>
                  </a:lnTo>
                  <a:lnTo>
                    <a:pt x="268490" y="0"/>
                  </a:lnTo>
                  <a:close/>
                </a:path>
              </a:pathLst>
            </a:custGeom>
            <a:solidFill>
              <a:srgbClr val="A7A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582361" y="3111765"/>
              <a:ext cx="268605" cy="457200"/>
            </a:xfrm>
            <a:custGeom>
              <a:avLst/>
              <a:gdLst/>
              <a:ahLst/>
              <a:cxnLst/>
              <a:rect l="l" t="t" r="r" b="b"/>
              <a:pathLst>
                <a:path w="268604" h="457200">
                  <a:moveTo>
                    <a:pt x="0" y="0"/>
                  </a:moveTo>
                  <a:lnTo>
                    <a:pt x="268499" y="0"/>
                  </a:lnTo>
                  <a:lnTo>
                    <a:pt x="268499" y="456934"/>
                  </a:lnTo>
                  <a:lnTo>
                    <a:pt x="0" y="45693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566223" y="3095625"/>
              <a:ext cx="268605" cy="457200"/>
            </a:xfrm>
            <a:custGeom>
              <a:avLst/>
              <a:gdLst/>
              <a:ahLst/>
              <a:cxnLst/>
              <a:rect l="l" t="t" r="r" b="b"/>
              <a:pathLst>
                <a:path w="268604" h="457200">
                  <a:moveTo>
                    <a:pt x="268499" y="0"/>
                  </a:moveTo>
                  <a:lnTo>
                    <a:pt x="0" y="0"/>
                  </a:lnTo>
                  <a:lnTo>
                    <a:pt x="0" y="456935"/>
                  </a:lnTo>
                  <a:lnTo>
                    <a:pt x="268499" y="456935"/>
                  </a:lnTo>
                  <a:lnTo>
                    <a:pt x="2684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566222" y="3095625"/>
              <a:ext cx="268605" cy="457200"/>
            </a:xfrm>
            <a:custGeom>
              <a:avLst/>
              <a:gdLst/>
              <a:ahLst/>
              <a:cxnLst/>
              <a:rect l="l" t="t" r="r" b="b"/>
              <a:pathLst>
                <a:path w="268604" h="457200">
                  <a:moveTo>
                    <a:pt x="0" y="0"/>
                  </a:moveTo>
                  <a:lnTo>
                    <a:pt x="268499" y="0"/>
                  </a:lnTo>
                  <a:lnTo>
                    <a:pt x="268499" y="456934"/>
                  </a:lnTo>
                  <a:lnTo>
                    <a:pt x="0" y="45693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566222" y="3191910"/>
              <a:ext cx="268605" cy="635"/>
            </a:xfrm>
            <a:custGeom>
              <a:avLst/>
              <a:gdLst/>
              <a:ahLst/>
              <a:cxnLst/>
              <a:rect l="l" t="t" r="r" b="b"/>
              <a:pathLst>
                <a:path w="268604" h="635">
                  <a:moveTo>
                    <a:pt x="0" y="0"/>
                  </a:moveTo>
                  <a:lnTo>
                    <a:pt x="268499" y="55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570118" y="3292090"/>
              <a:ext cx="273050" cy="635"/>
            </a:xfrm>
            <a:custGeom>
              <a:avLst/>
              <a:gdLst/>
              <a:ahLst/>
              <a:cxnLst/>
              <a:rect l="l" t="t" r="r" b="b"/>
              <a:pathLst>
                <a:path w="273050" h="635">
                  <a:moveTo>
                    <a:pt x="0" y="0"/>
                  </a:moveTo>
                  <a:lnTo>
                    <a:pt x="272672" y="27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565666" y="3384479"/>
              <a:ext cx="273050" cy="635"/>
            </a:xfrm>
            <a:custGeom>
              <a:avLst/>
              <a:gdLst/>
              <a:ahLst/>
              <a:cxnLst/>
              <a:rect l="l" t="t" r="r" b="b"/>
              <a:pathLst>
                <a:path w="273050" h="635">
                  <a:moveTo>
                    <a:pt x="0" y="0"/>
                  </a:moveTo>
                  <a:lnTo>
                    <a:pt x="272672" y="27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565110" y="3468241"/>
              <a:ext cx="269240" cy="635"/>
            </a:xfrm>
            <a:custGeom>
              <a:avLst/>
              <a:gdLst/>
              <a:ahLst/>
              <a:cxnLst/>
              <a:rect l="l" t="t" r="r" b="b"/>
              <a:pathLst>
                <a:path w="269239" h="635">
                  <a:moveTo>
                    <a:pt x="0" y="0"/>
                  </a:moveTo>
                  <a:lnTo>
                    <a:pt x="269055" y="55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890547" y="2174875"/>
              <a:ext cx="2212975" cy="1492250"/>
            </a:xfrm>
            <a:custGeom>
              <a:avLst/>
              <a:gdLst/>
              <a:ahLst/>
              <a:cxnLst/>
              <a:rect l="l" t="t" r="r" b="b"/>
              <a:pathLst>
                <a:path w="2212975" h="1492250">
                  <a:moveTo>
                    <a:pt x="2209005" y="1094581"/>
                  </a:moveTo>
                  <a:lnTo>
                    <a:pt x="2212974" y="1492249"/>
                  </a:lnTo>
                  <a:lnTo>
                    <a:pt x="0" y="1487487"/>
                  </a:lnTo>
                  <a:lnTo>
                    <a:pt x="919162" y="454024"/>
                  </a:lnTo>
                  <a:lnTo>
                    <a:pt x="653256" y="443706"/>
                  </a:lnTo>
                  <a:lnTo>
                    <a:pt x="653256" y="0"/>
                  </a:lnTo>
                </a:path>
              </a:pathLst>
            </a:custGeom>
            <a:ln w="38099">
              <a:solidFill>
                <a:srgbClr val="FF4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486654" y="2136774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57150" y="0"/>
                  </a:moveTo>
                  <a:lnTo>
                    <a:pt x="0" y="114300"/>
                  </a:lnTo>
                  <a:lnTo>
                    <a:pt x="114300" y="1143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4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715922" y="2224078"/>
              <a:ext cx="2508250" cy="1467485"/>
            </a:xfrm>
            <a:custGeom>
              <a:avLst/>
              <a:gdLst/>
              <a:ahLst/>
              <a:cxnLst/>
              <a:rect l="l" t="t" r="r" b="b"/>
              <a:pathLst>
                <a:path w="2508250" h="1467485">
                  <a:moveTo>
                    <a:pt x="0" y="915204"/>
                  </a:moveTo>
                  <a:lnTo>
                    <a:pt x="0" y="1462097"/>
                  </a:lnTo>
                  <a:lnTo>
                    <a:pt x="245268" y="1466859"/>
                  </a:lnTo>
                  <a:lnTo>
                    <a:pt x="973136" y="627072"/>
                  </a:lnTo>
                  <a:lnTo>
                    <a:pt x="1979611" y="642154"/>
                  </a:lnTo>
                  <a:lnTo>
                    <a:pt x="2259011" y="300047"/>
                  </a:lnTo>
                  <a:lnTo>
                    <a:pt x="2508249" y="300047"/>
                  </a:lnTo>
                  <a:lnTo>
                    <a:pt x="2501206" y="0"/>
                  </a:lnTo>
                </a:path>
              </a:pathLst>
            </a:custGeom>
            <a:ln w="3809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161783" y="2185988"/>
              <a:ext cx="114300" cy="116205"/>
            </a:xfrm>
            <a:custGeom>
              <a:avLst/>
              <a:gdLst/>
              <a:ahLst/>
              <a:cxnLst/>
              <a:rect l="l" t="t" r="r" b="b"/>
              <a:pathLst>
                <a:path w="114300" h="116205">
                  <a:moveTo>
                    <a:pt x="54451" y="0"/>
                  </a:moveTo>
                  <a:lnTo>
                    <a:pt x="0" y="115609"/>
                  </a:lnTo>
                  <a:lnTo>
                    <a:pt x="114269" y="112927"/>
                  </a:lnTo>
                  <a:lnTo>
                    <a:pt x="54451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769897" y="2211389"/>
              <a:ext cx="2530475" cy="1390650"/>
            </a:xfrm>
            <a:custGeom>
              <a:avLst/>
              <a:gdLst/>
              <a:ahLst/>
              <a:cxnLst/>
              <a:rect l="l" t="t" r="r" b="b"/>
              <a:pathLst>
                <a:path w="2530475" h="1390650">
                  <a:moveTo>
                    <a:pt x="0" y="971549"/>
                  </a:moveTo>
                  <a:lnTo>
                    <a:pt x="0" y="1390649"/>
                  </a:lnTo>
                  <a:lnTo>
                    <a:pt x="1356518" y="1390649"/>
                  </a:lnTo>
                  <a:lnTo>
                    <a:pt x="2235199" y="347662"/>
                  </a:lnTo>
                  <a:lnTo>
                    <a:pt x="2530475" y="357187"/>
                  </a:lnTo>
                  <a:lnTo>
                    <a:pt x="2526506" y="0"/>
                  </a:lnTo>
                </a:path>
              </a:pathLst>
            </a:custGeom>
            <a:ln w="38099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695285" y="3125788"/>
              <a:ext cx="131762" cy="1412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079702" y="3248024"/>
              <a:ext cx="40005" cy="143510"/>
            </a:xfrm>
            <a:custGeom>
              <a:avLst/>
              <a:gdLst/>
              <a:ahLst/>
              <a:cxnLst/>
              <a:rect l="l" t="t" r="r" b="b"/>
              <a:pathLst>
                <a:path w="40004" h="143510">
                  <a:moveTo>
                    <a:pt x="39687" y="118897"/>
                  </a:moveTo>
                  <a:lnTo>
                    <a:pt x="38138" y="109562"/>
                  </a:lnTo>
                  <a:lnTo>
                    <a:pt x="33883" y="101930"/>
                  </a:lnTo>
                  <a:lnTo>
                    <a:pt x="27571" y="96799"/>
                  </a:lnTo>
                  <a:lnTo>
                    <a:pt x="19850" y="94907"/>
                  </a:lnTo>
                  <a:lnTo>
                    <a:pt x="12128" y="96799"/>
                  </a:lnTo>
                  <a:lnTo>
                    <a:pt x="5816" y="101930"/>
                  </a:lnTo>
                  <a:lnTo>
                    <a:pt x="1562" y="109562"/>
                  </a:lnTo>
                  <a:lnTo>
                    <a:pt x="0" y="118897"/>
                  </a:lnTo>
                  <a:lnTo>
                    <a:pt x="1562" y="128231"/>
                  </a:lnTo>
                  <a:lnTo>
                    <a:pt x="5816" y="135851"/>
                  </a:lnTo>
                  <a:lnTo>
                    <a:pt x="12128" y="140995"/>
                  </a:lnTo>
                  <a:lnTo>
                    <a:pt x="19850" y="142887"/>
                  </a:lnTo>
                  <a:lnTo>
                    <a:pt x="27571" y="140995"/>
                  </a:lnTo>
                  <a:lnTo>
                    <a:pt x="33883" y="135851"/>
                  </a:lnTo>
                  <a:lnTo>
                    <a:pt x="38138" y="128231"/>
                  </a:lnTo>
                  <a:lnTo>
                    <a:pt x="39687" y="118897"/>
                  </a:lnTo>
                  <a:close/>
                </a:path>
                <a:path w="40004" h="143510">
                  <a:moveTo>
                    <a:pt x="39687" y="23990"/>
                  </a:moveTo>
                  <a:lnTo>
                    <a:pt x="38138" y="14655"/>
                  </a:lnTo>
                  <a:lnTo>
                    <a:pt x="33883" y="7035"/>
                  </a:lnTo>
                  <a:lnTo>
                    <a:pt x="27571" y="1892"/>
                  </a:lnTo>
                  <a:lnTo>
                    <a:pt x="19850" y="0"/>
                  </a:lnTo>
                  <a:lnTo>
                    <a:pt x="12128" y="1892"/>
                  </a:lnTo>
                  <a:lnTo>
                    <a:pt x="5816" y="7035"/>
                  </a:lnTo>
                  <a:lnTo>
                    <a:pt x="1562" y="14655"/>
                  </a:lnTo>
                  <a:lnTo>
                    <a:pt x="0" y="23990"/>
                  </a:lnTo>
                  <a:lnTo>
                    <a:pt x="1562" y="33324"/>
                  </a:lnTo>
                  <a:lnTo>
                    <a:pt x="5816" y="40957"/>
                  </a:lnTo>
                  <a:lnTo>
                    <a:pt x="12128" y="46101"/>
                  </a:lnTo>
                  <a:lnTo>
                    <a:pt x="19850" y="47980"/>
                  </a:lnTo>
                  <a:lnTo>
                    <a:pt x="27571" y="46101"/>
                  </a:lnTo>
                  <a:lnTo>
                    <a:pt x="33883" y="40957"/>
                  </a:lnTo>
                  <a:lnTo>
                    <a:pt x="38138" y="33324"/>
                  </a:lnTo>
                  <a:lnTo>
                    <a:pt x="39687" y="23990"/>
                  </a:lnTo>
                  <a:close/>
                </a:path>
              </a:pathLst>
            </a:custGeom>
            <a:solidFill>
              <a:srgbClr val="FF4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274964" y="2174874"/>
              <a:ext cx="40005" cy="143510"/>
            </a:xfrm>
            <a:custGeom>
              <a:avLst/>
              <a:gdLst/>
              <a:ahLst/>
              <a:cxnLst/>
              <a:rect l="l" t="t" r="r" b="b"/>
              <a:pathLst>
                <a:path w="40004" h="143510">
                  <a:moveTo>
                    <a:pt x="39687" y="118897"/>
                  </a:moveTo>
                  <a:lnTo>
                    <a:pt x="38125" y="109562"/>
                  </a:lnTo>
                  <a:lnTo>
                    <a:pt x="33883" y="101930"/>
                  </a:lnTo>
                  <a:lnTo>
                    <a:pt x="27571" y="96799"/>
                  </a:lnTo>
                  <a:lnTo>
                    <a:pt x="19850" y="94907"/>
                  </a:lnTo>
                  <a:lnTo>
                    <a:pt x="12115" y="96799"/>
                  </a:lnTo>
                  <a:lnTo>
                    <a:pt x="5816" y="101930"/>
                  </a:lnTo>
                  <a:lnTo>
                    <a:pt x="1562" y="109562"/>
                  </a:lnTo>
                  <a:lnTo>
                    <a:pt x="0" y="118897"/>
                  </a:lnTo>
                  <a:lnTo>
                    <a:pt x="1562" y="128231"/>
                  </a:lnTo>
                  <a:lnTo>
                    <a:pt x="5816" y="135851"/>
                  </a:lnTo>
                  <a:lnTo>
                    <a:pt x="12115" y="140995"/>
                  </a:lnTo>
                  <a:lnTo>
                    <a:pt x="19850" y="142887"/>
                  </a:lnTo>
                  <a:lnTo>
                    <a:pt x="27571" y="140995"/>
                  </a:lnTo>
                  <a:lnTo>
                    <a:pt x="33883" y="135851"/>
                  </a:lnTo>
                  <a:lnTo>
                    <a:pt x="38125" y="128231"/>
                  </a:lnTo>
                  <a:lnTo>
                    <a:pt x="39687" y="118897"/>
                  </a:lnTo>
                  <a:close/>
                </a:path>
                <a:path w="40004" h="143510">
                  <a:moveTo>
                    <a:pt x="39687" y="23990"/>
                  </a:moveTo>
                  <a:lnTo>
                    <a:pt x="38125" y="14655"/>
                  </a:lnTo>
                  <a:lnTo>
                    <a:pt x="33883" y="7035"/>
                  </a:lnTo>
                  <a:lnTo>
                    <a:pt x="27571" y="1892"/>
                  </a:lnTo>
                  <a:lnTo>
                    <a:pt x="19850" y="0"/>
                  </a:lnTo>
                  <a:lnTo>
                    <a:pt x="12115" y="1892"/>
                  </a:lnTo>
                  <a:lnTo>
                    <a:pt x="5816" y="7035"/>
                  </a:lnTo>
                  <a:lnTo>
                    <a:pt x="1562" y="14655"/>
                  </a:lnTo>
                  <a:lnTo>
                    <a:pt x="0" y="23990"/>
                  </a:lnTo>
                  <a:lnTo>
                    <a:pt x="1562" y="33324"/>
                  </a:lnTo>
                  <a:lnTo>
                    <a:pt x="5816" y="40957"/>
                  </a:lnTo>
                  <a:lnTo>
                    <a:pt x="12115" y="46101"/>
                  </a:lnTo>
                  <a:lnTo>
                    <a:pt x="19850" y="47980"/>
                  </a:lnTo>
                  <a:lnTo>
                    <a:pt x="27571" y="46101"/>
                  </a:lnTo>
                  <a:lnTo>
                    <a:pt x="33883" y="40957"/>
                  </a:lnTo>
                  <a:lnTo>
                    <a:pt x="38125" y="33324"/>
                  </a:lnTo>
                  <a:lnTo>
                    <a:pt x="39687" y="23990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/>
          <p:nvPr/>
        </p:nvSpPr>
        <p:spPr>
          <a:xfrm>
            <a:off x="901557" y="1269235"/>
            <a:ext cx="7200746" cy="1143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>
            <a:spLocks noGrp="1"/>
          </p:cNvSpPr>
          <p:nvPr>
            <p:ph type="title"/>
          </p:nvPr>
        </p:nvSpPr>
        <p:spPr>
          <a:xfrm>
            <a:off x="867063" y="763271"/>
            <a:ext cx="71888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Causes/costs </a:t>
            </a:r>
            <a:r>
              <a:rPr sz="3600" dirty="0"/>
              <a:t>of </a:t>
            </a:r>
            <a:r>
              <a:rPr sz="3600" spc="-5" dirty="0"/>
              <a:t>congestion: scenario</a:t>
            </a:r>
            <a:r>
              <a:rPr sz="3600" spc="10" dirty="0"/>
              <a:t> </a:t>
            </a:r>
            <a:r>
              <a:rPr sz="3600" dirty="0"/>
              <a:t>3</a:t>
            </a:r>
            <a:endParaRPr sz="3600"/>
          </a:p>
        </p:txBody>
      </p:sp>
      <p:grpSp>
        <p:nvGrpSpPr>
          <p:cNvPr id="90" name="object 90"/>
          <p:cNvGrpSpPr/>
          <p:nvPr/>
        </p:nvGrpSpPr>
        <p:grpSpPr>
          <a:xfrm>
            <a:off x="1702723" y="2016126"/>
            <a:ext cx="2517775" cy="1995805"/>
            <a:chOff x="1702723" y="2016126"/>
            <a:chExt cx="2517775" cy="1995805"/>
          </a:xfrm>
        </p:grpSpPr>
        <p:sp>
          <p:nvSpPr>
            <p:cNvPr id="91" name="object 91"/>
            <p:cNvSpPr/>
            <p:nvPr/>
          </p:nvSpPr>
          <p:spPr>
            <a:xfrm>
              <a:off x="1728123" y="2016126"/>
              <a:ext cx="0" cy="1860550"/>
            </a:xfrm>
            <a:custGeom>
              <a:avLst/>
              <a:gdLst/>
              <a:ahLst/>
              <a:cxnLst/>
              <a:rect l="l" t="t" r="r" b="b"/>
              <a:pathLst>
                <a:path h="1860550">
                  <a:moveTo>
                    <a:pt x="0" y="0"/>
                  </a:moveTo>
                  <a:lnTo>
                    <a:pt x="0" y="186054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712248" y="3868737"/>
              <a:ext cx="2333625" cy="5080"/>
            </a:xfrm>
            <a:custGeom>
              <a:avLst/>
              <a:gdLst/>
              <a:ahLst/>
              <a:cxnLst/>
              <a:rect l="l" t="t" r="r" b="b"/>
              <a:pathLst>
                <a:path w="2333625" h="5079">
                  <a:moveTo>
                    <a:pt x="0" y="4762"/>
                  </a:moveTo>
                  <a:lnTo>
                    <a:pt x="2333624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717010" y="3094684"/>
              <a:ext cx="2489200" cy="767080"/>
            </a:xfrm>
            <a:custGeom>
              <a:avLst/>
              <a:gdLst/>
              <a:ahLst/>
              <a:cxnLst/>
              <a:rect l="l" t="t" r="r" b="b"/>
              <a:pathLst>
                <a:path w="2489200" h="767079">
                  <a:moveTo>
                    <a:pt x="0" y="766618"/>
                  </a:moveTo>
                  <a:lnTo>
                    <a:pt x="44856" y="729917"/>
                  </a:lnTo>
                  <a:lnTo>
                    <a:pt x="101372" y="678422"/>
                  </a:lnTo>
                  <a:lnTo>
                    <a:pt x="133466" y="648071"/>
                  </a:lnTo>
                  <a:lnTo>
                    <a:pt x="167830" y="615156"/>
                  </a:lnTo>
                  <a:lnTo>
                    <a:pt x="204250" y="580053"/>
                  </a:lnTo>
                  <a:lnTo>
                    <a:pt x="242511" y="543141"/>
                  </a:lnTo>
                  <a:lnTo>
                    <a:pt x="282398" y="504797"/>
                  </a:lnTo>
                  <a:lnTo>
                    <a:pt x="323696" y="465399"/>
                  </a:lnTo>
                  <a:lnTo>
                    <a:pt x="366190" y="425325"/>
                  </a:lnTo>
                  <a:lnTo>
                    <a:pt x="409666" y="384953"/>
                  </a:lnTo>
                  <a:lnTo>
                    <a:pt x="453908" y="344660"/>
                  </a:lnTo>
                  <a:lnTo>
                    <a:pt x="498702" y="304825"/>
                  </a:lnTo>
                  <a:lnTo>
                    <a:pt x="543832" y="265825"/>
                  </a:lnTo>
                  <a:lnTo>
                    <a:pt x="589085" y="228038"/>
                  </a:lnTo>
                  <a:lnTo>
                    <a:pt x="634245" y="191842"/>
                  </a:lnTo>
                  <a:lnTo>
                    <a:pt x="679096" y="157614"/>
                  </a:lnTo>
                  <a:lnTo>
                    <a:pt x="723426" y="125733"/>
                  </a:lnTo>
                  <a:lnTo>
                    <a:pt x="767017" y="96576"/>
                  </a:lnTo>
                  <a:lnTo>
                    <a:pt x="809657" y="70521"/>
                  </a:lnTo>
                  <a:lnTo>
                    <a:pt x="851129" y="47946"/>
                  </a:lnTo>
                  <a:lnTo>
                    <a:pt x="891219" y="29229"/>
                  </a:lnTo>
                  <a:lnTo>
                    <a:pt x="929712" y="14746"/>
                  </a:lnTo>
                  <a:lnTo>
                    <a:pt x="1001048" y="0"/>
                  </a:lnTo>
                  <a:lnTo>
                    <a:pt x="1033461" y="490"/>
                  </a:lnTo>
                  <a:lnTo>
                    <a:pt x="1099935" y="19442"/>
                  </a:lnTo>
                  <a:lnTo>
                    <a:pt x="1148747" y="57604"/>
                  </a:lnTo>
                  <a:lnTo>
                    <a:pt x="1183883" y="111245"/>
                  </a:lnTo>
                  <a:lnTo>
                    <a:pt x="1209329" y="176634"/>
                  </a:lnTo>
                  <a:lnTo>
                    <a:pt x="1229072" y="250041"/>
                  </a:lnTo>
                  <a:lnTo>
                    <a:pt x="1238051" y="288584"/>
                  </a:lnTo>
                  <a:lnTo>
                    <a:pt x="1247098" y="327733"/>
                  </a:lnTo>
                  <a:lnTo>
                    <a:pt x="1256712" y="367020"/>
                  </a:lnTo>
                  <a:lnTo>
                    <a:pt x="1267392" y="405979"/>
                  </a:lnTo>
                  <a:lnTo>
                    <a:pt x="1279635" y="444145"/>
                  </a:lnTo>
                  <a:lnTo>
                    <a:pt x="1293941" y="481050"/>
                  </a:lnTo>
                  <a:lnTo>
                    <a:pt x="1310806" y="516228"/>
                  </a:lnTo>
                  <a:lnTo>
                    <a:pt x="1330730" y="549214"/>
                  </a:lnTo>
                  <a:lnTo>
                    <a:pt x="1354210" y="579539"/>
                  </a:lnTo>
                  <a:lnTo>
                    <a:pt x="1381746" y="606739"/>
                  </a:lnTo>
                  <a:lnTo>
                    <a:pt x="1413834" y="630346"/>
                  </a:lnTo>
                  <a:lnTo>
                    <a:pt x="1450974" y="649895"/>
                  </a:lnTo>
                  <a:lnTo>
                    <a:pt x="1494263" y="666703"/>
                  </a:lnTo>
                  <a:lnTo>
                    <a:pt x="1540434" y="680877"/>
                  </a:lnTo>
                  <a:lnTo>
                    <a:pt x="1589128" y="692612"/>
                  </a:lnTo>
                  <a:lnTo>
                    <a:pt x="1639989" y="702102"/>
                  </a:lnTo>
                  <a:lnTo>
                    <a:pt x="1692658" y="709545"/>
                  </a:lnTo>
                  <a:lnTo>
                    <a:pt x="1746777" y="715133"/>
                  </a:lnTo>
                  <a:lnTo>
                    <a:pt x="1801988" y="719064"/>
                  </a:lnTo>
                  <a:lnTo>
                    <a:pt x="1857934" y="721531"/>
                  </a:lnTo>
                  <a:lnTo>
                    <a:pt x="1914256" y="722731"/>
                  </a:lnTo>
                  <a:lnTo>
                    <a:pt x="1970596" y="722859"/>
                  </a:lnTo>
                  <a:lnTo>
                    <a:pt x="2026597" y="722109"/>
                  </a:lnTo>
                  <a:lnTo>
                    <a:pt x="2081901" y="720677"/>
                  </a:lnTo>
                  <a:lnTo>
                    <a:pt x="2136150" y="718759"/>
                  </a:lnTo>
                  <a:lnTo>
                    <a:pt x="2188985" y="716549"/>
                  </a:lnTo>
                  <a:lnTo>
                    <a:pt x="2240049" y="714242"/>
                  </a:lnTo>
                  <a:lnTo>
                    <a:pt x="2288985" y="712035"/>
                  </a:lnTo>
                  <a:lnTo>
                    <a:pt x="2335433" y="710122"/>
                  </a:lnTo>
                  <a:lnTo>
                    <a:pt x="2379037" y="708699"/>
                  </a:lnTo>
                  <a:lnTo>
                    <a:pt x="2419437" y="707960"/>
                  </a:lnTo>
                  <a:lnTo>
                    <a:pt x="2456277" y="708101"/>
                  </a:lnTo>
                  <a:lnTo>
                    <a:pt x="2489199" y="709317"/>
                  </a:lnTo>
                </a:path>
              </a:pathLst>
            </a:custGeom>
            <a:ln w="28574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529935" y="3876675"/>
              <a:ext cx="0" cy="135255"/>
            </a:xfrm>
            <a:custGeom>
              <a:avLst/>
              <a:gdLst/>
              <a:ahLst/>
              <a:cxnLst/>
              <a:rect l="l" t="t" r="r" b="b"/>
              <a:pathLst>
                <a:path h="135254">
                  <a:moveTo>
                    <a:pt x="0" y="0"/>
                  </a:moveTo>
                  <a:lnTo>
                    <a:pt x="1" y="134937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1173451" y="1952308"/>
            <a:ext cx="5613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275" algn="l"/>
              </a:tabLst>
            </a:pPr>
            <a:r>
              <a:rPr sz="1400" dirty="0">
                <a:latin typeface="Tahoma"/>
                <a:cs typeface="Tahoma"/>
              </a:rPr>
              <a:t>C/2	</a:t>
            </a:r>
            <a:r>
              <a:rPr sz="14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400" u="heavy" spc="1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9" name="object 9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20" dirty="0"/>
              <a:t>Transport </a:t>
            </a:r>
            <a:r>
              <a:rPr spc="-5" dirty="0"/>
              <a:t>Layer</a:t>
            </a:r>
            <a:r>
              <a:rPr spc="-100" dirty="0"/>
              <a:t> </a:t>
            </a:r>
            <a:r>
              <a:rPr sz="1800" baseline="2314" dirty="0"/>
              <a:t>3-</a:t>
            </a:r>
            <a:fld id="{81D60167-4931-47E6-BA6A-407CBD079E47}" type="slidenum">
              <a:rPr sz="1800" baseline="2314" dirty="0"/>
              <a:pPr marL="12700">
                <a:lnSpc>
                  <a:spcPct val="100000"/>
                </a:lnSpc>
                <a:spcBef>
                  <a:spcPts val="160"/>
                </a:spcBef>
              </a:pPr>
              <a:t>45</a:t>
            </a:fld>
            <a:endParaRPr sz="1800" baseline="2314"/>
          </a:p>
        </p:txBody>
      </p:sp>
      <p:sp>
        <p:nvSpPr>
          <p:cNvPr id="96" name="object 96"/>
          <p:cNvSpPr txBox="1"/>
          <p:nvPr/>
        </p:nvSpPr>
        <p:spPr>
          <a:xfrm>
            <a:off x="3410238" y="3962083"/>
            <a:ext cx="2978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C/2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301363" y="2835634"/>
            <a:ext cx="358775" cy="4756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820"/>
              </a:lnSpc>
            </a:pPr>
            <a:r>
              <a:rPr sz="3600" baseline="13888" dirty="0">
                <a:latin typeface="Symbol"/>
                <a:cs typeface="Symbol"/>
              </a:rPr>
              <a:t></a:t>
            </a:r>
            <a:r>
              <a:rPr sz="1600" dirty="0">
                <a:latin typeface="Arial"/>
                <a:cs typeface="Arial"/>
              </a:rPr>
              <a:t>out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475200" y="3881754"/>
            <a:ext cx="503555" cy="45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480" algn="r">
              <a:lnSpc>
                <a:spcPts val="1220"/>
              </a:lnSpc>
              <a:spcBef>
                <a:spcPts val="100"/>
              </a:spcBef>
            </a:pPr>
            <a:r>
              <a:rPr sz="1600" dirty="0">
                <a:latin typeface="MS PGothic"/>
                <a:cs typeface="MS PGothic"/>
              </a:rPr>
              <a:t>’</a:t>
            </a:r>
            <a:endParaRPr sz="1600">
              <a:latin typeface="MS PGothic"/>
              <a:cs typeface="MS PGothic"/>
            </a:endParaRPr>
          </a:p>
          <a:p>
            <a:pPr marL="38100">
              <a:lnSpc>
                <a:spcPts val="2180"/>
              </a:lnSpc>
            </a:pPr>
            <a:r>
              <a:rPr sz="3600" baseline="13888" dirty="0">
                <a:latin typeface="Symbol"/>
                <a:cs typeface="Symbol"/>
              </a:rPr>
              <a:t></a:t>
            </a:r>
            <a:r>
              <a:rPr sz="1600" dirty="0"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3113" y="902018"/>
            <a:ext cx="7510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Approaches towards congestion</a:t>
            </a:r>
            <a:r>
              <a:rPr sz="3600" spc="20" dirty="0"/>
              <a:t> </a:t>
            </a:r>
            <a:r>
              <a:rPr sz="3600" spc="-5" dirty="0"/>
              <a:t>control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079788" y="1941829"/>
            <a:ext cx="74098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latin typeface="Gill Sans MT"/>
                <a:cs typeface="Gill Sans MT"/>
              </a:rPr>
              <a:t>two </a:t>
            </a:r>
            <a:r>
              <a:rPr sz="2800" spc="-15" dirty="0">
                <a:latin typeface="Gill Sans MT"/>
                <a:cs typeface="Gill Sans MT"/>
              </a:rPr>
              <a:t>broad </a:t>
            </a:r>
            <a:r>
              <a:rPr sz="2800" spc="-10" dirty="0">
                <a:latin typeface="Gill Sans MT"/>
                <a:cs typeface="Gill Sans MT"/>
              </a:rPr>
              <a:t>approaches </a:t>
            </a:r>
            <a:r>
              <a:rPr sz="2800" spc="-15" dirty="0">
                <a:latin typeface="Gill Sans MT"/>
                <a:cs typeface="Gill Sans MT"/>
              </a:rPr>
              <a:t>towards </a:t>
            </a:r>
            <a:r>
              <a:rPr sz="2800" spc="-5" dirty="0">
                <a:latin typeface="Gill Sans MT"/>
                <a:cs typeface="Gill Sans MT"/>
              </a:rPr>
              <a:t>congestion</a:t>
            </a:r>
            <a:r>
              <a:rPr sz="2800" spc="1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control: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0561" y="1376363"/>
            <a:ext cx="7769222" cy="173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956598" y="2986088"/>
            <a:ext cx="3507104" cy="3517900"/>
            <a:chOff x="956598" y="2986088"/>
            <a:chExt cx="3507104" cy="3517900"/>
          </a:xfrm>
        </p:grpSpPr>
        <p:sp>
          <p:nvSpPr>
            <p:cNvPr id="6" name="object 6"/>
            <p:cNvSpPr/>
            <p:nvPr/>
          </p:nvSpPr>
          <p:spPr>
            <a:xfrm>
              <a:off x="966123" y="3243263"/>
              <a:ext cx="3488054" cy="3251200"/>
            </a:xfrm>
            <a:custGeom>
              <a:avLst/>
              <a:gdLst/>
              <a:ahLst/>
              <a:cxnLst/>
              <a:rect l="l" t="t" r="r" b="b"/>
              <a:pathLst>
                <a:path w="3488054" h="3251200">
                  <a:moveTo>
                    <a:pt x="0" y="0"/>
                  </a:moveTo>
                  <a:lnTo>
                    <a:pt x="3487737" y="0"/>
                  </a:lnTo>
                  <a:lnTo>
                    <a:pt x="3487737" y="3251199"/>
                  </a:lnTo>
                  <a:lnTo>
                    <a:pt x="0" y="32511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26473" y="2986088"/>
              <a:ext cx="2980055" cy="563880"/>
            </a:xfrm>
            <a:custGeom>
              <a:avLst/>
              <a:gdLst/>
              <a:ahLst/>
              <a:cxnLst/>
              <a:rect l="l" t="t" r="r" b="b"/>
              <a:pathLst>
                <a:path w="2980054" h="563879">
                  <a:moveTo>
                    <a:pt x="2979737" y="0"/>
                  </a:moveTo>
                  <a:lnTo>
                    <a:pt x="0" y="0"/>
                  </a:lnTo>
                  <a:lnTo>
                    <a:pt x="0" y="563561"/>
                  </a:lnTo>
                  <a:lnTo>
                    <a:pt x="2979737" y="563561"/>
                  </a:lnTo>
                  <a:lnTo>
                    <a:pt x="29797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60763" y="2827654"/>
            <a:ext cx="2856865" cy="80772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marR="5080" indent="-342900">
              <a:lnSpc>
                <a:spcPts val="2800"/>
              </a:lnSpc>
              <a:spcBef>
                <a:spcPts val="660"/>
              </a:spcBef>
            </a:pPr>
            <a:r>
              <a:rPr sz="2800" spc="-5" dirty="0">
                <a:solidFill>
                  <a:srgbClr val="CC0000"/>
                </a:solidFill>
                <a:latin typeface="Gill Sans MT"/>
                <a:cs typeface="Gill Sans MT"/>
              </a:rPr>
              <a:t>end-end</a:t>
            </a:r>
            <a:r>
              <a:rPr sz="2800" spc="-45" dirty="0">
                <a:solidFill>
                  <a:srgbClr val="CC0000"/>
                </a:solidFill>
                <a:latin typeface="Gill Sans MT"/>
                <a:cs typeface="Gill Sans MT"/>
              </a:rPr>
              <a:t> </a:t>
            </a:r>
            <a:r>
              <a:rPr sz="2800" spc="-5" dirty="0">
                <a:solidFill>
                  <a:srgbClr val="CC0000"/>
                </a:solidFill>
                <a:latin typeface="Gill Sans MT"/>
                <a:cs typeface="Gill Sans MT"/>
              </a:rPr>
              <a:t>congestion  control: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0763" y="3632326"/>
            <a:ext cx="2845435" cy="240093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55600" marR="19685" indent="-342900">
              <a:lnSpc>
                <a:spcPts val="2420"/>
              </a:lnSpc>
              <a:spcBef>
                <a:spcPts val="560"/>
              </a:spcBef>
              <a:tabLst>
                <a:tab pos="354965" algn="l"/>
              </a:tabLst>
            </a:pPr>
            <a:r>
              <a:rPr sz="1550" spc="-690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550" spc="-690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Gill Sans MT"/>
                <a:cs typeface="Gill Sans MT"/>
              </a:rPr>
              <a:t>no </a:t>
            </a:r>
            <a:r>
              <a:rPr sz="2400" spc="-5" dirty="0">
                <a:latin typeface="Gill Sans MT"/>
                <a:cs typeface="Gill Sans MT"/>
              </a:rPr>
              <a:t>explicit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feedback  from</a:t>
            </a:r>
            <a:r>
              <a:rPr sz="2400" spc="-1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network</a:t>
            </a:r>
            <a:endParaRPr sz="2400">
              <a:latin typeface="Gill Sans MT"/>
              <a:cs typeface="Gill Sans MT"/>
            </a:endParaRPr>
          </a:p>
          <a:p>
            <a:pPr marL="355600" marR="5080" indent="-342900">
              <a:lnSpc>
                <a:spcPct val="85500"/>
              </a:lnSpc>
              <a:spcBef>
                <a:spcPts val="515"/>
              </a:spcBef>
              <a:tabLst>
                <a:tab pos="354965" algn="l"/>
              </a:tabLst>
            </a:pPr>
            <a:r>
              <a:rPr sz="1550" spc="-690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550" spc="-690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Gill Sans MT"/>
                <a:cs typeface="Gill Sans MT"/>
              </a:rPr>
              <a:t>congestion inferred  from end-system  observed loss,</a:t>
            </a:r>
            <a:r>
              <a:rPr sz="2400" spc="-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delay</a:t>
            </a:r>
            <a:endParaRPr sz="2400">
              <a:latin typeface="Gill Sans MT"/>
              <a:cs typeface="Gill Sans MT"/>
            </a:endParaRPr>
          </a:p>
          <a:p>
            <a:pPr marL="355600" marR="210820" indent="-342900">
              <a:lnSpc>
                <a:spcPts val="2420"/>
              </a:lnSpc>
              <a:spcBef>
                <a:spcPts val="660"/>
              </a:spcBef>
              <a:tabLst>
                <a:tab pos="354965" algn="l"/>
              </a:tabLst>
            </a:pPr>
            <a:r>
              <a:rPr sz="1550" spc="-690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550" spc="-690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Gill Sans MT"/>
                <a:cs typeface="Gill Sans MT"/>
              </a:rPr>
              <a:t>approach taken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by  TCP</a:t>
            </a:r>
            <a:endParaRPr sz="2400">
              <a:latin typeface="Gill Sans MT"/>
              <a:cs typeface="Gill Sans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126960" y="3008313"/>
            <a:ext cx="3710304" cy="3524250"/>
            <a:chOff x="5126960" y="3008313"/>
            <a:chExt cx="3710304" cy="3524250"/>
          </a:xfrm>
        </p:grpSpPr>
        <p:sp>
          <p:nvSpPr>
            <p:cNvPr id="11" name="object 11"/>
            <p:cNvSpPr/>
            <p:nvPr/>
          </p:nvSpPr>
          <p:spPr>
            <a:xfrm>
              <a:off x="5136485" y="3271838"/>
              <a:ext cx="3691254" cy="3251200"/>
            </a:xfrm>
            <a:custGeom>
              <a:avLst/>
              <a:gdLst/>
              <a:ahLst/>
              <a:cxnLst/>
              <a:rect l="l" t="t" r="r" b="b"/>
              <a:pathLst>
                <a:path w="3691254" h="3251200">
                  <a:moveTo>
                    <a:pt x="0" y="0"/>
                  </a:moveTo>
                  <a:lnTo>
                    <a:pt x="3690936" y="0"/>
                  </a:lnTo>
                  <a:lnTo>
                    <a:pt x="3690936" y="3251199"/>
                  </a:lnTo>
                  <a:lnTo>
                    <a:pt x="0" y="32511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23810" y="3008313"/>
              <a:ext cx="3092450" cy="565150"/>
            </a:xfrm>
            <a:custGeom>
              <a:avLst/>
              <a:gdLst/>
              <a:ahLst/>
              <a:cxnLst/>
              <a:rect l="l" t="t" r="r" b="b"/>
              <a:pathLst>
                <a:path w="3092450" h="565150">
                  <a:moveTo>
                    <a:pt x="3092448" y="0"/>
                  </a:moveTo>
                  <a:lnTo>
                    <a:pt x="0" y="0"/>
                  </a:lnTo>
                  <a:lnTo>
                    <a:pt x="0" y="565150"/>
                  </a:lnTo>
                  <a:lnTo>
                    <a:pt x="3092448" y="565150"/>
                  </a:lnTo>
                  <a:lnTo>
                    <a:pt x="30924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323175" y="2829243"/>
            <a:ext cx="3103880" cy="80772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92100" marR="5080" indent="-279400">
              <a:lnSpc>
                <a:spcPts val="2800"/>
              </a:lnSpc>
              <a:spcBef>
                <a:spcPts val="660"/>
              </a:spcBef>
            </a:pPr>
            <a:r>
              <a:rPr sz="2800" spc="-5" dirty="0">
                <a:solidFill>
                  <a:srgbClr val="CC0000"/>
                </a:solidFill>
                <a:latin typeface="Gill Sans MT"/>
                <a:cs typeface="Gill Sans MT"/>
              </a:rPr>
              <a:t>network-assisted  congestion</a:t>
            </a:r>
            <a:r>
              <a:rPr sz="2800" spc="-45" dirty="0">
                <a:solidFill>
                  <a:srgbClr val="CC0000"/>
                </a:solidFill>
                <a:latin typeface="Gill Sans MT"/>
                <a:cs typeface="Gill Sans MT"/>
              </a:rPr>
              <a:t> </a:t>
            </a:r>
            <a:r>
              <a:rPr sz="2800" spc="-5" dirty="0">
                <a:solidFill>
                  <a:srgbClr val="CC0000"/>
                </a:solidFill>
                <a:latin typeface="Gill Sans MT"/>
                <a:cs typeface="Gill Sans MT"/>
              </a:rPr>
              <a:t>control: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20" dirty="0"/>
              <a:t>Transport </a:t>
            </a:r>
            <a:r>
              <a:rPr spc="-5" dirty="0"/>
              <a:t>Layer</a:t>
            </a:r>
            <a:r>
              <a:rPr spc="-100" dirty="0"/>
              <a:t> </a:t>
            </a:r>
            <a:r>
              <a:rPr sz="1800" baseline="2314" dirty="0"/>
              <a:t>3-</a:t>
            </a:r>
            <a:fld id="{81D60167-4931-47E6-BA6A-407CBD079E47}" type="slidenum">
              <a:rPr sz="1800" baseline="2314" dirty="0"/>
              <a:pPr marL="12700">
                <a:lnSpc>
                  <a:spcPct val="100000"/>
                </a:lnSpc>
                <a:spcBef>
                  <a:spcPts val="160"/>
                </a:spcBef>
              </a:pPr>
              <a:t>46</a:t>
            </a:fld>
            <a:endParaRPr sz="1800" baseline="2314"/>
          </a:p>
        </p:txBody>
      </p:sp>
      <p:sp>
        <p:nvSpPr>
          <p:cNvPr id="14" name="object 14"/>
          <p:cNvSpPr txBox="1"/>
          <p:nvPr/>
        </p:nvSpPr>
        <p:spPr>
          <a:xfrm>
            <a:off x="5323175" y="3633915"/>
            <a:ext cx="3335654" cy="270573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92100" marR="5080" indent="-279400">
              <a:lnSpc>
                <a:spcPts val="2420"/>
              </a:lnSpc>
              <a:spcBef>
                <a:spcPts val="560"/>
              </a:spcBef>
            </a:pPr>
            <a:r>
              <a:rPr sz="1550" spc="-690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550" spc="434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routers provide  feedback </a:t>
            </a:r>
            <a:r>
              <a:rPr sz="2400" dirty="0">
                <a:latin typeface="Gill Sans MT"/>
                <a:cs typeface="Gill Sans MT"/>
              </a:rPr>
              <a:t>to end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systems</a:t>
            </a:r>
            <a:endParaRPr sz="2400">
              <a:latin typeface="Gill Sans MT"/>
              <a:cs typeface="Gill Sans MT"/>
            </a:endParaRPr>
          </a:p>
          <a:p>
            <a:pPr marL="584200" marR="44450" indent="-177800">
              <a:lnSpc>
                <a:spcPct val="85900"/>
              </a:lnSpc>
              <a:spcBef>
                <a:spcPts val="505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single </a:t>
            </a:r>
            <a:r>
              <a:rPr sz="2400" dirty="0">
                <a:latin typeface="Gill Sans MT"/>
                <a:cs typeface="Gill Sans MT"/>
              </a:rPr>
              <a:t>bit </a:t>
            </a:r>
            <a:r>
              <a:rPr sz="2400" spc="-5" dirty="0">
                <a:latin typeface="Gill Sans MT"/>
                <a:cs typeface="Gill Sans MT"/>
              </a:rPr>
              <a:t>indicating  congestion (SNA,  </a:t>
            </a:r>
            <a:r>
              <a:rPr sz="2400" dirty="0">
                <a:latin typeface="Gill Sans MT"/>
                <a:cs typeface="Gill Sans MT"/>
              </a:rPr>
              <a:t>DECbit, </a:t>
            </a:r>
            <a:r>
              <a:rPr sz="2400" spc="-5" dirty="0">
                <a:latin typeface="Gill Sans MT"/>
                <a:cs typeface="Gill Sans MT"/>
              </a:rPr>
              <a:t>TCP/IP</a:t>
            </a:r>
            <a:r>
              <a:rPr sz="2400" spc="-6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ECN,  ATM)</a:t>
            </a:r>
            <a:endParaRPr sz="2400">
              <a:latin typeface="Gill Sans MT"/>
              <a:cs typeface="Gill Sans MT"/>
            </a:endParaRPr>
          </a:p>
          <a:p>
            <a:pPr marL="584200" marR="579120" indent="-177800">
              <a:lnSpc>
                <a:spcPts val="2420"/>
              </a:lnSpc>
              <a:spcBef>
                <a:spcPts val="56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explicit rate for  sender </a:t>
            </a:r>
            <a:r>
              <a:rPr sz="2400" dirty="0">
                <a:latin typeface="Gill Sans MT"/>
                <a:cs typeface="Gill Sans MT"/>
              </a:rPr>
              <a:t>to send</a:t>
            </a:r>
            <a:r>
              <a:rPr sz="2400" spc="-8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at</a:t>
            </a:r>
            <a:endParaRPr sz="2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6901" y="914718"/>
            <a:ext cx="7812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Case study: </a:t>
            </a:r>
            <a:r>
              <a:rPr sz="3600" dirty="0"/>
              <a:t>ATM ABR </a:t>
            </a:r>
            <a:r>
              <a:rPr sz="3600" spc="-5" dirty="0"/>
              <a:t>congestion control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ABR: </a:t>
            </a:r>
            <a:r>
              <a:rPr spc="-5" dirty="0"/>
              <a:t>available </a:t>
            </a:r>
            <a:r>
              <a:rPr dirty="0"/>
              <a:t>bit</a:t>
            </a:r>
            <a:r>
              <a:rPr spc="-50" dirty="0"/>
              <a:t> </a:t>
            </a:r>
            <a:r>
              <a:rPr spc="-5" dirty="0"/>
              <a:t>rate:</a:t>
            </a:r>
          </a:p>
          <a:p>
            <a:pPr marL="12700">
              <a:lnSpc>
                <a:spcPct val="100000"/>
              </a:lnSpc>
              <a:spcBef>
                <a:spcPts val="75"/>
              </a:spcBef>
              <a:tabLst>
                <a:tab pos="354965" algn="l"/>
              </a:tabLst>
            </a:pPr>
            <a:r>
              <a:rPr sz="1550" spc="-690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550" spc="-690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0000"/>
                </a:solidFill>
                <a:latin typeface="MS PGothic"/>
                <a:cs typeface="MS PGothic"/>
              </a:rPr>
              <a:t>“</a:t>
            </a:r>
            <a:r>
              <a:rPr sz="2400" dirty="0">
                <a:solidFill>
                  <a:srgbClr val="000000"/>
                </a:solidFill>
              </a:rPr>
              <a:t>elastic</a:t>
            </a:r>
            <a:r>
              <a:rPr sz="2400" spc="-1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service</a:t>
            </a:r>
            <a:r>
              <a:rPr sz="2400" spc="-5" dirty="0">
                <a:solidFill>
                  <a:srgbClr val="000000"/>
                </a:solidFill>
                <a:latin typeface="MS PGothic"/>
                <a:cs typeface="MS PGothic"/>
              </a:rPr>
              <a:t>”</a:t>
            </a:r>
            <a:endParaRPr sz="2400">
              <a:latin typeface="MS PGothic"/>
              <a:cs typeface="MS PGothic"/>
            </a:endParaRPr>
          </a:p>
          <a:p>
            <a:pPr marR="984250" algn="r">
              <a:lnSpc>
                <a:spcPts val="2700"/>
              </a:lnSpc>
              <a:spcBef>
                <a:spcPts val="120"/>
              </a:spcBef>
              <a:tabLst>
                <a:tab pos="342265" algn="l"/>
              </a:tabLst>
            </a:pPr>
            <a:r>
              <a:rPr sz="1550" spc="-690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550" spc="-690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000000"/>
                </a:solidFill>
              </a:rPr>
              <a:t>if sender</a:t>
            </a:r>
            <a:r>
              <a:rPr sz="2400" spc="-5" dirty="0">
                <a:solidFill>
                  <a:srgbClr val="000000"/>
                </a:solidFill>
                <a:latin typeface="MS PGothic"/>
                <a:cs typeface="MS PGothic"/>
              </a:rPr>
              <a:t>’</a:t>
            </a:r>
            <a:r>
              <a:rPr sz="2400" spc="-5" dirty="0">
                <a:solidFill>
                  <a:srgbClr val="000000"/>
                </a:solidFill>
              </a:rPr>
              <a:t>s</a:t>
            </a:r>
            <a:r>
              <a:rPr sz="2400" spc="-4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path</a:t>
            </a:r>
            <a:endParaRPr sz="2400">
              <a:latin typeface="MS PGothic"/>
              <a:cs typeface="MS PGothic"/>
            </a:endParaRPr>
          </a:p>
          <a:p>
            <a:pPr marR="1019810" algn="r">
              <a:lnSpc>
                <a:spcPts val="2700"/>
              </a:lnSpc>
            </a:pPr>
            <a:r>
              <a:rPr sz="2400" dirty="0">
                <a:solidFill>
                  <a:srgbClr val="000000"/>
                </a:solidFill>
                <a:latin typeface="MS PGothic"/>
                <a:cs typeface="MS PGothic"/>
              </a:rPr>
              <a:t>“</a:t>
            </a:r>
            <a:r>
              <a:rPr sz="2400" dirty="0">
                <a:solidFill>
                  <a:srgbClr val="000000"/>
                </a:solidFill>
              </a:rPr>
              <a:t>un</a:t>
            </a:r>
            <a:r>
              <a:rPr sz="2400" spc="-5" dirty="0">
                <a:solidFill>
                  <a:srgbClr val="000000"/>
                </a:solidFill>
              </a:rPr>
              <a:t>d</a:t>
            </a:r>
            <a:r>
              <a:rPr sz="2400" dirty="0">
                <a:solidFill>
                  <a:srgbClr val="000000"/>
                </a:solidFill>
              </a:rPr>
              <a:t>erloade</a:t>
            </a:r>
            <a:r>
              <a:rPr sz="2400" spc="-5" dirty="0">
                <a:solidFill>
                  <a:srgbClr val="000000"/>
                </a:solidFill>
              </a:rPr>
              <a:t>d</a:t>
            </a:r>
            <a:r>
              <a:rPr sz="2400" dirty="0">
                <a:solidFill>
                  <a:srgbClr val="000000"/>
                </a:solidFill>
                <a:latin typeface="MS PGothic"/>
                <a:cs typeface="MS PGothic"/>
              </a:rPr>
              <a:t>”</a:t>
            </a:r>
            <a:r>
              <a:rPr sz="2400" dirty="0">
                <a:solidFill>
                  <a:srgbClr val="000000"/>
                </a:solidFill>
              </a:rPr>
              <a:t>:</a:t>
            </a:r>
            <a:endParaRPr sz="2400">
              <a:latin typeface="MS PGothic"/>
              <a:cs typeface="MS PGothic"/>
            </a:endParaRPr>
          </a:p>
          <a:p>
            <a:pPr marL="697865" marR="205104" indent="-228600">
              <a:lnSpc>
                <a:spcPts val="2420"/>
              </a:lnSpc>
              <a:spcBef>
                <a:spcPts val="56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sender should use  available</a:t>
            </a:r>
            <a:r>
              <a:rPr sz="2400" spc="-5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bandwidth</a:t>
            </a:r>
            <a:endParaRPr sz="2400">
              <a:latin typeface="Times New Roman"/>
              <a:cs typeface="Times New Roman"/>
            </a:endParaRPr>
          </a:p>
          <a:p>
            <a:pPr marL="354965" marR="984250" indent="-342900">
              <a:lnSpc>
                <a:spcPts val="2420"/>
              </a:lnSpc>
              <a:spcBef>
                <a:spcPts val="660"/>
              </a:spcBef>
              <a:tabLst>
                <a:tab pos="354965" algn="l"/>
              </a:tabLst>
            </a:pPr>
            <a:r>
              <a:rPr sz="1550" spc="-690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550" spc="-690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000000"/>
                </a:solidFill>
              </a:rPr>
              <a:t>if sender</a:t>
            </a:r>
            <a:r>
              <a:rPr sz="2400" spc="-5" dirty="0">
                <a:solidFill>
                  <a:srgbClr val="000000"/>
                </a:solidFill>
                <a:latin typeface="MS PGothic"/>
                <a:cs typeface="MS PGothic"/>
              </a:rPr>
              <a:t>’</a:t>
            </a:r>
            <a:r>
              <a:rPr sz="2400" spc="-5" dirty="0">
                <a:solidFill>
                  <a:srgbClr val="000000"/>
                </a:solidFill>
              </a:rPr>
              <a:t>s</a:t>
            </a:r>
            <a:r>
              <a:rPr sz="2400" spc="-4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path  congested:</a:t>
            </a:r>
            <a:endParaRPr sz="2400">
              <a:latin typeface="MS PGothic"/>
              <a:cs typeface="MS PGothic"/>
            </a:endParaRPr>
          </a:p>
          <a:p>
            <a:pPr marL="697865" marR="5080" indent="-228600">
              <a:lnSpc>
                <a:spcPct val="85500"/>
              </a:lnSpc>
              <a:spcBef>
                <a:spcPts val="515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sender throttled </a:t>
            </a:r>
            <a:r>
              <a:rPr sz="2400" dirty="0">
                <a:solidFill>
                  <a:srgbClr val="000000"/>
                </a:solidFill>
              </a:rPr>
              <a:t>to  minimum</a:t>
            </a:r>
            <a:r>
              <a:rPr sz="2400" spc="-6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guaranteed  rate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4965" marR="26034" indent="-342900">
              <a:lnSpc>
                <a:spcPts val="2800"/>
              </a:lnSpc>
              <a:spcBef>
                <a:spcPts val="660"/>
              </a:spcBef>
            </a:pPr>
            <a:r>
              <a:rPr dirty="0"/>
              <a:t>RM </a:t>
            </a:r>
            <a:r>
              <a:rPr spc="-5" dirty="0"/>
              <a:t>(resource management)  cells:</a:t>
            </a:r>
          </a:p>
          <a:p>
            <a:pPr marL="354965" marR="205740" indent="-342900">
              <a:lnSpc>
                <a:spcPts val="2420"/>
              </a:lnSpc>
              <a:spcBef>
                <a:spcPts val="640"/>
              </a:spcBef>
              <a:tabLst>
                <a:tab pos="354965" algn="l"/>
              </a:tabLst>
            </a:pPr>
            <a:r>
              <a:rPr sz="1550" spc="-690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550" spc="-690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0000"/>
                </a:solidFill>
              </a:rPr>
              <a:t>sent by </a:t>
            </a:r>
            <a:r>
              <a:rPr sz="2400" spc="-5" dirty="0">
                <a:solidFill>
                  <a:srgbClr val="000000"/>
                </a:solidFill>
              </a:rPr>
              <a:t>sender, interspersed  with </a:t>
            </a:r>
            <a:r>
              <a:rPr sz="2400" dirty="0">
                <a:solidFill>
                  <a:srgbClr val="000000"/>
                </a:solidFill>
              </a:rPr>
              <a:t>data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cells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900">
              <a:lnSpc>
                <a:spcPts val="2520"/>
              </a:lnSpc>
              <a:spcBef>
                <a:spcPts val="480"/>
              </a:spcBef>
              <a:tabLst>
                <a:tab pos="354965" algn="l"/>
              </a:tabLst>
            </a:pPr>
            <a:r>
              <a:rPr sz="1550" spc="-690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550" spc="-690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0000"/>
                </a:solidFill>
              </a:rPr>
              <a:t>bits </a:t>
            </a:r>
            <a:r>
              <a:rPr sz="2400" spc="-5" dirty="0">
                <a:solidFill>
                  <a:srgbClr val="000000"/>
                </a:solidFill>
              </a:rPr>
              <a:t>in </a:t>
            </a:r>
            <a:r>
              <a:rPr sz="2400" dirty="0">
                <a:solidFill>
                  <a:srgbClr val="000000"/>
                </a:solidFill>
              </a:rPr>
              <a:t>RM cell set by</a:t>
            </a:r>
            <a:r>
              <a:rPr sz="2400" spc="-9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switches  (</a:t>
            </a:r>
            <a:r>
              <a:rPr sz="2400" spc="-5" dirty="0">
                <a:solidFill>
                  <a:srgbClr val="000000"/>
                </a:solidFill>
                <a:latin typeface="MS PGothic"/>
                <a:cs typeface="MS PGothic"/>
              </a:rPr>
              <a:t>“</a:t>
            </a:r>
            <a:r>
              <a:rPr sz="2400" i="1" spc="-5" dirty="0">
                <a:solidFill>
                  <a:srgbClr val="000000"/>
                </a:solidFill>
                <a:latin typeface="Gill Sans MT"/>
                <a:cs typeface="Gill Sans MT"/>
              </a:rPr>
              <a:t>network-assisted</a:t>
            </a:r>
            <a:r>
              <a:rPr sz="2450" i="1" spc="-5" dirty="0">
                <a:solidFill>
                  <a:srgbClr val="000000"/>
                </a:solidFill>
                <a:latin typeface="MS PGothic"/>
                <a:cs typeface="MS PGothic"/>
              </a:rPr>
              <a:t>”</a:t>
            </a:r>
            <a:r>
              <a:rPr sz="2400" spc="-5" dirty="0">
                <a:solidFill>
                  <a:srgbClr val="000000"/>
                </a:solidFill>
              </a:rPr>
              <a:t>)</a:t>
            </a:r>
            <a:endParaRPr sz="2400">
              <a:latin typeface="MS PGothic"/>
              <a:cs typeface="MS PGothic"/>
            </a:endParaRPr>
          </a:p>
          <a:p>
            <a:pPr marL="697865" marR="260350" indent="-228600">
              <a:lnSpc>
                <a:spcPts val="2420"/>
              </a:lnSpc>
              <a:spcBef>
                <a:spcPts val="54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21EAA"/>
                </a:solidFill>
                <a:latin typeface="Gill Sans MT"/>
                <a:cs typeface="Gill Sans MT"/>
              </a:rPr>
              <a:t>NI </a:t>
            </a:r>
            <a:r>
              <a:rPr sz="2400" i="1" spc="-5" dirty="0">
                <a:solidFill>
                  <a:srgbClr val="021EAA"/>
                </a:solidFill>
                <a:latin typeface="Gill Sans MT"/>
                <a:cs typeface="Gill Sans MT"/>
              </a:rPr>
              <a:t>bit: </a:t>
            </a:r>
            <a:r>
              <a:rPr sz="2400" dirty="0">
                <a:solidFill>
                  <a:srgbClr val="000000"/>
                </a:solidFill>
              </a:rPr>
              <a:t>no </a:t>
            </a:r>
            <a:r>
              <a:rPr sz="2400" spc="-5" dirty="0">
                <a:solidFill>
                  <a:srgbClr val="000000"/>
                </a:solidFill>
              </a:rPr>
              <a:t>increase in rate  (mild congestion)</a:t>
            </a:r>
            <a:endParaRPr sz="2400">
              <a:latin typeface="Gill Sans MT"/>
              <a:cs typeface="Gill Sans MT"/>
            </a:endParaRPr>
          </a:p>
          <a:p>
            <a:pPr marL="697865" marR="1270635" indent="-228600">
              <a:lnSpc>
                <a:spcPts val="2420"/>
              </a:lnSpc>
              <a:spcBef>
                <a:spcPts val="66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21EAA"/>
                </a:solidFill>
                <a:latin typeface="Gill Sans MT"/>
                <a:cs typeface="Gill Sans MT"/>
              </a:rPr>
              <a:t>CI </a:t>
            </a:r>
            <a:r>
              <a:rPr sz="2400" i="1" spc="-5" dirty="0">
                <a:solidFill>
                  <a:srgbClr val="021EAA"/>
                </a:solidFill>
                <a:latin typeface="Gill Sans MT"/>
                <a:cs typeface="Gill Sans MT"/>
              </a:rPr>
              <a:t>bit: </a:t>
            </a:r>
            <a:r>
              <a:rPr sz="2400" spc="-5" dirty="0">
                <a:solidFill>
                  <a:srgbClr val="000000"/>
                </a:solidFill>
              </a:rPr>
              <a:t>congestion  indication</a:t>
            </a:r>
            <a:endParaRPr sz="2400">
              <a:latin typeface="Gill Sans MT"/>
              <a:cs typeface="Gill Sans MT"/>
            </a:endParaRPr>
          </a:p>
          <a:p>
            <a:pPr marL="354965" marR="216535" indent="-342900">
              <a:lnSpc>
                <a:spcPts val="2420"/>
              </a:lnSpc>
              <a:spcBef>
                <a:spcPts val="660"/>
              </a:spcBef>
              <a:tabLst>
                <a:tab pos="354965" algn="l"/>
              </a:tabLst>
            </a:pPr>
            <a:r>
              <a:rPr sz="1550" spc="-690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550" spc="-690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0000"/>
                </a:solidFill>
              </a:rPr>
              <a:t>RM </a:t>
            </a:r>
            <a:r>
              <a:rPr sz="2400" spc="-5" dirty="0">
                <a:solidFill>
                  <a:srgbClr val="000000"/>
                </a:solidFill>
              </a:rPr>
              <a:t>cells </a:t>
            </a:r>
            <a:r>
              <a:rPr sz="2400" dirty="0">
                <a:solidFill>
                  <a:srgbClr val="000000"/>
                </a:solidFill>
              </a:rPr>
              <a:t>returned to</a:t>
            </a:r>
            <a:r>
              <a:rPr sz="2400" spc="-6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sender  </a:t>
            </a:r>
            <a:r>
              <a:rPr sz="2400" dirty="0">
                <a:solidFill>
                  <a:srgbClr val="000000"/>
                </a:solidFill>
              </a:rPr>
              <a:t>by receiver, </a:t>
            </a:r>
            <a:r>
              <a:rPr sz="2400" spc="-5" dirty="0">
                <a:solidFill>
                  <a:srgbClr val="000000"/>
                </a:solidFill>
              </a:rPr>
              <a:t>with </a:t>
            </a:r>
            <a:r>
              <a:rPr sz="2400" dirty="0">
                <a:solidFill>
                  <a:srgbClr val="000000"/>
                </a:solidFill>
              </a:rPr>
              <a:t>bits</a:t>
            </a:r>
            <a:r>
              <a:rPr sz="2400" spc="-6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intact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0561" y="1376363"/>
            <a:ext cx="7769222" cy="173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20" dirty="0"/>
              <a:t>Transport </a:t>
            </a:r>
            <a:r>
              <a:rPr spc="-5" dirty="0"/>
              <a:t>Layer</a:t>
            </a:r>
            <a:r>
              <a:rPr spc="-100" dirty="0"/>
              <a:t> </a:t>
            </a:r>
            <a:r>
              <a:rPr sz="1800" baseline="2314" dirty="0"/>
              <a:t>3-</a:t>
            </a:r>
            <a:fld id="{81D60167-4931-47E6-BA6A-407CBD079E47}" type="slidenum">
              <a:rPr sz="1800" baseline="2314" dirty="0"/>
              <a:pPr marL="12700">
                <a:lnSpc>
                  <a:spcPct val="100000"/>
                </a:lnSpc>
                <a:spcBef>
                  <a:spcPts val="160"/>
                </a:spcBef>
              </a:pPr>
              <a:t>47</a:t>
            </a:fld>
            <a:endParaRPr sz="1800" baseline="2314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8654" y="1285110"/>
            <a:ext cx="8101034" cy="114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1201" y="790099"/>
            <a:ext cx="7812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Case study: </a:t>
            </a:r>
            <a:r>
              <a:rPr sz="3600" dirty="0"/>
              <a:t>ATM ABR </a:t>
            </a:r>
            <a:r>
              <a:rPr sz="3600" spc="-5" dirty="0"/>
              <a:t>congestion control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032163" y="4313554"/>
            <a:ext cx="7586980" cy="2395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795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800" spc="-795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Gill Sans MT"/>
                <a:cs typeface="Gill Sans MT"/>
              </a:rPr>
              <a:t>two-byte </a:t>
            </a:r>
            <a:r>
              <a:rPr sz="2800" dirty="0">
                <a:latin typeface="Gill Sans MT"/>
                <a:cs typeface="Gill Sans MT"/>
              </a:rPr>
              <a:t>ER </a:t>
            </a:r>
            <a:r>
              <a:rPr sz="2800" spc="-5" dirty="0">
                <a:latin typeface="Gill Sans MT"/>
                <a:cs typeface="Gill Sans MT"/>
              </a:rPr>
              <a:t>(explicit rate) </a:t>
            </a:r>
            <a:r>
              <a:rPr sz="2800" dirty="0">
                <a:latin typeface="Gill Sans MT"/>
                <a:cs typeface="Gill Sans MT"/>
              </a:rPr>
              <a:t>field </a:t>
            </a:r>
            <a:r>
              <a:rPr sz="2800" spc="-5" dirty="0">
                <a:latin typeface="Gill Sans MT"/>
                <a:cs typeface="Gill Sans MT"/>
              </a:rPr>
              <a:t>in </a:t>
            </a:r>
            <a:r>
              <a:rPr sz="2800" dirty="0">
                <a:latin typeface="Gill Sans MT"/>
                <a:cs typeface="Gill Sans MT"/>
              </a:rPr>
              <a:t>RM</a:t>
            </a:r>
            <a:r>
              <a:rPr sz="2800" spc="-1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cell</a:t>
            </a:r>
            <a:endParaRPr sz="2800">
              <a:latin typeface="Gill Sans MT"/>
              <a:cs typeface="Gill Sans MT"/>
            </a:endParaRPr>
          </a:p>
          <a:p>
            <a:pPr marL="469265">
              <a:lnSpc>
                <a:spcPct val="100000"/>
              </a:lnSpc>
              <a:spcBef>
                <a:spcPts val="75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congested switch may lower </a:t>
            </a:r>
            <a:r>
              <a:rPr sz="2400" dirty="0">
                <a:latin typeface="Gill Sans MT"/>
                <a:cs typeface="Gill Sans MT"/>
              </a:rPr>
              <a:t>ER </a:t>
            </a:r>
            <a:r>
              <a:rPr sz="2400" spc="-5" dirty="0">
                <a:latin typeface="Gill Sans MT"/>
                <a:cs typeface="Gill Sans MT"/>
              </a:rPr>
              <a:t>value in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cell</a:t>
            </a:r>
            <a:endParaRPr sz="2400">
              <a:latin typeface="Gill Sans MT"/>
              <a:cs typeface="Gill Sans MT"/>
            </a:endParaRPr>
          </a:p>
          <a:p>
            <a:pPr marL="469265">
              <a:lnSpc>
                <a:spcPct val="100000"/>
              </a:lnSpc>
              <a:spcBef>
                <a:spcPts val="12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senders</a:t>
            </a:r>
            <a:r>
              <a:rPr sz="2400" spc="-5" dirty="0">
                <a:latin typeface="MS PGothic"/>
                <a:cs typeface="MS PGothic"/>
              </a:rPr>
              <a:t>’ </a:t>
            </a:r>
            <a:r>
              <a:rPr sz="2400" dirty="0">
                <a:latin typeface="Gill Sans MT"/>
                <a:cs typeface="Gill Sans MT"/>
              </a:rPr>
              <a:t>send </a:t>
            </a:r>
            <a:r>
              <a:rPr sz="2400" spc="-5" dirty="0">
                <a:latin typeface="Gill Sans MT"/>
                <a:cs typeface="Gill Sans MT"/>
              </a:rPr>
              <a:t>rate </a:t>
            </a:r>
            <a:r>
              <a:rPr sz="2400" dirty="0">
                <a:latin typeface="Gill Sans MT"/>
                <a:cs typeface="Gill Sans MT"/>
              </a:rPr>
              <a:t>thus </a:t>
            </a:r>
            <a:r>
              <a:rPr sz="2400" spc="-5" dirty="0">
                <a:latin typeface="Gill Sans MT"/>
                <a:cs typeface="Gill Sans MT"/>
              </a:rPr>
              <a:t>max supportable rate </a:t>
            </a:r>
            <a:r>
              <a:rPr sz="2400" dirty="0">
                <a:latin typeface="Gill Sans MT"/>
                <a:cs typeface="Gill Sans MT"/>
              </a:rPr>
              <a:t>on</a:t>
            </a:r>
            <a:r>
              <a:rPr sz="2400" spc="-7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path</a:t>
            </a:r>
            <a:endParaRPr sz="24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  <a:tabLst>
                <a:tab pos="354965" algn="l"/>
              </a:tabLst>
            </a:pPr>
            <a:r>
              <a:rPr sz="1800" spc="-795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800" spc="-795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Gill Sans MT"/>
                <a:cs typeface="Gill Sans MT"/>
              </a:rPr>
              <a:t>EFCI bit </a:t>
            </a:r>
            <a:r>
              <a:rPr sz="2800" spc="-5" dirty="0">
                <a:latin typeface="Gill Sans MT"/>
                <a:cs typeface="Gill Sans MT"/>
              </a:rPr>
              <a:t>in </a:t>
            </a:r>
            <a:r>
              <a:rPr sz="2800" dirty="0">
                <a:latin typeface="Gill Sans MT"/>
                <a:cs typeface="Gill Sans MT"/>
              </a:rPr>
              <a:t>data </a:t>
            </a:r>
            <a:r>
              <a:rPr sz="2800" spc="-5" dirty="0">
                <a:latin typeface="Gill Sans MT"/>
                <a:cs typeface="Gill Sans MT"/>
              </a:rPr>
              <a:t>cells: </a:t>
            </a:r>
            <a:r>
              <a:rPr sz="2800" dirty="0">
                <a:latin typeface="Gill Sans MT"/>
                <a:cs typeface="Gill Sans MT"/>
              </a:rPr>
              <a:t>set to 1 </a:t>
            </a:r>
            <a:r>
              <a:rPr sz="2800" spc="-5" dirty="0">
                <a:latin typeface="Gill Sans MT"/>
                <a:cs typeface="Gill Sans MT"/>
              </a:rPr>
              <a:t>in congested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switch</a:t>
            </a:r>
            <a:endParaRPr sz="2800">
              <a:latin typeface="Gill Sans MT"/>
              <a:cs typeface="Gill Sans MT"/>
            </a:endParaRPr>
          </a:p>
          <a:p>
            <a:pPr marL="697865" marR="5080" indent="-228600">
              <a:lnSpc>
                <a:spcPts val="2620"/>
              </a:lnSpc>
              <a:spcBef>
                <a:spcPts val="53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if </a:t>
            </a:r>
            <a:r>
              <a:rPr sz="2400" dirty="0">
                <a:latin typeface="Gill Sans MT"/>
                <a:cs typeface="Gill Sans MT"/>
              </a:rPr>
              <a:t>data cell </a:t>
            </a:r>
            <a:r>
              <a:rPr sz="2400" spc="-5" dirty="0">
                <a:latin typeface="Gill Sans MT"/>
                <a:cs typeface="Gill Sans MT"/>
              </a:rPr>
              <a:t>preceding </a:t>
            </a:r>
            <a:r>
              <a:rPr sz="2400" dirty="0">
                <a:latin typeface="Gill Sans MT"/>
                <a:cs typeface="Gill Sans MT"/>
              </a:rPr>
              <a:t>RM cell </a:t>
            </a:r>
            <a:r>
              <a:rPr sz="2400" spc="-5" dirty="0">
                <a:latin typeface="Gill Sans MT"/>
                <a:cs typeface="Gill Sans MT"/>
              </a:rPr>
              <a:t>has </a:t>
            </a:r>
            <a:r>
              <a:rPr sz="2400" dirty="0">
                <a:latin typeface="Gill Sans MT"/>
                <a:cs typeface="Gill Sans MT"/>
              </a:rPr>
              <a:t>EFCI set, receiver sets  CI bit </a:t>
            </a:r>
            <a:r>
              <a:rPr sz="2400" spc="-5" dirty="0">
                <a:latin typeface="Gill Sans MT"/>
                <a:cs typeface="Gill Sans MT"/>
              </a:rPr>
              <a:t>in </a:t>
            </a:r>
            <a:r>
              <a:rPr sz="2400" dirty="0">
                <a:latin typeface="Gill Sans MT"/>
                <a:cs typeface="Gill Sans MT"/>
              </a:rPr>
              <a:t>returned RM</a:t>
            </a:r>
            <a:r>
              <a:rPr sz="2400" spc="-3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cell</a:t>
            </a:r>
            <a:endParaRPr sz="2400">
              <a:latin typeface="Gill Sans MT"/>
              <a:cs typeface="Gill Sans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86837" y="1816101"/>
            <a:ext cx="6818630" cy="2141855"/>
            <a:chOff x="1586837" y="1816101"/>
            <a:chExt cx="6818630" cy="2141855"/>
          </a:xfrm>
        </p:grpSpPr>
        <p:sp>
          <p:nvSpPr>
            <p:cNvPr id="6" name="object 6"/>
            <p:cNvSpPr/>
            <p:nvPr/>
          </p:nvSpPr>
          <p:spPr>
            <a:xfrm>
              <a:off x="5569873" y="3406166"/>
              <a:ext cx="709957" cy="1418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69873" y="3406166"/>
              <a:ext cx="710565" cy="142240"/>
            </a:xfrm>
            <a:custGeom>
              <a:avLst/>
              <a:gdLst/>
              <a:ahLst/>
              <a:cxnLst/>
              <a:rect l="l" t="t" r="r" b="b"/>
              <a:pathLst>
                <a:path w="710564" h="142239">
                  <a:moveTo>
                    <a:pt x="0" y="0"/>
                  </a:moveTo>
                  <a:lnTo>
                    <a:pt x="709957" y="0"/>
                  </a:lnTo>
                  <a:lnTo>
                    <a:pt x="709957" y="141811"/>
                  </a:lnTo>
                  <a:lnTo>
                    <a:pt x="0" y="1418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69873" y="3191003"/>
              <a:ext cx="950912" cy="2200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69873" y="3191003"/>
              <a:ext cx="951230" cy="220345"/>
            </a:xfrm>
            <a:custGeom>
              <a:avLst/>
              <a:gdLst/>
              <a:ahLst/>
              <a:cxnLst/>
              <a:rect l="l" t="t" r="r" b="b"/>
              <a:pathLst>
                <a:path w="951229" h="220345">
                  <a:moveTo>
                    <a:pt x="0" y="220052"/>
                  </a:moveTo>
                  <a:lnTo>
                    <a:pt x="270176" y="0"/>
                  </a:lnTo>
                  <a:lnTo>
                    <a:pt x="950912" y="0"/>
                  </a:lnTo>
                  <a:lnTo>
                    <a:pt x="680735" y="220052"/>
                  </a:lnTo>
                  <a:lnTo>
                    <a:pt x="0" y="22005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78396" y="3186113"/>
              <a:ext cx="242570" cy="365125"/>
            </a:xfrm>
            <a:custGeom>
              <a:avLst/>
              <a:gdLst/>
              <a:ahLst/>
              <a:cxnLst/>
              <a:rect l="l" t="t" r="r" b="b"/>
              <a:pathLst>
                <a:path w="242570" h="365125">
                  <a:moveTo>
                    <a:pt x="242389" y="0"/>
                  </a:moveTo>
                  <a:lnTo>
                    <a:pt x="0" y="224942"/>
                  </a:lnTo>
                  <a:lnTo>
                    <a:pt x="0" y="365125"/>
                  </a:lnTo>
                  <a:lnTo>
                    <a:pt x="242389" y="125511"/>
                  </a:lnTo>
                  <a:lnTo>
                    <a:pt x="242389" y="0"/>
                  </a:lnTo>
                  <a:close/>
                </a:path>
              </a:pathLst>
            </a:custGeom>
            <a:solidFill>
              <a:srgbClr val="C6E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78396" y="3186113"/>
              <a:ext cx="242570" cy="365125"/>
            </a:xfrm>
            <a:custGeom>
              <a:avLst/>
              <a:gdLst/>
              <a:ahLst/>
              <a:cxnLst/>
              <a:rect l="l" t="t" r="r" b="b"/>
              <a:pathLst>
                <a:path w="242570" h="365125">
                  <a:moveTo>
                    <a:pt x="0" y="224942"/>
                  </a:moveTo>
                  <a:lnTo>
                    <a:pt x="0" y="365124"/>
                  </a:lnTo>
                  <a:lnTo>
                    <a:pt x="242389" y="125511"/>
                  </a:lnTo>
                  <a:lnTo>
                    <a:pt x="242389" y="0"/>
                  </a:lnTo>
                  <a:lnTo>
                    <a:pt x="0" y="224942"/>
                  </a:lnTo>
                  <a:close/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63100" y="3235013"/>
              <a:ext cx="725805" cy="130810"/>
            </a:xfrm>
            <a:custGeom>
              <a:avLst/>
              <a:gdLst/>
              <a:ahLst/>
              <a:cxnLst/>
              <a:rect l="l" t="t" r="r" b="b"/>
              <a:pathLst>
                <a:path w="725804" h="130810">
                  <a:moveTo>
                    <a:pt x="0" y="130402"/>
                  </a:moveTo>
                  <a:lnTo>
                    <a:pt x="95900" y="128332"/>
                  </a:lnTo>
                  <a:lnTo>
                    <a:pt x="567628" y="0"/>
                  </a:lnTo>
                  <a:lnTo>
                    <a:pt x="725734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32341" y="3228495"/>
              <a:ext cx="420370" cy="151765"/>
            </a:xfrm>
            <a:custGeom>
              <a:avLst/>
              <a:gdLst/>
              <a:ahLst/>
              <a:cxnLst/>
              <a:rect l="l" t="t" r="r" b="b"/>
              <a:pathLst>
                <a:path w="420370" h="151764">
                  <a:moveTo>
                    <a:pt x="0" y="0"/>
                  </a:moveTo>
                  <a:lnTo>
                    <a:pt x="96095" y="1630"/>
                  </a:lnTo>
                  <a:lnTo>
                    <a:pt x="279680" y="151591"/>
                  </a:lnTo>
                  <a:lnTo>
                    <a:pt x="420237" y="15159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12498" y="3433154"/>
              <a:ext cx="709957" cy="1418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12498" y="3433154"/>
              <a:ext cx="710565" cy="142240"/>
            </a:xfrm>
            <a:custGeom>
              <a:avLst/>
              <a:gdLst/>
              <a:ahLst/>
              <a:cxnLst/>
              <a:rect l="l" t="t" r="r" b="b"/>
              <a:pathLst>
                <a:path w="710564" h="142239">
                  <a:moveTo>
                    <a:pt x="0" y="0"/>
                  </a:moveTo>
                  <a:lnTo>
                    <a:pt x="709957" y="0"/>
                  </a:lnTo>
                  <a:lnTo>
                    <a:pt x="709957" y="141811"/>
                  </a:lnTo>
                  <a:lnTo>
                    <a:pt x="0" y="1418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12498" y="3217990"/>
              <a:ext cx="950912" cy="2200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12498" y="3217990"/>
              <a:ext cx="951230" cy="220345"/>
            </a:xfrm>
            <a:custGeom>
              <a:avLst/>
              <a:gdLst/>
              <a:ahLst/>
              <a:cxnLst/>
              <a:rect l="l" t="t" r="r" b="b"/>
              <a:pathLst>
                <a:path w="951229" h="220345">
                  <a:moveTo>
                    <a:pt x="0" y="220052"/>
                  </a:moveTo>
                  <a:lnTo>
                    <a:pt x="270176" y="0"/>
                  </a:lnTo>
                  <a:lnTo>
                    <a:pt x="950912" y="0"/>
                  </a:lnTo>
                  <a:lnTo>
                    <a:pt x="680735" y="220052"/>
                  </a:lnTo>
                  <a:lnTo>
                    <a:pt x="0" y="22005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1021" y="3213100"/>
              <a:ext cx="242570" cy="365125"/>
            </a:xfrm>
            <a:custGeom>
              <a:avLst/>
              <a:gdLst/>
              <a:ahLst/>
              <a:cxnLst/>
              <a:rect l="l" t="t" r="r" b="b"/>
              <a:pathLst>
                <a:path w="242570" h="365125">
                  <a:moveTo>
                    <a:pt x="242389" y="0"/>
                  </a:moveTo>
                  <a:lnTo>
                    <a:pt x="0" y="224943"/>
                  </a:lnTo>
                  <a:lnTo>
                    <a:pt x="0" y="365125"/>
                  </a:lnTo>
                  <a:lnTo>
                    <a:pt x="242389" y="125511"/>
                  </a:lnTo>
                  <a:lnTo>
                    <a:pt x="242389" y="0"/>
                  </a:lnTo>
                  <a:close/>
                </a:path>
              </a:pathLst>
            </a:custGeom>
            <a:solidFill>
              <a:srgbClr val="C6E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1021" y="3213100"/>
              <a:ext cx="242570" cy="365125"/>
            </a:xfrm>
            <a:custGeom>
              <a:avLst/>
              <a:gdLst/>
              <a:ahLst/>
              <a:cxnLst/>
              <a:rect l="l" t="t" r="r" b="b"/>
              <a:pathLst>
                <a:path w="242570" h="365125">
                  <a:moveTo>
                    <a:pt x="0" y="224942"/>
                  </a:moveTo>
                  <a:lnTo>
                    <a:pt x="0" y="365124"/>
                  </a:lnTo>
                  <a:lnTo>
                    <a:pt x="242389" y="125511"/>
                  </a:lnTo>
                  <a:lnTo>
                    <a:pt x="242389" y="0"/>
                  </a:lnTo>
                  <a:lnTo>
                    <a:pt x="0" y="224942"/>
                  </a:lnTo>
                  <a:close/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05725" y="3262001"/>
              <a:ext cx="725805" cy="130810"/>
            </a:xfrm>
            <a:custGeom>
              <a:avLst/>
              <a:gdLst/>
              <a:ahLst/>
              <a:cxnLst/>
              <a:rect l="l" t="t" r="r" b="b"/>
              <a:pathLst>
                <a:path w="725804" h="130810">
                  <a:moveTo>
                    <a:pt x="0" y="130402"/>
                  </a:moveTo>
                  <a:lnTo>
                    <a:pt x="95900" y="128332"/>
                  </a:lnTo>
                  <a:lnTo>
                    <a:pt x="567628" y="0"/>
                  </a:lnTo>
                  <a:lnTo>
                    <a:pt x="725734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74966" y="3255481"/>
              <a:ext cx="420370" cy="151765"/>
            </a:xfrm>
            <a:custGeom>
              <a:avLst/>
              <a:gdLst/>
              <a:ahLst/>
              <a:cxnLst/>
              <a:rect l="l" t="t" r="r" b="b"/>
              <a:pathLst>
                <a:path w="420370" h="151764">
                  <a:moveTo>
                    <a:pt x="0" y="0"/>
                  </a:moveTo>
                  <a:lnTo>
                    <a:pt x="96095" y="1630"/>
                  </a:lnTo>
                  <a:lnTo>
                    <a:pt x="279680" y="151591"/>
                  </a:lnTo>
                  <a:lnTo>
                    <a:pt x="420237" y="15159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86837" y="2116138"/>
              <a:ext cx="360361" cy="14033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67826" y="2097099"/>
              <a:ext cx="771525" cy="1298575"/>
            </a:xfrm>
            <a:custGeom>
              <a:avLst/>
              <a:gdLst/>
              <a:ahLst/>
              <a:cxnLst/>
              <a:rect l="l" t="t" r="r" b="b"/>
              <a:pathLst>
                <a:path w="771525" h="1298575">
                  <a:moveTo>
                    <a:pt x="771525" y="0"/>
                  </a:moveTo>
                  <a:lnTo>
                    <a:pt x="0" y="0"/>
                  </a:lnTo>
                  <a:lnTo>
                    <a:pt x="0" y="60325"/>
                  </a:lnTo>
                  <a:lnTo>
                    <a:pt x="0" y="1298575"/>
                  </a:lnTo>
                  <a:lnTo>
                    <a:pt x="771525" y="1298575"/>
                  </a:lnTo>
                  <a:lnTo>
                    <a:pt x="771525" y="60325"/>
                  </a:lnTo>
                  <a:lnTo>
                    <a:pt x="771525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36085" y="2157413"/>
              <a:ext cx="751205" cy="1285875"/>
            </a:xfrm>
            <a:custGeom>
              <a:avLst/>
              <a:gdLst/>
              <a:ahLst/>
              <a:cxnLst/>
              <a:rect l="l" t="t" r="r" b="b"/>
              <a:pathLst>
                <a:path w="751205" h="1285875">
                  <a:moveTo>
                    <a:pt x="750968" y="0"/>
                  </a:moveTo>
                  <a:lnTo>
                    <a:pt x="0" y="0"/>
                  </a:lnTo>
                  <a:lnTo>
                    <a:pt x="0" y="1285875"/>
                  </a:lnTo>
                  <a:lnTo>
                    <a:pt x="750968" y="1285875"/>
                  </a:lnTo>
                  <a:lnTo>
                    <a:pt x="7509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36085" y="2157414"/>
              <a:ext cx="751205" cy="1285875"/>
            </a:xfrm>
            <a:custGeom>
              <a:avLst/>
              <a:gdLst/>
              <a:ahLst/>
              <a:cxnLst/>
              <a:rect l="l" t="t" r="r" b="b"/>
              <a:pathLst>
                <a:path w="751205" h="1285875">
                  <a:moveTo>
                    <a:pt x="0" y="0"/>
                  </a:moveTo>
                  <a:lnTo>
                    <a:pt x="750967" y="0"/>
                  </a:lnTo>
                  <a:lnTo>
                    <a:pt x="750967" y="1285874"/>
                  </a:lnTo>
                  <a:lnTo>
                    <a:pt x="0" y="1285874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41704" y="2393818"/>
              <a:ext cx="745490" cy="3175"/>
            </a:xfrm>
            <a:custGeom>
              <a:avLst/>
              <a:gdLst/>
              <a:ahLst/>
              <a:cxnLst/>
              <a:rect l="l" t="t" r="r" b="b"/>
              <a:pathLst>
                <a:path w="745489" h="3175">
                  <a:moveTo>
                    <a:pt x="0" y="0"/>
                  </a:moveTo>
                  <a:lnTo>
                    <a:pt x="745349" y="2733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46386" y="2669851"/>
              <a:ext cx="745490" cy="3175"/>
            </a:xfrm>
            <a:custGeom>
              <a:avLst/>
              <a:gdLst/>
              <a:ahLst/>
              <a:cxnLst/>
              <a:rect l="l" t="t" r="r" b="b"/>
              <a:pathLst>
                <a:path w="745489" h="3175">
                  <a:moveTo>
                    <a:pt x="0" y="0"/>
                  </a:moveTo>
                  <a:lnTo>
                    <a:pt x="745349" y="2733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37958" y="2936317"/>
              <a:ext cx="745490" cy="3175"/>
            </a:xfrm>
            <a:custGeom>
              <a:avLst/>
              <a:gdLst/>
              <a:ahLst/>
              <a:cxnLst/>
              <a:rect l="l" t="t" r="r" b="b"/>
              <a:pathLst>
                <a:path w="745489" h="3175">
                  <a:moveTo>
                    <a:pt x="0" y="0"/>
                  </a:moveTo>
                  <a:lnTo>
                    <a:pt x="745349" y="2733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37958" y="3182287"/>
              <a:ext cx="745490" cy="3175"/>
            </a:xfrm>
            <a:custGeom>
              <a:avLst/>
              <a:gdLst/>
              <a:ahLst/>
              <a:cxnLst/>
              <a:rect l="l" t="t" r="r" b="b"/>
              <a:pathLst>
                <a:path w="745489" h="3175">
                  <a:moveTo>
                    <a:pt x="0" y="0"/>
                  </a:moveTo>
                  <a:lnTo>
                    <a:pt x="745349" y="2733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57486" y="2047876"/>
              <a:ext cx="347661" cy="151447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301827" y="2084399"/>
              <a:ext cx="771525" cy="1298575"/>
            </a:xfrm>
            <a:custGeom>
              <a:avLst/>
              <a:gdLst/>
              <a:ahLst/>
              <a:cxnLst/>
              <a:rect l="l" t="t" r="r" b="b"/>
              <a:pathLst>
                <a:path w="771525" h="1298575">
                  <a:moveTo>
                    <a:pt x="771525" y="0"/>
                  </a:moveTo>
                  <a:lnTo>
                    <a:pt x="0" y="0"/>
                  </a:lnTo>
                  <a:lnTo>
                    <a:pt x="0" y="60325"/>
                  </a:lnTo>
                  <a:lnTo>
                    <a:pt x="0" y="1298575"/>
                  </a:lnTo>
                  <a:lnTo>
                    <a:pt x="771525" y="1298575"/>
                  </a:lnTo>
                  <a:lnTo>
                    <a:pt x="771525" y="60325"/>
                  </a:lnTo>
                  <a:lnTo>
                    <a:pt x="771525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270085" y="2144713"/>
              <a:ext cx="751205" cy="1285875"/>
            </a:xfrm>
            <a:custGeom>
              <a:avLst/>
              <a:gdLst/>
              <a:ahLst/>
              <a:cxnLst/>
              <a:rect l="l" t="t" r="r" b="b"/>
              <a:pathLst>
                <a:path w="751204" h="1285875">
                  <a:moveTo>
                    <a:pt x="750967" y="0"/>
                  </a:moveTo>
                  <a:lnTo>
                    <a:pt x="0" y="0"/>
                  </a:lnTo>
                  <a:lnTo>
                    <a:pt x="0" y="1285875"/>
                  </a:lnTo>
                  <a:lnTo>
                    <a:pt x="750967" y="1285875"/>
                  </a:lnTo>
                  <a:lnTo>
                    <a:pt x="7509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270085" y="2144714"/>
              <a:ext cx="751205" cy="1285875"/>
            </a:xfrm>
            <a:custGeom>
              <a:avLst/>
              <a:gdLst/>
              <a:ahLst/>
              <a:cxnLst/>
              <a:rect l="l" t="t" r="r" b="b"/>
              <a:pathLst>
                <a:path w="751204" h="1285875">
                  <a:moveTo>
                    <a:pt x="0" y="0"/>
                  </a:moveTo>
                  <a:lnTo>
                    <a:pt x="750968" y="0"/>
                  </a:lnTo>
                  <a:lnTo>
                    <a:pt x="750968" y="1285874"/>
                  </a:lnTo>
                  <a:lnTo>
                    <a:pt x="0" y="1285874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275704" y="2381118"/>
              <a:ext cx="745490" cy="3175"/>
            </a:xfrm>
            <a:custGeom>
              <a:avLst/>
              <a:gdLst/>
              <a:ahLst/>
              <a:cxnLst/>
              <a:rect l="l" t="t" r="r" b="b"/>
              <a:pathLst>
                <a:path w="745490" h="3175">
                  <a:moveTo>
                    <a:pt x="0" y="0"/>
                  </a:moveTo>
                  <a:lnTo>
                    <a:pt x="745349" y="2733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280385" y="2657151"/>
              <a:ext cx="745490" cy="3175"/>
            </a:xfrm>
            <a:custGeom>
              <a:avLst/>
              <a:gdLst/>
              <a:ahLst/>
              <a:cxnLst/>
              <a:rect l="l" t="t" r="r" b="b"/>
              <a:pathLst>
                <a:path w="745490" h="3175">
                  <a:moveTo>
                    <a:pt x="0" y="0"/>
                  </a:moveTo>
                  <a:lnTo>
                    <a:pt x="745349" y="2733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271959" y="2923617"/>
              <a:ext cx="745490" cy="3175"/>
            </a:xfrm>
            <a:custGeom>
              <a:avLst/>
              <a:gdLst/>
              <a:ahLst/>
              <a:cxnLst/>
              <a:rect l="l" t="t" r="r" b="b"/>
              <a:pathLst>
                <a:path w="745490" h="3175">
                  <a:moveTo>
                    <a:pt x="0" y="0"/>
                  </a:moveTo>
                  <a:lnTo>
                    <a:pt x="745349" y="2733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271959" y="3169587"/>
              <a:ext cx="745490" cy="3175"/>
            </a:xfrm>
            <a:custGeom>
              <a:avLst/>
              <a:gdLst/>
              <a:ahLst/>
              <a:cxnLst/>
              <a:rect l="l" t="t" r="r" b="b"/>
              <a:pathLst>
                <a:path w="745490" h="3175">
                  <a:moveTo>
                    <a:pt x="0" y="0"/>
                  </a:moveTo>
                  <a:lnTo>
                    <a:pt x="745349" y="2733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32973" y="2505075"/>
              <a:ext cx="5080000" cy="752475"/>
            </a:xfrm>
            <a:custGeom>
              <a:avLst/>
              <a:gdLst/>
              <a:ahLst/>
              <a:cxnLst/>
              <a:rect l="l" t="t" r="r" b="b"/>
              <a:pathLst>
                <a:path w="5080000" h="752475">
                  <a:moveTo>
                    <a:pt x="0" y="76200"/>
                  </a:moveTo>
                  <a:lnTo>
                    <a:pt x="0" y="752474"/>
                  </a:lnTo>
                  <a:lnTo>
                    <a:pt x="5079998" y="752474"/>
                  </a:lnTo>
                  <a:lnTo>
                    <a:pt x="5079998" y="0"/>
                  </a:lnTo>
                </a:path>
              </a:pathLst>
            </a:custGeom>
            <a:ln w="19049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474873" y="247967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52112" y="2532063"/>
              <a:ext cx="5581650" cy="970280"/>
            </a:xfrm>
            <a:custGeom>
              <a:avLst/>
              <a:gdLst/>
              <a:ahLst/>
              <a:cxnLst/>
              <a:rect l="l" t="t" r="r" b="b"/>
              <a:pathLst>
                <a:path w="5581650" h="970279">
                  <a:moveTo>
                    <a:pt x="0" y="28574"/>
                  </a:moveTo>
                  <a:lnTo>
                    <a:pt x="4637" y="969962"/>
                  </a:lnTo>
                  <a:lnTo>
                    <a:pt x="5581524" y="969962"/>
                  </a:lnTo>
                  <a:lnTo>
                    <a:pt x="5581524" y="0"/>
                  </a:lnTo>
                </a:path>
              </a:pathLst>
            </a:custGeom>
            <a:ln w="19049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14262" y="2535238"/>
              <a:ext cx="76200" cy="76835"/>
            </a:xfrm>
            <a:custGeom>
              <a:avLst/>
              <a:gdLst/>
              <a:ahLst/>
              <a:cxnLst/>
              <a:rect l="l" t="t" r="r" b="b"/>
              <a:pathLst>
                <a:path w="76200" h="76835">
                  <a:moveTo>
                    <a:pt x="37724" y="0"/>
                  </a:moveTo>
                  <a:lnTo>
                    <a:pt x="0" y="76386"/>
                  </a:lnTo>
                  <a:lnTo>
                    <a:pt x="76198" y="76010"/>
                  </a:lnTo>
                  <a:lnTo>
                    <a:pt x="37724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33073" y="2771775"/>
              <a:ext cx="88900" cy="532130"/>
            </a:xfrm>
            <a:custGeom>
              <a:avLst/>
              <a:gdLst/>
              <a:ahLst/>
              <a:cxnLst/>
              <a:rect l="l" t="t" r="r" b="b"/>
              <a:pathLst>
                <a:path w="88900" h="532129">
                  <a:moveTo>
                    <a:pt x="88900" y="0"/>
                  </a:moveTo>
                  <a:lnTo>
                    <a:pt x="0" y="0"/>
                  </a:lnTo>
                  <a:lnTo>
                    <a:pt x="0" y="531813"/>
                  </a:lnTo>
                  <a:lnTo>
                    <a:pt x="88900" y="531813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D81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233073" y="2771775"/>
              <a:ext cx="88900" cy="532130"/>
            </a:xfrm>
            <a:custGeom>
              <a:avLst/>
              <a:gdLst/>
              <a:ahLst/>
              <a:cxnLst/>
              <a:rect l="l" t="t" r="r" b="b"/>
              <a:pathLst>
                <a:path w="88900" h="532129">
                  <a:moveTo>
                    <a:pt x="0" y="0"/>
                  </a:moveTo>
                  <a:lnTo>
                    <a:pt x="88899" y="0"/>
                  </a:lnTo>
                  <a:lnTo>
                    <a:pt x="88899" y="531812"/>
                  </a:lnTo>
                  <a:lnTo>
                    <a:pt x="0" y="53181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109248" y="2774950"/>
              <a:ext cx="88900" cy="532130"/>
            </a:xfrm>
            <a:custGeom>
              <a:avLst/>
              <a:gdLst/>
              <a:ahLst/>
              <a:cxnLst/>
              <a:rect l="l" t="t" r="r" b="b"/>
              <a:pathLst>
                <a:path w="88900" h="532129">
                  <a:moveTo>
                    <a:pt x="88900" y="0"/>
                  </a:moveTo>
                  <a:lnTo>
                    <a:pt x="0" y="0"/>
                  </a:lnTo>
                  <a:lnTo>
                    <a:pt x="0" y="531813"/>
                  </a:lnTo>
                  <a:lnTo>
                    <a:pt x="88900" y="531813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09248" y="2774950"/>
              <a:ext cx="88900" cy="532130"/>
            </a:xfrm>
            <a:custGeom>
              <a:avLst/>
              <a:gdLst/>
              <a:ahLst/>
              <a:cxnLst/>
              <a:rect l="l" t="t" r="r" b="b"/>
              <a:pathLst>
                <a:path w="88900" h="532129">
                  <a:moveTo>
                    <a:pt x="0" y="0"/>
                  </a:moveTo>
                  <a:lnTo>
                    <a:pt x="88899" y="0"/>
                  </a:lnTo>
                  <a:lnTo>
                    <a:pt x="88899" y="531812"/>
                  </a:lnTo>
                  <a:lnTo>
                    <a:pt x="0" y="53181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88598" y="2774950"/>
              <a:ext cx="88900" cy="532130"/>
            </a:xfrm>
            <a:custGeom>
              <a:avLst/>
              <a:gdLst/>
              <a:ahLst/>
              <a:cxnLst/>
              <a:rect l="l" t="t" r="r" b="b"/>
              <a:pathLst>
                <a:path w="88900" h="532129">
                  <a:moveTo>
                    <a:pt x="88900" y="0"/>
                  </a:moveTo>
                  <a:lnTo>
                    <a:pt x="0" y="0"/>
                  </a:lnTo>
                  <a:lnTo>
                    <a:pt x="0" y="531813"/>
                  </a:lnTo>
                  <a:lnTo>
                    <a:pt x="88900" y="531813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88598" y="2774950"/>
              <a:ext cx="88900" cy="532130"/>
            </a:xfrm>
            <a:custGeom>
              <a:avLst/>
              <a:gdLst/>
              <a:ahLst/>
              <a:cxnLst/>
              <a:rect l="l" t="t" r="r" b="b"/>
              <a:pathLst>
                <a:path w="88900" h="532129">
                  <a:moveTo>
                    <a:pt x="0" y="0"/>
                  </a:moveTo>
                  <a:lnTo>
                    <a:pt x="88899" y="0"/>
                  </a:lnTo>
                  <a:lnTo>
                    <a:pt x="88899" y="531812"/>
                  </a:lnTo>
                  <a:lnTo>
                    <a:pt x="0" y="53181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612485" y="2771775"/>
              <a:ext cx="88900" cy="532130"/>
            </a:xfrm>
            <a:custGeom>
              <a:avLst/>
              <a:gdLst/>
              <a:ahLst/>
              <a:cxnLst/>
              <a:rect l="l" t="t" r="r" b="b"/>
              <a:pathLst>
                <a:path w="88900" h="532129">
                  <a:moveTo>
                    <a:pt x="88900" y="0"/>
                  </a:moveTo>
                  <a:lnTo>
                    <a:pt x="0" y="0"/>
                  </a:lnTo>
                  <a:lnTo>
                    <a:pt x="0" y="531813"/>
                  </a:lnTo>
                  <a:lnTo>
                    <a:pt x="88900" y="531813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D81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612485" y="2771775"/>
              <a:ext cx="88900" cy="532130"/>
            </a:xfrm>
            <a:custGeom>
              <a:avLst/>
              <a:gdLst/>
              <a:ahLst/>
              <a:cxnLst/>
              <a:rect l="l" t="t" r="r" b="b"/>
              <a:pathLst>
                <a:path w="88900" h="532129">
                  <a:moveTo>
                    <a:pt x="0" y="0"/>
                  </a:moveTo>
                  <a:lnTo>
                    <a:pt x="88899" y="0"/>
                  </a:lnTo>
                  <a:lnTo>
                    <a:pt x="88899" y="531812"/>
                  </a:lnTo>
                  <a:lnTo>
                    <a:pt x="0" y="53181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488660" y="2774950"/>
              <a:ext cx="88900" cy="532130"/>
            </a:xfrm>
            <a:custGeom>
              <a:avLst/>
              <a:gdLst/>
              <a:ahLst/>
              <a:cxnLst/>
              <a:rect l="l" t="t" r="r" b="b"/>
              <a:pathLst>
                <a:path w="88900" h="532129">
                  <a:moveTo>
                    <a:pt x="88900" y="0"/>
                  </a:moveTo>
                  <a:lnTo>
                    <a:pt x="0" y="0"/>
                  </a:lnTo>
                  <a:lnTo>
                    <a:pt x="0" y="531813"/>
                  </a:lnTo>
                  <a:lnTo>
                    <a:pt x="88900" y="531813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488660" y="2774950"/>
              <a:ext cx="88900" cy="532130"/>
            </a:xfrm>
            <a:custGeom>
              <a:avLst/>
              <a:gdLst/>
              <a:ahLst/>
              <a:cxnLst/>
              <a:rect l="l" t="t" r="r" b="b"/>
              <a:pathLst>
                <a:path w="88900" h="532129">
                  <a:moveTo>
                    <a:pt x="0" y="0"/>
                  </a:moveTo>
                  <a:lnTo>
                    <a:pt x="88899" y="0"/>
                  </a:lnTo>
                  <a:lnTo>
                    <a:pt x="88899" y="531812"/>
                  </a:lnTo>
                  <a:lnTo>
                    <a:pt x="0" y="53181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368012" y="2774950"/>
              <a:ext cx="88900" cy="532130"/>
            </a:xfrm>
            <a:custGeom>
              <a:avLst/>
              <a:gdLst/>
              <a:ahLst/>
              <a:cxnLst/>
              <a:rect l="l" t="t" r="r" b="b"/>
              <a:pathLst>
                <a:path w="88900" h="532129">
                  <a:moveTo>
                    <a:pt x="88900" y="0"/>
                  </a:moveTo>
                  <a:lnTo>
                    <a:pt x="0" y="0"/>
                  </a:lnTo>
                  <a:lnTo>
                    <a:pt x="0" y="531813"/>
                  </a:lnTo>
                  <a:lnTo>
                    <a:pt x="88900" y="531813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368012" y="2774950"/>
              <a:ext cx="88900" cy="532130"/>
            </a:xfrm>
            <a:custGeom>
              <a:avLst/>
              <a:gdLst/>
              <a:ahLst/>
              <a:cxnLst/>
              <a:rect l="l" t="t" r="r" b="b"/>
              <a:pathLst>
                <a:path w="88900" h="532129">
                  <a:moveTo>
                    <a:pt x="0" y="0"/>
                  </a:moveTo>
                  <a:lnTo>
                    <a:pt x="88899" y="0"/>
                  </a:lnTo>
                  <a:lnTo>
                    <a:pt x="88899" y="531812"/>
                  </a:lnTo>
                  <a:lnTo>
                    <a:pt x="0" y="53181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999960" y="2789238"/>
              <a:ext cx="88900" cy="532130"/>
            </a:xfrm>
            <a:custGeom>
              <a:avLst/>
              <a:gdLst/>
              <a:ahLst/>
              <a:cxnLst/>
              <a:rect l="l" t="t" r="r" b="b"/>
              <a:pathLst>
                <a:path w="88900" h="532129">
                  <a:moveTo>
                    <a:pt x="88900" y="0"/>
                  </a:moveTo>
                  <a:lnTo>
                    <a:pt x="0" y="0"/>
                  </a:lnTo>
                  <a:lnTo>
                    <a:pt x="0" y="531811"/>
                  </a:lnTo>
                  <a:lnTo>
                    <a:pt x="88900" y="531811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D81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999960" y="2789238"/>
              <a:ext cx="88900" cy="532130"/>
            </a:xfrm>
            <a:custGeom>
              <a:avLst/>
              <a:gdLst/>
              <a:ahLst/>
              <a:cxnLst/>
              <a:rect l="l" t="t" r="r" b="b"/>
              <a:pathLst>
                <a:path w="88900" h="532129">
                  <a:moveTo>
                    <a:pt x="0" y="0"/>
                  </a:moveTo>
                  <a:lnTo>
                    <a:pt x="88899" y="0"/>
                  </a:lnTo>
                  <a:lnTo>
                    <a:pt x="88899" y="531811"/>
                  </a:lnTo>
                  <a:lnTo>
                    <a:pt x="0" y="5318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876135" y="2792413"/>
              <a:ext cx="88900" cy="532130"/>
            </a:xfrm>
            <a:custGeom>
              <a:avLst/>
              <a:gdLst/>
              <a:ahLst/>
              <a:cxnLst/>
              <a:rect l="l" t="t" r="r" b="b"/>
              <a:pathLst>
                <a:path w="88900" h="532129">
                  <a:moveTo>
                    <a:pt x="88900" y="0"/>
                  </a:moveTo>
                  <a:lnTo>
                    <a:pt x="0" y="0"/>
                  </a:lnTo>
                  <a:lnTo>
                    <a:pt x="0" y="531811"/>
                  </a:lnTo>
                  <a:lnTo>
                    <a:pt x="88900" y="531811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876135" y="2792413"/>
              <a:ext cx="88900" cy="532130"/>
            </a:xfrm>
            <a:custGeom>
              <a:avLst/>
              <a:gdLst/>
              <a:ahLst/>
              <a:cxnLst/>
              <a:rect l="l" t="t" r="r" b="b"/>
              <a:pathLst>
                <a:path w="88900" h="532129">
                  <a:moveTo>
                    <a:pt x="0" y="0"/>
                  </a:moveTo>
                  <a:lnTo>
                    <a:pt x="88899" y="0"/>
                  </a:lnTo>
                  <a:lnTo>
                    <a:pt x="88899" y="531811"/>
                  </a:lnTo>
                  <a:lnTo>
                    <a:pt x="0" y="5318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755485" y="2792413"/>
              <a:ext cx="88900" cy="532130"/>
            </a:xfrm>
            <a:custGeom>
              <a:avLst/>
              <a:gdLst/>
              <a:ahLst/>
              <a:cxnLst/>
              <a:rect l="l" t="t" r="r" b="b"/>
              <a:pathLst>
                <a:path w="88900" h="532129">
                  <a:moveTo>
                    <a:pt x="88900" y="0"/>
                  </a:moveTo>
                  <a:lnTo>
                    <a:pt x="0" y="0"/>
                  </a:lnTo>
                  <a:lnTo>
                    <a:pt x="0" y="531811"/>
                  </a:lnTo>
                  <a:lnTo>
                    <a:pt x="88900" y="531811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755485" y="2792413"/>
              <a:ext cx="88900" cy="532130"/>
            </a:xfrm>
            <a:custGeom>
              <a:avLst/>
              <a:gdLst/>
              <a:ahLst/>
              <a:cxnLst/>
              <a:rect l="l" t="t" r="r" b="b"/>
              <a:pathLst>
                <a:path w="88900" h="532129">
                  <a:moveTo>
                    <a:pt x="0" y="0"/>
                  </a:moveTo>
                  <a:lnTo>
                    <a:pt x="88899" y="0"/>
                  </a:lnTo>
                  <a:lnTo>
                    <a:pt x="88899" y="531811"/>
                  </a:lnTo>
                  <a:lnTo>
                    <a:pt x="0" y="5318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379373" y="2789238"/>
              <a:ext cx="88900" cy="532130"/>
            </a:xfrm>
            <a:custGeom>
              <a:avLst/>
              <a:gdLst/>
              <a:ahLst/>
              <a:cxnLst/>
              <a:rect l="l" t="t" r="r" b="b"/>
              <a:pathLst>
                <a:path w="88900" h="532129">
                  <a:moveTo>
                    <a:pt x="88900" y="0"/>
                  </a:moveTo>
                  <a:lnTo>
                    <a:pt x="0" y="0"/>
                  </a:lnTo>
                  <a:lnTo>
                    <a:pt x="0" y="531811"/>
                  </a:lnTo>
                  <a:lnTo>
                    <a:pt x="88900" y="531811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D81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379373" y="2789238"/>
              <a:ext cx="88900" cy="532130"/>
            </a:xfrm>
            <a:custGeom>
              <a:avLst/>
              <a:gdLst/>
              <a:ahLst/>
              <a:cxnLst/>
              <a:rect l="l" t="t" r="r" b="b"/>
              <a:pathLst>
                <a:path w="88900" h="532129">
                  <a:moveTo>
                    <a:pt x="0" y="0"/>
                  </a:moveTo>
                  <a:lnTo>
                    <a:pt x="88899" y="0"/>
                  </a:lnTo>
                  <a:lnTo>
                    <a:pt x="88899" y="531811"/>
                  </a:lnTo>
                  <a:lnTo>
                    <a:pt x="0" y="5318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255548" y="2792413"/>
              <a:ext cx="88900" cy="532130"/>
            </a:xfrm>
            <a:custGeom>
              <a:avLst/>
              <a:gdLst/>
              <a:ahLst/>
              <a:cxnLst/>
              <a:rect l="l" t="t" r="r" b="b"/>
              <a:pathLst>
                <a:path w="88900" h="532129">
                  <a:moveTo>
                    <a:pt x="88900" y="0"/>
                  </a:moveTo>
                  <a:lnTo>
                    <a:pt x="0" y="0"/>
                  </a:lnTo>
                  <a:lnTo>
                    <a:pt x="0" y="531811"/>
                  </a:lnTo>
                  <a:lnTo>
                    <a:pt x="88900" y="531811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255548" y="2792413"/>
              <a:ext cx="88900" cy="532130"/>
            </a:xfrm>
            <a:custGeom>
              <a:avLst/>
              <a:gdLst/>
              <a:ahLst/>
              <a:cxnLst/>
              <a:rect l="l" t="t" r="r" b="b"/>
              <a:pathLst>
                <a:path w="88900" h="532129">
                  <a:moveTo>
                    <a:pt x="0" y="0"/>
                  </a:moveTo>
                  <a:lnTo>
                    <a:pt x="88899" y="0"/>
                  </a:lnTo>
                  <a:lnTo>
                    <a:pt x="88899" y="531811"/>
                  </a:lnTo>
                  <a:lnTo>
                    <a:pt x="0" y="5318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134898" y="2792413"/>
              <a:ext cx="88900" cy="532130"/>
            </a:xfrm>
            <a:custGeom>
              <a:avLst/>
              <a:gdLst/>
              <a:ahLst/>
              <a:cxnLst/>
              <a:rect l="l" t="t" r="r" b="b"/>
              <a:pathLst>
                <a:path w="88900" h="532129">
                  <a:moveTo>
                    <a:pt x="88900" y="0"/>
                  </a:moveTo>
                  <a:lnTo>
                    <a:pt x="0" y="0"/>
                  </a:lnTo>
                  <a:lnTo>
                    <a:pt x="0" y="531811"/>
                  </a:lnTo>
                  <a:lnTo>
                    <a:pt x="88900" y="531811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134898" y="2792413"/>
              <a:ext cx="88900" cy="532130"/>
            </a:xfrm>
            <a:custGeom>
              <a:avLst/>
              <a:gdLst/>
              <a:ahLst/>
              <a:cxnLst/>
              <a:rect l="l" t="t" r="r" b="b"/>
              <a:pathLst>
                <a:path w="88900" h="532129">
                  <a:moveTo>
                    <a:pt x="0" y="0"/>
                  </a:moveTo>
                  <a:lnTo>
                    <a:pt x="88899" y="0"/>
                  </a:lnTo>
                  <a:lnTo>
                    <a:pt x="88899" y="531811"/>
                  </a:lnTo>
                  <a:lnTo>
                    <a:pt x="0" y="5318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906548" y="2778125"/>
              <a:ext cx="88900" cy="532130"/>
            </a:xfrm>
            <a:custGeom>
              <a:avLst/>
              <a:gdLst/>
              <a:ahLst/>
              <a:cxnLst/>
              <a:rect l="l" t="t" r="r" b="b"/>
              <a:pathLst>
                <a:path w="88900" h="532129">
                  <a:moveTo>
                    <a:pt x="88900" y="0"/>
                  </a:moveTo>
                  <a:lnTo>
                    <a:pt x="0" y="0"/>
                  </a:lnTo>
                  <a:lnTo>
                    <a:pt x="0" y="531813"/>
                  </a:lnTo>
                  <a:lnTo>
                    <a:pt x="88900" y="531813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D81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906548" y="2778125"/>
              <a:ext cx="88900" cy="532130"/>
            </a:xfrm>
            <a:custGeom>
              <a:avLst/>
              <a:gdLst/>
              <a:ahLst/>
              <a:cxnLst/>
              <a:rect l="l" t="t" r="r" b="b"/>
              <a:pathLst>
                <a:path w="88900" h="532129">
                  <a:moveTo>
                    <a:pt x="0" y="0"/>
                  </a:moveTo>
                  <a:lnTo>
                    <a:pt x="88899" y="0"/>
                  </a:lnTo>
                  <a:lnTo>
                    <a:pt x="88899" y="531812"/>
                  </a:lnTo>
                  <a:lnTo>
                    <a:pt x="0" y="53181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782721" y="2781300"/>
              <a:ext cx="88900" cy="532130"/>
            </a:xfrm>
            <a:custGeom>
              <a:avLst/>
              <a:gdLst/>
              <a:ahLst/>
              <a:cxnLst/>
              <a:rect l="l" t="t" r="r" b="b"/>
              <a:pathLst>
                <a:path w="88900" h="532129">
                  <a:moveTo>
                    <a:pt x="88900" y="0"/>
                  </a:moveTo>
                  <a:lnTo>
                    <a:pt x="0" y="0"/>
                  </a:lnTo>
                  <a:lnTo>
                    <a:pt x="0" y="531813"/>
                  </a:lnTo>
                  <a:lnTo>
                    <a:pt x="88900" y="531813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782721" y="2781300"/>
              <a:ext cx="88900" cy="532130"/>
            </a:xfrm>
            <a:custGeom>
              <a:avLst/>
              <a:gdLst/>
              <a:ahLst/>
              <a:cxnLst/>
              <a:rect l="l" t="t" r="r" b="b"/>
              <a:pathLst>
                <a:path w="88900" h="532129">
                  <a:moveTo>
                    <a:pt x="0" y="0"/>
                  </a:moveTo>
                  <a:lnTo>
                    <a:pt x="88899" y="0"/>
                  </a:lnTo>
                  <a:lnTo>
                    <a:pt x="88899" y="531812"/>
                  </a:lnTo>
                  <a:lnTo>
                    <a:pt x="0" y="53181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662073" y="2781300"/>
              <a:ext cx="88900" cy="532130"/>
            </a:xfrm>
            <a:custGeom>
              <a:avLst/>
              <a:gdLst/>
              <a:ahLst/>
              <a:cxnLst/>
              <a:rect l="l" t="t" r="r" b="b"/>
              <a:pathLst>
                <a:path w="88900" h="532129">
                  <a:moveTo>
                    <a:pt x="88900" y="0"/>
                  </a:moveTo>
                  <a:lnTo>
                    <a:pt x="0" y="0"/>
                  </a:lnTo>
                  <a:lnTo>
                    <a:pt x="0" y="531813"/>
                  </a:lnTo>
                  <a:lnTo>
                    <a:pt x="88900" y="531813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662073" y="2781300"/>
              <a:ext cx="88900" cy="532130"/>
            </a:xfrm>
            <a:custGeom>
              <a:avLst/>
              <a:gdLst/>
              <a:ahLst/>
              <a:cxnLst/>
              <a:rect l="l" t="t" r="r" b="b"/>
              <a:pathLst>
                <a:path w="88900" h="532129">
                  <a:moveTo>
                    <a:pt x="0" y="0"/>
                  </a:moveTo>
                  <a:lnTo>
                    <a:pt x="88899" y="0"/>
                  </a:lnTo>
                  <a:lnTo>
                    <a:pt x="88899" y="531812"/>
                  </a:lnTo>
                  <a:lnTo>
                    <a:pt x="0" y="53181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753773" y="2852738"/>
              <a:ext cx="434975" cy="26035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520660" y="2855913"/>
              <a:ext cx="434975" cy="26035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063710" y="3421063"/>
              <a:ext cx="88900" cy="532130"/>
            </a:xfrm>
            <a:custGeom>
              <a:avLst/>
              <a:gdLst/>
              <a:ahLst/>
              <a:cxnLst/>
              <a:rect l="l" t="t" r="r" b="b"/>
              <a:pathLst>
                <a:path w="88900" h="532129">
                  <a:moveTo>
                    <a:pt x="88900" y="0"/>
                  </a:moveTo>
                  <a:lnTo>
                    <a:pt x="0" y="0"/>
                  </a:lnTo>
                  <a:lnTo>
                    <a:pt x="0" y="531811"/>
                  </a:lnTo>
                  <a:lnTo>
                    <a:pt x="88900" y="531811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D81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063710" y="3421063"/>
              <a:ext cx="88900" cy="532130"/>
            </a:xfrm>
            <a:custGeom>
              <a:avLst/>
              <a:gdLst/>
              <a:ahLst/>
              <a:cxnLst/>
              <a:rect l="l" t="t" r="r" b="b"/>
              <a:pathLst>
                <a:path w="88900" h="532129">
                  <a:moveTo>
                    <a:pt x="0" y="0"/>
                  </a:moveTo>
                  <a:lnTo>
                    <a:pt x="88899" y="0"/>
                  </a:lnTo>
                  <a:lnTo>
                    <a:pt x="88899" y="531811"/>
                  </a:lnTo>
                  <a:lnTo>
                    <a:pt x="0" y="5318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763423" y="3398838"/>
              <a:ext cx="88900" cy="532130"/>
            </a:xfrm>
            <a:custGeom>
              <a:avLst/>
              <a:gdLst/>
              <a:ahLst/>
              <a:cxnLst/>
              <a:rect l="l" t="t" r="r" b="b"/>
              <a:pathLst>
                <a:path w="88900" h="532129">
                  <a:moveTo>
                    <a:pt x="88900" y="0"/>
                  </a:moveTo>
                  <a:lnTo>
                    <a:pt x="0" y="0"/>
                  </a:lnTo>
                  <a:lnTo>
                    <a:pt x="0" y="531811"/>
                  </a:lnTo>
                  <a:lnTo>
                    <a:pt x="88900" y="531811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D81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763423" y="3398838"/>
              <a:ext cx="88900" cy="532130"/>
            </a:xfrm>
            <a:custGeom>
              <a:avLst/>
              <a:gdLst/>
              <a:ahLst/>
              <a:cxnLst/>
              <a:rect l="l" t="t" r="r" b="b"/>
              <a:pathLst>
                <a:path w="88900" h="532129">
                  <a:moveTo>
                    <a:pt x="0" y="0"/>
                  </a:moveTo>
                  <a:lnTo>
                    <a:pt x="88899" y="0"/>
                  </a:lnTo>
                  <a:lnTo>
                    <a:pt x="88899" y="531811"/>
                  </a:lnTo>
                  <a:lnTo>
                    <a:pt x="0" y="5318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142835" y="3398838"/>
              <a:ext cx="88900" cy="532130"/>
            </a:xfrm>
            <a:custGeom>
              <a:avLst/>
              <a:gdLst/>
              <a:ahLst/>
              <a:cxnLst/>
              <a:rect l="l" t="t" r="r" b="b"/>
              <a:pathLst>
                <a:path w="88900" h="532129">
                  <a:moveTo>
                    <a:pt x="88900" y="0"/>
                  </a:moveTo>
                  <a:lnTo>
                    <a:pt x="0" y="0"/>
                  </a:lnTo>
                  <a:lnTo>
                    <a:pt x="0" y="531811"/>
                  </a:lnTo>
                  <a:lnTo>
                    <a:pt x="88900" y="531811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D81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142835" y="3398838"/>
              <a:ext cx="88900" cy="532130"/>
            </a:xfrm>
            <a:custGeom>
              <a:avLst/>
              <a:gdLst/>
              <a:ahLst/>
              <a:cxnLst/>
              <a:rect l="l" t="t" r="r" b="b"/>
              <a:pathLst>
                <a:path w="88900" h="532129">
                  <a:moveTo>
                    <a:pt x="0" y="0"/>
                  </a:moveTo>
                  <a:lnTo>
                    <a:pt x="88899" y="0"/>
                  </a:lnTo>
                  <a:lnTo>
                    <a:pt x="88899" y="531811"/>
                  </a:lnTo>
                  <a:lnTo>
                    <a:pt x="0" y="5318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893348" y="3403600"/>
              <a:ext cx="88900" cy="532130"/>
            </a:xfrm>
            <a:custGeom>
              <a:avLst/>
              <a:gdLst/>
              <a:ahLst/>
              <a:cxnLst/>
              <a:rect l="l" t="t" r="r" b="b"/>
              <a:pathLst>
                <a:path w="88900" h="532129">
                  <a:moveTo>
                    <a:pt x="88900" y="0"/>
                  </a:moveTo>
                  <a:lnTo>
                    <a:pt x="0" y="0"/>
                  </a:lnTo>
                  <a:lnTo>
                    <a:pt x="0" y="531813"/>
                  </a:lnTo>
                  <a:lnTo>
                    <a:pt x="88900" y="531813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D81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893348" y="3403600"/>
              <a:ext cx="88900" cy="532130"/>
            </a:xfrm>
            <a:custGeom>
              <a:avLst/>
              <a:gdLst/>
              <a:ahLst/>
              <a:cxnLst/>
              <a:rect l="l" t="t" r="r" b="b"/>
              <a:pathLst>
                <a:path w="88900" h="532129">
                  <a:moveTo>
                    <a:pt x="0" y="0"/>
                  </a:moveTo>
                  <a:lnTo>
                    <a:pt x="88899" y="0"/>
                  </a:lnTo>
                  <a:lnTo>
                    <a:pt x="88899" y="531812"/>
                  </a:lnTo>
                  <a:lnTo>
                    <a:pt x="0" y="53181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272760" y="3403600"/>
              <a:ext cx="88900" cy="532130"/>
            </a:xfrm>
            <a:custGeom>
              <a:avLst/>
              <a:gdLst/>
              <a:ahLst/>
              <a:cxnLst/>
              <a:rect l="l" t="t" r="r" b="b"/>
              <a:pathLst>
                <a:path w="88900" h="532129">
                  <a:moveTo>
                    <a:pt x="88900" y="0"/>
                  </a:moveTo>
                  <a:lnTo>
                    <a:pt x="0" y="0"/>
                  </a:lnTo>
                  <a:lnTo>
                    <a:pt x="0" y="531813"/>
                  </a:lnTo>
                  <a:lnTo>
                    <a:pt x="88900" y="531813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D81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272760" y="3403600"/>
              <a:ext cx="88900" cy="532130"/>
            </a:xfrm>
            <a:custGeom>
              <a:avLst/>
              <a:gdLst/>
              <a:ahLst/>
              <a:cxnLst/>
              <a:rect l="l" t="t" r="r" b="b"/>
              <a:pathLst>
                <a:path w="88900" h="532129">
                  <a:moveTo>
                    <a:pt x="0" y="0"/>
                  </a:moveTo>
                  <a:lnTo>
                    <a:pt x="88899" y="0"/>
                  </a:lnTo>
                  <a:lnTo>
                    <a:pt x="88899" y="531812"/>
                  </a:lnTo>
                  <a:lnTo>
                    <a:pt x="0" y="53181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417098" y="3589338"/>
              <a:ext cx="434975" cy="26035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347498" y="3592513"/>
              <a:ext cx="434975" cy="26035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544598" y="3595688"/>
              <a:ext cx="434975" cy="26035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406110" y="1820863"/>
              <a:ext cx="98425" cy="408305"/>
            </a:xfrm>
            <a:custGeom>
              <a:avLst/>
              <a:gdLst/>
              <a:ahLst/>
              <a:cxnLst/>
              <a:rect l="l" t="t" r="r" b="b"/>
              <a:pathLst>
                <a:path w="98425" h="408305">
                  <a:moveTo>
                    <a:pt x="98425" y="0"/>
                  </a:moveTo>
                  <a:lnTo>
                    <a:pt x="0" y="0"/>
                  </a:lnTo>
                  <a:lnTo>
                    <a:pt x="0" y="407987"/>
                  </a:lnTo>
                  <a:lnTo>
                    <a:pt x="98425" y="407987"/>
                  </a:lnTo>
                  <a:lnTo>
                    <a:pt x="98425" y="0"/>
                  </a:lnTo>
                  <a:close/>
                </a:path>
              </a:pathLst>
            </a:custGeom>
            <a:solidFill>
              <a:srgbClr val="D81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406110" y="1820864"/>
              <a:ext cx="98425" cy="408305"/>
            </a:xfrm>
            <a:custGeom>
              <a:avLst/>
              <a:gdLst/>
              <a:ahLst/>
              <a:cxnLst/>
              <a:rect l="l" t="t" r="r" b="b"/>
              <a:pathLst>
                <a:path w="98425" h="408305">
                  <a:moveTo>
                    <a:pt x="0" y="0"/>
                  </a:moveTo>
                  <a:lnTo>
                    <a:pt x="98424" y="0"/>
                  </a:lnTo>
                  <a:lnTo>
                    <a:pt x="98424" y="407987"/>
                  </a:lnTo>
                  <a:lnTo>
                    <a:pt x="0" y="40798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3588038" y="2009458"/>
            <a:ext cx="6661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ahoma"/>
                <a:cs typeface="Tahoma"/>
              </a:rPr>
              <a:t>RM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cell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1124874" y="1816101"/>
            <a:ext cx="7771130" cy="1949450"/>
            <a:chOff x="1124874" y="1816101"/>
            <a:chExt cx="7771130" cy="1949450"/>
          </a:xfrm>
        </p:grpSpPr>
        <p:sp>
          <p:nvSpPr>
            <p:cNvPr id="91" name="object 91"/>
            <p:cNvSpPr/>
            <p:nvPr/>
          </p:nvSpPr>
          <p:spPr>
            <a:xfrm>
              <a:off x="4596735" y="1820864"/>
              <a:ext cx="98425" cy="408305"/>
            </a:xfrm>
            <a:custGeom>
              <a:avLst/>
              <a:gdLst/>
              <a:ahLst/>
              <a:cxnLst/>
              <a:rect l="l" t="t" r="r" b="b"/>
              <a:pathLst>
                <a:path w="98425" h="408305">
                  <a:moveTo>
                    <a:pt x="0" y="0"/>
                  </a:moveTo>
                  <a:lnTo>
                    <a:pt x="98424" y="0"/>
                  </a:lnTo>
                  <a:lnTo>
                    <a:pt x="98424" y="407987"/>
                  </a:lnTo>
                  <a:lnTo>
                    <a:pt x="0" y="40798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124874" y="3079750"/>
              <a:ext cx="687387" cy="63658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417767" y="3140816"/>
              <a:ext cx="334234" cy="29150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252748" y="3128963"/>
              <a:ext cx="642937" cy="63658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309111" y="3190029"/>
              <a:ext cx="312621" cy="29150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4778663" y="2009458"/>
            <a:ext cx="7772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ahoma"/>
                <a:cs typeface="Tahoma"/>
              </a:rPr>
              <a:t>data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cell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7" name="object 9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20" dirty="0"/>
              <a:t>Transport </a:t>
            </a:r>
            <a:r>
              <a:rPr spc="-5" dirty="0"/>
              <a:t>Layer</a:t>
            </a:r>
            <a:r>
              <a:rPr spc="-100" dirty="0"/>
              <a:t> </a:t>
            </a:r>
            <a:r>
              <a:rPr sz="1800" baseline="2314" dirty="0"/>
              <a:t>3-</a:t>
            </a:r>
            <a:fld id="{81D60167-4931-47E6-BA6A-407CBD079E47}" type="slidenum">
              <a:rPr sz="1800" baseline="2314" dirty="0"/>
              <a:pPr marL="12700">
                <a:lnSpc>
                  <a:spcPct val="100000"/>
                </a:lnSpc>
                <a:spcBef>
                  <a:spcPts val="160"/>
                </a:spcBef>
              </a:pPr>
              <a:t>48</a:t>
            </a:fld>
            <a:endParaRPr sz="1800" baseline="2314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15251" y="1792288"/>
            <a:ext cx="3520440" cy="4719320"/>
            <a:chOff x="5515251" y="1792288"/>
            <a:chExt cx="3520440" cy="4719320"/>
          </a:xfrm>
        </p:grpSpPr>
        <p:sp>
          <p:nvSpPr>
            <p:cNvPr id="3" name="object 3"/>
            <p:cNvSpPr/>
            <p:nvPr/>
          </p:nvSpPr>
          <p:spPr>
            <a:xfrm>
              <a:off x="5515251" y="2152180"/>
              <a:ext cx="1715135" cy="1058545"/>
            </a:xfrm>
            <a:custGeom>
              <a:avLst/>
              <a:gdLst/>
              <a:ahLst/>
              <a:cxnLst/>
              <a:rect l="l" t="t" r="r" b="b"/>
              <a:pathLst>
                <a:path w="1715134" h="1058545">
                  <a:moveTo>
                    <a:pt x="1239602" y="0"/>
                  </a:moveTo>
                  <a:lnTo>
                    <a:pt x="1194759" y="1463"/>
                  </a:lnTo>
                  <a:lnTo>
                    <a:pt x="1144886" y="5605"/>
                  </a:lnTo>
                  <a:lnTo>
                    <a:pt x="1077412" y="13171"/>
                  </a:lnTo>
                  <a:lnTo>
                    <a:pt x="993855" y="23049"/>
                  </a:lnTo>
                  <a:lnTo>
                    <a:pt x="945165" y="29046"/>
                  </a:lnTo>
                  <a:lnTo>
                    <a:pt x="893742" y="35749"/>
                  </a:lnTo>
                  <a:lnTo>
                    <a:pt x="840995" y="43157"/>
                  </a:lnTo>
                  <a:lnTo>
                    <a:pt x="788331" y="51271"/>
                  </a:lnTo>
                  <a:lnTo>
                    <a:pt x="737156" y="60090"/>
                  </a:lnTo>
                  <a:lnTo>
                    <a:pt x="688879" y="69615"/>
                  </a:lnTo>
                  <a:lnTo>
                    <a:pt x="644907" y="79846"/>
                  </a:lnTo>
                  <a:lnTo>
                    <a:pt x="592280" y="94110"/>
                  </a:lnTo>
                  <a:lnTo>
                    <a:pt x="541236" y="109596"/>
                  </a:lnTo>
                  <a:lnTo>
                    <a:pt x="492538" y="126166"/>
                  </a:lnTo>
                  <a:lnTo>
                    <a:pt x="446949" y="143679"/>
                  </a:lnTo>
                  <a:lnTo>
                    <a:pt x="405230" y="161998"/>
                  </a:lnTo>
                  <a:lnTo>
                    <a:pt x="368144" y="180983"/>
                  </a:lnTo>
                  <a:lnTo>
                    <a:pt x="301329" y="238472"/>
                  </a:lnTo>
                  <a:lnTo>
                    <a:pt x="285535" y="280466"/>
                  </a:lnTo>
                  <a:lnTo>
                    <a:pt x="272569" y="322163"/>
                  </a:lnTo>
                  <a:lnTo>
                    <a:pt x="245930" y="359246"/>
                  </a:lnTo>
                  <a:lnTo>
                    <a:pt x="206851" y="381750"/>
                  </a:lnTo>
                  <a:lnTo>
                    <a:pt x="157391" y="399073"/>
                  </a:lnTo>
                  <a:lnTo>
                    <a:pt x="105678" y="415939"/>
                  </a:lnTo>
                  <a:lnTo>
                    <a:pt x="59840" y="437071"/>
                  </a:lnTo>
                  <a:lnTo>
                    <a:pt x="28002" y="467196"/>
                  </a:lnTo>
                  <a:lnTo>
                    <a:pt x="10246" y="512230"/>
                  </a:lnTo>
                  <a:lnTo>
                    <a:pt x="1019" y="569151"/>
                  </a:lnTo>
                  <a:lnTo>
                    <a:pt x="0" y="629273"/>
                  </a:lnTo>
                  <a:lnTo>
                    <a:pt x="6866" y="683909"/>
                  </a:lnTo>
                  <a:lnTo>
                    <a:pt x="21296" y="724371"/>
                  </a:lnTo>
                  <a:lnTo>
                    <a:pt x="82274" y="764257"/>
                  </a:lnTo>
                  <a:lnTo>
                    <a:pt x="135158" y="768350"/>
                  </a:lnTo>
                  <a:lnTo>
                    <a:pt x="212402" y="771996"/>
                  </a:lnTo>
                  <a:lnTo>
                    <a:pt x="294105" y="773477"/>
                  </a:lnTo>
                  <a:lnTo>
                    <a:pt x="343916" y="772597"/>
                  </a:lnTo>
                  <a:lnTo>
                    <a:pt x="511135" y="767595"/>
                  </a:lnTo>
                  <a:lnTo>
                    <a:pt x="567792" y="766285"/>
                  </a:lnTo>
                  <a:lnTo>
                    <a:pt x="622401" y="765727"/>
                  </a:lnTo>
                  <a:lnTo>
                    <a:pt x="673458" y="766264"/>
                  </a:lnTo>
                  <a:lnTo>
                    <a:pt x="719459" y="768239"/>
                  </a:lnTo>
                  <a:lnTo>
                    <a:pt x="758901" y="771996"/>
                  </a:lnTo>
                  <a:lnTo>
                    <a:pt x="825634" y="785331"/>
                  </a:lnTo>
                  <a:lnTo>
                    <a:pt x="874343" y="803619"/>
                  </a:lnTo>
                  <a:lnTo>
                    <a:pt x="913154" y="825717"/>
                  </a:lnTo>
                  <a:lnTo>
                    <a:pt x="950195" y="850482"/>
                  </a:lnTo>
                  <a:lnTo>
                    <a:pt x="1036000" y="902215"/>
                  </a:lnTo>
                  <a:lnTo>
                    <a:pt x="1080269" y="932157"/>
                  </a:lnTo>
                  <a:lnTo>
                    <a:pt x="1125189" y="963686"/>
                  </a:lnTo>
                  <a:lnTo>
                    <a:pt x="1169551" y="993893"/>
                  </a:lnTo>
                  <a:lnTo>
                    <a:pt x="1212143" y="1019866"/>
                  </a:lnTo>
                  <a:lnTo>
                    <a:pt x="1251755" y="1038696"/>
                  </a:lnTo>
                  <a:lnTo>
                    <a:pt x="1306709" y="1053752"/>
                  </a:lnTo>
                  <a:lnTo>
                    <a:pt x="1358205" y="1057944"/>
                  </a:lnTo>
                  <a:lnTo>
                    <a:pt x="1405930" y="1054100"/>
                  </a:lnTo>
                  <a:lnTo>
                    <a:pt x="1449568" y="1045046"/>
                  </a:lnTo>
                  <a:lnTo>
                    <a:pt x="1489669" y="1032668"/>
                  </a:lnTo>
                  <a:lnTo>
                    <a:pt x="1526471" y="1015082"/>
                  </a:lnTo>
                  <a:lnTo>
                    <a:pt x="1559187" y="989458"/>
                  </a:lnTo>
                  <a:lnTo>
                    <a:pt x="1587031" y="952971"/>
                  </a:lnTo>
                  <a:lnTo>
                    <a:pt x="1605109" y="912864"/>
                  </a:lnTo>
                  <a:lnTo>
                    <a:pt x="1619807" y="863766"/>
                  </a:lnTo>
                  <a:lnTo>
                    <a:pt x="1632172" y="809639"/>
                  </a:lnTo>
                  <a:lnTo>
                    <a:pt x="1643250" y="754444"/>
                  </a:lnTo>
                  <a:lnTo>
                    <a:pt x="1654086" y="702146"/>
                  </a:lnTo>
                  <a:lnTo>
                    <a:pt x="1664895" y="653556"/>
                  </a:lnTo>
                  <a:lnTo>
                    <a:pt x="1674980" y="606032"/>
                  </a:lnTo>
                  <a:lnTo>
                    <a:pt x="1684019" y="558356"/>
                  </a:lnTo>
                  <a:lnTo>
                    <a:pt x="1691690" y="509309"/>
                  </a:lnTo>
                  <a:lnTo>
                    <a:pt x="1697671" y="457671"/>
                  </a:lnTo>
                  <a:lnTo>
                    <a:pt x="1708350" y="358658"/>
                  </a:lnTo>
                  <a:lnTo>
                    <a:pt x="1712968" y="305668"/>
                  </a:lnTo>
                  <a:lnTo>
                    <a:pt x="1714932" y="254000"/>
                  </a:lnTo>
                  <a:lnTo>
                    <a:pt x="1712611" y="206390"/>
                  </a:lnTo>
                  <a:lnTo>
                    <a:pt x="1704377" y="165571"/>
                  </a:lnTo>
                  <a:lnTo>
                    <a:pt x="1681091" y="116234"/>
                  </a:lnTo>
                  <a:lnTo>
                    <a:pt x="1647589" y="76869"/>
                  </a:lnTo>
                  <a:lnTo>
                    <a:pt x="1605602" y="46136"/>
                  </a:lnTo>
                  <a:lnTo>
                    <a:pt x="1556856" y="22696"/>
                  </a:lnTo>
                  <a:lnTo>
                    <a:pt x="1510642" y="10174"/>
                  </a:lnTo>
                  <a:lnTo>
                    <a:pt x="1457105" y="3671"/>
                  </a:lnTo>
                  <a:lnTo>
                    <a:pt x="1400189" y="1207"/>
                  </a:lnTo>
                  <a:lnTo>
                    <a:pt x="1239602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342893" y="2455092"/>
              <a:ext cx="1692295" cy="10823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27196" y="3025775"/>
              <a:ext cx="509905" cy="3175"/>
            </a:xfrm>
            <a:custGeom>
              <a:avLst/>
              <a:gdLst/>
              <a:ahLst/>
              <a:cxnLst/>
              <a:rect l="l" t="t" r="r" b="b"/>
              <a:pathLst>
                <a:path w="509904" h="3175">
                  <a:moveTo>
                    <a:pt x="0" y="0"/>
                  </a:moveTo>
                  <a:lnTo>
                    <a:pt x="509588" y="3174"/>
                  </a:lnTo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81271" y="2930525"/>
              <a:ext cx="123825" cy="87630"/>
            </a:xfrm>
            <a:custGeom>
              <a:avLst/>
              <a:gdLst/>
              <a:ahLst/>
              <a:cxnLst/>
              <a:rect l="l" t="t" r="r" b="b"/>
              <a:pathLst>
                <a:path w="123825" h="87630">
                  <a:moveTo>
                    <a:pt x="0" y="87312"/>
                  </a:moveTo>
                  <a:lnTo>
                    <a:pt x="123825" y="0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09822" y="3103563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0"/>
                  </a:moveTo>
                  <a:lnTo>
                    <a:pt x="0" y="82549"/>
                  </a:lnTo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81271" y="3000375"/>
              <a:ext cx="263525" cy="288925"/>
            </a:xfrm>
            <a:custGeom>
              <a:avLst/>
              <a:gdLst/>
              <a:ahLst/>
              <a:cxnLst/>
              <a:rect l="l" t="t" r="r" b="b"/>
              <a:pathLst>
                <a:path w="263525" h="288925">
                  <a:moveTo>
                    <a:pt x="0" y="288924"/>
                  </a:moveTo>
                  <a:lnTo>
                    <a:pt x="263524" y="0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46396" y="2998788"/>
              <a:ext cx="0" cy="196850"/>
            </a:xfrm>
            <a:custGeom>
              <a:avLst/>
              <a:gdLst/>
              <a:ahLst/>
              <a:cxnLst/>
              <a:rect l="l" t="t" r="r" b="b"/>
              <a:pathLst>
                <a:path h="196850">
                  <a:moveTo>
                    <a:pt x="0" y="0"/>
                  </a:moveTo>
                  <a:lnTo>
                    <a:pt x="0" y="196850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00321" y="3305175"/>
              <a:ext cx="189230" cy="0"/>
            </a:xfrm>
            <a:custGeom>
              <a:avLst/>
              <a:gdLst/>
              <a:ahLst/>
              <a:cxnLst/>
              <a:rect l="l" t="t" r="r" b="b"/>
              <a:pathLst>
                <a:path w="189229">
                  <a:moveTo>
                    <a:pt x="0" y="0"/>
                  </a:moveTo>
                  <a:lnTo>
                    <a:pt x="188913" y="1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54360" y="3295650"/>
              <a:ext cx="177800" cy="0"/>
            </a:xfrm>
            <a:custGeom>
              <a:avLst/>
              <a:gdLst/>
              <a:ahLst/>
              <a:cxnLst/>
              <a:rect l="l" t="t" r="r" b="b"/>
              <a:pathLst>
                <a:path w="177800">
                  <a:moveTo>
                    <a:pt x="0" y="0"/>
                  </a:moveTo>
                  <a:lnTo>
                    <a:pt x="177799" y="1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28821" y="3989511"/>
              <a:ext cx="1272540" cy="640080"/>
            </a:xfrm>
            <a:custGeom>
              <a:avLst/>
              <a:gdLst/>
              <a:ahLst/>
              <a:cxnLst/>
              <a:rect l="l" t="t" r="r" b="b"/>
              <a:pathLst>
                <a:path w="1272540" h="640079">
                  <a:moveTo>
                    <a:pt x="337616" y="14696"/>
                  </a:moveTo>
                  <a:lnTo>
                    <a:pt x="282277" y="15651"/>
                  </a:lnTo>
                  <a:lnTo>
                    <a:pt x="232147" y="19434"/>
                  </a:lnTo>
                  <a:lnTo>
                    <a:pt x="190500" y="26863"/>
                  </a:lnTo>
                  <a:lnTo>
                    <a:pt x="134416" y="46040"/>
                  </a:lnTo>
                  <a:lnTo>
                    <a:pt x="84353" y="72075"/>
                  </a:lnTo>
                  <a:lnTo>
                    <a:pt x="43281" y="103444"/>
                  </a:lnTo>
                  <a:lnTo>
                    <a:pt x="14173" y="138623"/>
                  </a:lnTo>
                  <a:lnTo>
                    <a:pt x="0" y="176088"/>
                  </a:lnTo>
                  <a:lnTo>
                    <a:pt x="1514" y="210800"/>
                  </a:lnTo>
                  <a:lnTo>
                    <a:pt x="14228" y="250054"/>
                  </a:lnTo>
                  <a:lnTo>
                    <a:pt x="36115" y="291778"/>
                  </a:lnTo>
                  <a:lnTo>
                    <a:pt x="65146" y="333898"/>
                  </a:lnTo>
                  <a:lnTo>
                    <a:pt x="99292" y="374343"/>
                  </a:lnTo>
                  <a:lnTo>
                    <a:pt x="136525" y="411039"/>
                  </a:lnTo>
                  <a:lnTo>
                    <a:pt x="171857" y="440207"/>
                  </a:lnTo>
                  <a:lnTo>
                    <a:pt x="211965" y="468846"/>
                  </a:lnTo>
                  <a:lnTo>
                    <a:pt x="255990" y="496431"/>
                  </a:lnTo>
                  <a:lnTo>
                    <a:pt x="303069" y="522433"/>
                  </a:lnTo>
                  <a:lnTo>
                    <a:pt x="352341" y="546324"/>
                  </a:lnTo>
                  <a:lnTo>
                    <a:pt x="402947" y="567577"/>
                  </a:lnTo>
                  <a:lnTo>
                    <a:pt x="454025" y="585664"/>
                  </a:lnTo>
                  <a:lnTo>
                    <a:pt x="500698" y="599372"/>
                  </a:lnTo>
                  <a:lnTo>
                    <a:pt x="550589" y="611684"/>
                  </a:lnTo>
                  <a:lnTo>
                    <a:pt x="602453" y="622248"/>
                  </a:lnTo>
                  <a:lnTo>
                    <a:pt x="655042" y="630710"/>
                  </a:lnTo>
                  <a:lnTo>
                    <a:pt x="707110" y="636715"/>
                  </a:lnTo>
                  <a:lnTo>
                    <a:pt x="757411" y="639912"/>
                  </a:lnTo>
                  <a:lnTo>
                    <a:pt x="804698" y="639946"/>
                  </a:lnTo>
                  <a:lnTo>
                    <a:pt x="847725" y="636464"/>
                  </a:lnTo>
                  <a:lnTo>
                    <a:pt x="899487" y="625910"/>
                  </a:lnTo>
                  <a:lnTo>
                    <a:pt x="946973" y="609183"/>
                  </a:lnTo>
                  <a:lnTo>
                    <a:pt x="990401" y="587252"/>
                  </a:lnTo>
                  <a:lnTo>
                    <a:pt x="1029993" y="561087"/>
                  </a:lnTo>
                  <a:lnTo>
                    <a:pt x="1065969" y="531660"/>
                  </a:lnTo>
                  <a:lnTo>
                    <a:pt x="1098550" y="499939"/>
                  </a:lnTo>
                  <a:lnTo>
                    <a:pt x="1127455" y="464147"/>
                  </a:lnTo>
                  <a:lnTo>
                    <a:pt x="1152525" y="423151"/>
                  </a:lnTo>
                  <a:lnTo>
                    <a:pt x="1174154" y="378892"/>
                  </a:lnTo>
                  <a:lnTo>
                    <a:pt x="1192741" y="333310"/>
                  </a:lnTo>
                  <a:lnTo>
                    <a:pt x="1208682" y="288345"/>
                  </a:lnTo>
                  <a:lnTo>
                    <a:pt x="1222375" y="245938"/>
                  </a:lnTo>
                  <a:lnTo>
                    <a:pt x="1237044" y="202848"/>
                  </a:lnTo>
                  <a:lnTo>
                    <a:pt x="1252949" y="156803"/>
                  </a:lnTo>
                  <a:lnTo>
                    <a:pt x="1266031" y="111199"/>
                  </a:lnTo>
                  <a:lnTo>
                    <a:pt x="1272234" y="69431"/>
                  </a:lnTo>
                  <a:lnTo>
                    <a:pt x="1267705" y="36388"/>
                  </a:lnTo>
                  <a:lnTo>
                    <a:pt x="879475" y="36388"/>
                  </a:lnTo>
                  <a:lnTo>
                    <a:pt x="823486" y="36109"/>
                  </a:lnTo>
                  <a:lnTo>
                    <a:pt x="768114" y="34154"/>
                  </a:lnTo>
                  <a:lnTo>
                    <a:pt x="715565" y="31229"/>
                  </a:lnTo>
                  <a:lnTo>
                    <a:pt x="627753" y="25290"/>
                  </a:lnTo>
                  <a:lnTo>
                    <a:pt x="596900" y="23688"/>
                  </a:lnTo>
                  <a:lnTo>
                    <a:pt x="577850" y="23688"/>
                  </a:lnTo>
                  <a:lnTo>
                    <a:pt x="545579" y="22783"/>
                  </a:lnTo>
                  <a:lnTo>
                    <a:pt x="450825" y="17995"/>
                  </a:lnTo>
                  <a:lnTo>
                    <a:pt x="394890" y="15750"/>
                  </a:lnTo>
                  <a:lnTo>
                    <a:pt x="337616" y="14696"/>
                  </a:lnTo>
                  <a:close/>
                </a:path>
                <a:path w="1272540" h="640079">
                  <a:moveTo>
                    <a:pt x="1181744" y="0"/>
                  </a:moveTo>
                  <a:lnTo>
                    <a:pt x="1135428" y="3258"/>
                  </a:lnTo>
                  <a:lnTo>
                    <a:pt x="1083865" y="9996"/>
                  </a:lnTo>
                  <a:lnTo>
                    <a:pt x="975866" y="26838"/>
                  </a:lnTo>
                  <a:lnTo>
                    <a:pt x="924861" y="33408"/>
                  </a:lnTo>
                  <a:lnTo>
                    <a:pt x="879475" y="36388"/>
                  </a:lnTo>
                  <a:lnTo>
                    <a:pt x="1267705" y="36388"/>
                  </a:lnTo>
                  <a:lnTo>
                    <a:pt x="1267501" y="34896"/>
                  </a:lnTo>
                  <a:lnTo>
                    <a:pt x="1247775" y="10988"/>
                  </a:lnTo>
                  <a:lnTo>
                    <a:pt x="1220099" y="1987"/>
                  </a:lnTo>
                  <a:lnTo>
                    <a:pt x="1181744" y="0"/>
                  </a:lnTo>
                  <a:close/>
                </a:path>
                <a:path w="1272540" h="640079">
                  <a:moveTo>
                    <a:pt x="593719" y="23544"/>
                  </a:moveTo>
                  <a:lnTo>
                    <a:pt x="577850" y="23688"/>
                  </a:lnTo>
                  <a:lnTo>
                    <a:pt x="596900" y="23688"/>
                  </a:lnTo>
                  <a:lnTo>
                    <a:pt x="593719" y="23544"/>
                  </a:lnTo>
                  <a:close/>
                </a:path>
                <a:path w="1272540" h="640079">
                  <a:moveTo>
                    <a:pt x="582091" y="23018"/>
                  </a:moveTo>
                  <a:lnTo>
                    <a:pt x="593719" y="23544"/>
                  </a:lnTo>
                  <a:lnTo>
                    <a:pt x="602481" y="23465"/>
                  </a:lnTo>
                  <a:lnTo>
                    <a:pt x="593923" y="23093"/>
                  </a:lnTo>
                  <a:lnTo>
                    <a:pt x="582091" y="23018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00297" y="4251325"/>
              <a:ext cx="163830" cy="120650"/>
            </a:xfrm>
            <a:custGeom>
              <a:avLst/>
              <a:gdLst/>
              <a:ahLst/>
              <a:cxnLst/>
              <a:rect l="l" t="t" r="r" b="b"/>
              <a:pathLst>
                <a:path w="163829" h="120650">
                  <a:moveTo>
                    <a:pt x="0" y="0"/>
                  </a:moveTo>
                  <a:lnTo>
                    <a:pt x="163513" y="120649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97135" y="4171950"/>
              <a:ext cx="279400" cy="0"/>
            </a:xfrm>
            <a:custGeom>
              <a:avLst/>
              <a:gdLst/>
              <a:ahLst/>
              <a:cxnLst/>
              <a:rect l="l" t="t" r="r" b="b"/>
              <a:pathLst>
                <a:path w="279400">
                  <a:moveTo>
                    <a:pt x="0" y="0"/>
                  </a:moveTo>
                  <a:lnTo>
                    <a:pt x="279399" y="1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33671" y="4257675"/>
              <a:ext cx="135255" cy="104775"/>
            </a:xfrm>
            <a:custGeom>
              <a:avLst/>
              <a:gdLst/>
              <a:ahLst/>
              <a:cxnLst/>
              <a:rect l="l" t="t" r="r" b="b"/>
              <a:pathLst>
                <a:path w="135254" h="104775">
                  <a:moveTo>
                    <a:pt x="0" y="104774"/>
                  </a:moveTo>
                  <a:lnTo>
                    <a:pt x="134938" y="0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00285" y="3371850"/>
              <a:ext cx="98425" cy="704850"/>
            </a:xfrm>
            <a:custGeom>
              <a:avLst/>
              <a:gdLst/>
              <a:ahLst/>
              <a:cxnLst/>
              <a:rect l="l" t="t" r="r" b="b"/>
              <a:pathLst>
                <a:path w="98425" h="704850">
                  <a:moveTo>
                    <a:pt x="98424" y="0"/>
                  </a:moveTo>
                  <a:lnTo>
                    <a:pt x="0" y="704849"/>
                  </a:lnTo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92421" y="3371850"/>
              <a:ext cx="111125" cy="727075"/>
            </a:xfrm>
            <a:custGeom>
              <a:avLst/>
              <a:gdLst/>
              <a:ahLst/>
              <a:cxnLst/>
              <a:rect l="l" t="t" r="r" b="b"/>
              <a:pathLst>
                <a:path w="111125" h="727075">
                  <a:moveTo>
                    <a:pt x="111124" y="0"/>
                  </a:moveTo>
                  <a:lnTo>
                    <a:pt x="0" y="727074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01407" y="4872367"/>
              <a:ext cx="3171825" cy="1638935"/>
            </a:xfrm>
            <a:custGeom>
              <a:avLst/>
              <a:gdLst/>
              <a:ahLst/>
              <a:cxnLst/>
              <a:rect l="l" t="t" r="r" b="b"/>
              <a:pathLst>
                <a:path w="3171825" h="1638934">
                  <a:moveTo>
                    <a:pt x="1913075" y="0"/>
                  </a:moveTo>
                  <a:lnTo>
                    <a:pt x="1860975" y="1455"/>
                  </a:lnTo>
                  <a:lnTo>
                    <a:pt x="1809685" y="4483"/>
                  </a:lnTo>
                  <a:lnTo>
                    <a:pt x="1759785" y="8958"/>
                  </a:lnTo>
                  <a:lnTo>
                    <a:pt x="1711857" y="14757"/>
                  </a:lnTo>
                  <a:lnTo>
                    <a:pt x="1666481" y="21756"/>
                  </a:lnTo>
                  <a:lnTo>
                    <a:pt x="1624239" y="29832"/>
                  </a:lnTo>
                  <a:lnTo>
                    <a:pt x="1577073" y="44789"/>
                  </a:lnTo>
                  <a:lnTo>
                    <a:pt x="1535637" y="65551"/>
                  </a:lnTo>
                  <a:lnTo>
                    <a:pt x="1498219" y="89884"/>
                  </a:lnTo>
                  <a:lnTo>
                    <a:pt x="1463108" y="115557"/>
                  </a:lnTo>
                  <a:lnTo>
                    <a:pt x="1428592" y="140337"/>
                  </a:lnTo>
                  <a:lnTo>
                    <a:pt x="1392960" y="161991"/>
                  </a:lnTo>
                  <a:lnTo>
                    <a:pt x="1354501" y="178288"/>
                  </a:lnTo>
                  <a:lnTo>
                    <a:pt x="1311502" y="186994"/>
                  </a:lnTo>
                  <a:lnTo>
                    <a:pt x="1270887" y="186452"/>
                  </a:lnTo>
                  <a:lnTo>
                    <a:pt x="1230115" y="178776"/>
                  </a:lnTo>
                  <a:lnTo>
                    <a:pt x="1188559" y="166004"/>
                  </a:lnTo>
                  <a:lnTo>
                    <a:pt x="1100586" y="133326"/>
                  </a:lnTo>
                  <a:lnTo>
                    <a:pt x="1052916" y="117497"/>
                  </a:lnTo>
                  <a:lnTo>
                    <a:pt x="1001952" y="104725"/>
                  </a:lnTo>
                  <a:lnTo>
                    <a:pt x="947069" y="97049"/>
                  </a:lnTo>
                  <a:lnTo>
                    <a:pt x="887639" y="96507"/>
                  </a:lnTo>
                  <a:lnTo>
                    <a:pt x="845217" y="99770"/>
                  </a:lnTo>
                  <a:lnTo>
                    <a:pt x="798143" y="104727"/>
                  </a:lnTo>
                  <a:lnTo>
                    <a:pt x="747306" y="111273"/>
                  </a:lnTo>
                  <a:lnTo>
                    <a:pt x="693595" y="119306"/>
                  </a:lnTo>
                  <a:lnTo>
                    <a:pt x="637898" y="128720"/>
                  </a:lnTo>
                  <a:lnTo>
                    <a:pt x="581105" y="139411"/>
                  </a:lnTo>
                  <a:lnTo>
                    <a:pt x="524103" y="151276"/>
                  </a:lnTo>
                  <a:lnTo>
                    <a:pt x="467781" y="164209"/>
                  </a:lnTo>
                  <a:lnTo>
                    <a:pt x="413029" y="178108"/>
                  </a:lnTo>
                  <a:lnTo>
                    <a:pt x="360734" y="192868"/>
                  </a:lnTo>
                  <a:lnTo>
                    <a:pt x="311785" y="208384"/>
                  </a:lnTo>
                  <a:lnTo>
                    <a:pt x="267072" y="224553"/>
                  </a:lnTo>
                  <a:lnTo>
                    <a:pt x="227481" y="241270"/>
                  </a:lnTo>
                  <a:lnTo>
                    <a:pt x="147965" y="290058"/>
                  </a:lnTo>
                  <a:lnTo>
                    <a:pt x="114528" y="324214"/>
                  </a:lnTo>
                  <a:lnTo>
                    <a:pt x="91212" y="360900"/>
                  </a:lnTo>
                  <a:lnTo>
                    <a:pt x="75634" y="400116"/>
                  </a:lnTo>
                  <a:lnTo>
                    <a:pt x="65415" y="441862"/>
                  </a:lnTo>
                  <a:lnTo>
                    <a:pt x="58172" y="486139"/>
                  </a:lnTo>
                  <a:lnTo>
                    <a:pt x="51524" y="532945"/>
                  </a:lnTo>
                  <a:lnTo>
                    <a:pt x="43091" y="582282"/>
                  </a:lnTo>
                  <a:lnTo>
                    <a:pt x="34464" y="626016"/>
                  </a:lnTo>
                  <a:lnTo>
                    <a:pt x="25323" y="675170"/>
                  </a:lnTo>
                  <a:lnTo>
                    <a:pt x="16487" y="728114"/>
                  </a:lnTo>
                  <a:lnTo>
                    <a:pt x="8775" y="783221"/>
                  </a:lnTo>
                  <a:lnTo>
                    <a:pt x="3006" y="838861"/>
                  </a:lnTo>
                  <a:lnTo>
                    <a:pt x="0" y="893406"/>
                  </a:lnTo>
                  <a:lnTo>
                    <a:pt x="574" y="945227"/>
                  </a:lnTo>
                  <a:lnTo>
                    <a:pt x="5549" y="992695"/>
                  </a:lnTo>
                  <a:lnTo>
                    <a:pt x="15744" y="1034181"/>
                  </a:lnTo>
                  <a:lnTo>
                    <a:pt x="57511" y="1095634"/>
                  </a:lnTo>
                  <a:lnTo>
                    <a:pt x="128698" y="1125795"/>
                  </a:lnTo>
                  <a:lnTo>
                    <a:pt x="172418" y="1132637"/>
                  </a:lnTo>
                  <a:lnTo>
                    <a:pt x="220268" y="1136827"/>
                  </a:lnTo>
                  <a:lnTo>
                    <a:pt x="271279" y="1140494"/>
                  </a:lnTo>
                  <a:lnTo>
                    <a:pt x="324485" y="1145768"/>
                  </a:lnTo>
                  <a:lnTo>
                    <a:pt x="378920" y="1154779"/>
                  </a:lnTo>
                  <a:lnTo>
                    <a:pt x="433616" y="1169657"/>
                  </a:lnTo>
                  <a:lnTo>
                    <a:pt x="475365" y="1184649"/>
                  </a:lnTo>
                  <a:lnTo>
                    <a:pt x="518767" y="1201620"/>
                  </a:lnTo>
                  <a:lnTo>
                    <a:pt x="563691" y="1220234"/>
                  </a:lnTo>
                  <a:lnTo>
                    <a:pt x="610004" y="1240154"/>
                  </a:lnTo>
                  <a:lnTo>
                    <a:pt x="755954" y="1304389"/>
                  </a:lnTo>
                  <a:lnTo>
                    <a:pt x="806501" y="1326173"/>
                  </a:lnTo>
                  <a:lnTo>
                    <a:pt x="857775" y="1347581"/>
                  </a:lnTo>
                  <a:lnTo>
                    <a:pt x="909644" y="1368278"/>
                  </a:lnTo>
                  <a:lnTo>
                    <a:pt x="961976" y="1387928"/>
                  </a:lnTo>
                  <a:lnTo>
                    <a:pt x="1014639" y="1406194"/>
                  </a:lnTo>
                  <a:lnTo>
                    <a:pt x="1153916" y="1453275"/>
                  </a:lnTo>
                  <a:lnTo>
                    <a:pt x="1201687" y="1469130"/>
                  </a:lnTo>
                  <a:lnTo>
                    <a:pt x="1249984" y="1484847"/>
                  </a:lnTo>
                  <a:lnTo>
                    <a:pt x="1298723" y="1500292"/>
                  </a:lnTo>
                  <a:lnTo>
                    <a:pt x="1347816" y="1515335"/>
                  </a:lnTo>
                  <a:lnTo>
                    <a:pt x="1397176" y="1529844"/>
                  </a:lnTo>
                  <a:lnTo>
                    <a:pt x="1446716" y="1543686"/>
                  </a:lnTo>
                  <a:lnTo>
                    <a:pt x="1496351" y="1556729"/>
                  </a:lnTo>
                  <a:lnTo>
                    <a:pt x="1545992" y="1568843"/>
                  </a:lnTo>
                  <a:lnTo>
                    <a:pt x="1595553" y="1579894"/>
                  </a:lnTo>
                  <a:lnTo>
                    <a:pt x="1644948" y="1589751"/>
                  </a:lnTo>
                  <a:lnTo>
                    <a:pt x="1694089" y="1598282"/>
                  </a:lnTo>
                  <a:lnTo>
                    <a:pt x="1743642" y="1605534"/>
                  </a:lnTo>
                  <a:lnTo>
                    <a:pt x="1794167" y="1612273"/>
                  </a:lnTo>
                  <a:lnTo>
                    <a:pt x="1845420" y="1618422"/>
                  </a:lnTo>
                  <a:lnTo>
                    <a:pt x="1897160" y="1623904"/>
                  </a:lnTo>
                  <a:lnTo>
                    <a:pt x="1949142" y="1628644"/>
                  </a:lnTo>
                  <a:lnTo>
                    <a:pt x="2001125" y="1632564"/>
                  </a:lnTo>
                  <a:lnTo>
                    <a:pt x="2052864" y="1635589"/>
                  </a:lnTo>
                  <a:lnTo>
                    <a:pt x="2104118" y="1637641"/>
                  </a:lnTo>
                  <a:lnTo>
                    <a:pt x="2154643" y="1638645"/>
                  </a:lnTo>
                  <a:lnTo>
                    <a:pt x="2204195" y="1638525"/>
                  </a:lnTo>
                  <a:lnTo>
                    <a:pt x="2252533" y="1637204"/>
                  </a:lnTo>
                  <a:lnTo>
                    <a:pt x="2299413" y="1634605"/>
                  </a:lnTo>
                  <a:lnTo>
                    <a:pt x="2344592" y="1630652"/>
                  </a:lnTo>
                  <a:lnTo>
                    <a:pt x="2387827" y="1625269"/>
                  </a:lnTo>
                  <a:lnTo>
                    <a:pt x="2445748" y="1614700"/>
                  </a:lnTo>
                  <a:lnTo>
                    <a:pt x="2501441" y="1601292"/>
                  </a:lnTo>
                  <a:lnTo>
                    <a:pt x="2554962" y="1585350"/>
                  </a:lnTo>
                  <a:lnTo>
                    <a:pt x="2606368" y="1567180"/>
                  </a:lnTo>
                  <a:lnTo>
                    <a:pt x="2655717" y="1547085"/>
                  </a:lnTo>
                  <a:lnTo>
                    <a:pt x="2703066" y="1525371"/>
                  </a:lnTo>
                  <a:lnTo>
                    <a:pt x="2748472" y="1502343"/>
                  </a:lnTo>
                  <a:lnTo>
                    <a:pt x="2791992" y="1478306"/>
                  </a:lnTo>
                  <a:lnTo>
                    <a:pt x="2833683" y="1453563"/>
                  </a:lnTo>
                  <a:lnTo>
                    <a:pt x="2873602" y="1428421"/>
                  </a:lnTo>
                  <a:lnTo>
                    <a:pt x="2917015" y="1401920"/>
                  </a:lnTo>
                  <a:lnTo>
                    <a:pt x="2959854" y="1376583"/>
                  </a:lnTo>
                  <a:lnTo>
                    <a:pt x="3001190" y="1351103"/>
                  </a:lnTo>
                  <a:lnTo>
                    <a:pt x="3040096" y="1324172"/>
                  </a:lnTo>
                  <a:lnTo>
                    <a:pt x="3075643" y="1294484"/>
                  </a:lnTo>
                  <a:lnTo>
                    <a:pt x="3106906" y="1260732"/>
                  </a:lnTo>
                  <a:lnTo>
                    <a:pt x="3132954" y="1221611"/>
                  </a:lnTo>
                  <a:lnTo>
                    <a:pt x="3152862" y="1175813"/>
                  </a:lnTo>
                  <a:lnTo>
                    <a:pt x="3165702" y="1122032"/>
                  </a:lnTo>
                  <a:lnTo>
                    <a:pt x="3171660" y="1041115"/>
                  </a:lnTo>
                  <a:lnTo>
                    <a:pt x="3171188" y="993622"/>
                  </a:lnTo>
                  <a:lnTo>
                    <a:pt x="3168575" y="942565"/>
                  </a:lnTo>
                  <a:lnTo>
                    <a:pt x="3163938" y="888787"/>
                  </a:lnTo>
                  <a:lnTo>
                    <a:pt x="3157396" y="833132"/>
                  </a:lnTo>
                  <a:lnTo>
                    <a:pt x="3149068" y="776445"/>
                  </a:lnTo>
                  <a:lnTo>
                    <a:pt x="3139071" y="719568"/>
                  </a:lnTo>
                  <a:lnTo>
                    <a:pt x="3127526" y="663346"/>
                  </a:lnTo>
                  <a:lnTo>
                    <a:pt x="3114549" y="608623"/>
                  </a:lnTo>
                  <a:lnTo>
                    <a:pt x="3100260" y="556242"/>
                  </a:lnTo>
                  <a:lnTo>
                    <a:pt x="3084777" y="507047"/>
                  </a:lnTo>
                  <a:lnTo>
                    <a:pt x="3068219" y="461883"/>
                  </a:lnTo>
                  <a:lnTo>
                    <a:pt x="3050705" y="421592"/>
                  </a:lnTo>
                  <a:lnTo>
                    <a:pt x="3032352" y="387019"/>
                  </a:lnTo>
                  <a:lnTo>
                    <a:pt x="3004582" y="347568"/>
                  </a:lnTo>
                  <a:lnTo>
                    <a:pt x="2972747" y="315123"/>
                  </a:lnTo>
                  <a:lnTo>
                    <a:pt x="2937427" y="288660"/>
                  </a:lnTo>
                  <a:lnTo>
                    <a:pt x="2899202" y="267156"/>
                  </a:lnTo>
                  <a:lnTo>
                    <a:pt x="2858651" y="249589"/>
                  </a:lnTo>
                  <a:lnTo>
                    <a:pt x="2816354" y="234934"/>
                  </a:lnTo>
                  <a:lnTo>
                    <a:pt x="2772890" y="222169"/>
                  </a:lnTo>
                  <a:lnTo>
                    <a:pt x="2684782" y="198212"/>
                  </a:lnTo>
                  <a:lnTo>
                    <a:pt x="2641297" y="184974"/>
                  </a:lnTo>
                  <a:lnTo>
                    <a:pt x="2598964" y="169532"/>
                  </a:lnTo>
                  <a:lnTo>
                    <a:pt x="2458461" y="113482"/>
                  </a:lnTo>
                  <a:lnTo>
                    <a:pt x="2410446" y="95008"/>
                  </a:lnTo>
                  <a:lnTo>
                    <a:pt x="2362030" y="77258"/>
                  </a:lnTo>
                  <a:lnTo>
                    <a:pt x="2313329" y="60604"/>
                  </a:lnTo>
                  <a:lnTo>
                    <a:pt x="2264456" y="45416"/>
                  </a:lnTo>
                  <a:lnTo>
                    <a:pt x="2215526" y="32067"/>
                  </a:lnTo>
                  <a:lnTo>
                    <a:pt x="2166653" y="20928"/>
                  </a:lnTo>
                  <a:lnTo>
                    <a:pt x="2117952" y="12369"/>
                  </a:lnTo>
                  <a:lnTo>
                    <a:pt x="2068423" y="6300"/>
                  </a:lnTo>
                  <a:lnTo>
                    <a:pt x="2017381" y="2298"/>
                  </a:lnTo>
                  <a:lnTo>
                    <a:pt x="1965404" y="239"/>
                  </a:lnTo>
                  <a:lnTo>
                    <a:pt x="1913075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41646" y="5405437"/>
              <a:ext cx="139700" cy="523875"/>
            </a:xfrm>
            <a:custGeom>
              <a:avLst/>
              <a:gdLst/>
              <a:ahLst/>
              <a:cxnLst/>
              <a:rect l="l" t="t" r="r" b="b"/>
              <a:pathLst>
                <a:path w="139700" h="523875">
                  <a:moveTo>
                    <a:pt x="0" y="523874"/>
                  </a:moveTo>
                  <a:lnTo>
                    <a:pt x="139700" y="0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424196" y="5611811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>
                  <a:moveTo>
                    <a:pt x="0" y="0"/>
                  </a:moveTo>
                  <a:lnTo>
                    <a:pt x="114299" y="0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79497" y="5160963"/>
              <a:ext cx="254000" cy="469900"/>
            </a:xfrm>
            <a:custGeom>
              <a:avLst/>
              <a:gdLst/>
              <a:ahLst/>
              <a:cxnLst/>
              <a:rect l="l" t="t" r="r" b="b"/>
              <a:pathLst>
                <a:path w="254000" h="469900">
                  <a:moveTo>
                    <a:pt x="253999" y="0"/>
                  </a:moveTo>
                  <a:lnTo>
                    <a:pt x="0" y="469899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04897" y="5211762"/>
              <a:ext cx="196850" cy="0"/>
            </a:xfrm>
            <a:custGeom>
              <a:avLst/>
              <a:gdLst/>
              <a:ahLst/>
              <a:cxnLst/>
              <a:rect l="l" t="t" r="r" b="b"/>
              <a:pathLst>
                <a:path w="196850">
                  <a:moveTo>
                    <a:pt x="0" y="0"/>
                  </a:moveTo>
                  <a:lnTo>
                    <a:pt x="196849" y="0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146135" y="5548313"/>
              <a:ext cx="273050" cy="0"/>
            </a:xfrm>
            <a:custGeom>
              <a:avLst/>
              <a:gdLst/>
              <a:ahLst/>
              <a:cxnLst/>
              <a:rect l="l" t="t" r="r" b="b"/>
              <a:pathLst>
                <a:path w="273050">
                  <a:moveTo>
                    <a:pt x="0" y="0"/>
                  </a:moveTo>
                  <a:lnTo>
                    <a:pt x="273049" y="0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517610" y="5627687"/>
              <a:ext cx="490855" cy="0"/>
            </a:xfrm>
            <a:custGeom>
              <a:avLst/>
              <a:gdLst/>
              <a:ahLst/>
              <a:cxnLst/>
              <a:rect l="l" t="t" r="r" b="b"/>
              <a:pathLst>
                <a:path w="490854">
                  <a:moveTo>
                    <a:pt x="0" y="0"/>
                  </a:moveTo>
                  <a:lnTo>
                    <a:pt x="490538" y="0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57321" y="5535613"/>
              <a:ext cx="53975" cy="85725"/>
            </a:xfrm>
            <a:custGeom>
              <a:avLst/>
              <a:gdLst/>
              <a:ahLst/>
              <a:cxnLst/>
              <a:rect l="l" t="t" r="r" b="b"/>
              <a:pathLst>
                <a:path w="53975" h="85725">
                  <a:moveTo>
                    <a:pt x="53974" y="0"/>
                  </a:moveTo>
                  <a:lnTo>
                    <a:pt x="0" y="85724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569996" y="5624512"/>
              <a:ext cx="1905" cy="82550"/>
            </a:xfrm>
            <a:custGeom>
              <a:avLst/>
              <a:gdLst/>
              <a:ahLst/>
              <a:cxnLst/>
              <a:rect l="l" t="t" r="r" b="b"/>
              <a:pathLst>
                <a:path w="1904" h="82550">
                  <a:moveTo>
                    <a:pt x="794" y="-4762"/>
                  </a:moveTo>
                  <a:lnTo>
                    <a:pt x="794" y="87312"/>
                  </a:lnTo>
                </a:path>
              </a:pathLst>
            </a:custGeom>
            <a:ln w="11113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966871" y="5632450"/>
              <a:ext cx="0" cy="76200"/>
            </a:xfrm>
            <a:custGeom>
              <a:avLst/>
              <a:gdLst/>
              <a:ahLst/>
              <a:cxnLst/>
              <a:rect l="l" t="t" r="r" b="b"/>
              <a:pathLst>
                <a:path h="76200">
                  <a:moveTo>
                    <a:pt x="0" y="761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047835" y="5491163"/>
              <a:ext cx="503555" cy="269875"/>
            </a:xfrm>
            <a:custGeom>
              <a:avLst/>
              <a:gdLst/>
              <a:ahLst/>
              <a:cxnLst/>
              <a:rect l="l" t="t" r="r" b="b"/>
              <a:pathLst>
                <a:path w="503554" h="269875">
                  <a:moveTo>
                    <a:pt x="0" y="0"/>
                  </a:moveTo>
                  <a:lnTo>
                    <a:pt x="503238" y="269875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96971" y="5426075"/>
              <a:ext cx="81280" cy="0"/>
            </a:xfrm>
            <a:custGeom>
              <a:avLst/>
              <a:gdLst/>
              <a:ahLst/>
              <a:cxnLst/>
              <a:rect l="l" t="t" r="r" b="b"/>
              <a:pathLst>
                <a:path w="81279">
                  <a:moveTo>
                    <a:pt x="0" y="0"/>
                  </a:moveTo>
                  <a:lnTo>
                    <a:pt x="80963" y="0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662197" y="5135563"/>
              <a:ext cx="390525" cy="184150"/>
            </a:xfrm>
            <a:custGeom>
              <a:avLst/>
              <a:gdLst/>
              <a:ahLst/>
              <a:cxnLst/>
              <a:rect l="l" t="t" r="r" b="b"/>
              <a:pathLst>
                <a:path w="390525" h="184150">
                  <a:moveTo>
                    <a:pt x="0" y="0"/>
                  </a:moveTo>
                  <a:lnTo>
                    <a:pt x="390524" y="184149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041485" y="5122863"/>
              <a:ext cx="322580" cy="198755"/>
            </a:xfrm>
            <a:custGeom>
              <a:avLst/>
              <a:gdLst/>
              <a:ahLst/>
              <a:cxnLst/>
              <a:rect l="l" t="t" r="r" b="b"/>
              <a:pathLst>
                <a:path w="322579" h="198754">
                  <a:moveTo>
                    <a:pt x="0" y="198437"/>
                  </a:moveTo>
                  <a:lnTo>
                    <a:pt x="322263" y="0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084346" y="5414961"/>
              <a:ext cx="971550" cy="0"/>
            </a:xfrm>
            <a:custGeom>
              <a:avLst/>
              <a:gdLst/>
              <a:ahLst/>
              <a:cxnLst/>
              <a:rect l="l" t="t" r="r" b="b"/>
              <a:pathLst>
                <a:path w="971550">
                  <a:moveTo>
                    <a:pt x="0" y="0"/>
                  </a:moveTo>
                  <a:lnTo>
                    <a:pt x="971549" y="0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76472" y="4513263"/>
              <a:ext cx="227329" cy="436880"/>
            </a:xfrm>
            <a:custGeom>
              <a:avLst/>
              <a:gdLst/>
              <a:ahLst/>
              <a:cxnLst/>
              <a:rect l="l" t="t" r="r" b="b"/>
              <a:pathLst>
                <a:path w="227329" h="436879">
                  <a:moveTo>
                    <a:pt x="0" y="436563"/>
                  </a:moveTo>
                  <a:lnTo>
                    <a:pt x="227013" y="0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649621" y="3294063"/>
              <a:ext cx="177800" cy="0"/>
            </a:xfrm>
            <a:custGeom>
              <a:avLst/>
              <a:gdLst/>
              <a:ahLst/>
              <a:cxnLst/>
              <a:rect l="l" t="t" r="r" b="b"/>
              <a:pathLst>
                <a:path w="177800">
                  <a:moveTo>
                    <a:pt x="0" y="0"/>
                  </a:moveTo>
                  <a:lnTo>
                    <a:pt x="177799" y="1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42351" y="2461115"/>
              <a:ext cx="141605" cy="399415"/>
            </a:xfrm>
            <a:custGeom>
              <a:avLst/>
              <a:gdLst/>
              <a:ahLst/>
              <a:cxnLst/>
              <a:rect l="l" t="t" r="r" b="b"/>
              <a:pathLst>
                <a:path w="141604" h="399414">
                  <a:moveTo>
                    <a:pt x="141547" y="0"/>
                  </a:moveTo>
                  <a:lnTo>
                    <a:pt x="0" y="399272"/>
                  </a:lnTo>
                </a:path>
                <a:path w="141604" h="399414">
                  <a:moveTo>
                    <a:pt x="141548" y="0"/>
                  </a:moveTo>
                  <a:lnTo>
                    <a:pt x="0" y="397228"/>
                  </a:lnTo>
                </a:path>
              </a:pathLst>
            </a:custGeom>
            <a:ln w="1904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42351" y="2858344"/>
              <a:ext cx="141605" cy="43815"/>
            </a:xfrm>
            <a:custGeom>
              <a:avLst/>
              <a:gdLst/>
              <a:ahLst/>
              <a:cxnLst/>
              <a:rect l="l" t="t" r="r" b="b"/>
              <a:pathLst>
                <a:path w="141604" h="43814">
                  <a:moveTo>
                    <a:pt x="0" y="0"/>
                  </a:moveTo>
                  <a:lnTo>
                    <a:pt x="141547" y="43607"/>
                  </a:lnTo>
                </a:path>
              </a:pathLst>
            </a:custGeom>
            <a:ln w="1904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83899" y="2858344"/>
              <a:ext cx="141605" cy="43815"/>
            </a:xfrm>
            <a:custGeom>
              <a:avLst/>
              <a:gdLst/>
              <a:ahLst/>
              <a:cxnLst/>
              <a:rect l="l" t="t" r="r" b="b"/>
              <a:pathLst>
                <a:path w="141604" h="43814">
                  <a:moveTo>
                    <a:pt x="141547" y="0"/>
                  </a:moveTo>
                  <a:lnTo>
                    <a:pt x="0" y="43607"/>
                  </a:lnTo>
                </a:path>
              </a:pathLst>
            </a:custGeom>
            <a:ln w="1904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583899" y="2469973"/>
              <a:ext cx="0" cy="432434"/>
            </a:xfrm>
            <a:custGeom>
              <a:avLst/>
              <a:gdLst/>
              <a:ahLst/>
              <a:cxnLst/>
              <a:rect l="l" t="t" r="r" b="b"/>
              <a:pathLst>
                <a:path h="432435">
                  <a:moveTo>
                    <a:pt x="0" y="0"/>
                  </a:moveTo>
                  <a:lnTo>
                    <a:pt x="0" y="431977"/>
                  </a:lnTo>
                </a:path>
              </a:pathLst>
            </a:custGeom>
            <a:ln w="1904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442351" y="2817463"/>
              <a:ext cx="141605" cy="43180"/>
            </a:xfrm>
            <a:custGeom>
              <a:avLst/>
              <a:gdLst/>
              <a:ahLst/>
              <a:cxnLst/>
              <a:rect l="l" t="t" r="r" b="b"/>
              <a:pathLst>
                <a:path w="141604" h="43180">
                  <a:moveTo>
                    <a:pt x="0" y="42924"/>
                  </a:moveTo>
                  <a:lnTo>
                    <a:pt x="141547" y="0"/>
                  </a:lnTo>
                </a:path>
              </a:pathLst>
            </a:custGeom>
            <a:ln w="1904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583899" y="2817464"/>
              <a:ext cx="141605" cy="41275"/>
            </a:xfrm>
            <a:custGeom>
              <a:avLst/>
              <a:gdLst/>
              <a:ahLst/>
              <a:cxnLst/>
              <a:rect l="l" t="t" r="r" b="b"/>
              <a:pathLst>
                <a:path w="141604" h="41275">
                  <a:moveTo>
                    <a:pt x="141547" y="4088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502584" y="2686644"/>
              <a:ext cx="81915" cy="33020"/>
            </a:xfrm>
            <a:custGeom>
              <a:avLst/>
              <a:gdLst/>
              <a:ahLst/>
              <a:cxnLst/>
              <a:rect l="l" t="t" r="r" b="b"/>
              <a:pathLst>
                <a:path w="81915" h="33019">
                  <a:moveTo>
                    <a:pt x="0" y="0"/>
                  </a:moveTo>
                  <a:lnTo>
                    <a:pt x="81315" y="32704"/>
                  </a:lnTo>
                </a:path>
              </a:pathLst>
            </a:custGeom>
            <a:ln w="1904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83899" y="2686643"/>
              <a:ext cx="86360" cy="33020"/>
            </a:xfrm>
            <a:custGeom>
              <a:avLst/>
              <a:gdLst/>
              <a:ahLst/>
              <a:cxnLst/>
              <a:rect l="l" t="t" r="r" b="b"/>
              <a:pathLst>
                <a:path w="86359" h="33019">
                  <a:moveTo>
                    <a:pt x="0" y="32704"/>
                  </a:moveTo>
                  <a:lnTo>
                    <a:pt x="85831" y="0"/>
                  </a:lnTo>
                </a:path>
              </a:pathLst>
            </a:custGeom>
            <a:ln w="1904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475481" y="2745239"/>
              <a:ext cx="104775" cy="44450"/>
            </a:xfrm>
            <a:custGeom>
              <a:avLst/>
              <a:gdLst/>
              <a:ahLst/>
              <a:cxnLst/>
              <a:rect l="l" t="t" r="r" b="b"/>
              <a:pathLst>
                <a:path w="104775" h="44450">
                  <a:moveTo>
                    <a:pt x="0" y="0"/>
                  </a:moveTo>
                  <a:lnTo>
                    <a:pt x="104655" y="44287"/>
                  </a:lnTo>
                </a:path>
              </a:pathLst>
            </a:custGeom>
            <a:ln w="1904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583899" y="2754097"/>
              <a:ext cx="105410" cy="39370"/>
            </a:xfrm>
            <a:custGeom>
              <a:avLst/>
              <a:gdLst/>
              <a:ahLst/>
              <a:cxnLst/>
              <a:rect l="l" t="t" r="r" b="b"/>
              <a:pathLst>
                <a:path w="105409" h="39369">
                  <a:moveTo>
                    <a:pt x="0" y="38837"/>
                  </a:moveTo>
                  <a:lnTo>
                    <a:pt x="105408" y="0"/>
                  </a:lnTo>
                </a:path>
              </a:pathLst>
            </a:custGeom>
            <a:ln w="1904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583899" y="2626684"/>
              <a:ext cx="54610" cy="16510"/>
            </a:xfrm>
            <a:custGeom>
              <a:avLst/>
              <a:gdLst/>
              <a:ahLst/>
              <a:cxnLst/>
              <a:rect l="l" t="t" r="r" b="b"/>
              <a:pathLst>
                <a:path w="54609" h="16510">
                  <a:moveTo>
                    <a:pt x="0" y="16352"/>
                  </a:moveTo>
                  <a:lnTo>
                    <a:pt x="54209" y="0"/>
                  </a:lnTo>
                </a:path>
              </a:pathLst>
            </a:custGeom>
            <a:ln w="1904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583899" y="2544241"/>
              <a:ext cx="34290" cy="12700"/>
            </a:xfrm>
            <a:custGeom>
              <a:avLst/>
              <a:gdLst/>
              <a:ahLst/>
              <a:cxnLst/>
              <a:rect l="l" t="t" r="r" b="b"/>
              <a:pathLst>
                <a:path w="34290" h="12700">
                  <a:moveTo>
                    <a:pt x="0" y="12263"/>
                  </a:moveTo>
                  <a:lnTo>
                    <a:pt x="33880" y="0"/>
                  </a:lnTo>
                </a:path>
              </a:pathLst>
            </a:custGeom>
            <a:ln w="1904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522912" y="2621233"/>
              <a:ext cx="66040" cy="22225"/>
            </a:xfrm>
            <a:custGeom>
              <a:avLst/>
              <a:gdLst/>
              <a:ahLst/>
              <a:cxnLst/>
              <a:rect l="l" t="t" r="r" b="b"/>
              <a:pathLst>
                <a:path w="66040" h="22225">
                  <a:moveTo>
                    <a:pt x="0" y="0"/>
                  </a:moveTo>
                  <a:lnTo>
                    <a:pt x="65503" y="21802"/>
                  </a:lnTo>
                </a:path>
              </a:pathLst>
            </a:custGeom>
            <a:ln w="1904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552277" y="2540834"/>
              <a:ext cx="38100" cy="21590"/>
            </a:xfrm>
            <a:custGeom>
              <a:avLst/>
              <a:gdLst/>
              <a:ahLst/>
              <a:cxnLst/>
              <a:rect l="l" t="t" r="r" b="b"/>
              <a:pathLst>
                <a:path w="38100" h="21589">
                  <a:moveTo>
                    <a:pt x="0" y="0"/>
                  </a:moveTo>
                  <a:lnTo>
                    <a:pt x="37645" y="21121"/>
                  </a:lnTo>
                </a:path>
              </a:pathLst>
            </a:custGeom>
            <a:ln w="1904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559053" y="2424322"/>
              <a:ext cx="47625" cy="46355"/>
            </a:xfrm>
            <a:custGeom>
              <a:avLst/>
              <a:gdLst/>
              <a:ahLst/>
              <a:cxnLst/>
              <a:rect l="l" t="t" r="r" b="b"/>
              <a:pathLst>
                <a:path w="47625" h="46355">
                  <a:moveTo>
                    <a:pt x="23717" y="0"/>
                  </a:moveTo>
                  <a:lnTo>
                    <a:pt x="14485" y="1820"/>
                  </a:lnTo>
                  <a:lnTo>
                    <a:pt x="6947" y="6785"/>
                  </a:lnTo>
                  <a:lnTo>
                    <a:pt x="1863" y="14148"/>
                  </a:lnTo>
                  <a:lnTo>
                    <a:pt x="0" y="23166"/>
                  </a:lnTo>
                  <a:lnTo>
                    <a:pt x="1863" y="32183"/>
                  </a:lnTo>
                  <a:lnTo>
                    <a:pt x="6947" y="39547"/>
                  </a:lnTo>
                  <a:lnTo>
                    <a:pt x="14485" y="44511"/>
                  </a:lnTo>
                  <a:lnTo>
                    <a:pt x="23717" y="46332"/>
                  </a:lnTo>
                  <a:lnTo>
                    <a:pt x="32949" y="44511"/>
                  </a:lnTo>
                  <a:lnTo>
                    <a:pt x="40487" y="39547"/>
                  </a:lnTo>
                  <a:lnTo>
                    <a:pt x="45570" y="32183"/>
                  </a:lnTo>
                  <a:lnTo>
                    <a:pt x="47434" y="23166"/>
                  </a:lnTo>
                  <a:lnTo>
                    <a:pt x="45570" y="14148"/>
                  </a:lnTo>
                  <a:lnTo>
                    <a:pt x="40487" y="6785"/>
                  </a:lnTo>
                  <a:lnTo>
                    <a:pt x="32949" y="1820"/>
                  </a:lnTo>
                  <a:lnTo>
                    <a:pt x="23717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559053" y="2424322"/>
              <a:ext cx="47625" cy="46355"/>
            </a:xfrm>
            <a:custGeom>
              <a:avLst/>
              <a:gdLst/>
              <a:ahLst/>
              <a:cxnLst/>
              <a:rect l="l" t="t" r="r" b="b"/>
              <a:pathLst>
                <a:path w="47625" h="46355">
                  <a:moveTo>
                    <a:pt x="0" y="23166"/>
                  </a:moveTo>
                  <a:lnTo>
                    <a:pt x="1863" y="14148"/>
                  </a:lnTo>
                  <a:lnTo>
                    <a:pt x="6946" y="6785"/>
                  </a:lnTo>
                  <a:lnTo>
                    <a:pt x="14485" y="1820"/>
                  </a:lnTo>
                  <a:lnTo>
                    <a:pt x="23717" y="0"/>
                  </a:lnTo>
                  <a:lnTo>
                    <a:pt x="32948" y="1820"/>
                  </a:lnTo>
                  <a:lnTo>
                    <a:pt x="40487" y="6785"/>
                  </a:lnTo>
                  <a:lnTo>
                    <a:pt x="45570" y="14148"/>
                  </a:lnTo>
                  <a:lnTo>
                    <a:pt x="47434" y="23166"/>
                  </a:lnTo>
                  <a:lnTo>
                    <a:pt x="45570" y="32183"/>
                  </a:lnTo>
                  <a:lnTo>
                    <a:pt x="40487" y="39546"/>
                  </a:lnTo>
                  <a:lnTo>
                    <a:pt x="32948" y="44511"/>
                  </a:lnTo>
                  <a:lnTo>
                    <a:pt x="23717" y="46332"/>
                  </a:lnTo>
                  <a:lnTo>
                    <a:pt x="14485" y="44511"/>
                  </a:lnTo>
                  <a:lnTo>
                    <a:pt x="6946" y="39546"/>
                  </a:lnTo>
                  <a:lnTo>
                    <a:pt x="1863" y="32183"/>
                  </a:lnTo>
                  <a:lnTo>
                    <a:pt x="0" y="23166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357273" y="2281238"/>
              <a:ext cx="468312" cy="3427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593810" y="2841625"/>
              <a:ext cx="152400" cy="95250"/>
            </a:xfrm>
            <a:custGeom>
              <a:avLst/>
              <a:gdLst/>
              <a:ahLst/>
              <a:cxnLst/>
              <a:rect l="l" t="t" r="r" b="b"/>
              <a:pathLst>
                <a:path w="152400" h="95250">
                  <a:moveTo>
                    <a:pt x="0" y="0"/>
                  </a:moveTo>
                  <a:lnTo>
                    <a:pt x="152399" y="95249"/>
                  </a:lnTo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658899" y="3000374"/>
              <a:ext cx="387350" cy="952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658899" y="3000375"/>
              <a:ext cx="387350" cy="95250"/>
            </a:xfrm>
            <a:custGeom>
              <a:avLst/>
              <a:gdLst/>
              <a:ahLst/>
              <a:cxnLst/>
              <a:rect l="l" t="t" r="r" b="b"/>
              <a:pathLst>
                <a:path w="387350" h="95250">
                  <a:moveTo>
                    <a:pt x="0" y="47624"/>
                  </a:moveTo>
                  <a:lnTo>
                    <a:pt x="15219" y="29087"/>
                  </a:lnTo>
                  <a:lnTo>
                    <a:pt x="56725" y="13949"/>
                  </a:lnTo>
                  <a:lnTo>
                    <a:pt x="118287" y="3742"/>
                  </a:lnTo>
                  <a:lnTo>
                    <a:pt x="193674" y="0"/>
                  </a:lnTo>
                  <a:lnTo>
                    <a:pt x="269062" y="3742"/>
                  </a:lnTo>
                  <a:lnTo>
                    <a:pt x="330624" y="13949"/>
                  </a:lnTo>
                  <a:lnTo>
                    <a:pt x="372130" y="29087"/>
                  </a:lnTo>
                  <a:lnTo>
                    <a:pt x="387349" y="47624"/>
                  </a:lnTo>
                  <a:lnTo>
                    <a:pt x="372130" y="66162"/>
                  </a:lnTo>
                  <a:lnTo>
                    <a:pt x="330624" y="81300"/>
                  </a:lnTo>
                  <a:lnTo>
                    <a:pt x="269062" y="91507"/>
                  </a:lnTo>
                  <a:lnTo>
                    <a:pt x="193674" y="95249"/>
                  </a:lnTo>
                  <a:lnTo>
                    <a:pt x="118287" y="91507"/>
                  </a:lnTo>
                  <a:lnTo>
                    <a:pt x="56725" y="81300"/>
                  </a:lnTo>
                  <a:lnTo>
                    <a:pt x="15219" y="66162"/>
                  </a:lnTo>
                  <a:lnTo>
                    <a:pt x="0" y="47624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657310" y="2925763"/>
              <a:ext cx="390525" cy="1238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657310" y="2925763"/>
              <a:ext cx="387350" cy="111125"/>
            </a:xfrm>
            <a:custGeom>
              <a:avLst/>
              <a:gdLst/>
              <a:ahLst/>
              <a:cxnLst/>
              <a:rect l="l" t="t" r="r" b="b"/>
              <a:pathLst>
                <a:path w="387350" h="111125">
                  <a:moveTo>
                    <a:pt x="0" y="55562"/>
                  </a:moveTo>
                  <a:lnTo>
                    <a:pt x="15219" y="33935"/>
                  </a:lnTo>
                  <a:lnTo>
                    <a:pt x="56725" y="16274"/>
                  </a:lnTo>
                  <a:lnTo>
                    <a:pt x="118287" y="4366"/>
                  </a:lnTo>
                  <a:lnTo>
                    <a:pt x="193675" y="0"/>
                  </a:lnTo>
                  <a:lnTo>
                    <a:pt x="269062" y="4366"/>
                  </a:lnTo>
                  <a:lnTo>
                    <a:pt x="330623" y="16274"/>
                  </a:lnTo>
                  <a:lnTo>
                    <a:pt x="372130" y="33935"/>
                  </a:lnTo>
                  <a:lnTo>
                    <a:pt x="387349" y="55562"/>
                  </a:lnTo>
                  <a:lnTo>
                    <a:pt x="372130" y="77190"/>
                  </a:lnTo>
                  <a:lnTo>
                    <a:pt x="330623" y="94851"/>
                  </a:lnTo>
                  <a:lnTo>
                    <a:pt x="269062" y="106759"/>
                  </a:lnTo>
                  <a:lnTo>
                    <a:pt x="193675" y="111126"/>
                  </a:lnTo>
                  <a:lnTo>
                    <a:pt x="118287" y="106759"/>
                  </a:lnTo>
                  <a:lnTo>
                    <a:pt x="56725" y="94851"/>
                  </a:lnTo>
                  <a:lnTo>
                    <a:pt x="15219" y="77190"/>
                  </a:lnTo>
                  <a:lnTo>
                    <a:pt x="0" y="55562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735099" y="2954338"/>
              <a:ext cx="219075" cy="523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735099" y="2954338"/>
              <a:ext cx="219075" cy="52705"/>
            </a:xfrm>
            <a:custGeom>
              <a:avLst/>
              <a:gdLst/>
              <a:ahLst/>
              <a:cxnLst/>
              <a:rect l="l" t="t" r="r" b="b"/>
              <a:pathLst>
                <a:path w="219075" h="52705">
                  <a:moveTo>
                    <a:pt x="0" y="52387"/>
                  </a:moveTo>
                  <a:lnTo>
                    <a:pt x="67842" y="52387"/>
                  </a:lnTo>
                  <a:lnTo>
                    <a:pt x="135685" y="0"/>
                  </a:lnTo>
                  <a:lnTo>
                    <a:pt x="219074" y="0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744992" y="2954338"/>
              <a:ext cx="199288" cy="523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744992" y="2954338"/>
              <a:ext cx="199390" cy="52705"/>
            </a:xfrm>
            <a:custGeom>
              <a:avLst/>
              <a:gdLst/>
              <a:ahLst/>
              <a:cxnLst/>
              <a:rect l="l" t="t" r="r" b="b"/>
              <a:pathLst>
                <a:path w="199390" h="52705">
                  <a:moveTo>
                    <a:pt x="0" y="0"/>
                  </a:moveTo>
                  <a:lnTo>
                    <a:pt x="67842" y="0"/>
                  </a:lnTo>
                  <a:lnTo>
                    <a:pt x="135685" y="52387"/>
                  </a:lnTo>
                  <a:lnTo>
                    <a:pt x="199287" y="52387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508211" y="3005643"/>
              <a:ext cx="387350" cy="9792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508210" y="3005643"/>
              <a:ext cx="387350" cy="98425"/>
            </a:xfrm>
            <a:custGeom>
              <a:avLst/>
              <a:gdLst/>
              <a:ahLst/>
              <a:cxnLst/>
              <a:rect l="l" t="t" r="r" b="b"/>
              <a:pathLst>
                <a:path w="387350" h="98425">
                  <a:moveTo>
                    <a:pt x="0" y="48960"/>
                  </a:moveTo>
                  <a:lnTo>
                    <a:pt x="15219" y="29903"/>
                  </a:lnTo>
                  <a:lnTo>
                    <a:pt x="56725" y="14340"/>
                  </a:lnTo>
                  <a:lnTo>
                    <a:pt x="118287" y="3847"/>
                  </a:lnTo>
                  <a:lnTo>
                    <a:pt x="193674" y="0"/>
                  </a:lnTo>
                  <a:lnTo>
                    <a:pt x="269062" y="3847"/>
                  </a:lnTo>
                  <a:lnTo>
                    <a:pt x="330623" y="14340"/>
                  </a:lnTo>
                  <a:lnTo>
                    <a:pt x="372130" y="29903"/>
                  </a:lnTo>
                  <a:lnTo>
                    <a:pt x="387349" y="48960"/>
                  </a:lnTo>
                  <a:lnTo>
                    <a:pt x="372130" y="68018"/>
                  </a:lnTo>
                  <a:lnTo>
                    <a:pt x="330623" y="83581"/>
                  </a:lnTo>
                  <a:lnTo>
                    <a:pt x="269062" y="94074"/>
                  </a:lnTo>
                  <a:lnTo>
                    <a:pt x="193674" y="97921"/>
                  </a:lnTo>
                  <a:lnTo>
                    <a:pt x="118287" y="94074"/>
                  </a:lnTo>
                  <a:lnTo>
                    <a:pt x="56725" y="83581"/>
                  </a:lnTo>
                  <a:lnTo>
                    <a:pt x="15219" y="68018"/>
                  </a:lnTo>
                  <a:lnTo>
                    <a:pt x="0" y="48960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506622" y="2928938"/>
              <a:ext cx="390527" cy="12729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506621" y="2928938"/>
              <a:ext cx="387350" cy="114300"/>
            </a:xfrm>
            <a:custGeom>
              <a:avLst/>
              <a:gdLst/>
              <a:ahLst/>
              <a:cxnLst/>
              <a:rect l="l" t="t" r="r" b="b"/>
              <a:pathLst>
                <a:path w="387350" h="114300">
                  <a:moveTo>
                    <a:pt x="0" y="57120"/>
                  </a:moveTo>
                  <a:lnTo>
                    <a:pt x="37367" y="23386"/>
                  </a:lnTo>
                  <a:lnTo>
                    <a:pt x="79292" y="11021"/>
                  </a:lnTo>
                  <a:lnTo>
                    <a:pt x="132458" y="2912"/>
                  </a:lnTo>
                  <a:lnTo>
                    <a:pt x="193674" y="0"/>
                  </a:lnTo>
                  <a:lnTo>
                    <a:pt x="254891" y="2912"/>
                  </a:lnTo>
                  <a:lnTo>
                    <a:pt x="308056" y="11021"/>
                  </a:lnTo>
                  <a:lnTo>
                    <a:pt x="349981" y="23386"/>
                  </a:lnTo>
                  <a:lnTo>
                    <a:pt x="377476" y="39066"/>
                  </a:lnTo>
                  <a:lnTo>
                    <a:pt x="387349" y="57120"/>
                  </a:lnTo>
                  <a:lnTo>
                    <a:pt x="377476" y="75175"/>
                  </a:lnTo>
                  <a:lnTo>
                    <a:pt x="349981" y="90855"/>
                  </a:lnTo>
                  <a:lnTo>
                    <a:pt x="308056" y="103220"/>
                  </a:lnTo>
                  <a:lnTo>
                    <a:pt x="254891" y="111329"/>
                  </a:lnTo>
                  <a:lnTo>
                    <a:pt x="193674" y="114241"/>
                  </a:lnTo>
                  <a:lnTo>
                    <a:pt x="132458" y="111329"/>
                  </a:lnTo>
                  <a:lnTo>
                    <a:pt x="79292" y="103220"/>
                  </a:lnTo>
                  <a:lnTo>
                    <a:pt x="37367" y="90855"/>
                  </a:lnTo>
                  <a:lnTo>
                    <a:pt x="9873" y="75175"/>
                  </a:lnTo>
                  <a:lnTo>
                    <a:pt x="0" y="57120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584411" y="2958313"/>
              <a:ext cx="219075" cy="5385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584410" y="2958314"/>
              <a:ext cx="219075" cy="53975"/>
            </a:xfrm>
            <a:custGeom>
              <a:avLst/>
              <a:gdLst/>
              <a:ahLst/>
              <a:cxnLst/>
              <a:rect l="l" t="t" r="r" b="b"/>
              <a:pathLst>
                <a:path w="219075" h="53975">
                  <a:moveTo>
                    <a:pt x="0" y="53856"/>
                  </a:moveTo>
                  <a:lnTo>
                    <a:pt x="67842" y="53856"/>
                  </a:lnTo>
                  <a:lnTo>
                    <a:pt x="135685" y="0"/>
                  </a:lnTo>
                  <a:lnTo>
                    <a:pt x="219074" y="0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94304" y="2958313"/>
              <a:ext cx="199288" cy="538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94303" y="2958314"/>
              <a:ext cx="199390" cy="53975"/>
            </a:xfrm>
            <a:custGeom>
              <a:avLst/>
              <a:gdLst/>
              <a:ahLst/>
              <a:cxnLst/>
              <a:rect l="l" t="t" r="r" b="b"/>
              <a:pathLst>
                <a:path w="199390" h="53975">
                  <a:moveTo>
                    <a:pt x="0" y="0"/>
                  </a:moveTo>
                  <a:lnTo>
                    <a:pt x="67842" y="0"/>
                  </a:lnTo>
                  <a:lnTo>
                    <a:pt x="135685" y="53856"/>
                  </a:lnTo>
                  <a:lnTo>
                    <a:pt x="199287" y="53856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508210" y="2982794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5">
                  <a:moveTo>
                    <a:pt x="0" y="0"/>
                  </a:moveTo>
                  <a:lnTo>
                    <a:pt x="0" y="76703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893973" y="2986058"/>
              <a:ext cx="0" cy="75565"/>
            </a:xfrm>
            <a:custGeom>
              <a:avLst/>
              <a:gdLst/>
              <a:ahLst/>
              <a:cxnLst/>
              <a:rect l="l" t="t" r="r" b="b"/>
              <a:pathLst>
                <a:path h="75564">
                  <a:moveTo>
                    <a:pt x="0" y="0"/>
                  </a:moveTo>
                  <a:lnTo>
                    <a:pt x="0" y="75072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519324" y="3269168"/>
              <a:ext cx="387350" cy="9792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519323" y="3269168"/>
              <a:ext cx="387350" cy="98425"/>
            </a:xfrm>
            <a:custGeom>
              <a:avLst/>
              <a:gdLst/>
              <a:ahLst/>
              <a:cxnLst/>
              <a:rect l="l" t="t" r="r" b="b"/>
              <a:pathLst>
                <a:path w="387350" h="98425">
                  <a:moveTo>
                    <a:pt x="0" y="48960"/>
                  </a:moveTo>
                  <a:lnTo>
                    <a:pt x="15219" y="29903"/>
                  </a:lnTo>
                  <a:lnTo>
                    <a:pt x="56725" y="14340"/>
                  </a:lnTo>
                  <a:lnTo>
                    <a:pt x="118287" y="3847"/>
                  </a:lnTo>
                  <a:lnTo>
                    <a:pt x="193675" y="0"/>
                  </a:lnTo>
                  <a:lnTo>
                    <a:pt x="269062" y="3847"/>
                  </a:lnTo>
                  <a:lnTo>
                    <a:pt x="330623" y="14340"/>
                  </a:lnTo>
                  <a:lnTo>
                    <a:pt x="372130" y="29903"/>
                  </a:lnTo>
                  <a:lnTo>
                    <a:pt x="387349" y="48960"/>
                  </a:lnTo>
                  <a:lnTo>
                    <a:pt x="372130" y="68018"/>
                  </a:lnTo>
                  <a:lnTo>
                    <a:pt x="330623" y="83581"/>
                  </a:lnTo>
                  <a:lnTo>
                    <a:pt x="269062" y="94074"/>
                  </a:lnTo>
                  <a:lnTo>
                    <a:pt x="193675" y="97921"/>
                  </a:lnTo>
                  <a:lnTo>
                    <a:pt x="118287" y="94074"/>
                  </a:lnTo>
                  <a:lnTo>
                    <a:pt x="56725" y="83581"/>
                  </a:lnTo>
                  <a:lnTo>
                    <a:pt x="15219" y="68018"/>
                  </a:lnTo>
                  <a:lnTo>
                    <a:pt x="0" y="48960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517735" y="3192463"/>
              <a:ext cx="390525" cy="12729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517735" y="3192463"/>
              <a:ext cx="387350" cy="114300"/>
            </a:xfrm>
            <a:custGeom>
              <a:avLst/>
              <a:gdLst/>
              <a:ahLst/>
              <a:cxnLst/>
              <a:rect l="l" t="t" r="r" b="b"/>
              <a:pathLst>
                <a:path w="387350" h="114300">
                  <a:moveTo>
                    <a:pt x="0" y="57120"/>
                  </a:moveTo>
                  <a:lnTo>
                    <a:pt x="37367" y="23386"/>
                  </a:lnTo>
                  <a:lnTo>
                    <a:pt x="79292" y="11021"/>
                  </a:lnTo>
                  <a:lnTo>
                    <a:pt x="132458" y="2912"/>
                  </a:lnTo>
                  <a:lnTo>
                    <a:pt x="193674" y="0"/>
                  </a:lnTo>
                  <a:lnTo>
                    <a:pt x="254891" y="2912"/>
                  </a:lnTo>
                  <a:lnTo>
                    <a:pt x="308057" y="11021"/>
                  </a:lnTo>
                  <a:lnTo>
                    <a:pt x="349981" y="23386"/>
                  </a:lnTo>
                  <a:lnTo>
                    <a:pt x="377476" y="39066"/>
                  </a:lnTo>
                  <a:lnTo>
                    <a:pt x="387349" y="57120"/>
                  </a:lnTo>
                  <a:lnTo>
                    <a:pt x="377476" y="75175"/>
                  </a:lnTo>
                  <a:lnTo>
                    <a:pt x="349981" y="90855"/>
                  </a:lnTo>
                  <a:lnTo>
                    <a:pt x="308057" y="103220"/>
                  </a:lnTo>
                  <a:lnTo>
                    <a:pt x="254891" y="111329"/>
                  </a:lnTo>
                  <a:lnTo>
                    <a:pt x="193674" y="114241"/>
                  </a:lnTo>
                  <a:lnTo>
                    <a:pt x="132458" y="111329"/>
                  </a:lnTo>
                  <a:lnTo>
                    <a:pt x="79292" y="103220"/>
                  </a:lnTo>
                  <a:lnTo>
                    <a:pt x="37367" y="90855"/>
                  </a:lnTo>
                  <a:lnTo>
                    <a:pt x="9873" y="75175"/>
                  </a:lnTo>
                  <a:lnTo>
                    <a:pt x="0" y="57120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595523" y="3221838"/>
              <a:ext cx="219075" cy="5385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595523" y="3221839"/>
              <a:ext cx="219075" cy="53975"/>
            </a:xfrm>
            <a:custGeom>
              <a:avLst/>
              <a:gdLst/>
              <a:ahLst/>
              <a:cxnLst/>
              <a:rect l="l" t="t" r="r" b="b"/>
              <a:pathLst>
                <a:path w="219075" h="53975">
                  <a:moveTo>
                    <a:pt x="0" y="53856"/>
                  </a:moveTo>
                  <a:lnTo>
                    <a:pt x="67842" y="53856"/>
                  </a:lnTo>
                  <a:lnTo>
                    <a:pt x="135685" y="0"/>
                  </a:lnTo>
                  <a:lnTo>
                    <a:pt x="219074" y="0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605417" y="3221838"/>
              <a:ext cx="199288" cy="5385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605417" y="3221839"/>
              <a:ext cx="199390" cy="53975"/>
            </a:xfrm>
            <a:custGeom>
              <a:avLst/>
              <a:gdLst/>
              <a:ahLst/>
              <a:cxnLst/>
              <a:rect l="l" t="t" r="r" b="b"/>
              <a:pathLst>
                <a:path w="199390" h="53975">
                  <a:moveTo>
                    <a:pt x="0" y="0"/>
                  </a:moveTo>
                  <a:lnTo>
                    <a:pt x="67842" y="0"/>
                  </a:lnTo>
                  <a:lnTo>
                    <a:pt x="135685" y="53856"/>
                  </a:lnTo>
                  <a:lnTo>
                    <a:pt x="199287" y="53856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519323" y="3246319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5">
                  <a:moveTo>
                    <a:pt x="0" y="0"/>
                  </a:moveTo>
                  <a:lnTo>
                    <a:pt x="0" y="76703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905085" y="3249583"/>
              <a:ext cx="0" cy="75565"/>
            </a:xfrm>
            <a:custGeom>
              <a:avLst/>
              <a:gdLst/>
              <a:ahLst/>
              <a:cxnLst/>
              <a:rect l="l" t="t" r="r" b="b"/>
              <a:pathLst>
                <a:path h="75564">
                  <a:moveTo>
                    <a:pt x="0" y="0"/>
                  </a:moveTo>
                  <a:lnTo>
                    <a:pt x="0" y="75072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068598" y="3270754"/>
              <a:ext cx="387350" cy="9792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068598" y="3270754"/>
              <a:ext cx="387350" cy="98425"/>
            </a:xfrm>
            <a:custGeom>
              <a:avLst/>
              <a:gdLst/>
              <a:ahLst/>
              <a:cxnLst/>
              <a:rect l="l" t="t" r="r" b="b"/>
              <a:pathLst>
                <a:path w="387350" h="98425">
                  <a:moveTo>
                    <a:pt x="0" y="48960"/>
                  </a:moveTo>
                  <a:lnTo>
                    <a:pt x="15219" y="29903"/>
                  </a:lnTo>
                  <a:lnTo>
                    <a:pt x="56725" y="14340"/>
                  </a:lnTo>
                  <a:lnTo>
                    <a:pt x="118287" y="3847"/>
                  </a:lnTo>
                  <a:lnTo>
                    <a:pt x="193675" y="0"/>
                  </a:lnTo>
                  <a:lnTo>
                    <a:pt x="269062" y="3847"/>
                  </a:lnTo>
                  <a:lnTo>
                    <a:pt x="330623" y="14340"/>
                  </a:lnTo>
                  <a:lnTo>
                    <a:pt x="372130" y="29903"/>
                  </a:lnTo>
                  <a:lnTo>
                    <a:pt x="387349" y="48960"/>
                  </a:lnTo>
                  <a:lnTo>
                    <a:pt x="372130" y="68018"/>
                  </a:lnTo>
                  <a:lnTo>
                    <a:pt x="330623" y="83581"/>
                  </a:lnTo>
                  <a:lnTo>
                    <a:pt x="269062" y="94074"/>
                  </a:lnTo>
                  <a:lnTo>
                    <a:pt x="193675" y="97921"/>
                  </a:lnTo>
                  <a:lnTo>
                    <a:pt x="118287" y="94074"/>
                  </a:lnTo>
                  <a:lnTo>
                    <a:pt x="56725" y="83581"/>
                  </a:lnTo>
                  <a:lnTo>
                    <a:pt x="15219" y="68018"/>
                  </a:lnTo>
                  <a:lnTo>
                    <a:pt x="0" y="48960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067010" y="3194050"/>
              <a:ext cx="390526" cy="12729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067010" y="3194050"/>
              <a:ext cx="387350" cy="114300"/>
            </a:xfrm>
            <a:custGeom>
              <a:avLst/>
              <a:gdLst/>
              <a:ahLst/>
              <a:cxnLst/>
              <a:rect l="l" t="t" r="r" b="b"/>
              <a:pathLst>
                <a:path w="387350" h="114300">
                  <a:moveTo>
                    <a:pt x="0" y="57120"/>
                  </a:moveTo>
                  <a:lnTo>
                    <a:pt x="37367" y="23386"/>
                  </a:lnTo>
                  <a:lnTo>
                    <a:pt x="79292" y="11021"/>
                  </a:lnTo>
                  <a:lnTo>
                    <a:pt x="132458" y="2912"/>
                  </a:lnTo>
                  <a:lnTo>
                    <a:pt x="193675" y="0"/>
                  </a:lnTo>
                  <a:lnTo>
                    <a:pt x="254891" y="2912"/>
                  </a:lnTo>
                  <a:lnTo>
                    <a:pt x="308057" y="11021"/>
                  </a:lnTo>
                  <a:lnTo>
                    <a:pt x="349982" y="23386"/>
                  </a:lnTo>
                  <a:lnTo>
                    <a:pt x="377476" y="39066"/>
                  </a:lnTo>
                  <a:lnTo>
                    <a:pt x="387349" y="57120"/>
                  </a:lnTo>
                  <a:lnTo>
                    <a:pt x="377476" y="75175"/>
                  </a:lnTo>
                  <a:lnTo>
                    <a:pt x="349982" y="90855"/>
                  </a:lnTo>
                  <a:lnTo>
                    <a:pt x="308057" y="103220"/>
                  </a:lnTo>
                  <a:lnTo>
                    <a:pt x="254891" y="111329"/>
                  </a:lnTo>
                  <a:lnTo>
                    <a:pt x="193675" y="114241"/>
                  </a:lnTo>
                  <a:lnTo>
                    <a:pt x="132458" y="111329"/>
                  </a:lnTo>
                  <a:lnTo>
                    <a:pt x="79292" y="103220"/>
                  </a:lnTo>
                  <a:lnTo>
                    <a:pt x="37367" y="90855"/>
                  </a:lnTo>
                  <a:lnTo>
                    <a:pt x="9873" y="75175"/>
                  </a:lnTo>
                  <a:lnTo>
                    <a:pt x="0" y="57120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144798" y="3223426"/>
              <a:ext cx="219075" cy="5385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144798" y="3223426"/>
              <a:ext cx="219075" cy="53975"/>
            </a:xfrm>
            <a:custGeom>
              <a:avLst/>
              <a:gdLst/>
              <a:ahLst/>
              <a:cxnLst/>
              <a:rect l="l" t="t" r="r" b="b"/>
              <a:pathLst>
                <a:path w="219075" h="53975">
                  <a:moveTo>
                    <a:pt x="0" y="53856"/>
                  </a:moveTo>
                  <a:lnTo>
                    <a:pt x="67842" y="53856"/>
                  </a:lnTo>
                  <a:lnTo>
                    <a:pt x="135685" y="0"/>
                  </a:lnTo>
                  <a:lnTo>
                    <a:pt x="219074" y="0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54692" y="3223426"/>
              <a:ext cx="199288" cy="5385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54692" y="3223426"/>
              <a:ext cx="199390" cy="53975"/>
            </a:xfrm>
            <a:custGeom>
              <a:avLst/>
              <a:gdLst/>
              <a:ahLst/>
              <a:cxnLst/>
              <a:rect l="l" t="t" r="r" b="b"/>
              <a:pathLst>
                <a:path w="199390" h="53975">
                  <a:moveTo>
                    <a:pt x="0" y="0"/>
                  </a:moveTo>
                  <a:lnTo>
                    <a:pt x="67842" y="0"/>
                  </a:lnTo>
                  <a:lnTo>
                    <a:pt x="135685" y="53856"/>
                  </a:lnTo>
                  <a:lnTo>
                    <a:pt x="199287" y="53856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068598" y="3247907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5">
                  <a:moveTo>
                    <a:pt x="0" y="0"/>
                  </a:moveTo>
                  <a:lnTo>
                    <a:pt x="0" y="76703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454360" y="3251170"/>
              <a:ext cx="0" cy="75565"/>
            </a:xfrm>
            <a:custGeom>
              <a:avLst/>
              <a:gdLst/>
              <a:ahLst/>
              <a:cxnLst/>
              <a:rect l="l" t="t" r="r" b="b"/>
              <a:pathLst>
                <a:path h="75564">
                  <a:moveTo>
                    <a:pt x="0" y="0"/>
                  </a:moveTo>
                  <a:lnTo>
                    <a:pt x="0" y="75072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995573" y="2905629"/>
              <a:ext cx="387350" cy="9792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995573" y="2905629"/>
              <a:ext cx="387350" cy="98425"/>
            </a:xfrm>
            <a:custGeom>
              <a:avLst/>
              <a:gdLst/>
              <a:ahLst/>
              <a:cxnLst/>
              <a:rect l="l" t="t" r="r" b="b"/>
              <a:pathLst>
                <a:path w="387350" h="98425">
                  <a:moveTo>
                    <a:pt x="0" y="48960"/>
                  </a:moveTo>
                  <a:lnTo>
                    <a:pt x="15219" y="29903"/>
                  </a:lnTo>
                  <a:lnTo>
                    <a:pt x="56725" y="14340"/>
                  </a:lnTo>
                  <a:lnTo>
                    <a:pt x="118287" y="3847"/>
                  </a:lnTo>
                  <a:lnTo>
                    <a:pt x="193675" y="0"/>
                  </a:lnTo>
                  <a:lnTo>
                    <a:pt x="269062" y="3847"/>
                  </a:lnTo>
                  <a:lnTo>
                    <a:pt x="330623" y="14340"/>
                  </a:lnTo>
                  <a:lnTo>
                    <a:pt x="372130" y="29903"/>
                  </a:lnTo>
                  <a:lnTo>
                    <a:pt x="387349" y="48960"/>
                  </a:lnTo>
                  <a:lnTo>
                    <a:pt x="372130" y="68018"/>
                  </a:lnTo>
                  <a:lnTo>
                    <a:pt x="330623" y="83581"/>
                  </a:lnTo>
                  <a:lnTo>
                    <a:pt x="269062" y="94074"/>
                  </a:lnTo>
                  <a:lnTo>
                    <a:pt x="193675" y="97921"/>
                  </a:lnTo>
                  <a:lnTo>
                    <a:pt x="118287" y="94074"/>
                  </a:lnTo>
                  <a:lnTo>
                    <a:pt x="56725" y="83581"/>
                  </a:lnTo>
                  <a:lnTo>
                    <a:pt x="15219" y="68018"/>
                  </a:lnTo>
                  <a:lnTo>
                    <a:pt x="0" y="48960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993985" y="2828925"/>
              <a:ext cx="390526" cy="12729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993985" y="2828925"/>
              <a:ext cx="387350" cy="114300"/>
            </a:xfrm>
            <a:custGeom>
              <a:avLst/>
              <a:gdLst/>
              <a:ahLst/>
              <a:cxnLst/>
              <a:rect l="l" t="t" r="r" b="b"/>
              <a:pathLst>
                <a:path w="387350" h="114300">
                  <a:moveTo>
                    <a:pt x="0" y="57120"/>
                  </a:moveTo>
                  <a:lnTo>
                    <a:pt x="37367" y="23386"/>
                  </a:lnTo>
                  <a:lnTo>
                    <a:pt x="79292" y="11021"/>
                  </a:lnTo>
                  <a:lnTo>
                    <a:pt x="132458" y="2912"/>
                  </a:lnTo>
                  <a:lnTo>
                    <a:pt x="193675" y="0"/>
                  </a:lnTo>
                  <a:lnTo>
                    <a:pt x="254891" y="2912"/>
                  </a:lnTo>
                  <a:lnTo>
                    <a:pt x="308057" y="11021"/>
                  </a:lnTo>
                  <a:lnTo>
                    <a:pt x="349982" y="23386"/>
                  </a:lnTo>
                  <a:lnTo>
                    <a:pt x="377476" y="39066"/>
                  </a:lnTo>
                  <a:lnTo>
                    <a:pt x="387349" y="57120"/>
                  </a:lnTo>
                  <a:lnTo>
                    <a:pt x="377476" y="75175"/>
                  </a:lnTo>
                  <a:lnTo>
                    <a:pt x="349982" y="90855"/>
                  </a:lnTo>
                  <a:lnTo>
                    <a:pt x="308057" y="103220"/>
                  </a:lnTo>
                  <a:lnTo>
                    <a:pt x="254891" y="111329"/>
                  </a:lnTo>
                  <a:lnTo>
                    <a:pt x="193675" y="114241"/>
                  </a:lnTo>
                  <a:lnTo>
                    <a:pt x="132458" y="111329"/>
                  </a:lnTo>
                  <a:lnTo>
                    <a:pt x="79292" y="103220"/>
                  </a:lnTo>
                  <a:lnTo>
                    <a:pt x="37367" y="90855"/>
                  </a:lnTo>
                  <a:lnTo>
                    <a:pt x="9873" y="75175"/>
                  </a:lnTo>
                  <a:lnTo>
                    <a:pt x="0" y="57120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071773" y="2858301"/>
              <a:ext cx="219075" cy="5385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071773" y="2858301"/>
              <a:ext cx="219075" cy="53975"/>
            </a:xfrm>
            <a:custGeom>
              <a:avLst/>
              <a:gdLst/>
              <a:ahLst/>
              <a:cxnLst/>
              <a:rect l="l" t="t" r="r" b="b"/>
              <a:pathLst>
                <a:path w="219075" h="53975">
                  <a:moveTo>
                    <a:pt x="0" y="53856"/>
                  </a:moveTo>
                  <a:lnTo>
                    <a:pt x="67842" y="53856"/>
                  </a:lnTo>
                  <a:lnTo>
                    <a:pt x="135685" y="0"/>
                  </a:lnTo>
                  <a:lnTo>
                    <a:pt x="219075" y="0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081667" y="2858301"/>
              <a:ext cx="199288" cy="5385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081667" y="2858301"/>
              <a:ext cx="199390" cy="53975"/>
            </a:xfrm>
            <a:custGeom>
              <a:avLst/>
              <a:gdLst/>
              <a:ahLst/>
              <a:cxnLst/>
              <a:rect l="l" t="t" r="r" b="b"/>
              <a:pathLst>
                <a:path w="199390" h="53975">
                  <a:moveTo>
                    <a:pt x="0" y="0"/>
                  </a:moveTo>
                  <a:lnTo>
                    <a:pt x="67842" y="0"/>
                  </a:lnTo>
                  <a:lnTo>
                    <a:pt x="135685" y="53856"/>
                  </a:lnTo>
                  <a:lnTo>
                    <a:pt x="199287" y="53856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995573" y="2882782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5">
                  <a:moveTo>
                    <a:pt x="0" y="0"/>
                  </a:moveTo>
                  <a:lnTo>
                    <a:pt x="0" y="76703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381334" y="2886046"/>
              <a:ext cx="0" cy="75565"/>
            </a:xfrm>
            <a:custGeom>
              <a:avLst/>
              <a:gdLst/>
              <a:ahLst/>
              <a:cxnLst/>
              <a:rect l="l" t="t" r="r" b="b"/>
              <a:pathLst>
                <a:path h="75564">
                  <a:moveTo>
                    <a:pt x="0" y="0"/>
                  </a:moveTo>
                  <a:lnTo>
                    <a:pt x="0" y="75072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043610" y="4170526"/>
              <a:ext cx="488124" cy="11572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043610" y="4170526"/>
              <a:ext cx="488315" cy="116205"/>
            </a:xfrm>
            <a:custGeom>
              <a:avLst/>
              <a:gdLst/>
              <a:ahLst/>
              <a:cxnLst/>
              <a:rect l="l" t="t" r="r" b="b"/>
              <a:pathLst>
                <a:path w="488315" h="116204">
                  <a:moveTo>
                    <a:pt x="0" y="57861"/>
                  </a:moveTo>
                  <a:lnTo>
                    <a:pt x="47089" y="23689"/>
                  </a:lnTo>
                  <a:lnTo>
                    <a:pt x="99922" y="11164"/>
                  </a:lnTo>
                  <a:lnTo>
                    <a:pt x="166919" y="2949"/>
                  </a:lnTo>
                  <a:lnTo>
                    <a:pt x="244061" y="0"/>
                  </a:lnTo>
                  <a:lnTo>
                    <a:pt x="321204" y="2949"/>
                  </a:lnTo>
                  <a:lnTo>
                    <a:pt x="388201" y="11164"/>
                  </a:lnTo>
                  <a:lnTo>
                    <a:pt x="441033" y="23689"/>
                  </a:lnTo>
                  <a:lnTo>
                    <a:pt x="475681" y="39573"/>
                  </a:lnTo>
                  <a:lnTo>
                    <a:pt x="488123" y="57861"/>
                  </a:lnTo>
                  <a:lnTo>
                    <a:pt x="475681" y="76150"/>
                  </a:lnTo>
                  <a:lnTo>
                    <a:pt x="441033" y="92034"/>
                  </a:lnTo>
                  <a:lnTo>
                    <a:pt x="388201" y="104559"/>
                  </a:lnTo>
                  <a:lnTo>
                    <a:pt x="321204" y="112774"/>
                  </a:lnTo>
                  <a:lnTo>
                    <a:pt x="244061" y="115723"/>
                  </a:lnTo>
                  <a:lnTo>
                    <a:pt x="166919" y="112774"/>
                  </a:lnTo>
                  <a:lnTo>
                    <a:pt x="99922" y="104559"/>
                  </a:lnTo>
                  <a:lnTo>
                    <a:pt x="47089" y="92034"/>
                  </a:lnTo>
                  <a:lnTo>
                    <a:pt x="12442" y="76150"/>
                  </a:lnTo>
                  <a:lnTo>
                    <a:pt x="0" y="57861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041610" y="4079875"/>
              <a:ext cx="492123" cy="15044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041610" y="4079875"/>
              <a:ext cx="488315" cy="135255"/>
            </a:xfrm>
            <a:custGeom>
              <a:avLst/>
              <a:gdLst/>
              <a:ahLst/>
              <a:cxnLst/>
              <a:rect l="l" t="t" r="r" b="b"/>
              <a:pathLst>
                <a:path w="488315" h="135254">
                  <a:moveTo>
                    <a:pt x="0" y="67505"/>
                  </a:moveTo>
                  <a:lnTo>
                    <a:pt x="33321" y="33434"/>
                  </a:lnTo>
                  <a:lnTo>
                    <a:pt x="71483" y="19771"/>
                  </a:lnTo>
                  <a:lnTo>
                    <a:pt x="120879" y="9216"/>
                  </a:lnTo>
                  <a:lnTo>
                    <a:pt x="179180" y="2411"/>
                  </a:lnTo>
                  <a:lnTo>
                    <a:pt x="244061" y="0"/>
                  </a:lnTo>
                  <a:lnTo>
                    <a:pt x="308943" y="2411"/>
                  </a:lnTo>
                  <a:lnTo>
                    <a:pt x="367244" y="9216"/>
                  </a:lnTo>
                  <a:lnTo>
                    <a:pt x="416639" y="19771"/>
                  </a:lnTo>
                  <a:lnTo>
                    <a:pt x="454802" y="33434"/>
                  </a:lnTo>
                  <a:lnTo>
                    <a:pt x="488123" y="67505"/>
                  </a:lnTo>
                  <a:lnTo>
                    <a:pt x="479405" y="85451"/>
                  </a:lnTo>
                  <a:lnTo>
                    <a:pt x="416639" y="115239"/>
                  </a:lnTo>
                  <a:lnTo>
                    <a:pt x="367244" y="125795"/>
                  </a:lnTo>
                  <a:lnTo>
                    <a:pt x="308943" y="132600"/>
                  </a:lnTo>
                  <a:lnTo>
                    <a:pt x="244061" y="135011"/>
                  </a:lnTo>
                  <a:lnTo>
                    <a:pt x="179180" y="132600"/>
                  </a:lnTo>
                  <a:lnTo>
                    <a:pt x="120879" y="125795"/>
                  </a:lnTo>
                  <a:lnTo>
                    <a:pt x="71483" y="115239"/>
                  </a:lnTo>
                  <a:lnTo>
                    <a:pt x="33321" y="101577"/>
                  </a:lnTo>
                  <a:lnTo>
                    <a:pt x="0" y="67505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39635" y="4114591"/>
              <a:ext cx="276070" cy="6364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39635" y="4114591"/>
              <a:ext cx="276225" cy="64135"/>
            </a:xfrm>
            <a:custGeom>
              <a:avLst/>
              <a:gdLst/>
              <a:ahLst/>
              <a:cxnLst/>
              <a:rect l="l" t="t" r="r" b="b"/>
              <a:pathLst>
                <a:path w="276225" h="64135">
                  <a:moveTo>
                    <a:pt x="0" y="63648"/>
                  </a:moveTo>
                  <a:lnTo>
                    <a:pt x="85492" y="63648"/>
                  </a:lnTo>
                  <a:lnTo>
                    <a:pt x="170984" y="0"/>
                  </a:lnTo>
                  <a:lnTo>
                    <a:pt x="276069" y="0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152103" y="4114591"/>
              <a:ext cx="251136" cy="63648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152102" y="4114591"/>
              <a:ext cx="251460" cy="64135"/>
            </a:xfrm>
            <a:custGeom>
              <a:avLst/>
              <a:gdLst/>
              <a:ahLst/>
              <a:cxnLst/>
              <a:rect l="l" t="t" r="r" b="b"/>
              <a:pathLst>
                <a:path w="251459" h="64135">
                  <a:moveTo>
                    <a:pt x="0" y="0"/>
                  </a:moveTo>
                  <a:lnTo>
                    <a:pt x="85492" y="0"/>
                  </a:lnTo>
                  <a:lnTo>
                    <a:pt x="170985" y="63648"/>
                  </a:lnTo>
                  <a:lnTo>
                    <a:pt x="251135" y="63648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043610" y="4143523"/>
              <a:ext cx="0" cy="90805"/>
            </a:xfrm>
            <a:custGeom>
              <a:avLst/>
              <a:gdLst/>
              <a:ahLst/>
              <a:cxnLst/>
              <a:rect l="l" t="t" r="r" b="b"/>
              <a:pathLst>
                <a:path h="90804">
                  <a:moveTo>
                    <a:pt x="0" y="0"/>
                  </a:moveTo>
                  <a:lnTo>
                    <a:pt x="0" y="90651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529733" y="4147381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h="85089">
                  <a:moveTo>
                    <a:pt x="0" y="0"/>
                  </a:moveTo>
                  <a:lnTo>
                    <a:pt x="0" y="84863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674639" y="3482974"/>
              <a:ext cx="1459230" cy="933450"/>
            </a:xfrm>
            <a:custGeom>
              <a:avLst/>
              <a:gdLst/>
              <a:ahLst/>
              <a:cxnLst/>
              <a:rect l="l" t="t" r="r" b="b"/>
              <a:pathLst>
                <a:path w="1459229" h="933450">
                  <a:moveTo>
                    <a:pt x="1458912" y="317855"/>
                  </a:moveTo>
                  <a:lnTo>
                    <a:pt x="729462" y="0"/>
                  </a:lnTo>
                  <a:lnTo>
                    <a:pt x="0" y="317855"/>
                  </a:lnTo>
                  <a:lnTo>
                    <a:pt x="233730" y="317855"/>
                  </a:lnTo>
                  <a:lnTo>
                    <a:pt x="233730" y="933450"/>
                  </a:lnTo>
                  <a:lnTo>
                    <a:pt x="1220724" y="933450"/>
                  </a:lnTo>
                  <a:lnTo>
                    <a:pt x="1220724" y="317855"/>
                  </a:lnTo>
                  <a:lnTo>
                    <a:pt x="1458912" y="317855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350922" y="4017963"/>
              <a:ext cx="234950" cy="74930"/>
            </a:xfrm>
            <a:custGeom>
              <a:avLst/>
              <a:gdLst/>
              <a:ahLst/>
              <a:cxnLst/>
              <a:rect l="l" t="t" r="r" b="b"/>
              <a:pathLst>
                <a:path w="234950" h="74929">
                  <a:moveTo>
                    <a:pt x="0" y="0"/>
                  </a:moveTo>
                  <a:lnTo>
                    <a:pt x="234949" y="74612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195346" y="4171950"/>
              <a:ext cx="168275" cy="3175"/>
            </a:xfrm>
            <a:custGeom>
              <a:avLst/>
              <a:gdLst/>
              <a:ahLst/>
              <a:cxnLst/>
              <a:rect l="l" t="t" r="r" b="b"/>
              <a:pathLst>
                <a:path w="168275" h="3175">
                  <a:moveTo>
                    <a:pt x="0" y="3174"/>
                  </a:moveTo>
                  <a:lnTo>
                    <a:pt x="168274" y="0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944868" y="3984261"/>
              <a:ext cx="370169" cy="30675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915948" y="3938588"/>
              <a:ext cx="506412" cy="106008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731921" y="4178300"/>
              <a:ext cx="679450" cy="0"/>
            </a:xfrm>
            <a:custGeom>
              <a:avLst/>
              <a:gdLst/>
              <a:ahLst/>
              <a:cxnLst/>
              <a:rect l="l" t="t" r="r" b="b"/>
              <a:pathLst>
                <a:path w="679450">
                  <a:moveTo>
                    <a:pt x="0" y="0"/>
                  </a:moveTo>
                  <a:lnTo>
                    <a:pt x="679449" y="1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392737" y="4157826"/>
              <a:ext cx="488123" cy="11572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392736" y="4157826"/>
              <a:ext cx="488315" cy="116205"/>
            </a:xfrm>
            <a:custGeom>
              <a:avLst/>
              <a:gdLst/>
              <a:ahLst/>
              <a:cxnLst/>
              <a:rect l="l" t="t" r="r" b="b"/>
              <a:pathLst>
                <a:path w="488315" h="116204">
                  <a:moveTo>
                    <a:pt x="0" y="57861"/>
                  </a:moveTo>
                  <a:lnTo>
                    <a:pt x="47089" y="23689"/>
                  </a:lnTo>
                  <a:lnTo>
                    <a:pt x="99922" y="11164"/>
                  </a:lnTo>
                  <a:lnTo>
                    <a:pt x="166919" y="2949"/>
                  </a:lnTo>
                  <a:lnTo>
                    <a:pt x="244061" y="0"/>
                  </a:lnTo>
                  <a:lnTo>
                    <a:pt x="321204" y="2949"/>
                  </a:lnTo>
                  <a:lnTo>
                    <a:pt x="388201" y="11164"/>
                  </a:lnTo>
                  <a:lnTo>
                    <a:pt x="441033" y="23689"/>
                  </a:lnTo>
                  <a:lnTo>
                    <a:pt x="475681" y="39573"/>
                  </a:lnTo>
                  <a:lnTo>
                    <a:pt x="488123" y="57861"/>
                  </a:lnTo>
                  <a:lnTo>
                    <a:pt x="475681" y="76150"/>
                  </a:lnTo>
                  <a:lnTo>
                    <a:pt x="441033" y="92034"/>
                  </a:lnTo>
                  <a:lnTo>
                    <a:pt x="388201" y="104559"/>
                  </a:lnTo>
                  <a:lnTo>
                    <a:pt x="321204" y="112774"/>
                  </a:lnTo>
                  <a:lnTo>
                    <a:pt x="244061" y="115723"/>
                  </a:lnTo>
                  <a:lnTo>
                    <a:pt x="166919" y="112774"/>
                  </a:lnTo>
                  <a:lnTo>
                    <a:pt x="99922" y="104559"/>
                  </a:lnTo>
                  <a:lnTo>
                    <a:pt x="47089" y="92034"/>
                  </a:lnTo>
                  <a:lnTo>
                    <a:pt x="12442" y="76150"/>
                  </a:lnTo>
                  <a:lnTo>
                    <a:pt x="0" y="57861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390735" y="4067175"/>
              <a:ext cx="492125" cy="150441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390735" y="4067175"/>
              <a:ext cx="488315" cy="135255"/>
            </a:xfrm>
            <a:custGeom>
              <a:avLst/>
              <a:gdLst/>
              <a:ahLst/>
              <a:cxnLst/>
              <a:rect l="l" t="t" r="r" b="b"/>
              <a:pathLst>
                <a:path w="488315" h="135254">
                  <a:moveTo>
                    <a:pt x="0" y="67505"/>
                  </a:moveTo>
                  <a:lnTo>
                    <a:pt x="33321" y="33434"/>
                  </a:lnTo>
                  <a:lnTo>
                    <a:pt x="71483" y="19771"/>
                  </a:lnTo>
                  <a:lnTo>
                    <a:pt x="120879" y="9216"/>
                  </a:lnTo>
                  <a:lnTo>
                    <a:pt x="179180" y="2411"/>
                  </a:lnTo>
                  <a:lnTo>
                    <a:pt x="244061" y="0"/>
                  </a:lnTo>
                  <a:lnTo>
                    <a:pt x="308943" y="2411"/>
                  </a:lnTo>
                  <a:lnTo>
                    <a:pt x="367244" y="9216"/>
                  </a:lnTo>
                  <a:lnTo>
                    <a:pt x="416639" y="19771"/>
                  </a:lnTo>
                  <a:lnTo>
                    <a:pt x="454802" y="33434"/>
                  </a:lnTo>
                  <a:lnTo>
                    <a:pt x="488123" y="67505"/>
                  </a:lnTo>
                  <a:lnTo>
                    <a:pt x="479405" y="85451"/>
                  </a:lnTo>
                  <a:lnTo>
                    <a:pt x="416639" y="115239"/>
                  </a:lnTo>
                  <a:lnTo>
                    <a:pt x="367244" y="125795"/>
                  </a:lnTo>
                  <a:lnTo>
                    <a:pt x="308943" y="132600"/>
                  </a:lnTo>
                  <a:lnTo>
                    <a:pt x="244061" y="135011"/>
                  </a:lnTo>
                  <a:lnTo>
                    <a:pt x="179180" y="132600"/>
                  </a:lnTo>
                  <a:lnTo>
                    <a:pt x="120879" y="125795"/>
                  </a:lnTo>
                  <a:lnTo>
                    <a:pt x="71483" y="115239"/>
                  </a:lnTo>
                  <a:lnTo>
                    <a:pt x="33321" y="101577"/>
                  </a:lnTo>
                  <a:lnTo>
                    <a:pt x="0" y="67505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488760" y="4101891"/>
              <a:ext cx="276070" cy="6364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488760" y="4101891"/>
              <a:ext cx="276225" cy="64135"/>
            </a:xfrm>
            <a:custGeom>
              <a:avLst/>
              <a:gdLst/>
              <a:ahLst/>
              <a:cxnLst/>
              <a:rect l="l" t="t" r="r" b="b"/>
              <a:pathLst>
                <a:path w="276225" h="64135">
                  <a:moveTo>
                    <a:pt x="0" y="63648"/>
                  </a:moveTo>
                  <a:lnTo>
                    <a:pt x="85492" y="63648"/>
                  </a:lnTo>
                  <a:lnTo>
                    <a:pt x="170984" y="0"/>
                  </a:lnTo>
                  <a:lnTo>
                    <a:pt x="276069" y="0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7501228" y="4101891"/>
              <a:ext cx="251134" cy="63648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7501227" y="4101891"/>
              <a:ext cx="251460" cy="64135"/>
            </a:xfrm>
            <a:custGeom>
              <a:avLst/>
              <a:gdLst/>
              <a:ahLst/>
              <a:cxnLst/>
              <a:rect l="l" t="t" r="r" b="b"/>
              <a:pathLst>
                <a:path w="251459" h="64135">
                  <a:moveTo>
                    <a:pt x="0" y="0"/>
                  </a:moveTo>
                  <a:lnTo>
                    <a:pt x="85492" y="0"/>
                  </a:lnTo>
                  <a:lnTo>
                    <a:pt x="170985" y="63648"/>
                  </a:lnTo>
                  <a:lnTo>
                    <a:pt x="251135" y="63648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7392736" y="4130823"/>
              <a:ext cx="0" cy="90805"/>
            </a:xfrm>
            <a:custGeom>
              <a:avLst/>
              <a:gdLst/>
              <a:ahLst/>
              <a:cxnLst/>
              <a:rect l="l" t="t" r="r" b="b"/>
              <a:pathLst>
                <a:path h="90804">
                  <a:moveTo>
                    <a:pt x="0" y="0"/>
                  </a:moveTo>
                  <a:lnTo>
                    <a:pt x="0" y="90651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7878859" y="4134681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h="85089">
                  <a:moveTo>
                    <a:pt x="0" y="0"/>
                  </a:moveTo>
                  <a:lnTo>
                    <a:pt x="0" y="84863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703885" y="4437226"/>
              <a:ext cx="488124" cy="115723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703885" y="4437226"/>
              <a:ext cx="488315" cy="116205"/>
            </a:xfrm>
            <a:custGeom>
              <a:avLst/>
              <a:gdLst/>
              <a:ahLst/>
              <a:cxnLst/>
              <a:rect l="l" t="t" r="r" b="b"/>
              <a:pathLst>
                <a:path w="488315" h="116204">
                  <a:moveTo>
                    <a:pt x="0" y="57861"/>
                  </a:moveTo>
                  <a:lnTo>
                    <a:pt x="47089" y="23689"/>
                  </a:lnTo>
                  <a:lnTo>
                    <a:pt x="99922" y="11164"/>
                  </a:lnTo>
                  <a:lnTo>
                    <a:pt x="166919" y="2949"/>
                  </a:lnTo>
                  <a:lnTo>
                    <a:pt x="244061" y="0"/>
                  </a:lnTo>
                  <a:lnTo>
                    <a:pt x="321204" y="2949"/>
                  </a:lnTo>
                  <a:lnTo>
                    <a:pt x="388201" y="11164"/>
                  </a:lnTo>
                  <a:lnTo>
                    <a:pt x="441033" y="23689"/>
                  </a:lnTo>
                  <a:lnTo>
                    <a:pt x="475681" y="39573"/>
                  </a:lnTo>
                  <a:lnTo>
                    <a:pt x="488123" y="57861"/>
                  </a:lnTo>
                  <a:lnTo>
                    <a:pt x="475681" y="76150"/>
                  </a:lnTo>
                  <a:lnTo>
                    <a:pt x="441033" y="92034"/>
                  </a:lnTo>
                  <a:lnTo>
                    <a:pt x="388201" y="104559"/>
                  </a:lnTo>
                  <a:lnTo>
                    <a:pt x="321204" y="112774"/>
                  </a:lnTo>
                  <a:lnTo>
                    <a:pt x="244061" y="115723"/>
                  </a:lnTo>
                  <a:lnTo>
                    <a:pt x="166919" y="112774"/>
                  </a:lnTo>
                  <a:lnTo>
                    <a:pt x="99922" y="104559"/>
                  </a:lnTo>
                  <a:lnTo>
                    <a:pt x="47089" y="92034"/>
                  </a:lnTo>
                  <a:lnTo>
                    <a:pt x="12442" y="76150"/>
                  </a:lnTo>
                  <a:lnTo>
                    <a:pt x="0" y="57861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701886" y="4346575"/>
              <a:ext cx="492123" cy="150441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701885" y="4346575"/>
              <a:ext cx="488315" cy="135255"/>
            </a:xfrm>
            <a:custGeom>
              <a:avLst/>
              <a:gdLst/>
              <a:ahLst/>
              <a:cxnLst/>
              <a:rect l="l" t="t" r="r" b="b"/>
              <a:pathLst>
                <a:path w="488315" h="135254">
                  <a:moveTo>
                    <a:pt x="0" y="67505"/>
                  </a:moveTo>
                  <a:lnTo>
                    <a:pt x="33321" y="33434"/>
                  </a:lnTo>
                  <a:lnTo>
                    <a:pt x="71484" y="19771"/>
                  </a:lnTo>
                  <a:lnTo>
                    <a:pt x="120879" y="9216"/>
                  </a:lnTo>
                  <a:lnTo>
                    <a:pt x="179180" y="2411"/>
                  </a:lnTo>
                  <a:lnTo>
                    <a:pt x="244061" y="0"/>
                  </a:lnTo>
                  <a:lnTo>
                    <a:pt x="308943" y="2411"/>
                  </a:lnTo>
                  <a:lnTo>
                    <a:pt x="367244" y="9216"/>
                  </a:lnTo>
                  <a:lnTo>
                    <a:pt x="416639" y="19771"/>
                  </a:lnTo>
                  <a:lnTo>
                    <a:pt x="454802" y="33434"/>
                  </a:lnTo>
                  <a:lnTo>
                    <a:pt x="488123" y="67505"/>
                  </a:lnTo>
                  <a:lnTo>
                    <a:pt x="479405" y="85451"/>
                  </a:lnTo>
                  <a:lnTo>
                    <a:pt x="416639" y="115239"/>
                  </a:lnTo>
                  <a:lnTo>
                    <a:pt x="367244" y="125795"/>
                  </a:lnTo>
                  <a:lnTo>
                    <a:pt x="308943" y="132600"/>
                  </a:lnTo>
                  <a:lnTo>
                    <a:pt x="244061" y="135011"/>
                  </a:lnTo>
                  <a:lnTo>
                    <a:pt x="179180" y="132600"/>
                  </a:lnTo>
                  <a:lnTo>
                    <a:pt x="120879" y="125795"/>
                  </a:lnTo>
                  <a:lnTo>
                    <a:pt x="71484" y="115239"/>
                  </a:lnTo>
                  <a:lnTo>
                    <a:pt x="33321" y="101577"/>
                  </a:lnTo>
                  <a:lnTo>
                    <a:pt x="0" y="67505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799910" y="4381291"/>
              <a:ext cx="276070" cy="63648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799910" y="4381291"/>
              <a:ext cx="276225" cy="64135"/>
            </a:xfrm>
            <a:custGeom>
              <a:avLst/>
              <a:gdLst/>
              <a:ahLst/>
              <a:cxnLst/>
              <a:rect l="l" t="t" r="r" b="b"/>
              <a:pathLst>
                <a:path w="276225" h="64135">
                  <a:moveTo>
                    <a:pt x="0" y="63648"/>
                  </a:moveTo>
                  <a:lnTo>
                    <a:pt x="85492" y="63648"/>
                  </a:lnTo>
                  <a:lnTo>
                    <a:pt x="170984" y="0"/>
                  </a:lnTo>
                  <a:lnTo>
                    <a:pt x="276069" y="0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812378" y="4381291"/>
              <a:ext cx="251136" cy="63648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812377" y="4381291"/>
              <a:ext cx="251460" cy="64135"/>
            </a:xfrm>
            <a:custGeom>
              <a:avLst/>
              <a:gdLst/>
              <a:ahLst/>
              <a:cxnLst/>
              <a:rect l="l" t="t" r="r" b="b"/>
              <a:pathLst>
                <a:path w="251459" h="64135">
                  <a:moveTo>
                    <a:pt x="0" y="0"/>
                  </a:moveTo>
                  <a:lnTo>
                    <a:pt x="85492" y="0"/>
                  </a:lnTo>
                  <a:lnTo>
                    <a:pt x="170985" y="63648"/>
                  </a:lnTo>
                  <a:lnTo>
                    <a:pt x="251135" y="63648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703885" y="4410223"/>
              <a:ext cx="0" cy="90805"/>
            </a:xfrm>
            <a:custGeom>
              <a:avLst/>
              <a:gdLst/>
              <a:ahLst/>
              <a:cxnLst/>
              <a:rect l="l" t="t" r="r" b="b"/>
              <a:pathLst>
                <a:path h="90804">
                  <a:moveTo>
                    <a:pt x="0" y="0"/>
                  </a:moveTo>
                  <a:lnTo>
                    <a:pt x="0" y="90651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190008" y="4414081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h="85089">
                  <a:moveTo>
                    <a:pt x="0" y="0"/>
                  </a:moveTo>
                  <a:lnTo>
                    <a:pt x="0" y="84863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898090" y="5349311"/>
              <a:ext cx="617242" cy="137090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898090" y="5349311"/>
              <a:ext cx="617855" cy="137160"/>
            </a:xfrm>
            <a:custGeom>
              <a:avLst/>
              <a:gdLst/>
              <a:ahLst/>
              <a:cxnLst/>
              <a:rect l="l" t="t" r="r" b="b"/>
              <a:pathLst>
                <a:path w="617854" h="137160">
                  <a:moveTo>
                    <a:pt x="0" y="68545"/>
                  </a:moveTo>
                  <a:lnTo>
                    <a:pt x="31368" y="38400"/>
                  </a:lnTo>
                  <a:lnTo>
                    <a:pt x="67800" y="25673"/>
                  </a:lnTo>
                  <a:lnTo>
                    <a:pt x="115594" y="15058"/>
                  </a:lnTo>
                  <a:lnTo>
                    <a:pt x="172897" y="6966"/>
                  </a:lnTo>
                  <a:lnTo>
                    <a:pt x="237856" y="1810"/>
                  </a:lnTo>
                  <a:lnTo>
                    <a:pt x="308620" y="0"/>
                  </a:lnTo>
                  <a:lnTo>
                    <a:pt x="379384" y="1810"/>
                  </a:lnTo>
                  <a:lnTo>
                    <a:pt x="444344" y="6966"/>
                  </a:lnTo>
                  <a:lnTo>
                    <a:pt x="501647" y="15058"/>
                  </a:lnTo>
                  <a:lnTo>
                    <a:pt x="549441" y="25673"/>
                  </a:lnTo>
                  <a:lnTo>
                    <a:pt x="585873" y="38400"/>
                  </a:lnTo>
                  <a:lnTo>
                    <a:pt x="617242" y="68545"/>
                  </a:lnTo>
                  <a:lnTo>
                    <a:pt x="609091" y="84261"/>
                  </a:lnTo>
                  <a:lnTo>
                    <a:pt x="549441" y="111416"/>
                  </a:lnTo>
                  <a:lnTo>
                    <a:pt x="501647" y="122031"/>
                  </a:lnTo>
                  <a:lnTo>
                    <a:pt x="444344" y="130122"/>
                  </a:lnTo>
                  <a:lnTo>
                    <a:pt x="379384" y="135279"/>
                  </a:lnTo>
                  <a:lnTo>
                    <a:pt x="308620" y="137089"/>
                  </a:lnTo>
                  <a:lnTo>
                    <a:pt x="237856" y="135279"/>
                  </a:lnTo>
                  <a:lnTo>
                    <a:pt x="172897" y="130122"/>
                  </a:lnTo>
                  <a:lnTo>
                    <a:pt x="115594" y="122031"/>
                  </a:lnTo>
                  <a:lnTo>
                    <a:pt x="67800" y="111416"/>
                  </a:lnTo>
                  <a:lnTo>
                    <a:pt x="31368" y="98689"/>
                  </a:lnTo>
                  <a:lnTo>
                    <a:pt x="0" y="68545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895560" y="5241925"/>
              <a:ext cx="622299" cy="178215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895560" y="5241925"/>
              <a:ext cx="617855" cy="160020"/>
            </a:xfrm>
            <a:custGeom>
              <a:avLst/>
              <a:gdLst/>
              <a:ahLst/>
              <a:cxnLst/>
              <a:rect l="l" t="t" r="r" b="b"/>
              <a:pathLst>
                <a:path w="617854" h="160020">
                  <a:moveTo>
                    <a:pt x="0" y="79968"/>
                  </a:moveTo>
                  <a:lnTo>
                    <a:pt x="31368" y="44800"/>
                  </a:lnTo>
                  <a:lnTo>
                    <a:pt x="67800" y="29952"/>
                  </a:lnTo>
                  <a:lnTo>
                    <a:pt x="115594" y="17568"/>
                  </a:lnTo>
                  <a:lnTo>
                    <a:pt x="172897" y="8128"/>
                  </a:lnTo>
                  <a:lnTo>
                    <a:pt x="237856" y="2112"/>
                  </a:lnTo>
                  <a:lnTo>
                    <a:pt x="308620" y="0"/>
                  </a:lnTo>
                  <a:lnTo>
                    <a:pt x="379384" y="2112"/>
                  </a:lnTo>
                  <a:lnTo>
                    <a:pt x="444344" y="8128"/>
                  </a:lnTo>
                  <a:lnTo>
                    <a:pt x="501647" y="17568"/>
                  </a:lnTo>
                  <a:lnTo>
                    <a:pt x="549441" y="29952"/>
                  </a:lnTo>
                  <a:lnTo>
                    <a:pt x="585873" y="44800"/>
                  </a:lnTo>
                  <a:lnTo>
                    <a:pt x="617242" y="79968"/>
                  </a:lnTo>
                  <a:lnTo>
                    <a:pt x="609091" y="98305"/>
                  </a:lnTo>
                  <a:lnTo>
                    <a:pt x="549441" y="129985"/>
                  </a:lnTo>
                  <a:lnTo>
                    <a:pt x="501647" y="142369"/>
                  </a:lnTo>
                  <a:lnTo>
                    <a:pt x="444344" y="151809"/>
                  </a:lnTo>
                  <a:lnTo>
                    <a:pt x="379384" y="157825"/>
                  </a:lnTo>
                  <a:lnTo>
                    <a:pt x="308620" y="159937"/>
                  </a:lnTo>
                  <a:lnTo>
                    <a:pt x="237856" y="157825"/>
                  </a:lnTo>
                  <a:lnTo>
                    <a:pt x="172897" y="151809"/>
                  </a:lnTo>
                  <a:lnTo>
                    <a:pt x="115594" y="142369"/>
                  </a:lnTo>
                  <a:lnTo>
                    <a:pt x="67800" y="129985"/>
                  </a:lnTo>
                  <a:lnTo>
                    <a:pt x="31368" y="115137"/>
                  </a:lnTo>
                  <a:lnTo>
                    <a:pt x="0" y="79968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019513" y="5283052"/>
              <a:ext cx="349095" cy="75398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019513" y="5283052"/>
              <a:ext cx="349250" cy="75565"/>
            </a:xfrm>
            <a:custGeom>
              <a:avLst/>
              <a:gdLst/>
              <a:ahLst/>
              <a:cxnLst/>
              <a:rect l="l" t="t" r="r" b="b"/>
              <a:pathLst>
                <a:path w="349250" h="75564">
                  <a:moveTo>
                    <a:pt x="0" y="75399"/>
                  </a:moveTo>
                  <a:lnTo>
                    <a:pt x="108106" y="75399"/>
                  </a:lnTo>
                  <a:lnTo>
                    <a:pt x="216213" y="0"/>
                  </a:lnTo>
                  <a:lnTo>
                    <a:pt x="349094" y="0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035281" y="5283052"/>
              <a:ext cx="317563" cy="75398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035281" y="5283052"/>
              <a:ext cx="318135" cy="75565"/>
            </a:xfrm>
            <a:custGeom>
              <a:avLst/>
              <a:gdLst/>
              <a:ahLst/>
              <a:cxnLst/>
              <a:rect l="l" t="t" r="r" b="b"/>
              <a:pathLst>
                <a:path w="318134" h="75564">
                  <a:moveTo>
                    <a:pt x="0" y="0"/>
                  </a:moveTo>
                  <a:lnTo>
                    <a:pt x="108106" y="0"/>
                  </a:lnTo>
                  <a:lnTo>
                    <a:pt x="216213" y="75399"/>
                  </a:lnTo>
                  <a:lnTo>
                    <a:pt x="317563" y="75399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898090" y="5317323"/>
              <a:ext cx="0" cy="107950"/>
            </a:xfrm>
            <a:custGeom>
              <a:avLst/>
              <a:gdLst/>
              <a:ahLst/>
              <a:cxnLst/>
              <a:rect l="l" t="t" r="r" b="b"/>
              <a:pathLst>
                <a:path h="107950">
                  <a:moveTo>
                    <a:pt x="0" y="0"/>
                  </a:moveTo>
                  <a:lnTo>
                    <a:pt x="0" y="107385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8512800" y="5321893"/>
              <a:ext cx="0" cy="107950"/>
            </a:xfrm>
            <a:custGeom>
              <a:avLst/>
              <a:gdLst/>
              <a:ahLst/>
              <a:cxnLst/>
              <a:rect l="l" t="t" r="r" b="b"/>
              <a:pathLst>
                <a:path h="107950">
                  <a:moveTo>
                    <a:pt x="0" y="0"/>
                  </a:moveTo>
                  <a:lnTo>
                    <a:pt x="0" y="107385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272615" y="5050861"/>
              <a:ext cx="617242" cy="137090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272615" y="5050861"/>
              <a:ext cx="617855" cy="137160"/>
            </a:xfrm>
            <a:custGeom>
              <a:avLst/>
              <a:gdLst/>
              <a:ahLst/>
              <a:cxnLst/>
              <a:rect l="l" t="t" r="r" b="b"/>
              <a:pathLst>
                <a:path w="617854" h="137160">
                  <a:moveTo>
                    <a:pt x="0" y="68545"/>
                  </a:moveTo>
                  <a:lnTo>
                    <a:pt x="31368" y="38400"/>
                  </a:lnTo>
                  <a:lnTo>
                    <a:pt x="67800" y="25673"/>
                  </a:lnTo>
                  <a:lnTo>
                    <a:pt x="115594" y="15058"/>
                  </a:lnTo>
                  <a:lnTo>
                    <a:pt x="172897" y="6966"/>
                  </a:lnTo>
                  <a:lnTo>
                    <a:pt x="237856" y="1810"/>
                  </a:lnTo>
                  <a:lnTo>
                    <a:pt x="308620" y="0"/>
                  </a:lnTo>
                  <a:lnTo>
                    <a:pt x="379384" y="1810"/>
                  </a:lnTo>
                  <a:lnTo>
                    <a:pt x="444344" y="6966"/>
                  </a:lnTo>
                  <a:lnTo>
                    <a:pt x="501647" y="15058"/>
                  </a:lnTo>
                  <a:lnTo>
                    <a:pt x="549441" y="25673"/>
                  </a:lnTo>
                  <a:lnTo>
                    <a:pt x="585873" y="38400"/>
                  </a:lnTo>
                  <a:lnTo>
                    <a:pt x="617242" y="68545"/>
                  </a:lnTo>
                  <a:lnTo>
                    <a:pt x="609091" y="84261"/>
                  </a:lnTo>
                  <a:lnTo>
                    <a:pt x="549441" y="111416"/>
                  </a:lnTo>
                  <a:lnTo>
                    <a:pt x="501647" y="122031"/>
                  </a:lnTo>
                  <a:lnTo>
                    <a:pt x="444344" y="130122"/>
                  </a:lnTo>
                  <a:lnTo>
                    <a:pt x="379384" y="135279"/>
                  </a:lnTo>
                  <a:lnTo>
                    <a:pt x="308620" y="137089"/>
                  </a:lnTo>
                  <a:lnTo>
                    <a:pt x="237856" y="135279"/>
                  </a:lnTo>
                  <a:lnTo>
                    <a:pt x="172897" y="130122"/>
                  </a:lnTo>
                  <a:lnTo>
                    <a:pt x="115594" y="122031"/>
                  </a:lnTo>
                  <a:lnTo>
                    <a:pt x="67800" y="111416"/>
                  </a:lnTo>
                  <a:lnTo>
                    <a:pt x="31368" y="98689"/>
                  </a:lnTo>
                  <a:lnTo>
                    <a:pt x="0" y="68545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7270086" y="4943475"/>
              <a:ext cx="622299" cy="178215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7270085" y="4943475"/>
              <a:ext cx="617855" cy="160020"/>
            </a:xfrm>
            <a:custGeom>
              <a:avLst/>
              <a:gdLst/>
              <a:ahLst/>
              <a:cxnLst/>
              <a:rect l="l" t="t" r="r" b="b"/>
              <a:pathLst>
                <a:path w="617854" h="160020">
                  <a:moveTo>
                    <a:pt x="0" y="79968"/>
                  </a:moveTo>
                  <a:lnTo>
                    <a:pt x="31368" y="44800"/>
                  </a:lnTo>
                  <a:lnTo>
                    <a:pt x="67800" y="29952"/>
                  </a:lnTo>
                  <a:lnTo>
                    <a:pt x="115594" y="17568"/>
                  </a:lnTo>
                  <a:lnTo>
                    <a:pt x="172897" y="8128"/>
                  </a:lnTo>
                  <a:lnTo>
                    <a:pt x="237856" y="2112"/>
                  </a:lnTo>
                  <a:lnTo>
                    <a:pt x="308620" y="0"/>
                  </a:lnTo>
                  <a:lnTo>
                    <a:pt x="379384" y="2112"/>
                  </a:lnTo>
                  <a:lnTo>
                    <a:pt x="444344" y="8128"/>
                  </a:lnTo>
                  <a:lnTo>
                    <a:pt x="501647" y="17568"/>
                  </a:lnTo>
                  <a:lnTo>
                    <a:pt x="549441" y="29952"/>
                  </a:lnTo>
                  <a:lnTo>
                    <a:pt x="585873" y="44800"/>
                  </a:lnTo>
                  <a:lnTo>
                    <a:pt x="617242" y="79968"/>
                  </a:lnTo>
                  <a:lnTo>
                    <a:pt x="609091" y="98305"/>
                  </a:lnTo>
                  <a:lnTo>
                    <a:pt x="549441" y="129985"/>
                  </a:lnTo>
                  <a:lnTo>
                    <a:pt x="501647" y="142369"/>
                  </a:lnTo>
                  <a:lnTo>
                    <a:pt x="444344" y="151809"/>
                  </a:lnTo>
                  <a:lnTo>
                    <a:pt x="379384" y="157825"/>
                  </a:lnTo>
                  <a:lnTo>
                    <a:pt x="308620" y="159937"/>
                  </a:lnTo>
                  <a:lnTo>
                    <a:pt x="237856" y="157825"/>
                  </a:lnTo>
                  <a:lnTo>
                    <a:pt x="172897" y="151809"/>
                  </a:lnTo>
                  <a:lnTo>
                    <a:pt x="115594" y="142369"/>
                  </a:lnTo>
                  <a:lnTo>
                    <a:pt x="67800" y="129985"/>
                  </a:lnTo>
                  <a:lnTo>
                    <a:pt x="31368" y="115137"/>
                  </a:lnTo>
                  <a:lnTo>
                    <a:pt x="0" y="79968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7394038" y="4984601"/>
              <a:ext cx="349095" cy="75399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7394038" y="4984601"/>
              <a:ext cx="349250" cy="75565"/>
            </a:xfrm>
            <a:custGeom>
              <a:avLst/>
              <a:gdLst/>
              <a:ahLst/>
              <a:cxnLst/>
              <a:rect l="l" t="t" r="r" b="b"/>
              <a:pathLst>
                <a:path w="349250" h="75564">
                  <a:moveTo>
                    <a:pt x="0" y="75399"/>
                  </a:moveTo>
                  <a:lnTo>
                    <a:pt x="108106" y="75399"/>
                  </a:lnTo>
                  <a:lnTo>
                    <a:pt x="216213" y="0"/>
                  </a:lnTo>
                  <a:lnTo>
                    <a:pt x="349094" y="0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7409806" y="4984601"/>
              <a:ext cx="317563" cy="75399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7409805" y="4984601"/>
              <a:ext cx="318135" cy="75565"/>
            </a:xfrm>
            <a:custGeom>
              <a:avLst/>
              <a:gdLst/>
              <a:ahLst/>
              <a:cxnLst/>
              <a:rect l="l" t="t" r="r" b="b"/>
              <a:pathLst>
                <a:path w="318134" h="75564">
                  <a:moveTo>
                    <a:pt x="0" y="0"/>
                  </a:moveTo>
                  <a:lnTo>
                    <a:pt x="108106" y="0"/>
                  </a:lnTo>
                  <a:lnTo>
                    <a:pt x="216213" y="75399"/>
                  </a:lnTo>
                  <a:lnTo>
                    <a:pt x="317563" y="75399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7272615" y="5018875"/>
              <a:ext cx="0" cy="107950"/>
            </a:xfrm>
            <a:custGeom>
              <a:avLst/>
              <a:gdLst/>
              <a:ahLst/>
              <a:cxnLst/>
              <a:rect l="l" t="t" r="r" b="b"/>
              <a:pathLst>
                <a:path h="107950">
                  <a:moveTo>
                    <a:pt x="0" y="0"/>
                  </a:moveTo>
                  <a:lnTo>
                    <a:pt x="0" y="107385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7887327" y="5023443"/>
              <a:ext cx="0" cy="107950"/>
            </a:xfrm>
            <a:custGeom>
              <a:avLst/>
              <a:gdLst/>
              <a:ahLst/>
              <a:cxnLst/>
              <a:rect l="l" t="t" r="r" b="b"/>
              <a:pathLst>
                <a:path h="107950">
                  <a:moveTo>
                    <a:pt x="0" y="0"/>
                  </a:moveTo>
                  <a:lnTo>
                    <a:pt x="0" y="107385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6548715" y="5393761"/>
              <a:ext cx="617242" cy="137090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6548715" y="5393761"/>
              <a:ext cx="617855" cy="137160"/>
            </a:xfrm>
            <a:custGeom>
              <a:avLst/>
              <a:gdLst/>
              <a:ahLst/>
              <a:cxnLst/>
              <a:rect l="l" t="t" r="r" b="b"/>
              <a:pathLst>
                <a:path w="617854" h="137160">
                  <a:moveTo>
                    <a:pt x="0" y="68545"/>
                  </a:moveTo>
                  <a:lnTo>
                    <a:pt x="31368" y="38400"/>
                  </a:lnTo>
                  <a:lnTo>
                    <a:pt x="67800" y="25673"/>
                  </a:lnTo>
                  <a:lnTo>
                    <a:pt x="115594" y="15058"/>
                  </a:lnTo>
                  <a:lnTo>
                    <a:pt x="172897" y="6966"/>
                  </a:lnTo>
                  <a:lnTo>
                    <a:pt x="237856" y="1810"/>
                  </a:lnTo>
                  <a:lnTo>
                    <a:pt x="308620" y="0"/>
                  </a:lnTo>
                  <a:lnTo>
                    <a:pt x="379384" y="1810"/>
                  </a:lnTo>
                  <a:lnTo>
                    <a:pt x="444344" y="6966"/>
                  </a:lnTo>
                  <a:lnTo>
                    <a:pt x="501647" y="15058"/>
                  </a:lnTo>
                  <a:lnTo>
                    <a:pt x="549441" y="25673"/>
                  </a:lnTo>
                  <a:lnTo>
                    <a:pt x="585873" y="38400"/>
                  </a:lnTo>
                  <a:lnTo>
                    <a:pt x="617242" y="68545"/>
                  </a:lnTo>
                  <a:lnTo>
                    <a:pt x="609091" y="84261"/>
                  </a:lnTo>
                  <a:lnTo>
                    <a:pt x="549441" y="111416"/>
                  </a:lnTo>
                  <a:lnTo>
                    <a:pt x="501647" y="122031"/>
                  </a:lnTo>
                  <a:lnTo>
                    <a:pt x="444344" y="130122"/>
                  </a:lnTo>
                  <a:lnTo>
                    <a:pt x="379384" y="135279"/>
                  </a:lnTo>
                  <a:lnTo>
                    <a:pt x="308620" y="137089"/>
                  </a:lnTo>
                  <a:lnTo>
                    <a:pt x="237856" y="135279"/>
                  </a:lnTo>
                  <a:lnTo>
                    <a:pt x="172897" y="130122"/>
                  </a:lnTo>
                  <a:lnTo>
                    <a:pt x="115594" y="122031"/>
                  </a:lnTo>
                  <a:lnTo>
                    <a:pt x="67800" y="111416"/>
                  </a:lnTo>
                  <a:lnTo>
                    <a:pt x="31368" y="98689"/>
                  </a:lnTo>
                  <a:lnTo>
                    <a:pt x="0" y="68545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6546185" y="5286375"/>
              <a:ext cx="622300" cy="178215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6546185" y="5286375"/>
              <a:ext cx="617855" cy="160020"/>
            </a:xfrm>
            <a:custGeom>
              <a:avLst/>
              <a:gdLst/>
              <a:ahLst/>
              <a:cxnLst/>
              <a:rect l="l" t="t" r="r" b="b"/>
              <a:pathLst>
                <a:path w="617854" h="160020">
                  <a:moveTo>
                    <a:pt x="0" y="79968"/>
                  </a:moveTo>
                  <a:lnTo>
                    <a:pt x="31368" y="44800"/>
                  </a:lnTo>
                  <a:lnTo>
                    <a:pt x="67800" y="29952"/>
                  </a:lnTo>
                  <a:lnTo>
                    <a:pt x="115594" y="17568"/>
                  </a:lnTo>
                  <a:lnTo>
                    <a:pt x="172897" y="8128"/>
                  </a:lnTo>
                  <a:lnTo>
                    <a:pt x="237856" y="2112"/>
                  </a:lnTo>
                  <a:lnTo>
                    <a:pt x="308620" y="0"/>
                  </a:lnTo>
                  <a:lnTo>
                    <a:pt x="379384" y="2112"/>
                  </a:lnTo>
                  <a:lnTo>
                    <a:pt x="444344" y="8128"/>
                  </a:lnTo>
                  <a:lnTo>
                    <a:pt x="501647" y="17568"/>
                  </a:lnTo>
                  <a:lnTo>
                    <a:pt x="549441" y="29952"/>
                  </a:lnTo>
                  <a:lnTo>
                    <a:pt x="585873" y="44800"/>
                  </a:lnTo>
                  <a:lnTo>
                    <a:pt x="617242" y="79968"/>
                  </a:lnTo>
                  <a:lnTo>
                    <a:pt x="609091" y="98305"/>
                  </a:lnTo>
                  <a:lnTo>
                    <a:pt x="549441" y="129985"/>
                  </a:lnTo>
                  <a:lnTo>
                    <a:pt x="501647" y="142369"/>
                  </a:lnTo>
                  <a:lnTo>
                    <a:pt x="444344" y="151809"/>
                  </a:lnTo>
                  <a:lnTo>
                    <a:pt x="379384" y="157825"/>
                  </a:lnTo>
                  <a:lnTo>
                    <a:pt x="308620" y="159937"/>
                  </a:lnTo>
                  <a:lnTo>
                    <a:pt x="237856" y="157825"/>
                  </a:lnTo>
                  <a:lnTo>
                    <a:pt x="172897" y="151809"/>
                  </a:lnTo>
                  <a:lnTo>
                    <a:pt x="115594" y="142369"/>
                  </a:lnTo>
                  <a:lnTo>
                    <a:pt x="67800" y="129985"/>
                  </a:lnTo>
                  <a:lnTo>
                    <a:pt x="31368" y="115137"/>
                  </a:lnTo>
                  <a:lnTo>
                    <a:pt x="0" y="79968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6670138" y="5327501"/>
              <a:ext cx="349095" cy="75399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6670138" y="5327501"/>
              <a:ext cx="349250" cy="75565"/>
            </a:xfrm>
            <a:custGeom>
              <a:avLst/>
              <a:gdLst/>
              <a:ahLst/>
              <a:cxnLst/>
              <a:rect l="l" t="t" r="r" b="b"/>
              <a:pathLst>
                <a:path w="349250" h="75564">
                  <a:moveTo>
                    <a:pt x="0" y="75399"/>
                  </a:moveTo>
                  <a:lnTo>
                    <a:pt x="108106" y="75399"/>
                  </a:lnTo>
                  <a:lnTo>
                    <a:pt x="216213" y="0"/>
                  </a:lnTo>
                  <a:lnTo>
                    <a:pt x="349094" y="0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6685906" y="5327501"/>
              <a:ext cx="317563" cy="75399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685905" y="5327501"/>
              <a:ext cx="318135" cy="75565"/>
            </a:xfrm>
            <a:custGeom>
              <a:avLst/>
              <a:gdLst/>
              <a:ahLst/>
              <a:cxnLst/>
              <a:rect l="l" t="t" r="r" b="b"/>
              <a:pathLst>
                <a:path w="318134" h="75564">
                  <a:moveTo>
                    <a:pt x="0" y="0"/>
                  </a:moveTo>
                  <a:lnTo>
                    <a:pt x="108106" y="0"/>
                  </a:lnTo>
                  <a:lnTo>
                    <a:pt x="216213" y="75399"/>
                  </a:lnTo>
                  <a:lnTo>
                    <a:pt x="317563" y="75399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548715" y="5361773"/>
              <a:ext cx="0" cy="107950"/>
            </a:xfrm>
            <a:custGeom>
              <a:avLst/>
              <a:gdLst/>
              <a:ahLst/>
              <a:cxnLst/>
              <a:rect l="l" t="t" r="r" b="b"/>
              <a:pathLst>
                <a:path h="107950">
                  <a:moveTo>
                    <a:pt x="0" y="0"/>
                  </a:moveTo>
                  <a:lnTo>
                    <a:pt x="0" y="107385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7163425" y="5366343"/>
              <a:ext cx="0" cy="107950"/>
            </a:xfrm>
            <a:custGeom>
              <a:avLst/>
              <a:gdLst/>
              <a:ahLst/>
              <a:cxnLst/>
              <a:rect l="l" t="t" r="r" b="b"/>
              <a:pathLst>
                <a:path h="107950">
                  <a:moveTo>
                    <a:pt x="0" y="0"/>
                  </a:moveTo>
                  <a:lnTo>
                    <a:pt x="0" y="107385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357273" y="4155184"/>
              <a:ext cx="387350" cy="96140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357273" y="4155184"/>
              <a:ext cx="387350" cy="96520"/>
            </a:xfrm>
            <a:custGeom>
              <a:avLst/>
              <a:gdLst/>
              <a:ahLst/>
              <a:cxnLst/>
              <a:rect l="l" t="t" r="r" b="b"/>
              <a:pathLst>
                <a:path w="387350" h="96520">
                  <a:moveTo>
                    <a:pt x="0" y="48069"/>
                  </a:moveTo>
                  <a:lnTo>
                    <a:pt x="15219" y="29358"/>
                  </a:lnTo>
                  <a:lnTo>
                    <a:pt x="56726" y="14079"/>
                  </a:lnTo>
                  <a:lnTo>
                    <a:pt x="118287" y="3777"/>
                  </a:lnTo>
                  <a:lnTo>
                    <a:pt x="193674" y="0"/>
                  </a:lnTo>
                  <a:lnTo>
                    <a:pt x="269061" y="3777"/>
                  </a:lnTo>
                  <a:lnTo>
                    <a:pt x="330623" y="14079"/>
                  </a:lnTo>
                  <a:lnTo>
                    <a:pt x="372129" y="29358"/>
                  </a:lnTo>
                  <a:lnTo>
                    <a:pt x="387349" y="48069"/>
                  </a:lnTo>
                  <a:lnTo>
                    <a:pt x="372129" y="66780"/>
                  </a:lnTo>
                  <a:lnTo>
                    <a:pt x="330623" y="82060"/>
                  </a:lnTo>
                  <a:lnTo>
                    <a:pt x="269061" y="92362"/>
                  </a:lnTo>
                  <a:lnTo>
                    <a:pt x="193674" y="96139"/>
                  </a:lnTo>
                  <a:lnTo>
                    <a:pt x="118287" y="92362"/>
                  </a:lnTo>
                  <a:lnTo>
                    <a:pt x="56726" y="82060"/>
                  </a:lnTo>
                  <a:lnTo>
                    <a:pt x="15219" y="66780"/>
                  </a:lnTo>
                  <a:lnTo>
                    <a:pt x="0" y="48069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6355685" y="4079875"/>
              <a:ext cx="390526" cy="12498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355685" y="4079875"/>
              <a:ext cx="387350" cy="112395"/>
            </a:xfrm>
            <a:custGeom>
              <a:avLst/>
              <a:gdLst/>
              <a:ahLst/>
              <a:cxnLst/>
              <a:rect l="l" t="t" r="r" b="b"/>
              <a:pathLst>
                <a:path w="387350" h="112395">
                  <a:moveTo>
                    <a:pt x="0" y="56081"/>
                  </a:moveTo>
                  <a:lnTo>
                    <a:pt x="15219" y="34252"/>
                  </a:lnTo>
                  <a:lnTo>
                    <a:pt x="56726" y="16426"/>
                  </a:lnTo>
                  <a:lnTo>
                    <a:pt x="118287" y="4407"/>
                  </a:lnTo>
                  <a:lnTo>
                    <a:pt x="193674" y="0"/>
                  </a:lnTo>
                  <a:lnTo>
                    <a:pt x="269062" y="4407"/>
                  </a:lnTo>
                  <a:lnTo>
                    <a:pt x="330624" y="16426"/>
                  </a:lnTo>
                  <a:lnTo>
                    <a:pt x="372130" y="34252"/>
                  </a:lnTo>
                  <a:lnTo>
                    <a:pt x="387350" y="56081"/>
                  </a:lnTo>
                  <a:lnTo>
                    <a:pt x="372130" y="77911"/>
                  </a:lnTo>
                  <a:lnTo>
                    <a:pt x="330624" y="95737"/>
                  </a:lnTo>
                  <a:lnTo>
                    <a:pt x="269062" y="107756"/>
                  </a:lnTo>
                  <a:lnTo>
                    <a:pt x="193674" y="112164"/>
                  </a:lnTo>
                  <a:lnTo>
                    <a:pt x="118287" y="107756"/>
                  </a:lnTo>
                  <a:lnTo>
                    <a:pt x="56726" y="95737"/>
                  </a:lnTo>
                  <a:lnTo>
                    <a:pt x="15219" y="77911"/>
                  </a:lnTo>
                  <a:lnTo>
                    <a:pt x="0" y="56081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6433473" y="4108716"/>
              <a:ext cx="219075" cy="52877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6433474" y="4108716"/>
              <a:ext cx="219075" cy="53340"/>
            </a:xfrm>
            <a:custGeom>
              <a:avLst/>
              <a:gdLst/>
              <a:ahLst/>
              <a:cxnLst/>
              <a:rect l="l" t="t" r="r" b="b"/>
              <a:pathLst>
                <a:path w="219075" h="53339">
                  <a:moveTo>
                    <a:pt x="0" y="52877"/>
                  </a:moveTo>
                  <a:lnTo>
                    <a:pt x="67842" y="52877"/>
                  </a:lnTo>
                  <a:lnTo>
                    <a:pt x="135685" y="0"/>
                  </a:lnTo>
                  <a:lnTo>
                    <a:pt x="219074" y="0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6443367" y="4108716"/>
              <a:ext cx="199288" cy="52877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6443367" y="4108716"/>
              <a:ext cx="199390" cy="53340"/>
            </a:xfrm>
            <a:custGeom>
              <a:avLst/>
              <a:gdLst/>
              <a:ahLst/>
              <a:cxnLst/>
              <a:rect l="l" t="t" r="r" b="b"/>
              <a:pathLst>
                <a:path w="199390" h="53339">
                  <a:moveTo>
                    <a:pt x="0" y="0"/>
                  </a:moveTo>
                  <a:lnTo>
                    <a:pt x="67842" y="0"/>
                  </a:lnTo>
                  <a:lnTo>
                    <a:pt x="135685" y="52877"/>
                  </a:lnTo>
                  <a:lnTo>
                    <a:pt x="199288" y="52877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6357273" y="4132752"/>
              <a:ext cx="0" cy="86995"/>
            </a:xfrm>
            <a:custGeom>
              <a:avLst/>
              <a:gdLst/>
              <a:ahLst/>
              <a:cxnLst/>
              <a:rect l="l" t="t" r="r" b="b"/>
              <a:pathLst>
                <a:path h="86995">
                  <a:moveTo>
                    <a:pt x="0" y="0"/>
                  </a:moveTo>
                  <a:lnTo>
                    <a:pt x="1" y="86526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6743035" y="4135957"/>
              <a:ext cx="0" cy="86995"/>
            </a:xfrm>
            <a:custGeom>
              <a:avLst/>
              <a:gdLst/>
              <a:ahLst/>
              <a:cxnLst/>
              <a:rect l="l" t="t" r="r" b="b"/>
              <a:pathLst>
                <a:path h="86995">
                  <a:moveTo>
                    <a:pt x="0" y="0"/>
                  </a:moveTo>
                  <a:lnTo>
                    <a:pt x="0" y="86526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7530559" y="5440045"/>
              <a:ext cx="380875" cy="115094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7465348" y="5474812"/>
              <a:ext cx="417903" cy="387824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6000677" y="3943953"/>
              <a:ext cx="340722" cy="99216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5942936" y="3974206"/>
              <a:ext cx="373287" cy="329506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6079461" y="4968875"/>
              <a:ext cx="414337" cy="373062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6256172" y="5004648"/>
              <a:ext cx="195369" cy="170967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5761960" y="5389563"/>
              <a:ext cx="482600" cy="406398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5967784" y="5428533"/>
              <a:ext cx="227557" cy="186245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6239798" y="5691188"/>
              <a:ext cx="427037" cy="349248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6421925" y="5724678"/>
              <a:ext cx="201357" cy="160054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6854160" y="5673725"/>
              <a:ext cx="427038" cy="350837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6897712" y="5707367"/>
              <a:ext cx="201357" cy="160783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6646198" y="2155825"/>
              <a:ext cx="849312" cy="168275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6076883" y="2038501"/>
              <a:ext cx="136840" cy="328461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5917536" y="1981200"/>
              <a:ext cx="415923" cy="88773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8555999" y="5437187"/>
              <a:ext cx="213631" cy="459733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8727095" y="5465494"/>
              <a:ext cx="41897" cy="418575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8555998" y="5489585"/>
              <a:ext cx="95885" cy="9525"/>
            </a:xfrm>
            <a:custGeom>
              <a:avLst/>
              <a:gdLst/>
              <a:ahLst/>
              <a:cxnLst/>
              <a:rect l="l" t="t" r="r" b="b"/>
              <a:pathLst>
                <a:path w="95884" h="9525">
                  <a:moveTo>
                    <a:pt x="95266" y="0"/>
                  </a:moveTo>
                  <a:lnTo>
                    <a:pt x="0" y="0"/>
                  </a:lnTo>
                  <a:lnTo>
                    <a:pt x="0" y="9436"/>
                  </a:lnTo>
                  <a:lnTo>
                    <a:pt x="95266" y="9436"/>
                  </a:lnTo>
                  <a:lnTo>
                    <a:pt x="952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8555998" y="5489585"/>
              <a:ext cx="95885" cy="9525"/>
            </a:xfrm>
            <a:custGeom>
              <a:avLst/>
              <a:gdLst/>
              <a:ahLst/>
              <a:cxnLst/>
              <a:rect l="l" t="t" r="r" b="b"/>
              <a:pathLst>
                <a:path w="95884" h="9525">
                  <a:moveTo>
                    <a:pt x="0" y="0"/>
                  </a:moveTo>
                  <a:lnTo>
                    <a:pt x="95266" y="0"/>
                  </a:lnTo>
                  <a:lnTo>
                    <a:pt x="95266" y="9436"/>
                  </a:lnTo>
                  <a:lnTo>
                    <a:pt x="0" y="94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8641737" y="5484750"/>
              <a:ext cx="92075" cy="30480"/>
            </a:xfrm>
            <a:custGeom>
              <a:avLst/>
              <a:gdLst/>
              <a:ahLst/>
              <a:cxnLst/>
              <a:rect l="l" t="t" r="r" b="b"/>
              <a:pathLst>
                <a:path w="92075" h="30479">
                  <a:moveTo>
                    <a:pt x="85297" y="0"/>
                  </a:moveTo>
                  <a:lnTo>
                    <a:pt x="6750" y="0"/>
                  </a:lnTo>
                  <a:lnTo>
                    <a:pt x="0" y="6751"/>
                  </a:lnTo>
                  <a:lnTo>
                    <a:pt x="0" y="15077"/>
                  </a:lnTo>
                  <a:lnTo>
                    <a:pt x="0" y="23406"/>
                  </a:lnTo>
                  <a:lnTo>
                    <a:pt x="6750" y="30157"/>
                  </a:lnTo>
                  <a:lnTo>
                    <a:pt x="85295" y="30157"/>
                  </a:lnTo>
                  <a:lnTo>
                    <a:pt x="92047" y="23407"/>
                  </a:lnTo>
                  <a:lnTo>
                    <a:pt x="92047" y="6751"/>
                  </a:lnTo>
                  <a:lnTo>
                    <a:pt x="852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8643269" y="5487892"/>
              <a:ext cx="88855" cy="23873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8557592" y="5556237"/>
              <a:ext cx="95885" cy="9525"/>
            </a:xfrm>
            <a:custGeom>
              <a:avLst/>
              <a:gdLst/>
              <a:ahLst/>
              <a:cxnLst/>
              <a:rect l="l" t="t" r="r" b="b"/>
              <a:pathLst>
                <a:path w="95884" h="9525">
                  <a:moveTo>
                    <a:pt x="95266" y="0"/>
                  </a:moveTo>
                  <a:lnTo>
                    <a:pt x="0" y="0"/>
                  </a:lnTo>
                  <a:lnTo>
                    <a:pt x="0" y="9436"/>
                  </a:lnTo>
                  <a:lnTo>
                    <a:pt x="95266" y="9436"/>
                  </a:lnTo>
                  <a:lnTo>
                    <a:pt x="952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8557592" y="5556237"/>
              <a:ext cx="95885" cy="9525"/>
            </a:xfrm>
            <a:custGeom>
              <a:avLst/>
              <a:gdLst/>
              <a:ahLst/>
              <a:cxnLst/>
              <a:rect l="l" t="t" r="r" b="b"/>
              <a:pathLst>
                <a:path w="95884" h="9525">
                  <a:moveTo>
                    <a:pt x="0" y="0"/>
                  </a:moveTo>
                  <a:lnTo>
                    <a:pt x="95266" y="0"/>
                  </a:lnTo>
                  <a:lnTo>
                    <a:pt x="95266" y="9436"/>
                  </a:lnTo>
                  <a:lnTo>
                    <a:pt x="0" y="94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8641675" y="5549841"/>
              <a:ext cx="92075" cy="27305"/>
            </a:xfrm>
            <a:custGeom>
              <a:avLst/>
              <a:gdLst/>
              <a:ahLst/>
              <a:cxnLst/>
              <a:rect l="l" t="t" r="r" b="b"/>
              <a:pathLst>
                <a:path w="92075" h="27304">
                  <a:moveTo>
                    <a:pt x="86025" y="0"/>
                  </a:moveTo>
                  <a:lnTo>
                    <a:pt x="6022" y="0"/>
                  </a:lnTo>
                  <a:lnTo>
                    <a:pt x="0" y="6022"/>
                  </a:lnTo>
                  <a:lnTo>
                    <a:pt x="0" y="13450"/>
                  </a:lnTo>
                  <a:lnTo>
                    <a:pt x="0" y="20878"/>
                  </a:lnTo>
                  <a:lnTo>
                    <a:pt x="6022" y="26901"/>
                  </a:lnTo>
                  <a:lnTo>
                    <a:pt x="86024" y="26902"/>
                  </a:lnTo>
                  <a:lnTo>
                    <a:pt x="92047" y="20880"/>
                  </a:lnTo>
                  <a:lnTo>
                    <a:pt x="92048" y="6022"/>
                  </a:lnTo>
                  <a:lnTo>
                    <a:pt x="86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8643334" y="5553132"/>
              <a:ext cx="88855" cy="20708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8557592" y="5622888"/>
              <a:ext cx="95885" cy="9525"/>
            </a:xfrm>
            <a:custGeom>
              <a:avLst/>
              <a:gdLst/>
              <a:ahLst/>
              <a:cxnLst/>
              <a:rect l="l" t="t" r="r" b="b"/>
              <a:pathLst>
                <a:path w="95884" h="9525">
                  <a:moveTo>
                    <a:pt x="95266" y="0"/>
                  </a:moveTo>
                  <a:lnTo>
                    <a:pt x="0" y="0"/>
                  </a:lnTo>
                  <a:lnTo>
                    <a:pt x="0" y="9436"/>
                  </a:lnTo>
                  <a:lnTo>
                    <a:pt x="95266" y="9436"/>
                  </a:lnTo>
                  <a:lnTo>
                    <a:pt x="952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8557592" y="5622888"/>
              <a:ext cx="95885" cy="9525"/>
            </a:xfrm>
            <a:custGeom>
              <a:avLst/>
              <a:gdLst/>
              <a:ahLst/>
              <a:cxnLst/>
              <a:rect l="l" t="t" r="r" b="b"/>
              <a:pathLst>
                <a:path w="95884" h="9525">
                  <a:moveTo>
                    <a:pt x="0" y="0"/>
                  </a:moveTo>
                  <a:lnTo>
                    <a:pt x="95266" y="0"/>
                  </a:lnTo>
                  <a:lnTo>
                    <a:pt x="95266" y="9436"/>
                  </a:lnTo>
                  <a:lnTo>
                    <a:pt x="0" y="94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8559186" y="5683316"/>
              <a:ext cx="95885" cy="9525"/>
            </a:xfrm>
            <a:custGeom>
              <a:avLst/>
              <a:gdLst/>
              <a:ahLst/>
              <a:cxnLst/>
              <a:rect l="l" t="t" r="r" b="b"/>
              <a:pathLst>
                <a:path w="95884" h="9525">
                  <a:moveTo>
                    <a:pt x="95265" y="0"/>
                  </a:moveTo>
                  <a:lnTo>
                    <a:pt x="0" y="0"/>
                  </a:lnTo>
                  <a:lnTo>
                    <a:pt x="0" y="9436"/>
                  </a:lnTo>
                  <a:lnTo>
                    <a:pt x="95265" y="9436"/>
                  </a:lnTo>
                  <a:lnTo>
                    <a:pt x="952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8559185" y="5683316"/>
              <a:ext cx="95885" cy="9525"/>
            </a:xfrm>
            <a:custGeom>
              <a:avLst/>
              <a:gdLst/>
              <a:ahLst/>
              <a:cxnLst/>
              <a:rect l="l" t="t" r="r" b="b"/>
              <a:pathLst>
                <a:path w="95884" h="9525">
                  <a:moveTo>
                    <a:pt x="0" y="0"/>
                  </a:moveTo>
                  <a:lnTo>
                    <a:pt x="95266" y="0"/>
                  </a:lnTo>
                  <a:lnTo>
                    <a:pt x="95266" y="9436"/>
                  </a:lnTo>
                  <a:lnTo>
                    <a:pt x="0" y="94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8640147" y="5681620"/>
              <a:ext cx="92075" cy="27305"/>
            </a:xfrm>
            <a:custGeom>
              <a:avLst/>
              <a:gdLst/>
              <a:ahLst/>
              <a:cxnLst/>
              <a:rect l="l" t="t" r="r" b="b"/>
              <a:pathLst>
                <a:path w="92075" h="27304">
                  <a:moveTo>
                    <a:pt x="86024" y="0"/>
                  </a:moveTo>
                  <a:lnTo>
                    <a:pt x="6054" y="0"/>
                  </a:lnTo>
                  <a:lnTo>
                    <a:pt x="0" y="6054"/>
                  </a:lnTo>
                  <a:lnTo>
                    <a:pt x="0" y="13521"/>
                  </a:lnTo>
                  <a:lnTo>
                    <a:pt x="0" y="20989"/>
                  </a:lnTo>
                  <a:lnTo>
                    <a:pt x="6054" y="27043"/>
                  </a:lnTo>
                  <a:lnTo>
                    <a:pt x="86024" y="27044"/>
                  </a:lnTo>
                  <a:lnTo>
                    <a:pt x="92077" y="20990"/>
                  </a:lnTo>
                  <a:lnTo>
                    <a:pt x="92078" y="6054"/>
                  </a:lnTo>
                  <a:lnTo>
                    <a:pt x="860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8641680" y="5681620"/>
              <a:ext cx="88880" cy="23771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8727731" y="5622887"/>
              <a:ext cx="41898" cy="37741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8640145" y="5618068"/>
              <a:ext cx="93980" cy="27305"/>
            </a:xfrm>
            <a:custGeom>
              <a:avLst/>
              <a:gdLst/>
              <a:ahLst/>
              <a:cxnLst/>
              <a:rect l="l" t="t" r="r" b="b"/>
              <a:pathLst>
                <a:path w="93979" h="27304">
                  <a:moveTo>
                    <a:pt x="87590" y="0"/>
                  </a:moveTo>
                  <a:lnTo>
                    <a:pt x="6021" y="0"/>
                  </a:lnTo>
                  <a:lnTo>
                    <a:pt x="0" y="6022"/>
                  </a:lnTo>
                  <a:lnTo>
                    <a:pt x="0" y="13450"/>
                  </a:lnTo>
                  <a:lnTo>
                    <a:pt x="0" y="20878"/>
                  </a:lnTo>
                  <a:lnTo>
                    <a:pt x="6021" y="26901"/>
                  </a:lnTo>
                  <a:lnTo>
                    <a:pt x="87589" y="26902"/>
                  </a:lnTo>
                  <a:lnTo>
                    <a:pt x="93611" y="20880"/>
                  </a:lnTo>
                  <a:lnTo>
                    <a:pt x="93611" y="6022"/>
                  </a:lnTo>
                  <a:lnTo>
                    <a:pt x="875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8641679" y="5437187"/>
              <a:ext cx="92077" cy="458729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8721041" y="5437187"/>
              <a:ext cx="11430" cy="459105"/>
            </a:xfrm>
            <a:custGeom>
              <a:avLst/>
              <a:gdLst/>
              <a:ahLst/>
              <a:cxnLst/>
              <a:rect l="l" t="t" r="r" b="b"/>
              <a:pathLst>
                <a:path w="11429" h="459104">
                  <a:moveTo>
                    <a:pt x="0" y="0"/>
                  </a:moveTo>
                  <a:lnTo>
                    <a:pt x="11152" y="0"/>
                  </a:lnTo>
                  <a:lnTo>
                    <a:pt x="11152" y="458728"/>
                  </a:lnTo>
                  <a:lnTo>
                    <a:pt x="0" y="45872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8731555" y="5553224"/>
              <a:ext cx="37755" cy="42760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8732033" y="5487578"/>
              <a:ext cx="38870" cy="48181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8729954" y="5875248"/>
              <a:ext cx="41910" cy="41275"/>
            </a:xfrm>
            <a:custGeom>
              <a:avLst/>
              <a:gdLst/>
              <a:ahLst/>
              <a:cxnLst/>
              <a:rect l="l" t="t" r="r" b="b"/>
              <a:pathLst>
                <a:path w="41909" h="41275">
                  <a:moveTo>
                    <a:pt x="41897" y="4267"/>
                  </a:moveTo>
                  <a:lnTo>
                    <a:pt x="40119" y="0"/>
                  </a:lnTo>
                  <a:lnTo>
                    <a:pt x="35712" y="0"/>
                  </a:lnTo>
                  <a:lnTo>
                    <a:pt x="34785" y="2209"/>
                  </a:lnTo>
                  <a:lnTo>
                    <a:pt x="0" y="18326"/>
                  </a:lnTo>
                  <a:lnTo>
                    <a:pt x="254" y="40754"/>
                  </a:lnTo>
                  <a:lnTo>
                    <a:pt x="38912" y="19062"/>
                  </a:lnTo>
                  <a:lnTo>
                    <a:pt x="40119" y="19062"/>
                  </a:lnTo>
                  <a:lnTo>
                    <a:pt x="41897" y="14795"/>
                  </a:lnTo>
                  <a:lnTo>
                    <a:pt x="41897" y="4267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8544846" y="5888087"/>
              <a:ext cx="191135" cy="30480"/>
            </a:xfrm>
            <a:custGeom>
              <a:avLst/>
              <a:gdLst/>
              <a:ahLst/>
              <a:cxnLst/>
              <a:rect l="l" t="t" r="r" b="b"/>
              <a:pathLst>
                <a:path w="191134" h="30479">
                  <a:moveTo>
                    <a:pt x="183790" y="0"/>
                  </a:moveTo>
                  <a:lnTo>
                    <a:pt x="6742" y="0"/>
                  </a:lnTo>
                  <a:lnTo>
                    <a:pt x="0" y="6741"/>
                  </a:lnTo>
                  <a:lnTo>
                    <a:pt x="0" y="15057"/>
                  </a:lnTo>
                  <a:lnTo>
                    <a:pt x="0" y="23373"/>
                  </a:lnTo>
                  <a:lnTo>
                    <a:pt x="6742" y="30114"/>
                  </a:lnTo>
                  <a:lnTo>
                    <a:pt x="183790" y="30114"/>
                  </a:lnTo>
                  <a:lnTo>
                    <a:pt x="190531" y="23373"/>
                  </a:lnTo>
                  <a:lnTo>
                    <a:pt x="190531" y="6741"/>
                  </a:lnTo>
                  <a:lnTo>
                    <a:pt x="18379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8544846" y="5888087"/>
              <a:ext cx="191135" cy="30480"/>
            </a:xfrm>
            <a:custGeom>
              <a:avLst/>
              <a:gdLst/>
              <a:ahLst/>
              <a:cxnLst/>
              <a:rect l="l" t="t" r="r" b="b"/>
              <a:pathLst>
                <a:path w="191134" h="30479">
                  <a:moveTo>
                    <a:pt x="0" y="15057"/>
                  </a:moveTo>
                  <a:lnTo>
                    <a:pt x="0" y="6741"/>
                  </a:lnTo>
                  <a:lnTo>
                    <a:pt x="6741" y="0"/>
                  </a:lnTo>
                  <a:lnTo>
                    <a:pt x="15057" y="0"/>
                  </a:lnTo>
                  <a:lnTo>
                    <a:pt x="175475" y="0"/>
                  </a:lnTo>
                  <a:lnTo>
                    <a:pt x="183790" y="0"/>
                  </a:lnTo>
                  <a:lnTo>
                    <a:pt x="190531" y="6741"/>
                  </a:lnTo>
                  <a:lnTo>
                    <a:pt x="190531" y="15057"/>
                  </a:lnTo>
                  <a:lnTo>
                    <a:pt x="190531" y="23372"/>
                  </a:lnTo>
                  <a:lnTo>
                    <a:pt x="183790" y="30114"/>
                  </a:lnTo>
                  <a:lnTo>
                    <a:pt x="175475" y="30114"/>
                  </a:lnTo>
                  <a:lnTo>
                    <a:pt x="15057" y="30114"/>
                  </a:lnTo>
                  <a:lnTo>
                    <a:pt x="6741" y="30114"/>
                  </a:lnTo>
                  <a:lnTo>
                    <a:pt x="0" y="23372"/>
                  </a:lnTo>
                  <a:lnTo>
                    <a:pt x="0" y="1505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8555999" y="5895916"/>
              <a:ext cx="169823" cy="15861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8555998" y="5895916"/>
              <a:ext cx="170180" cy="15875"/>
            </a:xfrm>
            <a:custGeom>
              <a:avLst/>
              <a:gdLst/>
              <a:ahLst/>
              <a:cxnLst/>
              <a:rect l="l" t="t" r="r" b="b"/>
              <a:pathLst>
                <a:path w="170179" h="15875">
                  <a:moveTo>
                    <a:pt x="0" y="7929"/>
                  </a:moveTo>
                  <a:lnTo>
                    <a:pt x="0" y="3550"/>
                  </a:lnTo>
                  <a:lnTo>
                    <a:pt x="3550" y="0"/>
                  </a:lnTo>
                  <a:lnTo>
                    <a:pt x="7929" y="0"/>
                  </a:lnTo>
                  <a:lnTo>
                    <a:pt x="161891" y="0"/>
                  </a:lnTo>
                  <a:lnTo>
                    <a:pt x="166271" y="0"/>
                  </a:lnTo>
                  <a:lnTo>
                    <a:pt x="169822" y="3550"/>
                  </a:lnTo>
                  <a:lnTo>
                    <a:pt x="169822" y="7929"/>
                  </a:lnTo>
                  <a:lnTo>
                    <a:pt x="169822" y="12309"/>
                  </a:lnTo>
                  <a:lnTo>
                    <a:pt x="166271" y="15860"/>
                  </a:lnTo>
                  <a:lnTo>
                    <a:pt x="161891" y="15860"/>
                  </a:lnTo>
                  <a:lnTo>
                    <a:pt x="7929" y="15860"/>
                  </a:lnTo>
                  <a:lnTo>
                    <a:pt x="3550" y="15860"/>
                  </a:lnTo>
                  <a:lnTo>
                    <a:pt x="0" y="12309"/>
                  </a:lnTo>
                  <a:lnTo>
                    <a:pt x="0" y="792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8571770" y="5829265"/>
              <a:ext cx="25400" cy="28575"/>
            </a:xfrm>
            <a:custGeom>
              <a:avLst/>
              <a:gdLst/>
              <a:ahLst/>
              <a:cxnLst/>
              <a:rect l="l" t="t" r="r" b="b"/>
              <a:pathLst>
                <a:path w="25400" h="28575">
                  <a:moveTo>
                    <a:pt x="19659" y="0"/>
                  </a:moveTo>
                  <a:lnTo>
                    <a:pt x="5669" y="0"/>
                  </a:lnTo>
                  <a:lnTo>
                    <a:pt x="0" y="6381"/>
                  </a:lnTo>
                  <a:lnTo>
                    <a:pt x="0" y="14254"/>
                  </a:lnTo>
                  <a:lnTo>
                    <a:pt x="0" y="22125"/>
                  </a:lnTo>
                  <a:lnTo>
                    <a:pt x="5669" y="28508"/>
                  </a:lnTo>
                  <a:lnTo>
                    <a:pt x="19659" y="28508"/>
                  </a:lnTo>
                  <a:lnTo>
                    <a:pt x="25330" y="22125"/>
                  </a:lnTo>
                  <a:lnTo>
                    <a:pt x="25330" y="6381"/>
                  </a:lnTo>
                  <a:lnTo>
                    <a:pt x="19659" y="0"/>
                  </a:lnTo>
                  <a:close/>
                </a:path>
              </a:pathLst>
            </a:custGeom>
            <a:solidFill>
              <a:srgbClr val="37D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8600444" y="5829265"/>
              <a:ext cx="25400" cy="28575"/>
            </a:xfrm>
            <a:custGeom>
              <a:avLst/>
              <a:gdLst/>
              <a:ahLst/>
              <a:cxnLst/>
              <a:rect l="l" t="t" r="r" b="b"/>
              <a:pathLst>
                <a:path w="25400" h="28575">
                  <a:moveTo>
                    <a:pt x="19660" y="0"/>
                  </a:moveTo>
                  <a:lnTo>
                    <a:pt x="5670" y="0"/>
                  </a:lnTo>
                  <a:lnTo>
                    <a:pt x="0" y="6381"/>
                  </a:lnTo>
                  <a:lnTo>
                    <a:pt x="0" y="14254"/>
                  </a:lnTo>
                  <a:lnTo>
                    <a:pt x="0" y="22125"/>
                  </a:lnTo>
                  <a:lnTo>
                    <a:pt x="5670" y="28508"/>
                  </a:lnTo>
                  <a:lnTo>
                    <a:pt x="19660" y="28508"/>
                  </a:lnTo>
                  <a:lnTo>
                    <a:pt x="25330" y="22125"/>
                  </a:lnTo>
                  <a:lnTo>
                    <a:pt x="25330" y="6381"/>
                  </a:lnTo>
                  <a:lnTo>
                    <a:pt x="1966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8627368" y="5829265"/>
              <a:ext cx="25400" cy="28575"/>
            </a:xfrm>
            <a:custGeom>
              <a:avLst/>
              <a:gdLst/>
              <a:ahLst/>
              <a:cxnLst/>
              <a:rect l="l" t="t" r="r" b="b"/>
              <a:pathLst>
                <a:path w="25400" h="28575">
                  <a:moveTo>
                    <a:pt x="19659" y="0"/>
                  </a:moveTo>
                  <a:lnTo>
                    <a:pt x="5669" y="0"/>
                  </a:lnTo>
                  <a:lnTo>
                    <a:pt x="0" y="6381"/>
                  </a:lnTo>
                  <a:lnTo>
                    <a:pt x="0" y="14254"/>
                  </a:lnTo>
                  <a:lnTo>
                    <a:pt x="0" y="22125"/>
                  </a:lnTo>
                  <a:lnTo>
                    <a:pt x="5669" y="28508"/>
                  </a:lnTo>
                  <a:lnTo>
                    <a:pt x="19659" y="28508"/>
                  </a:lnTo>
                  <a:lnTo>
                    <a:pt x="25330" y="22125"/>
                  </a:lnTo>
                  <a:lnTo>
                    <a:pt x="25330" y="6381"/>
                  </a:lnTo>
                  <a:lnTo>
                    <a:pt x="19659" y="0"/>
                  </a:lnTo>
                  <a:close/>
                </a:path>
              </a:pathLst>
            </a:custGeom>
            <a:solidFill>
              <a:srgbClr val="37D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8692525" y="5719852"/>
              <a:ext cx="13335" cy="152400"/>
            </a:xfrm>
            <a:custGeom>
              <a:avLst/>
              <a:gdLst/>
              <a:ahLst/>
              <a:cxnLst/>
              <a:rect l="l" t="t" r="r" b="b"/>
              <a:pathLst>
                <a:path w="13334" h="152400">
                  <a:moveTo>
                    <a:pt x="12744" y="0"/>
                  </a:moveTo>
                  <a:lnTo>
                    <a:pt x="0" y="0"/>
                  </a:lnTo>
                  <a:lnTo>
                    <a:pt x="0" y="152374"/>
                  </a:lnTo>
                  <a:lnTo>
                    <a:pt x="12744" y="152374"/>
                  </a:lnTo>
                  <a:lnTo>
                    <a:pt x="12744" y="0"/>
                  </a:lnTo>
                  <a:close/>
                </a:path>
              </a:pathLst>
            </a:custGeom>
            <a:solidFill>
              <a:srgbClr val="363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8692524" y="5719852"/>
              <a:ext cx="13335" cy="152400"/>
            </a:xfrm>
            <a:custGeom>
              <a:avLst/>
              <a:gdLst/>
              <a:ahLst/>
              <a:cxnLst/>
              <a:rect l="l" t="t" r="r" b="b"/>
              <a:pathLst>
                <a:path w="13334" h="152400">
                  <a:moveTo>
                    <a:pt x="0" y="0"/>
                  </a:moveTo>
                  <a:lnTo>
                    <a:pt x="12744" y="0"/>
                  </a:lnTo>
                  <a:lnTo>
                    <a:pt x="12744" y="152374"/>
                  </a:lnTo>
                  <a:lnTo>
                    <a:pt x="0" y="1523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8240087" y="5738812"/>
              <a:ext cx="213629" cy="459733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8411182" y="5767119"/>
              <a:ext cx="41898" cy="418575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8240087" y="5791210"/>
              <a:ext cx="95885" cy="9525"/>
            </a:xfrm>
            <a:custGeom>
              <a:avLst/>
              <a:gdLst/>
              <a:ahLst/>
              <a:cxnLst/>
              <a:rect l="l" t="t" r="r" b="b"/>
              <a:pathLst>
                <a:path w="95884" h="9525">
                  <a:moveTo>
                    <a:pt x="95266" y="0"/>
                  </a:moveTo>
                  <a:lnTo>
                    <a:pt x="0" y="0"/>
                  </a:lnTo>
                  <a:lnTo>
                    <a:pt x="0" y="9436"/>
                  </a:lnTo>
                  <a:lnTo>
                    <a:pt x="95266" y="9436"/>
                  </a:lnTo>
                  <a:lnTo>
                    <a:pt x="952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8240087" y="5791210"/>
              <a:ext cx="95885" cy="9525"/>
            </a:xfrm>
            <a:custGeom>
              <a:avLst/>
              <a:gdLst/>
              <a:ahLst/>
              <a:cxnLst/>
              <a:rect l="l" t="t" r="r" b="b"/>
              <a:pathLst>
                <a:path w="95884" h="9525">
                  <a:moveTo>
                    <a:pt x="0" y="0"/>
                  </a:moveTo>
                  <a:lnTo>
                    <a:pt x="95266" y="0"/>
                  </a:lnTo>
                  <a:lnTo>
                    <a:pt x="95266" y="9436"/>
                  </a:lnTo>
                  <a:lnTo>
                    <a:pt x="0" y="94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8325825" y="5786375"/>
              <a:ext cx="92075" cy="30480"/>
            </a:xfrm>
            <a:custGeom>
              <a:avLst/>
              <a:gdLst/>
              <a:ahLst/>
              <a:cxnLst/>
              <a:rect l="l" t="t" r="r" b="b"/>
              <a:pathLst>
                <a:path w="92075" h="30479">
                  <a:moveTo>
                    <a:pt x="85298" y="0"/>
                  </a:moveTo>
                  <a:lnTo>
                    <a:pt x="6751" y="0"/>
                  </a:lnTo>
                  <a:lnTo>
                    <a:pt x="0" y="6751"/>
                  </a:lnTo>
                  <a:lnTo>
                    <a:pt x="0" y="15077"/>
                  </a:lnTo>
                  <a:lnTo>
                    <a:pt x="0" y="23406"/>
                  </a:lnTo>
                  <a:lnTo>
                    <a:pt x="6751" y="30157"/>
                  </a:lnTo>
                  <a:lnTo>
                    <a:pt x="85295" y="30157"/>
                  </a:lnTo>
                  <a:lnTo>
                    <a:pt x="92047" y="23407"/>
                  </a:lnTo>
                  <a:lnTo>
                    <a:pt x="92048" y="6751"/>
                  </a:lnTo>
                  <a:lnTo>
                    <a:pt x="852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8327356" y="5789517"/>
              <a:ext cx="88856" cy="23873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8241680" y="5857862"/>
              <a:ext cx="95885" cy="9525"/>
            </a:xfrm>
            <a:custGeom>
              <a:avLst/>
              <a:gdLst/>
              <a:ahLst/>
              <a:cxnLst/>
              <a:rect l="l" t="t" r="r" b="b"/>
              <a:pathLst>
                <a:path w="95884" h="9525">
                  <a:moveTo>
                    <a:pt x="95266" y="0"/>
                  </a:moveTo>
                  <a:lnTo>
                    <a:pt x="0" y="0"/>
                  </a:lnTo>
                  <a:lnTo>
                    <a:pt x="0" y="9436"/>
                  </a:lnTo>
                  <a:lnTo>
                    <a:pt x="95266" y="9436"/>
                  </a:lnTo>
                  <a:lnTo>
                    <a:pt x="952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8241680" y="5857862"/>
              <a:ext cx="95885" cy="9525"/>
            </a:xfrm>
            <a:custGeom>
              <a:avLst/>
              <a:gdLst/>
              <a:ahLst/>
              <a:cxnLst/>
              <a:rect l="l" t="t" r="r" b="b"/>
              <a:pathLst>
                <a:path w="95884" h="9525">
                  <a:moveTo>
                    <a:pt x="0" y="0"/>
                  </a:moveTo>
                  <a:lnTo>
                    <a:pt x="95266" y="0"/>
                  </a:lnTo>
                  <a:lnTo>
                    <a:pt x="95266" y="9436"/>
                  </a:lnTo>
                  <a:lnTo>
                    <a:pt x="0" y="94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8325764" y="5851466"/>
              <a:ext cx="92075" cy="27305"/>
            </a:xfrm>
            <a:custGeom>
              <a:avLst/>
              <a:gdLst/>
              <a:ahLst/>
              <a:cxnLst/>
              <a:rect l="l" t="t" r="r" b="b"/>
              <a:pathLst>
                <a:path w="92075" h="27304">
                  <a:moveTo>
                    <a:pt x="86024" y="0"/>
                  </a:moveTo>
                  <a:lnTo>
                    <a:pt x="6021" y="0"/>
                  </a:lnTo>
                  <a:lnTo>
                    <a:pt x="0" y="6022"/>
                  </a:lnTo>
                  <a:lnTo>
                    <a:pt x="0" y="13450"/>
                  </a:lnTo>
                  <a:lnTo>
                    <a:pt x="0" y="20878"/>
                  </a:lnTo>
                  <a:lnTo>
                    <a:pt x="6021" y="26901"/>
                  </a:lnTo>
                  <a:lnTo>
                    <a:pt x="86024" y="26902"/>
                  </a:lnTo>
                  <a:lnTo>
                    <a:pt x="92047" y="20880"/>
                  </a:lnTo>
                  <a:lnTo>
                    <a:pt x="92047" y="6022"/>
                  </a:lnTo>
                  <a:lnTo>
                    <a:pt x="860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8327423" y="5854757"/>
              <a:ext cx="88855" cy="20708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8241680" y="5924513"/>
              <a:ext cx="95885" cy="9525"/>
            </a:xfrm>
            <a:custGeom>
              <a:avLst/>
              <a:gdLst/>
              <a:ahLst/>
              <a:cxnLst/>
              <a:rect l="l" t="t" r="r" b="b"/>
              <a:pathLst>
                <a:path w="95884" h="9525">
                  <a:moveTo>
                    <a:pt x="95266" y="0"/>
                  </a:moveTo>
                  <a:lnTo>
                    <a:pt x="0" y="0"/>
                  </a:lnTo>
                  <a:lnTo>
                    <a:pt x="0" y="9436"/>
                  </a:lnTo>
                  <a:lnTo>
                    <a:pt x="95266" y="9436"/>
                  </a:lnTo>
                  <a:lnTo>
                    <a:pt x="952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8241680" y="5924513"/>
              <a:ext cx="95885" cy="9525"/>
            </a:xfrm>
            <a:custGeom>
              <a:avLst/>
              <a:gdLst/>
              <a:ahLst/>
              <a:cxnLst/>
              <a:rect l="l" t="t" r="r" b="b"/>
              <a:pathLst>
                <a:path w="95884" h="9525">
                  <a:moveTo>
                    <a:pt x="0" y="0"/>
                  </a:moveTo>
                  <a:lnTo>
                    <a:pt x="95266" y="0"/>
                  </a:lnTo>
                  <a:lnTo>
                    <a:pt x="95266" y="9436"/>
                  </a:lnTo>
                  <a:lnTo>
                    <a:pt x="0" y="94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8243273" y="5984941"/>
              <a:ext cx="95885" cy="9525"/>
            </a:xfrm>
            <a:custGeom>
              <a:avLst/>
              <a:gdLst/>
              <a:ahLst/>
              <a:cxnLst/>
              <a:rect l="l" t="t" r="r" b="b"/>
              <a:pathLst>
                <a:path w="95884" h="9525">
                  <a:moveTo>
                    <a:pt x="95265" y="0"/>
                  </a:moveTo>
                  <a:lnTo>
                    <a:pt x="0" y="0"/>
                  </a:lnTo>
                  <a:lnTo>
                    <a:pt x="0" y="9436"/>
                  </a:lnTo>
                  <a:lnTo>
                    <a:pt x="95265" y="9436"/>
                  </a:lnTo>
                  <a:lnTo>
                    <a:pt x="952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8243273" y="5984941"/>
              <a:ext cx="95885" cy="9525"/>
            </a:xfrm>
            <a:custGeom>
              <a:avLst/>
              <a:gdLst/>
              <a:ahLst/>
              <a:cxnLst/>
              <a:rect l="l" t="t" r="r" b="b"/>
              <a:pathLst>
                <a:path w="95884" h="9525">
                  <a:moveTo>
                    <a:pt x="0" y="0"/>
                  </a:moveTo>
                  <a:lnTo>
                    <a:pt x="95266" y="0"/>
                  </a:lnTo>
                  <a:lnTo>
                    <a:pt x="95266" y="9436"/>
                  </a:lnTo>
                  <a:lnTo>
                    <a:pt x="0" y="94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8324235" y="5983245"/>
              <a:ext cx="92075" cy="27305"/>
            </a:xfrm>
            <a:custGeom>
              <a:avLst/>
              <a:gdLst/>
              <a:ahLst/>
              <a:cxnLst/>
              <a:rect l="l" t="t" r="r" b="b"/>
              <a:pathLst>
                <a:path w="92075" h="27304">
                  <a:moveTo>
                    <a:pt x="86024" y="0"/>
                  </a:moveTo>
                  <a:lnTo>
                    <a:pt x="6054" y="0"/>
                  </a:lnTo>
                  <a:lnTo>
                    <a:pt x="0" y="6054"/>
                  </a:lnTo>
                  <a:lnTo>
                    <a:pt x="0" y="13521"/>
                  </a:lnTo>
                  <a:lnTo>
                    <a:pt x="0" y="20989"/>
                  </a:lnTo>
                  <a:lnTo>
                    <a:pt x="6054" y="27043"/>
                  </a:lnTo>
                  <a:lnTo>
                    <a:pt x="86024" y="27044"/>
                  </a:lnTo>
                  <a:lnTo>
                    <a:pt x="92077" y="20990"/>
                  </a:lnTo>
                  <a:lnTo>
                    <a:pt x="92078" y="6054"/>
                  </a:lnTo>
                  <a:lnTo>
                    <a:pt x="860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8325769" y="5983245"/>
              <a:ext cx="88880" cy="23771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8411821" y="5924513"/>
              <a:ext cx="41898" cy="37741"/>
            </a:xfrm>
            <a:prstGeom prst="rect">
              <a:avLst/>
            </a:prstGeom>
            <a:blipFill>
              <a:blip r:embed="rId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8324232" y="5919693"/>
              <a:ext cx="93980" cy="27305"/>
            </a:xfrm>
            <a:custGeom>
              <a:avLst/>
              <a:gdLst/>
              <a:ahLst/>
              <a:cxnLst/>
              <a:rect l="l" t="t" r="r" b="b"/>
              <a:pathLst>
                <a:path w="93979" h="27304">
                  <a:moveTo>
                    <a:pt x="87590" y="0"/>
                  </a:moveTo>
                  <a:lnTo>
                    <a:pt x="6021" y="0"/>
                  </a:lnTo>
                  <a:lnTo>
                    <a:pt x="0" y="6022"/>
                  </a:lnTo>
                  <a:lnTo>
                    <a:pt x="0" y="13450"/>
                  </a:lnTo>
                  <a:lnTo>
                    <a:pt x="0" y="20878"/>
                  </a:lnTo>
                  <a:lnTo>
                    <a:pt x="6021" y="26901"/>
                  </a:lnTo>
                  <a:lnTo>
                    <a:pt x="87589" y="26902"/>
                  </a:lnTo>
                  <a:lnTo>
                    <a:pt x="93611" y="20880"/>
                  </a:lnTo>
                  <a:lnTo>
                    <a:pt x="93611" y="6022"/>
                  </a:lnTo>
                  <a:lnTo>
                    <a:pt x="875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8325766" y="5738812"/>
              <a:ext cx="92077" cy="458729"/>
            </a:xfrm>
            <a:prstGeom prst="rect">
              <a:avLst/>
            </a:prstGeom>
            <a:blipFill>
              <a:blip r:embed="rId7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8405129" y="5738812"/>
              <a:ext cx="11430" cy="459105"/>
            </a:xfrm>
            <a:custGeom>
              <a:avLst/>
              <a:gdLst/>
              <a:ahLst/>
              <a:cxnLst/>
              <a:rect l="l" t="t" r="r" b="b"/>
              <a:pathLst>
                <a:path w="11429" h="459104">
                  <a:moveTo>
                    <a:pt x="0" y="0"/>
                  </a:moveTo>
                  <a:lnTo>
                    <a:pt x="11152" y="0"/>
                  </a:lnTo>
                  <a:lnTo>
                    <a:pt x="11152" y="458728"/>
                  </a:lnTo>
                  <a:lnTo>
                    <a:pt x="0" y="45872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8415643" y="5854849"/>
              <a:ext cx="37755" cy="42760"/>
            </a:xfrm>
            <a:prstGeom prst="rect">
              <a:avLst/>
            </a:prstGeom>
            <a:blipFill>
              <a:blip r:embed="rId7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8416121" y="5789203"/>
              <a:ext cx="38870" cy="48181"/>
            </a:xfrm>
            <a:prstGeom prst="rect">
              <a:avLst/>
            </a:prstGeom>
            <a:blipFill>
              <a:blip r:embed="rId8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8414042" y="6176873"/>
              <a:ext cx="41910" cy="41275"/>
            </a:xfrm>
            <a:custGeom>
              <a:avLst/>
              <a:gdLst/>
              <a:ahLst/>
              <a:cxnLst/>
              <a:rect l="l" t="t" r="r" b="b"/>
              <a:pathLst>
                <a:path w="41909" h="41275">
                  <a:moveTo>
                    <a:pt x="41897" y="4267"/>
                  </a:moveTo>
                  <a:lnTo>
                    <a:pt x="40119" y="0"/>
                  </a:lnTo>
                  <a:lnTo>
                    <a:pt x="35725" y="0"/>
                  </a:lnTo>
                  <a:lnTo>
                    <a:pt x="34798" y="2209"/>
                  </a:lnTo>
                  <a:lnTo>
                    <a:pt x="0" y="18326"/>
                  </a:lnTo>
                  <a:lnTo>
                    <a:pt x="254" y="40754"/>
                  </a:lnTo>
                  <a:lnTo>
                    <a:pt x="38912" y="19062"/>
                  </a:lnTo>
                  <a:lnTo>
                    <a:pt x="40119" y="19062"/>
                  </a:lnTo>
                  <a:lnTo>
                    <a:pt x="41897" y="14795"/>
                  </a:lnTo>
                  <a:lnTo>
                    <a:pt x="41897" y="4267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8228935" y="6189712"/>
              <a:ext cx="191135" cy="30480"/>
            </a:xfrm>
            <a:custGeom>
              <a:avLst/>
              <a:gdLst/>
              <a:ahLst/>
              <a:cxnLst/>
              <a:rect l="l" t="t" r="r" b="b"/>
              <a:pathLst>
                <a:path w="191134" h="30479">
                  <a:moveTo>
                    <a:pt x="183790" y="0"/>
                  </a:moveTo>
                  <a:lnTo>
                    <a:pt x="6741" y="0"/>
                  </a:lnTo>
                  <a:lnTo>
                    <a:pt x="0" y="6741"/>
                  </a:lnTo>
                  <a:lnTo>
                    <a:pt x="0" y="15057"/>
                  </a:lnTo>
                  <a:lnTo>
                    <a:pt x="0" y="23373"/>
                  </a:lnTo>
                  <a:lnTo>
                    <a:pt x="6741" y="30114"/>
                  </a:lnTo>
                  <a:lnTo>
                    <a:pt x="183790" y="30114"/>
                  </a:lnTo>
                  <a:lnTo>
                    <a:pt x="190531" y="23373"/>
                  </a:lnTo>
                  <a:lnTo>
                    <a:pt x="190531" y="6741"/>
                  </a:lnTo>
                  <a:lnTo>
                    <a:pt x="18379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8228935" y="6189712"/>
              <a:ext cx="191135" cy="30480"/>
            </a:xfrm>
            <a:custGeom>
              <a:avLst/>
              <a:gdLst/>
              <a:ahLst/>
              <a:cxnLst/>
              <a:rect l="l" t="t" r="r" b="b"/>
              <a:pathLst>
                <a:path w="191134" h="30479">
                  <a:moveTo>
                    <a:pt x="0" y="15057"/>
                  </a:moveTo>
                  <a:lnTo>
                    <a:pt x="0" y="6741"/>
                  </a:lnTo>
                  <a:lnTo>
                    <a:pt x="6741" y="0"/>
                  </a:lnTo>
                  <a:lnTo>
                    <a:pt x="15057" y="0"/>
                  </a:lnTo>
                  <a:lnTo>
                    <a:pt x="175475" y="0"/>
                  </a:lnTo>
                  <a:lnTo>
                    <a:pt x="183790" y="0"/>
                  </a:lnTo>
                  <a:lnTo>
                    <a:pt x="190531" y="6741"/>
                  </a:lnTo>
                  <a:lnTo>
                    <a:pt x="190531" y="15057"/>
                  </a:lnTo>
                  <a:lnTo>
                    <a:pt x="190531" y="23372"/>
                  </a:lnTo>
                  <a:lnTo>
                    <a:pt x="183790" y="30113"/>
                  </a:lnTo>
                  <a:lnTo>
                    <a:pt x="175475" y="30113"/>
                  </a:lnTo>
                  <a:lnTo>
                    <a:pt x="15057" y="30113"/>
                  </a:lnTo>
                  <a:lnTo>
                    <a:pt x="6741" y="30113"/>
                  </a:lnTo>
                  <a:lnTo>
                    <a:pt x="0" y="23372"/>
                  </a:lnTo>
                  <a:lnTo>
                    <a:pt x="0" y="1505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8240087" y="6197541"/>
              <a:ext cx="169821" cy="15861"/>
            </a:xfrm>
            <a:prstGeom prst="rect">
              <a:avLst/>
            </a:prstGeom>
            <a:blipFill>
              <a:blip r:embed="rId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8240087" y="6197541"/>
              <a:ext cx="170180" cy="15875"/>
            </a:xfrm>
            <a:custGeom>
              <a:avLst/>
              <a:gdLst/>
              <a:ahLst/>
              <a:cxnLst/>
              <a:rect l="l" t="t" r="r" b="b"/>
              <a:pathLst>
                <a:path w="170179" h="15875">
                  <a:moveTo>
                    <a:pt x="0" y="7930"/>
                  </a:moveTo>
                  <a:lnTo>
                    <a:pt x="0" y="3550"/>
                  </a:lnTo>
                  <a:lnTo>
                    <a:pt x="3550" y="0"/>
                  </a:lnTo>
                  <a:lnTo>
                    <a:pt x="7929" y="0"/>
                  </a:lnTo>
                  <a:lnTo>
                    <a:pt x="161891" y="0"/>
                  </a:lnTo>
                  <a:lnTo>
                    <a:pt x="166271" y="0"/>
                  </a:lnTo>
                  <a:lnTo>
                    <a:pt x="169822" y="3550"/>
                  </a:lnTo>
                  <a:lnTo>
                    <a:pt x="169822" y="7930"/>
                  </a:lnTo>
                  <a:lnTo>
                    <a:pt x="169822" y="12309"/>
                  </a:lnTo>
                  <a:lnTo>
                    <a:pt x="166271" y="15859"/>
                  </a:lnTo>
                  <a:lnTo>
                    <a:pt x="161891" y="15859"/>
                  </a:lnTo>
                  <a:lnTo>
                    <a:pt x="7929" y="15859"/>
                  </a:lnTo>
                  <a:lnTo>
                    <a:pt x="3550" y="15859"/>
                  </a:lnTo>
                  <a:lnTo>
                    <a:pt x="0" y="12309"/>
                  </a:lnTo>
                  <a:lnTo>
                    <a:pt x="0" y="793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8255858" y="6130890"/>
              <a:ext cx="25400" cy="28575"/>
            </a:xfrm>
            <a:custGeom>
              <a:avLst/>
              <a:gdLst/>
              <a:ahLst/>
              <a:cxnLst/>
              <a:rect l="l" t="t" r="r" b="b"/>
              <a:pathLst>
                <a:path w="25400" h="28575">
                  <a:moveTo>
                    <a:pt x="19660" y="0"/>
                  </a:moveTo>
                  <a:lnTo>
                    <a:pt x="5670" y="0"/>
                  </a:lnTo>
                  <a:lnTo>
                    <a:pt x="0" y="6381"/>
                  </a:lnTo>
                  <a:lnTo>
                    <a:pt x="0" y="14254"/>
                  </a:lnTo>
                  <a:lnTo>
                    <a:pt x="0" y="22127"/>
                  </a:lnTo>
                  <a:lnTo>
                    <a:pt x="5670" y="28508"/>
                  </a:lnTo>
                  <a:lnTo>
                    <a:pt x="19660" y="28508"/>
                  </a:lnTo>
                  <a:lnTo>
                    <a:pt x="25330" y="22127"/>
                  </a:lnTo>
                  <a:lnTo>
                    <a:pt x="25330" y="6381"/>
                  </a:lnTo>
                  <a:lnTo>
                    <a:pt x="19660" y="0"/>
                  </a:lnTo>
                  <a:close/>
                </a:path>
              </a:pathLst>
            </a:custGeom>
            <a:solidFill>
              <a:srgbClr val="37D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8284532" y="6130890"/>
              <a:ext cx="25400" cy="28575"/>
            </a:xfrm>
            <a:custGeom>
              <a:avLst/>
              <a:gdLst/>
              <a:ahLst/>
              <a:cxnLst/>
              <a:rect l="l" t="t" r="r" b="b"/>
              <a:pathLst>
                <a:path w="25400" h="28575">
                  <a:moveTo>
                    <a:pt x="19660" y="0"/>
                  </a:moveTo>
                  <a:lnTo>
                    <a:pt x="5670" y="0"/>
                  </a:lnTo>
                  <a:lnTo>
                    <a:pt x="0" y="6381"/>
                  </a:lnTo>
                  <a:lnTo>
                    <a:pt x="0" y="14254"/>
                  </a:lnTo>
                  <a:lnTo>
                    <a:pt x="0" y="22127"/>
                  </a:lnTo>
                  <a:lnTo>
                    <a:pt x="5670" y="28508"/>
                  </a:lnTo>
                  <a:lnTo>
                    <a:pt x="19660" y="28508"/>
                  </a:lnTo>
                  <a:lnTo>
                    <a:pt x="25330" y="22127"/>
                  </a:lnTo>
                  <a:lnTo>
                    <a:pt x="25330" y="6381"/>
                  </a:lnTo>
                  <a:lnTo>
                    <a:pt x="1966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8311456" y="6130890"/>
              <a:ext cx="25400" cy="28575"/>
            </a:xfrm>
            <a:custGeom>
              <a:avLst/>
              <a:gdLst/>
              <a:ahLst/>
              <a:cxnLst/>
              <a:rect l="l" t="t" r="r" b="b"/>
              <a:pathLst>
                <a:path w="25400" h="28575">
                  <a:moveTo>
                    <a:pt x="19659" y="0"/>
                  </a:moveTo>
                  <a:lnTo>
                    <a:pt x="5669" y="0"/>
                  </a:lnTo>
                  <a:lnTo>
                    <a:pt x="0" y="6381"/>
                  </a:lnTo>
                  <a:lnTo>
                    <a:pt x="0" y="14254"/>
                  </a:lnTo>
                  <a:lnTo>
                    <a:pt x="0" y="22127"/>
                  </a:lnTo>
                  <a:lnTo>
                    <a:pt x="5669" y="28508"/>
                  </a:lnTo>
                  <a:lnTo>
                    <a:pt x="19659" y="28508"/>
                  </a:lnTo>
                  <a:lnTo>
                    <a:pt x="25330" y="22127"/>
                  </a:lnTo>
                  <a:lnTo>
                    <a:pt x="25330" y="6381"/>
                  </a:lnTo>
                  <a:lnTo>
                    <a:pt x="19659" y="0"/>
                  </a:lnTo>
                  <a:close/>
                </a:path>
              </a:pathLst>
            </a:custGeom>
            <a:solidFill>
              <a:srgbClr val="37D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8376613" y="6021477"/>
              <a:ext cx="13335" cy="152400"/>
            </a:xfrm>
            <a:custGeom>
              <a:avLst/>
              <a:gdLst/>
              <a:ahLst/>
              <a:cxnLst/>
              <a:rect l="l" t="t" r="r" b="b"/>
              <a:pathLst>
                <a:path w="13334" h="152400">
                  <a:moveTo>
                    <a:pt x="12744" y="0"/>
                  </a:moveTo>
                  <a:lnTo>
                    <a:pt x="0" y="0"/>
                  </a:lnTo>
                  <a:lnTo>
                    <a:pt x="0" y="152374"/>
                  </a:lnTo>
                  <a:lnTo>
                    <a:pt x="12744" y="152374"/>
                  </a:lnTo>
                  <a:lnTo>
                    <a:pt x="12744" y="0"/>
                  </a:lnTo>
                  <a:close/>
                </a:path>
              </a:pathLst>
            </a:custGeom>
            <a:solidFill>
              <a:srgbClr val="363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8376613" y="6021477"/>
              <a:ext cx="13335" cy="152400"/>
            </a:xfrm>
            <a:custGeom>
              <a:avLst/>
              <a:gdLst/>
              <a:ahLst/>
              <a:cxnLst/>
              <a:rect l="l" t="t" r="r" b="b"/>
              <a:pathLst>
                <a:path w="13334" h="152400">
                  <a:moveTo>
                    <a:pt x="0" y="0"/>
                  </a:moveTo>
                  <a:lnTo>
                    <a:pt x="12744" y="0"/>
                  </a:lnTo>
                  <a:lnTo>
                    <a:pt x="12744" y="152373"/>
                  </a:lnTo>
                  <a:lnTo>
                    <a:pt x="0" y="15237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5606386" y="2478088"/>
              <a:ext cx="530702" cy="223754"/>
            </a:xfrm>
            <a:prstGeom prst="rect">
              <a:avLst/>
            </a:prstGeom>
            <a:blipFill>
              <a:blip r:embed="rId8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5629673" y="2719670"/>
              <a:ext cx="442061" cy="173299"/>
            </a:xfrm>
            <a:prstGeom prst="rect">
              <a:avLst/>
            </a:prstGeom>
            <a:blipFill>
              <a:blip r:embed="rId8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5772227" y="2567016"/>
              <a:ext cx="361444" cy="217692"/>
            </a:xfrm>
            <a:prstGeom prst="rect">
              <a:avLst/>
            </a:prstGeom>
            <a:blipFill>
              <a:blip r:embed="rId8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5841063" y="2565638"/>
              <a:ext cx="298168" cy="38735"/>
            </a:xfrm>
            <a:prstGeom prst="rect">
              <a:avLst/>
            </a:prstGeom>
            <a:blipFill>
              <a:blip r:embed="rId8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5773873" y="2565323"/>
              <a:ext cx="83185" cy="161290"/>
            </a:xfrm>
            <a:custGeom>
              <a:avLst/>
              <a:gdLst/>
              <a:ahLst/>
              <a:cxnLst/>
              <a:rect l="l" t="t" r="r" b="b"/>
              <a:pathLst>
                <a:path w="83185" h="161289">
                  <a:moveTo>
                    <a:pt x="68267" y="0"/>
                  </a:moveTo>
                  <a:lnTo>
                    <a:pt x="0" y="159198"/>
                  </a:lnTo>
                  <a:lnTo>
                    <a:pt x="13441" y="161243"/>
                  </a:lnTo>
                  <a:lnTo>
                    <a:pt x="82770" y="4343"/>
                  </a:lnTo>
                  <a:lnTo>
                    <a:pt x="68267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5772900" y="2594138"/>
              <a:ext cx="364188" cy="187067"/>
            </a:xfrm>
            <a:prstGeom prst="rect">
              <a:avLst/>
            </a:prstGeom>
            <a:blipFill>
              <a:blip r:embed="rId8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6057824" y="2595713"/>
              <a:ext cx="83820" cy="187325"/>
            </a:xfrm>
            <a:custGeom>
              <a:avLst/>
              <a:gdLst/>
              <a:ahLst/>
              <a:cxnLst/>
              <a:rect l="l" t="t" r="r" b="b"/>
              <a:pathLst>
                <a:path w="83820" h="187325">
                  <a:moveTo>
                    <a:pt x="83549" y="0"/>
                  </a:moveTo>
                  <a:lnTo>
                    <a:pt x="80662" y="0"/>
                  </a:lnTo>
                  <a:lnTo>
                    <a:pt x="0" y="185557"/>
                  </a:lnTo>
                  <a:lnTo>
                    <a:pt x="8919" y="186909"/>
                  </a:lnTo>
                  <a:lnTo>
                    <a:pt x="83549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5773290" y="2726723"/>
              <a:ext cx="290962" cy="62042"/>
            </a:xfrm>
            <a:prstGeom prst="rect">
              <a:avLst/>
            </a:prstGeom>
            <a:blipFill>
              <a:blip r:embed="rId8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5768421" y="2793015"/>
              <a:ext cx="99060" cy="37465"/>
            </a:xfrm>
            <a:custGeom>
              <a:avLst/>
              <a:gdLst/>
              <a:ahLst/>
              <a:cxnLst/>
              <a:rect l="l" t="t" r="r" b="b"/>
              <a:pathLst>
                <a:path w="99060" h="37464">
                  <a:moveTo>
                    <a:pt x="38470" y="0"/>
                  </a:moveTo>
                  <a:lnTo>
                    <a:pt x="0" y="20619"/>
                  </a:lnTo>
                  <a:lnTo>
                    <a:pt x="61711" y="36845"/>
                  </a:lnTo>
                  <a:lnTo>
                    <a:pt x="98739" y="13971"/>
                  </a:lnTo>
                  <a:lnTo>
                    <a:pt x="38470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5770258" y="2793804"/>
              <a:ext cx="95326" cy="35043"/>
            </a:xfrm>
            <a:prstGeom prst="rect">
              <a:avLst/>
            </a:prstGeom>
            <a:blipFill>
              <a:blip r:embed="rId8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5777350" y="2807437"/>
              <a:ext cx="34290" cy="11430"/>
            </a:xfrm>
            <a:custGeom>
              <a:avLst/>
              <a:gdLst/>
              <a:ahLst/>
              <a:cxnLst/>
              <a:rect l="l" t="t" r="r" b="b"/>
              <a:pathLst>
                <a:path w="34289" h="11430">
                  <a:moveTo>
                    <a:pt x="9847" y="0"/>
                  </a:moveTo>
                  <a:lnTo>
                    <a:pt x="0" y="4958"/>
                  </a:lnTo>
                  <a:lnTo>
                    <a:pt x="24028" y="11268"/>
                  </a:lnTo>
                  <a:lnTo>
                    <a:pt x="33874" y="5634"/>
                  </a:lnTo>
                  <a:lnTo>
                    <a:pt x="9847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5776168" y="2812620"/>
              <a:ext cx="26034" cy="7620"/>
            </a:xfrm>
            <a:custGeom>
              <a:avLst/>
              <a:gdLst/>
              <a:ahLst/>
              <a:cxnLst/>
              <a:rect l="l" t="t" r="r" b="b"/>
              <a:pathLst>
                <a:path w="26035" h="7619">
                  <a:moveTo>
                    <a:pt x="1574" y="0"/>
                  </a:moveTo>
                  <a:lnTo>
                    <a:pt x="0" y="1014"/>
                  </a:lnTo>
                  <a:lnTo>
                    <a:pt x="23634" y="7099"/>
                  </a:lnTo>
                  <a:lnTo>
                    <a:pt x="25472" y="5972"/>
                  </a:lnTo>
                  <a:lnTo>
                    <a:pt x="1574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5805185" y="2814649"/>
              <a:ext cx="34290" cy="12065"/>
            </a:xfrm>
            <a:custGeom>
              <a:avLst/>
              <a:gdLst/>
              <a:ahLst/>
              <a:cxnLst/>
              <a:rect l="l" t="t" r="r" b="b"/>
              <a:pathLst>
                <a:path w="34289" h="12064">
                  <a:moveTo>
                    <a:pt x="9323" y="0"/>
                  </a:moveTo>
                  <a:lnTo>
                    <a:pt x="0" y="5184"/>
                  </a:lnTo>
                  <a:lnTo>
                    <a:pt x="24028" y="11493"/>
                  </a:lnTo>
                  <a:lnTo>
                    <a:pt x="33875" y="5859"/>
                  </a:lnTo>
                  <a:lnTo>
                    <a:pt x="9323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5632285" y="2730512"/>
              <a:ext cx="424815" cy="149225"/>
            </a:xfrm>
            <a:custGeom>
              <a:avLst/>
              <a:gdLst/>
              <a:ahLst/>
              <a:cxnLst/>
              <a:rect l="l" t="t" r="r" b="b"/>
              <a:pathLst>
                <a:path w="424814" h="149225">
                  <a:moveTo>
                    <a:pt x="197180" y="95529"/>
                  </a:moveTo>
                  <a:lnTo>
                    <a:pt x="173291" y="89547"/>
                  </a:lnTo>
                  <a:lnTo>
                    <a:pt x="171716" y="90563"/>
                  </a:lnTo>
                  <a:lnTo>
                    <a:pt x="195351" y="96647"/>
                  </a:lnTo>
                  <a:lnTo>
                    <a:pt x="197180" y="95529"/>
                  </a:lnTo>
                  <a:close/>
                </a:path>
                <a:path w="424814" h="149225">
                  <a:moveTo>
                    <a:pt x="418134" y="63627"/>
                  </a:moveTo>
                  <a:lnTo>
                    <a:pt x="417995" y="59042"/>
                  </a:lnTo>
                  <a:lnTo>
                    <a:pt x="299720" y="130136"/>
                  </a:lnTo>
                  <a:lnTo>
                    <a:pt x="299770" y="130606"/>
                  </a:lnTo>
                  <a:lnTo>
                    <a:pt x="14058" y="64084"/>
                  </a:lnTo>
                  <a:lnTo>
                    <a:pt x="10617" y="64084"/>
                  </a:lnTo>
                  <a:lnTo>
                    <a:pt x="9931" y="66446"/>
                  </a:lnTo>
                  <a:lnTo>
                    <a:pt x="299770" y="135102"/>
                  </a:lnTo>
                  <a:lnTo>
                    <a:pt x="299974" y="132410"/>
                  </a:lnTo>
                  <a:lnTo>
                    <a:pt x="299999" y="132575"/>
                  </a:lnTo>
                  <a:lnTo>
                    <a:pt x="301409" y="132575"/>
                  </a:lnTo>
                  <a:lnTo>
                    <a:pt x="418134" y="63627"/>
                  </a:lnTo>
                  <a:close/>
                </a:path>
                <a:path w="424814" h="149225">
                  <a:moveTo>
                    <a:pt x="424751" y="68021"/>
                  </a:moveTo>
                  <a:lnTo>
                    <a:pt x="305536" y="143433"/>
                  </a:lnTo>
                  <a:lnTo>
                    <a:pt x="305523" y="143637"/>
                  </a:lnTo>
                  <a:lnTo>
                    <a:pt x="4343" y="74472"/>
                  </a:lnTo>
                  <a:lnTo>
                    <a:pt x="3162" y="74472"/>
                  </a:lnTo>
                  <a:lnTo>
                    <a:pt x="3505" y="61950"/>
                  </a:lnTo>
                  <a:lnTo>
                    <a:pt x="1346" y="61214"/>
                  </a:lnTo>
                  <a:lnTo>
                    <a:pt x="4013" y="61874"/>
                  </a:lnTo>
                  <a:lnTo>
                    <a:pt x="142557" y="1828"/>
                  </a:lnTo>
                  <a:lnTo>
                    <a:pt x="141833" y="0"/>
                  </a:lnTo>
                  <a:lnTo>
                    <a:pt x="381" y="60960"/>
                  </a:lnTo>
                  <a:lnTo>
                    <a:pt x="558" y="61010"/>
                  </a:lnTo>
                  <a:lnTo>
                    <a:pt x="190" y="75590"/>
                  </a:lnTo>
                  <a:lnTo>
                    <a:pt x="381" y="75615"/>
                  </a:lnTo>
                  <a:lnTo>
                    <a:pt x="0" y="76923"/>
                  </a:lnTo>
                  <a:lnTo>
                    <a:pt x="305219" y="148247"/>
                  </a:lnTo>
                  <a:lnTo>
                    <a:pt x="305181" y="148958"/>
                  </a:lnTo>
                  <a:lnTo>
                    <a:pt x="424395" y="74155"/>
                  </a:lnTo>
                  <a:lnTo>
                    <a:pt x="424751" y="68021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7176423" y="5921375"/>
              <a:ext cx="470861" cy="223755"/>
            </a:xfrm>
            <a:prstGeom prst="rect">
              <a:avLst/>
            </a:prstGeom>
            <a:blipFill>
              <a:blip r:embed="rId8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7196799" y="6163739"/>
              <a:ext cx="392785" cy="171735"/>
            </a:xfrm>
            <a:prstGeom prst="rect">
              <a:avLst/>
            </a:prstGeom>
            <a:blipFill>
              <a:blip r:embed="rId9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7323026" y="6010303"/>
              <a:ext cx="321761" cy="217691"/>
            </a:xfrm>
            <a:prstGeom prst="rect">
              <a:avLst/>
            </a:prstGeom>
            <a:blipFill>
              <a:blip r:embed="rId9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7384638" y="6008924"/>
              <a:ext cx="264546" cy="38736"/>
            </a:xfrm>
            <a:prstGeom prst="rect">
              <a:avLst/>
            </a:prstGeom>
            <a:blipFill>
              <a:blip r:embed="rId9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7325024" y="6008610"/>
              <a:ext cx="73660" cy="161290"/>
            </a:xfrm>
            <a:custGeom>
              <a:avLst/>
              <a:gdLst/>
              <a:ahLst/>
              <a:cxnLst/>
              <a:rect l="l" t="t" r="r" b="b"/>
              <a:pathLst>
                <a:path w="73659" h="161289">
                  <a:moveTo>
                    <a:pt x="60568" y="0"/>
                  </a:moveTo>
                  <a:lnTo>
                    <a:pt x="0" y="159198"/>
                  </a:lnTo>
                  <a:lnTo>
                    <a:pt x="11925" y="161243"/>
                  </a:lnTo>
                  <a:lnTo>
                    <a:pt x="73436" y="4344"/>
                  </a:lnTo>
                  <a:lnTo>
                    <a:pt x="60568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7324160" y="6037426"/>
              <a:ext cx="323124" cy="187065"/>
            </a:xfrm>
            <a:prstGeom prst="rect">
              <a:avLst/>
            </a:prstGeom>
            <a:blipFill>
              <a:blip r:embed="rId9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7576957" y="6038999"/>
              <a:ext cx="74295" cy="187325"/>
            </a:xfrm>
            <a:custGeom>
              <a:avLst/>
              <a:gdLst/>
              <a:ahLst/>
              <a:cxnLst/>
              <a:rect l="l" t="t" r="r" b="b"/>
              <a:pathLst>
                <a:path w="74295" h="187325">
                  <a:moveTo>
                    <a:pt x="74128" y="0"/>
                  </a:moveTo>
                  <a:lnTo>
                    <a:pt x="71568" y="0"/>
                  </a:lnTo>
                  <a:lnTo>
                    <a:pt x="0" y="185557"/>
                  </a:lnTo>
                  <a:lnTo>
                    <a:pt x="7913" y="186908"/>
                  </a:lnTo>
                  <a:lnTo>
                    <a:pt x="74128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7324506" y="6170010"/>
              <a:ext cx="258152" cy="62040"/>
            </a:xfrm>
            <a:prstGeom prst="rect">
              <a:avLst/>
            </a:prstGeom>
            <a:blipFill>
              <a:blip r:embed="rId9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7320185" y="6236302"/>
              <a:ext cx="87630" cy="37465"/>
            </a:xfrm>
            <a:custGeom>
              <a:avLst/>
              <a:gdLst/>
              <a:ahLst/>
              <a:cxnLst/>
              <a:rect l="l" t="t" r="r" b="b"/>
              <a:pathLst>
                <a:path w="87629" h="37464">
                  <a:moveTo>
                    <a:pt x="34133" y="0"/>
                  </a:moveTo>
                  <a:lnTo>
                    <a:pt x="0" y="20619"/>
                  </a:lnTo>
                  <a:lnTo>
                    <a:pt x="54754" y="36846"/>
                  </a:lnTo>
                  <a:lnTo>
                    <a:pt x="87607" y="13972"/>
                  </a:lnTo>
                  <a:lnTo>
                    <a:pt x="34133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7321817" y="6237090"/>
              <a:ext cx="84576" cy="35043"/>
            </a:xfrm>
            <a:prstGeom prst="rect">
              <a:avLst/>
            </a:prstGeom>
            <a:blipFill>
              <a:blip r:embed="rId9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7328108" y="6250725"/>
              <a:ext cx="30480" cy="11430"/>
            </a:xfrm>
            <a:custGeom>
              <a:avLst/>
              <a:gdLst/>
              <a:ahLst/>
              <a:cxnLst/>
              <a:rect l="l" t="t" r="r" b="b"/>
              <a:pathLst>
                <a:path w="30479" h="11429">
                  <a:moveTo>
                    <a:pt x="8737" y="0"/>
                  </a:moveTo>
                  <a:lnTo>
                    <a:pt x="0" y="4958"/>
                  </a:lnTo>
                  <a:lnTo>
                    <a:pt x="21319" y="11267"/>
                  </a:lnTo>
                  <a:lnTo>
                    <a:pt x="30057" y="5633"/>
                  </a:lnTo>
                  <a:lnTo>
                    <a:pt x="8737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7327059" y="6255908"/>
              <a:ext cx="22860" cy="7620"/>
            </a:xfrm>
            <a:custGeom>
              <a:avLst/>
              <a:gdLst/>
              <a:ahLst/>
              <a:cxnLst/>
              <a:rect l="l" t="t" r="r" b="b"/>
              <a:pathLst>
                <a:path w="22859" h="7620">
                  <a:moveTo>
                    <a:pt x="1398" y="0"/>
                  </a:moveTo>
                  <a:lnTo>
                    <a:pt x="0" y="1014"/>
                  </a:lnTo>
                  <a:lnTo>
                    <a:pt x="20970" y="7099"/>
                  </a:lnTo>
                  <a:lnTo>
                    <a:pt x="22600" y="5971"/>
                  </a:lnTo>
                  <a:lnTo>
                    <a:pt x="1398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7352805" y="6257936"/>
              <a:ext cx="30480" cy="12065"/>
            </a:xfrm>
            <a:custGeom>
              <a:avLst/>
              <a:gdLst/>
              <a:ahLst/>
              <a:cxnLst/>
              <a:rect l="l" t="t" r="r" b="b"/>
              <a:pathLst>
                <a:path w="30479" h="12064">
                  <a:moveTo>
                    <a:pt x="8271" y="0"/>
                  </a:moveTo>
                  <a:lnTo>
                    <a:pt x="0" y="5182"/>
                  </a:lnTo>
                  <a:lnTo>
                    <a:pt x="21318" y="11492"/>
                  </a:lnTo>
                  <a:lnTo>
                    <a:pt x="30055" y="5858"/>
                  </a:lnTo>
                  <a:lnTo>
                    <a:pt x="8271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7199401" y="6173800"/>
              <a:ext cx="377190" cy="149225"/>
            </a:xfrm>
            <a:custGeom>
              <a:avLst/>
              <a:gdLst/>
              <a:ahLst/>
              <a:cxnLst/>
              <a:rect l="l" t="t" r="r" b="b"/>
              <a:pathLst>
                <a:path w="377190" h="149225">
                  <a:moveTo>
                    <a:pt x="174955" y="95516"/>
                  </a:moveTo>
                  <a:lnTo>
                    <a:pt x="153746" y="89547"/>
                  </a:lnTo>
                  <a:lnTo>
                    <a:pt x="152349" y="90563"/>
                  </a:lnTo>
                  <a:lnTo>
                    <a:pt x="173316" y="96647"/>
                  </a:lnTo>
                  <a:lnTo>
                    <a:pt x="174955" y="95516"/>
                  </a:lnTo>
                  <a:close/>
                </a:path>
                <a:path w="377190" h="149225">
                  <a:moveTo>
                    <a:pt x="370979" y="63614"/>
                  </a:moveTo>
                  <a:lnTo>
                    <a:pt x="370852" y="59042"/>
                  </a:lnTo>
                  <a:lnTo>
                    <a:pt x="265925" y="130136"/>
                  </a:lnTo>
                  <a:lnTo>
                    <a:pt x="265963" y="130606"/>
                  </a:lnTo>
                  <a:lnTo>
                    <a:pt x="12471" y="64084"/>
                  </a:lnTo>
                  <a:lnTo>
                    <a:pt x="9423" y="64084"/>
                  </a:lnTo>
                  <a:lnTo>
                    <a:pt x="8813" y="66433"/>
                  </a:lnTo>
                  <a:lnTo>
                    <a:pt x="265963" y="135102"/>
                  </a:lnTo>
                  <a:lnTo>
                    <a:pt x="266153" y="132346"/>
                  </a:lnTo>
                  <a:lnTo>
                    <a:pt x="266179" y="132575"/>
                  </a:lnTo>
                  <a:lnTo>
                    <a:pt x="267423" y="132575"/>
                  </a:lnTo>
                  <a:lnTo>
                    <a:pt x="370979" y="63614"/>
                  </a:lnTo>
                  <a:close/>
                </a:path>
                <a:path w="377190" h="149225">
                  <a:moveTo>
                    <a:pt x="376859" y="68021"/>
                  </a:moveTo>
                  <a:lnTo>
                    <a:pt x="271081" y="143433"/>
                  </a:lnTo>
                  <a:lnTo>
                    <a:pt x="271068" y="143637"/>
                  </a:lnTo>
                  <a:lnTo>
                    <a:pt x="3860" y="74472"/>
                  </a:lnTo>
                  <a:lnTo>
                    <a:pt x="2794" y="74472"/>
                  </a:lnTo>
                  <a:lnTo>
                    <a:pt x="3111" y="61950"/>
                  </a:lnTo>
                  <a:lnTo>
                    <a:pt x="1181" y="61214"/>
                  </a:lnTo>
                  <a:lnTo>
                    <a:pt x="3556" y="61874"/>
                  </a:lnTo>
                  <a:lnTo>
                    <a:pt x="126479" y="1828"/>
                  </a:lnTo>
                  <a:lnTo>
                    <a:pt x="125844" y="0"/>
                  </a:lnTo>
                  <a:lnTo>
                    <a:pt x="342" y="60960"/>
                  </a:lnTo>
                  <a:lnTo>
                    <a:pt x="495" y="61010"/>
                  </a:lnTo>
                  <a:lnTo>
                    <a:pt x="165" y="75590"/>
                  </a:lnTo>
                  <a:lnTo>
                    <a:pt x="330" y="75615"/>
                  </a:lnTo>
                  <a:lnTo>
                    <a:pt x="0" y="76923"/>
                  </a:lnTo>
                  <a:lnTo>
                    <a:pt x="270802" y="148247"/>
                  </a:lnTo>
                  <a:lnTo>
                    <a:pt x="270764" y="148958"/>
                  </a:lnTo>
                  <a:lnTo>
                    <a:pt x="376542" y="74155"/>
                  </a:lnTo>
                  <a:lnTo>
                    <a:pt x="376859" y="68021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5865148" y="3476625"/>
              <a:ext cx="440939" cy="223755"/>
            </a:xfrm>
            <a:prstGeom prst="rect">
              <a:avLst/>
            </a:prstGeom>
            <a:blipFill>
              <a:blip r:embed="rId9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5884069" y="3719381"/>
              <a:ext cx="368145" cy="170952"/>
            </a:xfrm>
            <a:prstGeom prst="rect">
              <a:avLst/>
            </a:prstGeom>
            <a:blipFill>
              <a:blip r:embed="rId9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6002132" y="3565554"/>
              <a:ext cx="301921" cy="217692"/>
            </a:xfrm>
            <a:prstGeom prst="rect">
              <a:avLst/>
            </a:prstGeom>
            <a:blipFill>
              <a:blip r:embed="rId9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6060132" y="3564174"/>
              <a:ext cx="247736" cy="38736"/>
            </a:xfrm>
            <a:prstGeom prst="rect">
              <a:avLst/>
            </a:prstGeom>
            <a:blipFill>
              <a:blip r:embed="rId9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6004307" y="3563860"/>
              <a:ext cx="69215" cy="161290"/>
            </a:xfrm>
            <a:custGeom>
              <a:avLst/>
              <a:gdLst/>
              <a:ahLst/>
              <a:cxnLst/>
              <a:rect l="l" t="t" r="r" b="b"/>
              <a:pathLst>
                <a:path w="69214" h="161289">
                  <a:moveTo>
                    <a:pt x="56719" y="0"/>
                  </a:moveTo>
                  <a:lnTo>
                    <a:pt x="0" y="159199"/>
                  </a:lnTo>
                  <a:lnTo>
                    <a:pt x="11167" y="161243"/>
                  </a:lnTo>
                  <a:lnTo>
                    <a:pt x="68769" y="4344"/>
                  </a:lnTo>
                  <a:lnTo>
                    <a:pt x="56719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6003497" y="3592676"/>
              <a:ext cx="302588" cy="187065"/>
            </a:xfrm>
            <a:prstGeom prst="rect">
              <a:avLst/>
            </a:prstGeom>
            <a:blipFill>
              <a:blip r:embed="rId10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6240229" y="3594249"/>
              <a:ext cx="69850" cy="187325"/>
            </a:xfrm>
            <a:custGeom>
              <a:avLst/>
              <a:gdLst/>
              <a:ahLst/>
              <a:cxnLst/>
              <a:rect l="l" t="t" r="r" b="b"/>
              <a:pathLst>
                <a:path w="69850" h="187325">
                  <a:moveTo>
                    <a:pt x="69418" y="0"/>
                  </a:moveTo>
                  <a:lnTo>
                    <a:pt x="67020" y="0"/>
                  </a:lnTo>
                  <a:lnTo>
                    <a:pt x="0" y="185557"/>
                  </a:lnTo>
                  <a:lnTo>
                    <a:pt x="7410" y="186909"/>
                  </a:lnTo>
                  <a:lnTo>
                    <a:pt x="69418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6003821" y="3725260"/>
              <a:ext cx="241748" cy="62040"/>
            </a:xfrm>
            <a:prstGeom prst="rect">
              <a:avLst/>
            </a:prstGeom>
            <a:blipFill>
              <a:blip r:embed="rId10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5999775" y="3791552"/>
              <a:ext cx="82550" cy="37465"/>
            </a:xfrm>
            <a:custGeom>
              <a:avLst/>
              <a:gdLst/>
              <a:ahLst/>
              <a:cxnLst/>
              <a:rect l="l" t="t" r="r" b="b"/>
              <a:pathLst>
                <a:path w="82550" h="37464">
                  <a:moveTo>
                    <a:pt x="31964" y="0"/>
                  </a:moveTo>
                  <a:lnTo>
                    <a:pt x="0" y="20620"/>
                  </a:lnTo>
                  <a:lnTo>
                    <a:pt x="51273" y="36846"/>
                  </a:lnTo>
                  <a:lnTo>
                    <a:pt x="82039" y="13972"/>
                  </a:lnTo>
                  <a:lnTo>
                    <a:pt x="31964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6001302" y="3792341"/>
              <a:ext cx="79203" cy="35041"/>
            </a:xfrm>
            <a:prstGeom prst="rect">
              <a:avLst/>
            </a:prstGeom>
            <a:blipFill>
              <a:blip r:embed="rId10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6007193" y="3805975"/>
              <a:ext cx="28575" cy="11430"/>
            </a:xfrm>
            <a:custGeom>
              <a:avLst/>
              <a:gdLst/>
              <a:ahLst/>
              <a:cxnLst/>
              <a:rect l="l" t="t" r="r" b="b"/>
              <a:pathLst>
                <a:path w="28575" h="11429">
                  <a:moveTo>
                    <a:pt x="8182" y="0"/>
                  </a:moveTo>
                  <a:lnTo>
                    <a:pt x="0" y="4958"/>
                  </a:lnTo>
                  <a:lnTo>
                    <a:pt x="19964" y="11267"/>
                  </a:lnTo>
                  <a:lnTo>
                    <a:pt x="28145" y="5633"/>
                  </a:lnTo>
                  <a:lnTo>
                    <a:pt x="8182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6006212" y="3811158"/>
              <a:ext cx="21590" cy="7620"/>
            </a:xfrm>
            <a:custGeom>
              <a:avLst/>
              <a:gdLst/>
              <a:ahLst/>
              <a:cxnLst/>
              <a:rect l="l" t="t" r="r" b="b"/>
              <a:pathLst>
                <a:path w="21589" h="7620">
                  <a:moveTo>
                    <a:pt x="1309" y="0"/>
                  </a:moveTo>
                  <a:lnTo>
                    <a:pt x="0" y="1014"/>
                  </a:lnTo>
                  <a:lnTo>
                    <a:pt x="19636" y="7099"/>
                  </a:lnTo>
                  <a:lnTo>
                    <a:pt x="21164" y="5971"/>
                  </a:lnTo>
                  <a:lnTo>
                    <a:pt x="1309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6030321" y="3813186"/>
              <a:ext cx="28575" cy="12065"/>
            </a:xfrm>
            <a:custGeom>
              <a:avLst/>
              <a:gdLst/>
              <a:ahLst/>
              <a:cxnLst/>
              <a:rect l="l" t="t" r="r" b="b"/>
              <a:pathLst>
                <a:path w="28575" h="12064">
                  <a:moveTo>
                    <a:pt x="7745" y="0"/>
                  </a:moveTo>
                  <a:lnTo>
                    <a:pt x="0" y="5182"/>
                  </a:lnTo>
                  <a:lnTo>
                    <a:pt x="19964" y="11493"/>
                  </a:lnTo>
                  <a:lnTo>
                    <a:pt x="28145" y="5858"/>
                  </a:lnTo>
                  <a:lnTo>
                    <a:pt x="7745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5886666" y="3797071"/>
              <a:ext cx="353060" cy="81280"/>
            </a:xfrm>
            <a:custGeom>
              <a:avLst/>
              <a:gdLst/>
              <a:ahLst/>
              <a:cxnLst/>
              <a:rect l="l" t="t" r="r" b="b"/>
              <a:pathLst>
                <a:path w="353060" h="81279">
                  <a:moveTo>
                    <a:pt x="163830" y="27495"/>
                  </a:moveTo>
                  <a:lnTo>
                    <a:pt x="143979" y="21526"/>
                  </a:lnTo>
                  <a:lnTo>
                    <a:pt x="142671" y="22542"/>
                  </a:lnTo>
                  <a:lnTo>
                    <a:pt x="162306" y="28625"/>
                  </a:lnTo>
                  <a:lnTo>
                    <a:pt x="163830" y="27495"/>
                  </a:lnTo>
                  <a:close/>
                </a:path>
                <a:path w="353060" h="81279">
                  <a:moveTo>
                    <a:pt x="352907" y="0"/>
                  </a:moveTo>
                  <a:lnTo>
                    <a:pt x="253860" y="75412"/>
                  </a:lnTo>
                  <a:lnTo>
                    <a:pt x="253847" y="75615"/>
                  </a:lnTo>
                  <a:lnTo>
                    <a:pt x="3606" y="6451"/>
                  </a:lnTo>
                  <a:lnTo>
                    <a:pt x="596" y="6451"/>
                  </a:lnTo>
                  <a:lnTo>
                    <a:pt x="0" y="8902"/>
                  </a:lnTo>
                  <a:lnTo>
                    <a:pt x="253593" y="80225"/>
                  </a:lnTo>
                  <a:lnTo>
                    <a:pt x="253555" y="80937"/>
                  </a:lnTo>
                  <a:lnTo>
                    <a:pt x="352615" y="6134"/>
                  </a:lnTo>
                  <a:lnTo>
                    <a:pt x="352907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5886830" y="3729040"/>
              <a:ext cx="347249" cy="135102"/>
            </a:xfrm>
            <a:prstGeom prst="rect">
              <a:avLst/>
            </a:prstGeom>
            <a:blipFill>
              <a:blip r:embed="rId10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6244561" y="3657600"/>
              <a:ext cx="414337" cy="373062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6421272" y="3693373"/>
              <a:ext cx="195369" cy="170967"/>
            </a:xfrm>
            <a:prstGeom prst="rect">
              <a:avLst/>
            </a:prstGeom>
            <a:blipFill>
              <a:blip r:embed="rId10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7611398" y="5857875"/>
              <a:ext cx="470861" cy="223755"/>
            </a:xfrm>
            <a:prstGeom prst="rect">
              <a:avLst/>
            </a:prstGeom>
            <a:blipFill>
              <a:blip r:embed="rId8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7631775" y="6100239"/>
              <a:ext cx="392784" cy="171735"/>
            </a:xfrm>
            <a:prstGeom prst="rect">
              <a:avLst/>
            </a:prstGeom>
            <a:blipFill>
              <a:blip r:embed="rId9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7758002" y="5946804"/>
              <a:ext cx="321761" cy="217691"/>
            </a:xfrm>
            <a:prstGeom prst="rect">
              <a:avLst/>
            </a:prstGeom>
            <a:blipFill>
              <a:blip r:embed="rId10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7819613" y="5945424"/>
              <a:ext cx="264546" cy="38736"/>
            </a:xfrm>
            <a:prstGeom prst="rect">
              <a:avLst/>
            </a:prstGeom>
            <a:blipFill>
              <a:blip r:embed="rId10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7759999" y="5945110"/>
              <a:ext cx="73660" cy="161290"/>
            </a:xfrm>
            <a:custGeom>
              <a:avLst/>
              <a:gdLst/>
              <a:ahLst/>
              <a:cxnLst/>
              <a:rect l="l" t="t" r="r" b="b"/>
              <a:pathLst>
                <a:path w="73659" h="161289">
                  <a:moveTo>
                    <a:pt x="60570" y="0"/>
                  </a:moveTo>
                  <a:lnTo>
                    <a:pt x="0" y="159198"/>
                  </a:lnTo>
                  <a:lnTo>
                    <a:pt x="11925" y="161243"/>
                  </a:lnTo>
                  <a:lnTo>
                    <a:pt x="73436" y="4344"/>
                  </a:lnTo>
                  <a:lnTo>
                    <a:pt x="60570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7759135" y="5973926"/>
              <a:ext cx="323123" cy="187065"/>
            </a:xfrm>
            <a:prstGeom prst="rect">
              <a:avLst/>
            </a:prstGeom>
            <a:blipFill>
              <a:blip r:embed="rId10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8011932" y="5975499"/>
              <a:ext cx="74295" cy="187325"/>
            </a:xfrm>
            <a:custGeom>
              <a:avLst/>
              <a:gdLst/>
              <a:ahLst/>
              <a:cxnLst/>
              <a:rect l="l" t="t" r="r" b="b"/>
              <a:pathLst>
                <a:path w="74295" h="187325">
                  <a:moveTo>
                    <a:pt x="74128" y="0"/>
                  </a:moveTo>
                  <a:lnTo>
                    <a:pt x="71568" y="0"/>
                  </a:lnTo>
                  <a:lnTo>
                    <a:pt x="0" y="185557"/>
                  </a:lnTo>
                  <a:lnTo>
                    <a:pt x="7913" y="186908"/>
                  </a:lnTo>
                  <a:lnTo>
                    <a:pt x="74128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7759481" y="6106510"/>
              <a:ext cx="258152" cy="62040"/>
            </a:xfrm>
            <a:prstGeom prst="rect">
              <a:avLst/>
            </a:prstGeom>
            <a:blipFill>
              <a:blip r:embed="rId9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7755160" y="6172802"/>
              <a:ext cx="87630" cy="37465"/>
            </a:xfrm>
            <a:custGeom>
              <a:avLst/>
              <a:gdLst/>
              <a:ahLst/>
              <a:cxnLst/>
              <a:rect l="l" t="t" r="r" b="b"/>
              <a:pathLst>
                <a:path w="87629" h="37464">
                  <a:moveTo>
                    <a:pt x="34133" y="0"/>
                  </a:moveTo>
                  <a:lnTo>
                    <a:pt x="0" y="20620"/>
                  </a:lnTo>
                  <a:lnTo>
                    <a:pt x="54754" y="36846"/>
                  </a:lnTo>
                  <a:lnTo>
                    <a:pt x="87607" y="13972"/>
                  </a:lnTo>
                  <a:lnTo>
                    <a:pt x="34133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7756792" y="6173590"/>
              <a:ext cx="84576" cy="35043"/>
            </a:xfrm>
            <a:prstGeom prst="rect">
              <a:avLst/>
            </a:prstGeom>
            <a:blipFill>
              <a:blip r:embed="rId10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7763083" y="6187225"/>
              <a:ext cx="30480" cy="11430"/>
            </a:xfrm>
            <a:custGeom>
              <a:avLst/>
              <a:gdLst/>
              <a:ahLst/>
              <a:cxnLst/>
              <a:rect l="l" t="t" r="r" b="b"/>
              <a:pathLst>
                <a:path w="30479" h="11429">
                  <a:moveTo>
                    <a:pt x="8737" y="0"/>
                  </a:moveTo>
                  <a:lnTo>
                    <a:pt x="0" y="4958"/>
                  </a:lnTo>
                  <a:lnTo>
                    <a:pt x="21319" y="11267"/>
                  </a:lnTo>
                  <a:lnTo>
                    <a:pt x="30057" y="5633"/>
                  </a:lnTo>
                  <a:lnTo>
                    <a:pt x="8737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7762034" y="6192408"/>
              <a:ext cx="22860" cy="7620"/>
            </a:xfrm>
            <a:custGeom>
              <a:avLst/>
              <a:gdLst/>
              <a:ahLst/>
              <a:cxnLst/>
              <a:rect l="l" t="t" r="r" b="b"/>
              <a:pathLst>
                <a:path w="22859" h="7620">
                  <a:moveTo>
                    <a:pt x="1398" y="0"/>
                  </a:moveTo>
                  <a:lnTo>
                    <a:pt x="0" y="1013"/>
                  </a:lnTo>
                  <a:lnTo>
                    <a:pt x="20970" y="7099"/>
                  </a:lnTo>
                  <a:lnTo>
                    <a:pt x="22600" y="5971"/>
                  </a:lnTo>
                  <a:lnTo>
                    <a:pt x="1398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7787780" y="6194436"/>
              <a:ext cx="30480" cy="12065"/>
            </a:xfrm>
            <a:custGeom>
              <a:avLst/>
              <a:gdLst/>
              <a:ahLst/>
              <a:cxnLst/>
              <a:rect l="l" t="t" r="r" b="b"/>
              <a:pathLst>
                <a:path w="30479" h="12064">
                  <a:moveTo>
                    <a:pt x="8271" y="0"/>
                  </a:moveTo>
                  <a:lnTo>
                    <a:pt x="0" y="5182"/>
                  </a:lnTo>
                  <a:lnTo>
                    <a:pt x="21318" y="11492"/>
                  </a:lnTo>
                  <a:lnTo>
                    <a:pt x="30055" y="5858"/>
                  </a:lnTo>
                  <a:lnTo>
                    <a:pt x="8271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7634376" y="6110300"/>
              <a:ext cx="377190" cy="149225"/>
            </a:xfrm>
            <a:custGeom>
              <a:avLst/>
              <a:gdLst/>
              <a:ahLst/>
              <a:cxnLst/>
              <a:rect l="l" t="t" r="r" b="b"/>
              <a:pathLst>
                <a:path w="377190" h="149225">
                  <a:moveTo>
                    <a:pt x="174955" y="95516"/>
                  </a:moveTo>
                  <a:lnTo>
                    <a:pt x="153746" y="89547"/>
                  </a:lnTo>
                  <a:lnTo>
                    <a:pt x="152349" y="90563"/>
                  </a:lnTo>
                  <a:lnTo>
                    <a:pt x="173316" y="96647"/>
                  </a:lnTo>
                  <a:lnTo>
                    <a:pt x="174955" y="95516"/>
                  </a:lnTo>
                  <a:close/>
                </a:path>
                <a:path w="377190" h="149225">
                  <a:moveTo>
                    <a:pt x="370979" y="63614"/>
                  </a:moveTo>
                  <a:lnTo>
                    <a:pt x="370852" y="59042"/>
                  </a:lnTo>
                  <a:lnTo>
                    <a:pt x="265925" y="130136"/>
                  </a:lnTo>
                  <a:lnTo>
                    <a:pt x="265963" y="130606"/>
                  </a:lnTo>
                  <a:lnTo>
                    <a:pt x="12471" y="64084"/>
                  </a:lnTo>
                  <a:lnTo>
                    <a:pt x="9423" y="64084"/>
                  </a:lnTo>
                  <a:lnTo>
                    <a:pt x="8813" y="66433"/>
                  </a:lnTo>
                  <a:lnTo>
                    <a:pt x="265963" y="135102"/>
                  </a:lnTo>
                  <a:lnTo>
                    <a:pt x="266153" y="132346"/>
                  </a:lnTo>
                  <a:lnTo>
                    <a:pt x="266179" y="132575"/>
                  </a:lnTo>
                  <a:lnTo>
                    <a:pt x="267423" y="132575"/>
                  </a:lnTo>
                  <a:lnTo>
                    <a:pt x="370979" y="63614"/>
                  </a:lnTo>
                  <a:close/>
                </a:path>
                <a:path w="377190" h="149225">
                  <a:moveTo>
                    <a:pt x="376859" y="68021"/>
                  </a:moveTo>
                  <a:lnTo>
                    <a:pt x="271081" y="143433"/>
                  </a:lnTo>
                  <a:lnTo>
                    <a:pt x="271068" y="143637"/>
                  </a:lnTo>
                  <a:lnTo>
                    <a:pt x="3860" y="74472"/>
                  </a:lnTo>
                  <a:lnTo>
                    <a:pt x="2794" y="74472"/>
                  </a:lnTo>
                  <a:lnTo>
                    <a:pt x="3111" y="61950"/>
                  </a:lnTo>
                  <a:lnTo>
                    <a:pt x="1181" y="61214"/>
                  </a:lnTo>
                  <a:lnTo>
                    <a:pt x="3556" y="61874"/>
                  </a:lnTo>
                  <a:lnTo>
                    <a:pt x="126479" y="1828"/>
                  </a:lnTo>
                  <a:lnTo>
                    <a:pt x="125844" y="0"/>
                  </a:lnTo>
                  <a:lnTo>
                    <a:pt x="342" y="60960"/>
                  </a:lnTo>
                  <a:lnTo>
                    <a:pt x="495" y="61010"/>
                  </a:lnTo>
                  <a:lnTo>
                    <a:pt x="165" y="75590"/>
                  </a:lnTo>
                  <a:lnTo>
                    <a:pt x="330" y="75615"/>
                  </a:lnTo>
                  <a:lnTo>
                    <a:pt x="0" y="76923"/>
                  </a:lnTo>
                  <a:lnTo>
                    <a:pt x="270802" y="148247"/>
                  </a:lnTo>
                  <a:lnTo>
                    <a:pt x="270764" y="148958"/>
                  </a:lnTo>
                  <a:lnTo>
                    <a:pt x="376542" y="74155"/>
                  </a:lnTo>
                  <a:lnTo>
                    <a:pt x="376859" y="68021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7151021" y="2949576"/>
              <a:ext cx="278130" cy="0"/>
            </a:xfrm>
            <a:custGeom>
              <a:avLst/>
              <a:gdLst/>
              <a:ahLst/>
              <a:cxnLst/>
              <a:rect l="l" t="t" r="r" b="b"/>
              <a:pathLst>
                <a:path w="278129">
                  <a:moveTo>
                    <a:pt x="0" y="0"/>
                  </a:moveTo>
                  <a:lnTo>
                    <a:pt x="277812" y="0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7549485" y="5057775"/>
              <a:ext cx="390525" cy="184150"/>
            </a:xfrm>
            <a:custGeom>
              <a:avLst/>
              <a:gdLst/>
              <a:ahLst/>
              <a:cxnLst/>
              <a:rect l="l" t="t" r="r" b="b"/>
              <a:pathLst>
                <a:path w="390525" h="184150">
                  <a:moveTo>
                    <a:pt x="0" y="0"/>
                  </a:moveTo>
                  <a:lnTo>
                    <a:pt x="390524" y="184149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6928771" y="5045074"/>
              <a:ext cx="322580" cy="198755"/>
            </a:xfrm>
            <a:custGeom>
              <a:avLst/>
              <a:gdLst/>
              <a:ahLst/>
              <a:cxnLst/>
              <a:rect l="l" t="t" r="r" b="b"/>
              <a:pathLst>
                <a:path w="322579" h="198754">
                  <a:moveTo>
                    <a:pt x="0" y="198437"/>
                  </a:moveTo>
                  <a:lnTo>
                    <a:pt x="322263" y="0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7487572" y="3294063"/>
              <a:ext cx="98425" cy="704850"/>
            </a:xfrm>
            <a:custGeom>
              <a:avLst/>
              <a:gdLst/>
              <a:ahLst/>
              <a:cxnLst/>
              <a:rect l="l" t="t" r="r" b="b"/>
              <a:pathLst>
                <a:path w="98425" h="704850">
                  <a:moveTo>
                    <a:pt x="98424" y="0"/>
                  </a:moveTo>
                  <a:lnTo>
                    <a:pt x="0" y="704849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7403435" y="2947988"/>
              <a:ext cx="381000" cy="96837"/>
            </a:xfrm>
            <a:prstGeom prst="rect">
              <a:avLst/>
            </a:prstGeom>
            <a:blipFill>
              <a:blip r:embed="rId10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7403435" y="2947988"/>
              <a:ext cx="381000" cy="97155"/>
            </a:xfrm>
            <a:custGeom>
              <a:avLst/>
              <a:gdLst/>
              <a:ahLst/>
              <a:cxnLst/>
              <a:rect l="l" t="t" r="r" b="b"/>
              <a:pathLst>
                <a:path w="381000" h="97155">
                  <a:moveTo>
                    <a:pt x="0" y="48419"/>
                  </a:moveTo>
                  <a:lnTo>
                    <a:pt x="14970" y="29572"/>
                  </a:lnTo>
                  <a:lnTo>
                    <a:pt x="55796" y="14181"/>
                  </a:lnTo>
                  <a:lnTo>
                    <a:pt x="116348" y="3804"/>
                  </a:lnTo>
                  <a:lnTo>
                    <a:pt x="190500" y="0"/>
                  </a:lnTo>
                  <a:lnTo>
                    <a:pt x="264651" y="3804"/>
                  </a:lnTo>
                  <a:lnTo>
                    <a:pt x="325203" y="14181"/>
                  </a:lnTo>
                  <a:lnTo>
                    <a:pt x="366029" y="29572"/>
                  </a:lnTo>
                  <a:lnTo>
                    <a:pt x="380999" y="48419"/>
                  </a:lnTo>
                  <a:lnTo>
                    <a:pt x="366029" y="67265"/>
                  </a:lnTo>
                  <a:lnTo>
                    <a:pt x="325203" y="82656"/>
                  </a:lnTo>
                  <a:lnTo>
                    <a:pt x="264651" y="93032"/>
                  </a:lnTo>
                  <a:lnTo>
                    <a:pt x="190500" y="96837"/>
                  </a:lnTo>
                  <a:lnTo>
                    <a:pt x="116348" y="93032"/>
                  </a:lnTo>
                  <a:lnTo>
                    <a:pt x="55796" y="82656"/>
                  </a:lnTo>
                  <a:lnTo>
                    <a:pt x="14970" y="67265"/>
                  </a:lnTo>
                  <a:lnTo>
                    <a:pt x="0" y="48419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7401847" y="2873374"/>
              <a:ext cx="382588" cy="123826"/>
            </a:xfrm>
            <a:prstGeom prst="rect">
              <a:avLst/>
            </a:prstGeom>
            <a:blipFill>
              <a:blip r:embed="rId1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7403435" y="2873375"/>
              <a:ext cx="381000" cy="113030"/>
            </a:xfrm>
            <a:custGeom>
              <a:avLst/>
              <a:gdLst/>
              <a:ahLst/>
              <a:cxnLst/>
              <a:rect l="l" t="t" r="r" b="b"/>
              <a:pathLst>
                <a:path w="381000" h="113030">
                  <a:moveTo>
                    <a:pt x="0" y="56357"/>
                  </a:moveTo>
                  <a:lnTo>
                    <a:pt x="14970" y="34420"/>
                  </a:lnTo>
                  <a:lnTo>
                    <a:pt x="55796" y="16506"/>
                  </a:lnTo>
                  <a:lnTo>
                    <a:pt x="116348" y="4428"/>
                  </a:lnTo>
                  <a:lnTo>
                    <a:pt x="190500" y="0"/>
                  </a:lnTo>
                  <a:lnTo>
                    <a:pt x="264651" y="4428"/>
                  </a:lnTo>
                  <a:lnTo>
                    <a:pt x="325203" y="16506"/>
                  </a:lnTo>
                  <a:lnTo>
                    <a:pt x="366029" y="34420"/>
                  </a:lnTo>
                  <a:lnTo>
                    <a:pt x="380999" y="56357"/>
                  </a:lnTo>
                  <a:lnTo>
                    <a:pt x="366029" y="78293"/>
                  </a:lnTo>
                  <a:lnTo>
                    <a:pt x="325203" y="96207"/>
                  </a:lnTo>
                  <a:lnTo>
                    <a:pt x="264651" y="108285"/>
                  </a:lnTo>
                  <a:lnTo>
                    <a:pt x="190500" y="112714"/>
                  </a:lnTo>
                  <a:lnTo>
                    <a:pt x="116348" y="108285"/>
                  </a:lnTo>
                  <a:lnTo>
                    <a:pt x="55796" y="96207"/>
                  </a:lnTo>
                  <a:lnTo>
                    <a:pt x="14970" y="78293"/>
                  </a:lnTo>
                  <a:lnTo>
                    <a:pt x="0" y="56357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7474871" y="2895600"/>
              <a:ext cx="225424" cy="65087"/>
            </a:xfrm>
            <a:prstGeom prst="rect">
              <a:avLst/>
            </a:prstGeom>
            <a:blipFill>
              <a:blip r:embed="rId1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7428836" y="3192463"/>
              <a:ext cx="381000" cy="96837"/>
            </a:xfrm>
            <a:prstGeom prst="rect">
              <a:avLst/>
            </a:prstGeom>
            <a:blipFill>
              <a:blip r:embed="rId1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7428835" y="3192463"/>
              <a:ext cx="381000" cy="97155"/>
            </a:xfrm>
            <a:custGeom>
              <a:avLst/>
              <a:gdLst/>
              <a:ahLst/>
              <a:cxnLst/>
              <a:rect l="l" t="t" r="r" b="b"/>
              <a:pathLst>
                <a:path w="381000" h="97154">
                  <a:moveTo>
                    <a:pt x="0" y="48419"/>
                  </a:moveTo>
                  <a:lnTo>
                    <a:pt x="14970" y="29572"/>
                  </a:lnTo>
                  <a:lnTo>
                    <a:pt x="55796" y="14181"/>
                  </a:lnTo>
                  <a:lnTo>
                    <a:pt x="116348" y="3804"/>
                  </a:lnTo>
                  <a:lnTo>
                    <a:pt x="190500" y="0"/>
                  </a:lnTo>
                  <a:lnTo>
                    <a:pt x="264651" y="3804"/>
                  </a:lnTo>
                  <a:lnTo>
                    <a:pt x="325203" y="14181"/>
                  </a:lnTo>
                  <a:lnTo>
                    <a:pt x="366029" y="29572"/>
                  </a:lnTo>
                  <a:lnTo>
                    <a:pt x="380999" y="48419"/>
                  </a:lnTo>
                  <a:lnTo>
                    <a:pt x="366029" y="67265"/>
                  </a:lnTo>
                  <a:lnTo>
                    <a:pt x="325203" y="82656"/>
                  </a:lnTo>
                  <a:lnTo>
                    <a:pt x="264651" y="93032"/>
                  </a:lnTo>
                  <a:lnTo>
                    <a:pt x="190500" y="96837"/>
                  </a:lnTo>
                  <a:lnTo>
                    <a:pt x="116348" y="93032"/>
                  </a:lnTo>
                  <a:lnTo>
                    <a:pt x="55796" y="82656"/>
                  </a:lnTo>
                  <a:lnTo>
                    <a:pt x="14970" y="67265"/>
                  </a:lnTo>
                  <a:lnTo>
                    <a:pt x="0" y="48419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7427247" y="3117849"/>
              <a:ext cx="382588" cy="123826"/>
            </a:xfrm>
            <a:prstGeom prst="rect">
              <a:avLst/>
            </a:prstGeom>
            <a:blipFill>
              <a:blip r:embed="rId1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7428835" y="3117850"/>
              <a:ext cx="381000" cy="113030"/>
            </a:xfrm>
            <a:custGeom>
              <a:avLst/>
              <a:gdLst/>
              <a:ahLst/>
              <a:cxnLst/>
              <a:rect l="l" t="t" r="r" b="b"/>
              <a:pathLst>
                <a:path w="381000" h="113030">
                  <a:moveTo>
                    <a:pt x="0" y="56357"/>
                  </a:moveTo>
                  <a:lnTo>
                    <a:pt x="14970" y="34420"/>
                  </a:lnTo>
                  <a:lnTo>
                    <a:pt x="55796" y="16506"/>
                  </a:lnTo>
                  <a:lnTo>
                    <a:pt x="116348" y="4428"/>
                  </a:lnTo>
                  <a:lnTo>
                    <a:pt x="190500" y="0"/>
                  </a:lnTo>
                  <a:lnTo>
                    <a:pt x="264651" y="4428"/>
                  </a:lnTo>
                  <a:lnTo>
                    <a:pt x="325203" y="16506"/>
                  </a:lnTo>
                  <a:lnTo>
                    <a:pt x="366029" y="34420"/>
                  </a:lnTo>
                  <a:lnTo>
                    <a:pt x="380999" y="56357"/>
                  </a:lnTo>
                  <a:lnTo>
                    <a:pt x="366029" y="78293"/>
                  </a:lnTo>
                  <a:lnTo>
                    <a:pt x="325203" y="96207"/>
                  </a:lnTo>
                  <a:lnTo>
                    <a:pt x="264651" y="108285"/>
                  </a:lnTo>
                  <a:lnTo>
                    <a:pt x="190500" y="112713"/>
                  </a:lnTo>
                  <a:lnTo>
                    <a:pt x="116348" y="108285"/>
                  </a:lnTo>
                  <a:lnTo>
                    <a:pt x="55796" y="96207"/>
                  </a:lnTo>
                  <a:lnTo>
                    <a:pt x="14970" y="78293"/>
                  </a:lnTo>
                  <a:lnTo>
                    <a:pt x="0" y="56357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7500271" y="3140075"/>
              <a:ext cx="225424" cy="65087"/>
            </a:xfrm>
            <a:prstGeom prst="rect">
              <a:avLst/>
            </a:prstGeom>
            <a:blipFill>
              <a:blip r:embed="rId1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7284557" y="4092164"/>
              <a:ext cx="425267" cy="100423"/>
            </a:xfrm>
            <a:prstGeom prst="rect">
              <a:avLst/>
            </a:prstGeom>
            <a:blipFill>
              <a:blip r:embed="rId1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7284557" y="4092164"/>
              <a:ext cx="425450" cy="100965"/>
            </a:xfrm>
            <a:custGeom>
              <a:avLst/>
              <a:gdLst/>
              <a:ahLst/>
              <a:cxnLst/>
              <a:rect l="l" t="t" r="r" b="b"/>
              <a:pathLst>
                <a:path w="425450" h="100964">
                  <a:moveTo>
                    <a:pt x="0" y="50212"/>
                  </a:moveTo>
                  <a:lnTo>
                    <a:pt x="41025" y="20557"/>
                  </a:lnTo>
                  <a:lnTo>
                    <a:pt x="87054" y="9688"/>
                  </a:lnTo>
                  <a:lnTo>
                    <a:pt x="145424" y="2559"/>
                  </a:lnTo>
                  <a:lnTo>
                    <a:pt x="212632" y="0"/>
                  </a:lnTo>
                  <a:lnTo>
                    <a:pt x="279841" y="2559"/>
                  </a:lnTo>
                  <a:lnTo>
                    <a:pt x="338211" y="9688"/>
                  </a:lnTo>
                  <a:lnTo>
                    <a:pt x="384240" y="20557"/>
                  </a:lnTo>
                  <a:lnTo>
                    <a:pt x="414426" y="34341"/>
                  </a:lnTo>
                  <a:lnTo>
                    <a:pt x="425266" y="50212"/>
                  </a:lnTo>
                  <a:lnTo>
                    <a:pt x="414426" y="66082"/>
                  </a:lnTo>
                  <a:lnTo>
                    <a:pt x="384240" y="79866"/>
                  </a:lnTo>
                  <a:lnTo>
                    <a:pt x="338211" y="90736"/>
                  </a:lnTo>
                  <a:lnTo>
                    <a:pt x="279841" y="97864"/>
                  </a:lnTo>
                  <a:lnTo>
                    <a:pt x="212632" y="100424"/>
                  </a:lnTo>
                  <a:lnTo>
                    <a:pt x="145424" y="97864"/>
                  </a:lnTo>
                  <a:lnTo>
                    <a:pt x="87054" y="90736"/>
                  </a:lnTo>
                  <a:lnTo>
                    <a:pt x="41025" y="79866"/>
                  </a:lnTo>
                  <a:lnTo>
                    <a:pt x="10840" y="66082"/>
                  </a:lnTo>
                  <a:lnTo>
                    <a:pt x="0" y="50212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7282785" y="4014789"/>
              <a:ext cx="427038" cy="128410"/>
            </a:xfrm>
            <a:prstGeom prst="rect">
              <a:avLst/>
            </a:prstGeom>
            <a:blipFill>
              <a:blip r:embed="rId1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7284557" y="4014788"/>
              <a:ext cx="425450" cy="117475"/>
            </a:xfrm>
            <a:custGeom>
              <a:avLst/>
              <a:gdLst/>
              <a:ahLst/>
              <a:cxnLst/>
              <a:rect l="l" t="t" r="r" b="b"/>
              <a:pathLst>
                <a:path w="425450" h="117475">
                  <a:moveTo>
                    <a:pt x="0" y="58444"/>
                  </a:moveTo>
                  <a:lnTo>
                    <a:pt x="41025" y="23927"/>
                  </a:lnTo>
                  <a:lnTo>
                    <a:pt x="87054" y="11276"/>
                  </a:lnTo>
                  <a:lnTo>
                    <a:pt x="145424" y="2979"/>
                  </a:lnTo>
                  <a:lnTo>
                    <a:pt x="212632" y="0"/>
                  </a:lnTo>
                  <a:lnTo>
                    <a:pt x="279841" y="2979"/>
                  </a:lnTo>
                  <a:lnTo>
                    <a:pt x="338211" y="11276"/>
                  </a:lnTo>
                  <a:lnTo>
                    <a:pt x="384240" y="23927"/>
                  </a:lnTo>
                  <a:lnTo>
                    <a:pt x="414426" y="39971"/>
                  </a:lnTo>
                  <a:lnTo>
                    <a:pt x="425266" y="58444"/>
                  </a:lnTo>
                  <a:lnTo>
                    <a:pt x="414426" y="76916"/>
                  </a:lnTo>
                  <a:lnTo>
                    <a:pt x="384240" y="92960"/>
                  </a:lnTo>
                  <a:lnTo>
                    <a:pt x="338211" y="105611"/>
                  </a:lnTo>
                  <a:lnTo>
                    <a:pt x="279841" y="113908"/>
                  </a:lnTo>
                  <a:lnTo>
                    <a:pt x="212632" y="116887"/>
                  </a:lnTo>
                  <a:lnTo>
                    <a:pt x="145424" y="113908"/>
                  </a:lnTo>
                  <a:lnTo>
                    <a:pt x="87054" y="105611"/>
                  </a:lnTo>
                  <a:lnTo>
                    <a:pt x="41025" y="92960"/>
                  </a:lnTo>
                  <a:lnTo>
                    <a:pt x="10840" y="76916"/>
                  </a:lnTo>
                  <a:lnTo>
                    <a:pt x="0" y="58444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7365031" y="4038071"/>
              <a:ext cx="250139" cy="67028"/>
            </a:xfrm>
            <a:prstGeom prst="rect">
              <a:avLst/>
            </a:prstGeom>
            <a:blipFill>
              <a:blip r:embed="rId1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7608643" y="4348104"/>
              <a:ext cx="482178" cy="111184"/>
            </a:xfrm>
            <a:prstGeom prst="rect">
              <a:avLst/>
            </a:prstGeom>
            <a:blipFill>
              <a:blip r:embed="rId1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7608643" y="4348104"/>
              <a:ext cx="482600" cy="111760"/>
            </a:xfrm>
            <a:custGeom>
              <a:avLst/>
              <a:gdLst/>
              <a:ahLst/>
              <a:cxnLst/>
              <a:rect l="l" t="t" r="r" b="b"/>
              <a:pathLst>
                <a:path w="482600" h="111760">
                  <a:moveTo>
                    <a:pt x="0" y="55591"/>
                  </a:moveTo>
                  <a:lnTo>
                    <a:pt x="46516" y="22760"/>
                  </a:lnTo>
                  <a:lnTo>
                    <a:pt x="98704" y="10726"/>
                  </a:lnTo>
                  <a:lnTo>
                    <a:pt x="164886" y="2834"/>
                  </a:lnTo>
                  <a:lnTo>
                    <a:pt x="241089" y="0"/>
                  </a:lnTo>
                  <a:lnTo>
                    <a:pt x="317291" y="2834"/>
                  </a:lnTo>
                  <a:lnTo>
                    <a:pt x="383472" y="10726"/>
                  </a:lnTo>
                  <a:lnTo>
                    <a:pt x="435661" y="22760"/>
                  </a:lnTo>
                  <a:lnTo>
                    <a:pt x="469886" y="38020"/>
                  </a:lnTo>
                  <a:lnTo>
                    <a:pt x="482177" y="55591"/>
                  </a:lnTo>
                  <a:lnTo>
                    <a:pt x="469886" y="73163"/>
                  </a:lnTo>
                  <a:lnTo>
                    <a:pt x="435661" y="88423"/>
                  </a:lnTo>
                  <a:lnTo>
                    <a:pt x="383472" y="100457"/>
                  </a:lnTo>
                  <a:lnTo>
                    <a:pt x="317291" y="108349"/>
                  </a:lnTo>
                  <a:lnTo>
                    <a:pt x="241089" y="111183"/>
                  </a:lnTo>
                  <a:lnTo>
                    <a:pt x="164886" y="108349"/>
                  </a:lnTo>
                  <a:lnTo>
                    <a:pt x="98704" y="100457"/>
                  </a:lnTo>
                  <a:lnTo>
                    <a:pt x="46516" y="88423"/>
                  </a:lnTo>
                  <a:lnTo>
                    <a:pt x="12290" y="73163"/>
                  </a:lnTo>
                  <a:lnTo>
                    <a:pt x="0" y="55591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7606636" y="4262438"/>
              <a:ext cx="484186" cy="142168"/>
            </a:xfrm>
            <a:prstGeom prst="rect">
              <a:avLst/>
            </a:prstGeom>
            <a:blipFill>
              <a:blip r:embed="rId1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7608643" y="4262438"/>
              <a:ext cx="482600" cy="129539"/>
            </a:xfrm>
            <a:custGeom>
              <a:avLst/>
              <a:gdLst/>
              <a:ahLst/>
              <a:cxnLst/>
              <a:rect l="l" t="t" r="r" b="b"/>
              <a:pathLst>
                <a:path w="482600" h="129539">
                  <a:moveTo>
                    <a:pt x="0" y="64706"/>
                  </a:moveTo>
                  <a:lnTo>
                    <a:pt x="32915" y="32047"/>
                  </a:lnTo>
                  <a:lnTo>
                    <a:pt x="70613" y="18951"/>
                  </a:lnTo>
                  <a:lnTo>
                    <a:pt x="119406" y="8834"/>
                  </a:lnTo>
                  <a:lnTo>
                    <a:pt x="176998" y="2311"/>
                  </a:lnTo>
                  <a:lnTo>
                    <a:pt x="241089" y="0"/>
                  </a:lnTo>
                  <a:lnTo>
                    <a:pt x="305179" y="2311"/>
                  </a:lnTo>
                  <a:lnTo>
                    <a:pt x="362770" y="8834"/>
                  </a:lnTo>
                  <a:lnTo>
                    <a:pt x="411564" y="18951"/>
                  </a:lnTo>
                  <a:lnTo>
                    <a:pt x="449261" y="32047"/>
                  </a:lnTo>
                  <a:lnTo>
                    <a:pt x="482177" y="64706"/>
                  </a:lnTo>
                  <a:lnTo>
                    <a:pt x="473565" y="81907"/>
                  </a:lnTo>
                  <a:lnTo>
                    <a:pt x="411564" y="110459"/>
                  </a:lnTo>
                  <a:lnTo>
                    <a:pt x="362770" y="120577"/>
                  </a:lnTo>
                  <a:lnTo>
                    <a:pt x="305179" y="127100"/>
                  </a:lnTo>
                  <a:lnTo>
                    <a:pt x="241089" y="129411"/>
                  </a:lnTo>
                  <a:lnTo>
                    <a:pt x="176998" y="127100"/>
                  </a:lnTo>
                  <a:lnTo>
                    <a:pt x="119406" y="120577"/>
                  </a:lnTo>
                  <a:lnTo>
                    <a:pt x="70613" y="110459"/>
                  </a:lnTo>
                  <a:lnTo>
                    <a:pt x="32915" y="97364"/>
                  </a:lnTo>
                  <a:lnTo>
                    <a:pt x="0" y="64706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7707089" y="4295246"/>
              <a:ext cx="269240" cy="60325"/>
            </a:xfrm>
            <a:custGeom>
              <a:avLst/>
              <a:gdLst/>
              <a:ahLst/>
              <a:cxnLst/>
              <a:rect l="l" t="t" r="r" b="b"/>
              <a:pathLst>
                <a:path w="269240" h="60325">
                  <a:moveTo>
                    <a:pt x="0" y="60149"/>
                  </a:moveTo>
                  <a:lnTo>
                    <a:pt x="83370" y="60149"/>
                  </a:lnTo>
                  <a:lnTo>
                    <a:pt x="166740" y="0"/>
                  </a:lnTo>
                  <a:lnTo>
                    <a:pt x="269216" y="0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7719247" y="4295246"/>
              <a:ext cx="245110" cy="60325"/>
            </a:xfrm>
            <a:custGeom>
              <a:avLst/>
              <a:gdLst/>
              <a:ahLst/>
              <a:cxnLst/>
              <a:rect l="l" t="t" r="r" b="b"/>
              <a:pathLst>
                <a:path w="245109" h="60325">
                  <a:moveTo>
                    <a:pt x="0" y="0"/>
                  </a:moveTo>
                  <a:lnTo>
                    <a:pt x="83370" y="0"/>
                  </a:lnTo>
                  <a:lnTo>
                    <a:pt x="166740" y="60149"/>
                  </a:lnTo>
                  <a:lnTo>
                    <a:pt x="244899" y="60149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7608643" y="4324409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0"/>
                  </a:moveTo>
                  <a:lnTo>
                    <a:pt x="0" y="85666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7463760" y="4435476"/>
              <a:ext cx="227329" cy="436880"/>
            </a:xfrm>
            <a:custGeom>
              <a:avLst/>
              <a:gdLst/>
              <a:ahLst/>
              <a:cxnLst/>
              <a:rect l="l" t="t" r="r" b="b"/>
              <a:pathLst>
                <a:path w="227329" h="436879">
                  <a:moveTo>
                    <a:pt x="0" y="436562"/>
                  </a:moveTo>
                  <a:lnTo>
                    <a:pt x="227011" y="0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7113897" y="4977048"/>
              <a:ext cx="614975" cy="136290"/>
            </a:xfrm>
            <a:prstGeom prst="rect">
              <a:avLst/>
            </a:prstGeom>
            <a:blipFill>
              <a:blip r:embed="rId1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7113896" y="4977048"/>
              <a:ext cx="615315" cy="136525"/>
            </a:xfrm>
            <a:custGeom>
              <a:avLst/>
              <a:gdLst/>
              <a:ahLst/>
              <a:cxnLst/>
              <a:rect l="l" t="t" r="r" b="b"/>
              <a:pathLst>
                <a:path w="615315" h="136525">
                  <a:moveTo>
                    <a:pt x="0" y="68145"/>
                  </a:moveTo>
                  <a:lnTo>
                    <a:pt x="31253" y="38176"/>
                  </a:lnTo>
                  <a:lnTo>
                    <a:pt x="67551" y="25523"/>
                  </a:lnTo>
                  <a:lnTo>
                    <a:pt x="115169" y="14970"/>
                  </a:lnTo>
                  <a:lnTo>
                    <a:pt x="172262" y="6926"/>
                  </a:lnTo>
                  <a:lnTo>
                    <a:pt x="236983" y="1799"/>
                  </a:lnTo>
                  <a:lnTo>
                    <a:pt x="307488" y="0"/>
                  </a:lnTo>
                  <a:lnTo>
                    <a:pt x="377992" y="1799"/>
                  </a:lnTo>
                  <a:lnTo>
                    <a:pt x="442713" y="6926"/>
                  </a:lnTo>
                  <a:lnTo>
                    <a:pt x="499805" y="14970"/>
                  </a:lnTo>
                  <a:lnTo>
                    <a:pt x="547424" y="25523"/>
                  </a:lnTo>
                  <a:lnTo>
                    <a:pt x="583722" y="38176"/>
                  </a:lnTo>
                  <a:lnTo>
                    <a:pt x="614975" y="68145"/>
                  </a:lnTo>
                  <a:lnTo>
                    <a:pt x="606854" y="83770"/>
                  </a:lnTo>
                  <a:lnTo>
                    <a:pt x="547424" y="110766"/>
                  </a:lnTo>
                  <a:lnTo>
                    <a:pt x="499805" y="121319"/>
                  </a:lnTo>
                  <a:lnTo>
                    <a:pt x="442713" y="129363"/>
                  </a:lnTo>
                  <a:lnTo>
                    <a:pt x="377992" y="134490"/>
                  </a:lnTo>
                  <a:lnTo>
                    <a:pt x="307488" y="136289"/>
                  </a:lnTo>
                  <a:lnTo>
                    <a:pt x="236983" y="134490"/>
                  </a:lnTo>
                  <a:lnTo>
                    <a:pt x="172262" y="129363"/>
                  </a:lnTo>
                  <a:lnTo>
                    <a:pt x="115169" y="121319"/>
                  </a:lnTo>
                  <a:lnTo>
                    <a:pt x="67551" y="110766"/>
                  </a:lnTo>
                  <a:lnTo>
                    <a:pt x="31253" y="98113"/>
                  </a:lnTo>
                  <a:lnTo>
                    <a:pt x="0" y="68145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7111335" y="4872038"/>
              <a:ext cx="617537" cy="174271"/>
            </a:xfrm>
            <a:prstGeom prst="rect">
              <a:avLst/>
            </a:prstGeom>
            <a:blipFill>
              <a:blip r:embed="rId1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7113896" y="4872038"/>
              <a:ext cx="615315" cy="158750"/>
            </a:xfrm>
            <a:custGeom>
              <a:avLst/>
              <a:gdLst/>
              <a:ahLst/>
              <a:cxnLst/>
              <a:rect l="l" t="t" r="r" b="b"/>
              <a:pathLst>
                <a:path w="615315" h="158750">
                  <a:moveTo>
                    <a:pt x="0" y="79315"/>
                  </a:moveTo>
                  <a:lnTo>
                    <a:pt x="31253" y="44434"/>
                  </a:lnTo>
                  <a:lnTo>
                    <a:pt x="67551" y="29707"/>
                  </a:lnTo>
                  <a:lnTo>
                    <a:pt x="115169" y="17424"/>
                  </a:lnTo>
                  <a:lnTo>
                    <a:pt x="172262" y="8061"/>
                  </a:lnTo>
                  <a:lnTo>
                    <a:pt x="236983" y="2094"/>
                  </a:lnTo>
                  <a:lnTo>
                    <a:pt x="307488" y="0"/>
                  </a:lnTo>
                  <a:lnTo>
                    <a:pt x="377992" y="2094"/>
                  </a:lnTo>
                  <a:lnTo>
                    <a:pt x="442713" y="8061"/>
                  </a:lnTo>
                  <a:lnTo>
                    <a:pt x="499805" y="17424"/>
                  </a:lnTo>
                  <a:lnTo>
                    <a:pt x="547424" y="29707"/>
                  </a:lnTo>
                  <a:lnTo>
                    <a:pt x="583722" y="44434"/>
                  </a:lnTo>
                  <a:lnTo>
                    <a:pt x="614975" y="79315"/>
                  </a:lnTo>
                  <a:lnTo>
                    <a:pt x="606854" y="97502"/>
                  </a:lnTo>
                  <a:lnTo>
                    <a:pt x="547424" y="128924"/>
                  </a:lnTo>
                  <a:lnTo>
                    <a:pt x="499805" y="141207"/>
                  </a:lnTo>
                  <a:lnTo>
                    <a:pt x="442713" y="150570"/>
                  </a:lnTo>
                  <a:lnTo>
                    <a:pt x="377992" y="156537"/>
                  </a:lnTo>
                  <a:lnTo>
                    <a:pt x="307488" y="158631"/>
                  </a:lnTo>
                  <a:lnTo>
                    <a:pt x="236983" y="156537"/>
                  </a:lnTo>
                  <a:lnTo>
                    <a:pt x="172262" y="150570"/>
                  </a:lnTo>
                  <a:lnTo>
                    <a:pt x="115169" y="141207"/>
                  </a:lnTo>
                  <a:lnTo>
                    <a:pt x="67551" y="128924"/>
                  </a:lnTo>
                  <a:lnTo>
                    <a:pt x="31253" y="114197"/>
                  </a:lnTo>
                  <a:lnTo>
                    <a:pt x="0" y="79315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7239455" y="4912254"/>
              <a:ext cx="343535" cy="74295"/>
            </a:xfrm>
            <a:custGeom>
              <a:avLst/>
              <a:gdLst/>
              <a:ahLst/>
              <a:cxnLst/>
              <a:rect l="l" t="t" r="r" b="b"/>
              <a:pathLst>
                <a:path w="343534" h="74295">
                  <a:moveTo>
                    <a:pt x="0" y="73730"/>
                  </a:moveTo>
                  <a:lnTo>
                    <a:pt x="106331" y="73730"/>
                  </a:lnTo>
                  <a:lnTo>
                    <a:pt x="212662" y="0"/>
                  </a:lnTo>
                  <a:lnTo>
                    <a:pt x="343361" y="0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7254962" y="4912254"/>
              <a:ext cx="312420" cy="74295"/>
            </a:xfrm>
            <a:custGeom>
              <a:avLst/>
              <a:gdLst/>
              <a:ahLst/>
              <a:cxnLst/>
              <a:rect l="l" t="t" r="r" b="b"/>
              <a:pathLst>
                <a:path w="312420" h="74295">
                  <a:moveTo>
                    <a:pt x="0" y="0"/>
                  </a:moveTo>
                  <a:lnTo>
                    <a:pt x="106331" y="0"/>
                  </a:lnTo>
                  <a:lnTo>
                    <a:pt x="212662" y="73730"/>
                  </a:lnTo>
                  <a:lnTo>
                    <a:pt x="312347" y="73730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7767947" y="5313597"/>
              <a:ext cx="614975" cy="136290"/>
            </a:xfrm>
            <a:prstGeom prst="rect">
              <a:avLst/>
            </a:prstGeom>
            <a:blipFill>
              <a:blip r:embed="rId1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7767946" y="5313597"/>
              <a:ext cx="615315" cy="136525"/>
            </a:xfrm>
            <a:custGeom>
              <a:avLst/>
              <a:gdLst/>
              <a:ahLst/>
              <a:cxnLst/>
              <a:rect l="l" t="t" r="r" b="b"/>
              <a:pathLst>
                <a:path w="615315" h="136525">
                  <a:moveTo>
                    <a:pt x="0" y="68145"/>
                  </a:moveTo>
                  <a:lnTo>
                    <a:pt x="31253" y="38176"/>
                  </a:lnTo>
                  <a:lnTo>
                    <a:pt x="67551" y="25523"/>
                  </a:lnTo>
                  <a:lnTo>
                    <a:pt x="115169" y="14970"/>
                  </a:lnTo>
                  <a:lnTo>
                    <a:pt x="172262" y="6926"/>
                  </a:lnTo>
                  <a:lnTo>
                    <a:pt x="236983" y="1799"/>
                  </a:lnTo>
                  <a:lnTo>
                    <a:pt x="307488" y="0"/>
                  </a:lnTo>
                  <a:lnTo>
                    <a:pt x="377992" y="1799"/>
                  </a:lnTo>
                  <a:lnTo>
                    <a:pt x="442713" y="6926"/>
                  </a:lnTo>
                  <a:lnTo>
                    <a:pt x="499805" y="14970"/>
                  </a:lnTo>
                  <a:lnTo>
                    <a:pt x="547424" y="25523"/>
                  </a:lnTo>
                  <a:lnTo>
                    <a:pt x="583722" y="38176"/>
                  </a:lnTo>
                  <a:lnTo>
                    <a:pt x="614975" y="68145"/>
                  </a:lnTo>
                  <a:lnTo>
                    <a:pt x="606854" y="83770"/>
                  </a:lnTo>
                  <a:lnTo>
                    <a:pt x="547424" y="110766"/>
                  </a:lnTo>
                  <a:lnTo>
                    <a:pt x="499805" y="121319"/>
                  </a:lnTo>
                  <a:lnTo>
                    <a:pt x="442713" y="129363"/>
                  </a:lnTo>
                  <a:lnTo>
                    <a:pt x="377992" y="134490"/>
                  </a:lnTo>
                  <a:lnTo>
                    <a:pt x="307488" y="136289"/>
                  </a:lnTo>
                  <a:lnTo>
                    <a:pt x="236983" y="134490"/>
                  </a:lnTo>
                  <a:lnTo>
                    <a:pt x="172262" y="129363"/>
                  </a:lnTo>
                  <a:lnTo>
                    <a:pt x="115169" y="121319"/>
                  </a:lnTo>
                  <a:lnTo>
                    <a:pt x="67551" y="110766"/>
                  </a:lnTo>
                  <a:lnTo>
                    <a:pt x="31253" y="98113"/>
                  </a:lnTo>
                  <a:lnTo>
                    <a:pt x="0" y="68145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7765385" y="5208587"/>
              <a:ext cx="617537" cy="174274"/>
            </a:xfrm>
            <a:prstGeom prst="rect">
              <a:avLst/>
            </a:prstGeom>
            <a:blipFill>
              <a:blip r:embed="rId1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7767946" y="5208587"/>
              <a:ext cx="615315" cy="158750"/>
            </a:xfrm>
            <a:custGeom>
              <a:avLst/>
              <a:gdLst/>
              <a:ahLst/>
              <a:cxnLst/>
              <a:rect l="l" t="t" r="r" b="b"/>
              <a:pathLst>
                <a:path w="615315" h="158750">
                  <a:moveTo>
                    <a:pt x="0" y="79315"/>
                  </a:moveTo>
                  <a:lnTo>
                    <a:pt x="31253" y="44434"/>
                  </a:lnTo>
                  <a:lnTo>
                    <a:pt x="67551" y="29707"/>
                  </a:lnTo>
                  <a:lnTo>
                    <a:pt x="115169" y="17424"/>
                  </a:lnTo>
                  <a:lnTo>
                    <a:pt x="172262" y="8061"/>
                  </a:lnTo>
                  <a:lnTo>
                    <a:pt x="236983" y="2094"/>
                  </a:lnTo>
                  <a:lnTo>
                    <a:pt x="307488" y="0"/>
                  </a:lnTo>
                  <a:lnTo>
                    <a:pt x="377992" y="2094"/>
                  </a:lnTo>
                  <a:lnTo>
                    <a:pt x="442713" y="8061"/>
                  </a:lnTo>
                  <a:lnTo>
                    <a:pt x="499805" y="17424"/>
                  </a:lnTo>
                  <a:lnTo>
                    <a:pt x="547424" y="29707"/>
                  </a:lnTo>
                  <a:lnTo>
                    <a:pt x="583722" y="44434"/>
                  </a:lnTo>
                  <a:lnTo>
                    <a:pt x="614975" y="79315"/>
                  </a:lnTo>
                  <a:lnTo>
                    <a:pt x="606854" y="97502"/>
                  </a:lnTo>
                  <a:lnTo>
                    <a:pt x="547424" y="128924"/>
                  </a:lnTo>
                  <a:lnTo>
                    <a:pt x="499805" y="141207"/>
                  </a:lnTo>
                  <a:lnTo>
                    <a:pt x="442713" y="150570"/>
                  </a:lnTo>
                  <a:lnTo>
                    <a:pt x="377992" y="156537"/>
                  </a:lnTo>
                  <a:lnTo>
                    <a:pt x="307488" y="158631"/>
                  </a:lnTo>
                  <a:lnTo>
                    <a:pt x="236983" y="156537"/>
                  </a:lnTo>
                  <a:lnTo>
                    <a:pt x="172262" y="150570"/>
                  </a:lnTo>
                  <a:lnTo>
                    <a:pt x="115169" y="141207"/>
                  </a:lnTo>
                  <a:lnTo>
                    <a:pt x="67551" y="128924"/>
                  </a:lnTo>
                  <a:lnTo>
                    <a:pt x="31253" y="114197"/>
                  </a:lnTo>
                  <a:lnTo>
                    <a:pt x="0" y="79315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7893505" y="5248804"/>
              <a:ext cx="343535" cy="74295"/>
            </a:xfrm>
            <a:custGeom>
              <a:avLst/>
              <a:gdLst/>
              <a:ahLst/>
              <a:cxnLst/>
              <a:rect l="l" t="t" r="r" b="b"/>
              <a:pathLst>
                <a:path w="343534" h="74295">
                  <a:moveTo>
                    <a:pt x="0" y="73730"/>
                  </a:moveTo>
                  <a:lnTo>
                    <a:pt x="106331" y="73730"/>
                  </a:lnTo>
                  <a:lnTo>
                    <a:pt x="212662" y="0"/>
                  </a:lnTo>
                  <a:lnTo>
                    <a:pt x="343361" y="0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7909012" y="5248804"/>
              <a:ext cx="312420" cy="74295"/>
            </a:xfrm>
            <a:custGeom>
              <a:avLst/>
              <a:gdLst/>
              <a:ahLst/>
              <a:cxnLst/>
              <a:rect l="l" t="t" r="r" b="b"/>
              <a:pathLst>
                <a:path w="312420" h="74295">
                  <a:moveTo>
                    <a:pt x="0" y="0"/>
                  </a:moveTo>
                  <a:lnTo>
                    <a:pt x="106331" y="0"/>
                  </a:lnTo>
                  <a:lnTo>
                    <a:pt x="212662" y="73730"/>
                  </a:lnTo>
                  <a:lnTo>
                    <a:pt x="312347" y="73730"/>
                  </a:lnTo>
                </a:path>
              </a:pathLst>
            </a:custGeom>
            <a:ln w="126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7767946" y="5284553"/>
              <a:ext cx="0" cy="105410"/>
            </a:xfrm>
            <a:custGeom>
              <a:avLst/>
              <a:gdLst/>
              <a:ahLst/>
              <a:cxnLst/>
              <a:rect l="l" t="t" r="r" b="b"/>
              <a:pathLst>
                <a:path h="105410">
                  <a:moveTo>
                    <a:pt x="0" y="0"/>
                  </a:moveTo>
                  <a:lnTo>
                    <a:pt x="0" y="105010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8382921" y="5286787"/>
              <a:ext cx="0" cy="105410"/>
            </a:xfrm>
            <a:custGeom>
              <a:avLst/>
              <a:gdLst/>
              <a:ahLst/>
              <a:cxnLst/>
              <a:rect l="l" t="t" r="r" b="b"/>
              <a:pathLst>
                <a:path h="105410">
                  <a:moveTo>
                    <a:pt x="0" y="0"/>
                  </a:moveTo>
                  <a:lnTo>
                    <a:pt x="0" y="105010"/>
                  </a:lnTo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6158827" y="1792300"/>
              <a:ext cx="676275" cy="776605"/>
            </a:xfrm>
            <a:custGeom>
              <a:avLst/>
              <a:gdLst/>
              <a:ahLst/>
              <a:cxnLst/>
              <a:rect l="l" t="t" r="r" b="b"/>
              <a:pathLst>
                <a:path w="676275" h="776605">
                  <a:moveTo>
                    <a:pt x="676275" y="0"/>
                  </a:moveTo>
                  <a:lnTo>
                    <a:pt x="0" y="0"/>
                  </a:lnTo>
                  <a:lnTo>
                    <a:pt x="0" y="23812"/>
                  </a:lnTo>
                  <a:lnTo>
                    <a:pt x="0" y="776287"/>
                  </a:lnTo>
                  <a:lnTo>
                    <a:pt x="676275" y="776287"/>
                  </a:lnTo>
                  <a:lnTo>
                    <a:pt x="676275" y="23812"/>
                  </a:lnTo>
                  <a:lnTo>
                    <a:pt x="676275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6125498" y="1816101"/>
              <a:ext cx="690880" cy="800100"/>
            </a:xfrm>
            <a:custGeom>
              <a:avLst/>
              <a:gdLst/>
              <a:ahLst/>
              <a:cxnLst/>
              <a:rect l="l" t="t" r="r" b="b"/>
              <a:pathLst>
                <a:path w="690879" h="800100">
                  <a:moveTo>
                    <a:pt x="690563" y="0"/>
                  </a:moveTo>
                  <a:lnTo>
                    <a:pt x="0" y="0"/>
                  </a:lnTo>
                  <a:lnTo>
                    <a:pt x="0" y="800100"/>
                  </a:lnTo>
                  <a:lnTo>
                    <a:pt x="690563" y="800100"/>
                  </a:lnTo>
                  <a:lnTo>
                    <a:pt x="6905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6125498" y="1816101"/>
              <a:ext cx="690880" cy="800100"/>
            </a:xfrm>
            <a:custGeom>
              <a:avLst/>
              <a:gdLst/>
              <a:ahLst/>
              <a:cxnLst/>
              <a:rect l="l" t="t" r="r" b="b"/>
              <a:pathLst>
                <a:path w="690879" h="800100">
                  <a:moveTo>
                    <a:pt x="0" y="0"/>
                  </a:moveTo>
                  <a:lnTo>
                    <a:pt x="690562" y="0"/>
                  </a:lnTo>
                  <a:lnTo>
                    <a:pt x="690562" y="800099"/>
                  </a:lnTo>
                  <a:lnTo>
                    <a:pt x="0" y="8000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6130260" y="1992313"/>
              <a:ext cx="676275" cy="171450"/>
            </a:xfrm>
            <a:custGeom>
              <a:avLst/>
              <a:gdLst/>
              <a:ahLst/>
              <a:cxnLst/>
              <a:rect l="l" t="t" r="r" b="b"/>
              <a:pathLst>
                <a:path w="676275" h="171450">
                  <a:moveTo>
                    <a:pt x="676275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676275" y="171450"/>
                  </a:lnTo>
                  <a:lnTo>
                    <a:pt x="676275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0" name="object 360"/>
          <p:cNvSpPr/>
          <p:nvPr/>
        </p:nvSpPr>
        <p:spPr>
          <a:xfrm>
            <a:off x="826416" y="1421635"/>
            <a:ext cx="8101035" cy="114327"/>
          </a:xfrm>
          <a:prstGeom prst="rect">
            <a:avLst/>
          </a:prstGeom>
          <a:blipFill>
            <a:blip r:embed="rId1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 txBox="1">
            <a:spLocks noGrp="1"/>
          </p:cNvSpPr>
          <p:nvPr>
            <p:ph type="title"/>
          </p:nvPr>
        </p:nvSpPr>
        <p:spPr>
          <a:xfrm>
            <a:off x="816263" y="802958"/>
            <a:ext cx="77673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60695" algn="l"/>
              </a:tabLst>
            </a:pPr>
            <a:r>
              <a:rPr sz="4400" dirty="0"/>
              <a:t>Internet</a:t>
            </a:r>
            <a:r>
              <a:rPr sz="4400" spc="20" dirty="0"/>
              <a:t> </a:t>
            </a:r>
            <a:r>
              <a:rPr sz="4400" spc="-5" dirty="0"/>
              <a:t>transport-layer	protocols</a:t>
            </a:r>
            <a:endParaRPr sz="4400"/>
          </a:p>
        </p:txBody>
      </p:sp>
      <p:sp>
        <p:nvSpPr>
          <p:cNvPr id="362" name="object 362"/>
          <p:cNvSpPr txBox="1"/>
          <p:nvPr/>
        </p:nvSpPr>
        <p:spPr>
          <a:xfrm>
            <a:off x="975013" y="1837054"/>
            <a:ext cx="3482340" cy="467614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4965" marR="696595" indent="-342900">
              <a:lnSpc>
                <a:spcPts val="2800"/>
              </a:lnSpc>
              <a:spcBef>
                <a:spcPts val="660"/>
              </a:spcBef>
              <a:tabLst>
                <a:tab pos="354965" algn="l"/>
              </a:tabLst>
            </a:pPr>
            <a:r>
              <a:rPr sz="1800" spc="-795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800" spc="-795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Gill Sans MT"/>
                <a:cs typeface="Gill Sans MT"/>
              </a:rPr>
              <a:t>reliable, in-order  delivery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(TCP)</a:t>
            </a:r>
            <a:endParaRPr sz="2800">
              <a:latin typeface="Gill Sans MT"/>
              <a:cs typeface="Gill Sans MT"/>
            </a:endParaRPr>
          </a:p>
          <a:p>
            <a:pPr marL="469265">
              <a:lnSpc>
                <a:spcPct val="100000"/>
              </a:lnSpc>
              <a:spcBef>
                <a:spcPts val="175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congestion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control</a:t>
            </a:r>
            <a:endParaRPr sz="2400">
              <a:latin typeface="Gill Sans MT"/>
              <a:cs typeface="Gill Sans MT"/>
            </a:endParaRPr>
          </a:p>
          <a:p>
            <a:pPr marL="469265">
              <a:lnSpc>
                <a:spcPct val="100000"/>
              </a:lnSpc>
              <a:spcBef>
                <a:spcPts val="12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Gill Sans MT"/>
                <a:cs typeface="Gill Sans MT"/>
              </a:rPr>
              <a:t>flow</a:t>
            </a:r>
            <a:r>
              <a:rPr sz="2400" spc="-40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control</a:t>
            </a:r>
            <a:endParaRPr sz="2400">
              <a:latin typeface="Gill Sans MT"/>
              <a:cs typeface="Gill Sans MT"/>
            </a:endParaRPr>
          </a:p>
          <a:p>
            <a:pPr marL="469265">
              <a:lnSpc>
                <a:spcPct val="100000"/>
              </a:lnSpc>
              <a:spcBef>
                <a:spcPts val="12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connection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setup</a:t>
            </a:r>
            <a:endParaRPr sz="2400">
              <a:latin typeface="Gill Sans MT"/>
              <a:cs typeface="Gill Sans MT"/>
            </a:endParaRPr>
          </a:p>
          <a:p>
            <a:pPr marL="354965" marR="5080" indent="-342900">
              <a:lnSpc>
                <a:spcPts val="2930"/>
              </a:lnSpc>
              <a:spcBef>
                <a:spcPts val="610"/>
              </a:spcBef>
              <a:tabLst>
                <a:tab pos="354965" algn="l"/>
              </a:tabLst>
            </a:pPr>
            <a:r>
              <a:rPr sz="1800" spc="-795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800" spc="-795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Gill Sans MT"/>
                <a:cs typeface="Gill Sans MT"/>
              </a:rPr>
              <a:t>unreliable, unordered  delivery: </a:t>
            </a:r>
            <a:r>
              <a:rPr sz="2800" dirty="0">
                <a:latin typeface="Gill Sans MT"/>
                <a:cs typeface="Gill Sans MT"/>
              </a:rPr>
              <a:t>UDP</a:t>
            </a:r>
            <a:endParaRPr sz="2800">
              <a:latin typeface="Gill Sans MT"/>
              <a:cs typeface="Gill Sans MT"/>
            </a:endParaRPr>
          </a:p>
          <a:p>
            <a:pPr marL="469265">
              <a:lnSpc>
                <a:spcPts val="2650"/>
              </a:lnSpc>
              <a:spcBef>
                <a:spcPts val="5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no-frills extension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of</a:t>
            </a:r>
            <a:endParaRPr sz="2400">
              <a:latin typeface="Gill Sans MT"/>
              <a:cs typeface="Gill Sans MT"/>
            </a:endParaRPr>
          </a:p>
          <a:p>
            <a:pPr marL="697865">
              <a:lnSpc>
                <a:spcPts val="2650"/>
              </a:lnSpc>
            </a:pPr>
            <a:r>
              <a:rPr sz="2400" spc="-5" dirty="0">
                <a:latin typeface="MS PGothic"/>
                <a:cs typeface="MS PGothic"/>
              </a:rPr>
              <a:t>“</a:t>
            </a:r>
            <a:r>
              <a:rPr sz="2400" spc="-5" dirty="0">
                <a:latin typeface="Gill Sans MT"/>
                <a:cs typeface="Gill Sans MT"/>
              </a:rPr>
              <a:t>best-effort</a:t>
            </a:r>
            <a:r>
              <a:rPr sz="2400" spc="-5" dirty="0">
                <a:latin typeface="MS PGothic"/>
                <a:cs typeface="MS PGothic"/>
              </a:rPr>
              <a:t>”</a:t>
            </a:r>
            <a:r>
              <a:rPr sz="2400" spc="-70" dirty="0">
                <a:latin typeface="MS PGothic"/>
                <a:cs typeface="MS PGothic"/>
              </a:rPr>
              <a:t> </a:t>
            </a:r>
            <a:r>
              <a:rPr sz="2400" dirty="0">
                <a:latin typeface="Gill Sans MT"/>
                <a:cs typeface="Gill Sans MT"/>
              </a:rPr>
              <a:t>IP</a:t>
            </a:r>
            <a:endParaRPr sz="24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  <a:tabLst>
                <a:tab pos="354965" algn="l"/>
              </a:tabLst>
            </a:pPr>
            <a:r>
              <a:rPr sz="1800" spc="-795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800" spc="-795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Gill Sans MT"/>
                <a:cs typeface="Gill Sans MT"/>
              </a:rPr>
              <a:t>services </a:t>
            </a:r>
            <a:r>
              <a:rPr sz="2800" spc="-5" dirty="0">
                <a:latin typeface="Gill Sans MT"/>
                <a:cs typeface="Gill Sans MT"/>
              </a:rPr>
              <a:t>not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available:</a:t>
            </a:r>
            <a:endParaRPr sz="2800">
              <a:latin typeface="Gill Sans MT"/>
              <a:cs typeface="Gill Sans MT"/>
            </a:endParaRPr>
          </a:p>
          <a:p>
            <a:pPr marL="469265">
              <a:lnSpc>
                <a:spcPct val="100000"/>
              </a:lnSpc>
              <a:spcBef>
                <a:spcPts val="105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Gill Sans MT"/>
                <a:cs typeface="Gill Sans MT"/>
              </a:rPr>
              <a:t>delay</a:t>
            </a:r>
            <a:r>
              <a:rPr sz="2400" spc="-40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guarantees</a:t>
            </a:r>
            <a:endParaRPr sz="2400">
              <a:latin typeface="Gill Sans MT"/>
              <a:cs typeface="Gill Sans MT"/>
            </a:endParaRPr>
          </a:p>
          <a:p>
            <a:pPr marL="469265">
              <a:lnSpc>
                <a:spcPct val="100000"/>
              </a:lnSpc>
              <a:spcBef>
                <a:spcPts val="12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bandwidth guarantees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363" name="object 363"/>
          <p:cNvSpPr txBox="1"/>
          <p:nvPr/>
        </p:nvSpPr>
        <p:spPr>
          <a:xfrm>
            <a:off x="6131848" y="1820545"/>
            <a:ext cx="6845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ahoma"/>
                <a:cs typeface="Tahoma"/>
              </a:rPr>
              <a:t>application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64" name="object 364"/>
          <p:cNvSpPr txBox="1"/>
          <p:nvPr/>
        </p:nvSpPr>
        <p:spPr>
          <a:xfrm>
            <a:off x="6131848" y="1972945"/>
            <a:ext cx="6845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transport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65" name="object 365"/>
          <p:cNvSpPr txBox="1"/>
          <p:nvPr/>
        </p:nvSpPr>
        <p:spPr>
          <a:xfrm>
            <a:off x="6131848" y="2125345"/>
            <a:ext cx="6845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ahoma"/>
                <a:cs typeface="Tahoma"/>
              </a:rPr>
              <a:t>network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66" name="object 366"/>
          <p:cNvSpPr txBox="1"/>
          <p:nvPr/>
        </p:nvSpPr>
        <p:spPr>
          <a:xfrm>
            <a:off x="6131848" y="2277745"/>
            <a:ext cx="6845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ahoma"/>
                <a:cs typeface="Tahoma"/>
              </a:rPr>
              <a:t>data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link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67" name="object 367"/>
          <p:cNvSpPr txBox="1"/>
          <p:nvPr/>
        </p:nvSpPr>
        <p:spPr>
          <a:xfrm>
            <a:off x="6131848" y="2430145"/>
            <a:ext cx="6845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Tahoma"/>
                <a:cs typeface="Tahoma"/>
              </a:rPr>
              <a:t>physical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68" name="object 368"/>
          <p:cNvGrpSpPr/>
          <p:nvPr/>
        </p:nvGrpSpPr>
        <p:grpSpPr>
          <a:xfrm>
            <a:off x="5812760" y="1797051"/>
            <a:ext cx="3532504" cy="3838575"/>
            <a:chOff x="5812760" y="1797051"/>
            <a:chExt cx="3532504" cy="3838575"/>
          </a:xfrm>
        </p:grpSpPr>
        <p:sp>
          <p:nvSpPr>
            <p:cNvPr id="369" name="object 369"/>
            <p:cNvSpPr/>
            <p:nvPr/>
          </p:nvSpPr>
          <p:spPr>
            <a:xfrm>
              <a:off x="6125498" y="2159001"/>
              <a:ext cx="690880" cy="5080"/>
            </a:xfrm>
            <a:custGeom>
              <a:avLst/>
              <a:gdLst/>
              <a:ahLst/>
              <a:cxnLst/>
              <a:rect l="l" t="t" r="r" b="b"/>
              <a:pathLst>
                <a:path w="690879" h="5080">
                  <a:moveTo>
                    <a:pt x="0" y="0"/>
                  </a:moveTo>
                  <a:lnTo>
                    <a:pt x="690562" y="476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6135024" y="2297114"/>
              <a:ext cx="690880" cy="5080"/>
            </a:xfrm>
            <a:custGeom>
              <a:avLst/>
              <a:gdLst/>
              <a:ahLst/>
              <a:cxnLst/>
              <a:rect l="l" t="t" r="r" b="b"/>
              <a:pathLst>
                <a:path w="690879" h="5080">
                  <a:moveTo>
                    <a:pt x="0" y="0"/>
                  </a:moveTo>
                  <a:lnTo>
                    <a:pt x="690562" y="476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6135024" y="2435225"/>
              <a:ext cx="690880" cy="5080"/>
            </a:xfrm>
            <a:custGeom>
              <a:avLst/>
              <a:gdLst/>
              <a:ahLst/>
              <a:cxnLst/>
              <a:rect l="l" t="t" r="r" b="b"/>
              <a:pathLst>
                <a:path w="690879" h="5080">
                  <a:moveTo>
                    <a:pt x="0" y="0"/>
                  </a:moveTo>
                  <a:lnTo>
                    <a:pt x="690562" y="476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5817523" y="1801813"/>
              <a:ext cx="304800" cy="942975"/>
            </a:xfrm>
            <a:prstGeom prst="rect">
              <a:avLst/>
            </a:prstGeom>
            <a:blipFill>
              <a:blip r:embed="rId1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5817522" y="1801814"/>
              <a:ext cx="304800" cy="942975"/>
            </a:xfrm>
            <a:custGeom>
              <a:avLst/>
              <a:gdLst/>
              <a:ahLst/>
              <a:cxnLst/>
              <a:rect l="l" t="t" r="r" b="b"/>
              <a:pathLst>
                <a:path w="304800" h="942975">
                  <a:moveTo>
                    <a:pt x="0" y="942974"/>
                  </a:moveTo>
                  <a:lnTo>
                    <a:pt x="304800" y="0"/>
                  </a:lnTo>
                  <a:lnTo>
                    <a:pt x="304800" y="817562"/>
                  </a:lnTo>
                  <a:lnTo>
                    <a:pt x="0" y="942974"/>
                  </a:lnTo>
                  <a:close/>
                </a:path>
              </a:pathLst>
            </a:custGeom>
            <a:ln w="952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8668664" y="4805375"/>
              <a:ext cx="676275" cy="776605"/>
            </a:xfrm>
            <a:custGeom>
              <a:avLst/>
              <a:gdLst/>
              <a:ahLst/>
              <a:cxnLst/>
              <a:rect l="l" t="t" r="r" b="b"/>
              <a:pathLst>
                <a:path w="676275" h="776604">
                  <a:moveTo>
                    <a:pt x="676275" y="0"/>
                  </a:moveTo>
                  <a:lnTo>
                    <a:pt x="0" y="0"/>
                  </a:lnTo>
                  <a:lnTo>
                    <a:pt x="0" y="23799"/>
                  </a:lnTo>
                  <a:lnTo>
                    <a:pt x="0" y="776287"/>
                  </a:lnTo>
                  <a:lnTo>
                    <a:pt x="676275" y="776287"/>
                  </a:lnTo>
                  <a:lnTo>
                    <a:pt x="676275" y="23799"/>
                  </a:lnTo>
                  <a:lnTo>
                    <a:pt x="676275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8635336" y="4829175"/>
              <a:ext cx="690880" cy="800100"/>
            </a:xfrm>
            <a:custGeom>
              <a:avLst/>
              <a:gdLst/>
              <a:ahLst/>
              <a:cxnLst/>
              <a:rect l="l" t="t" r="r" b="b"/>
              <a:pathLst>
                <a:path w="690879" h="800100">
                  <a:moveTo>
                    <a:pt x="690562" y="0"/>
                  </a:moveTo>
                  <a:lnTo>
                    <a:pt x="0" y="0"/>
                  </a:lnTo>
                  <a:lnTo>
                    <a:pt x="0" y="800100"/>
                  </a:lnTo>
                  <a:lnTo>
                    <a:pt x="690562" y="800100"/>
                  </a:lnTo>
                  <a:lnTo>
                    <a:pt x="6905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8635336" y="4829175"/>
              <a:ext cx="690880" cy="800100"/>
            </a:xfrm>
            <a:custGeom>
              <a:avLst/>
              <a:gdLst/>
              <a:ahLst/>
              <a:cxnLst/>
              <a:rect l="l" t="t" r="r" b="b"/>
              <a:pathLst>
                <a:path w="690879" h="800100">
                  <a:moveTo>
                    <a:pt x="0" y="0"/>
                  </a:moveTo>
                  <a:lnTo>
                    <a:pt x="690562" y="0"/>
                  </a:lnTo>
                  <a:lnTo>
                    <a:pt x="690562" y="800099"/>
                  </a:lnTo>
                  <a:lnTo>
                    <a:pt x="0" y="8000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8640098" y="5005388"/>
              <a:ext cx="676275" cy="171450"/>
            </a:xfrm>
            <a:custGeom>
              <a:avLst/>
              <a:gdLst/>
              <a:ahLst/>
              <a:cxnLst/>
              <a:rect l="l" t="t" r="r" b="b"/>
              <a:pathLst>
                <a:path w="676275" h="171450">
                  <a:moveTo>
                    <a:pt x="676275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676275" y="171450"/>
                  </a:lnTo>
                  <a:lnTo>
                    <a:pt x="676275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8" name="object 378"/>
          <p:cNvSpPr txBox="1"/>
          <p:nvPr/>
        </p:nvSpPr>
        <p:spPr>
          <a:xfrm>
            <a:off x="8641686" y="4833620"/>
            <a:ext cx="6781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ahoma"/>
                <a:cs typeface="Tahoma"/>
              </a:rPr>
              <a:t>application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79" name="object 379"/>
          <p:cNvSpPr txBox="1"/>
          <p:nvPr/>
        </p:nvSpPr>
        <p:spPr>
          <a:xfrm>
            <a:off x="8641686" y="4986020"/>
            <a:ext cx="6781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transport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80" name="object 380"/>
          <p:cNvSpPr txBox="1"/>
          <p:nvPr/>
        </p:nvSpPr>
        <p:spPr>
          <a:xfrm>
            <a:off x="8641686" y="5138420"/>
            <a:ext cx="6781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ahoma"/>
                <a:cs typeface="Tahoma"/>
              </a:rPr>
              <a:t>network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81" name="object 381"/>
          <p:cNvSpPr txBox="1"/>
          <p:nvPr/>
        </p:nvSpPr>
        <p:spPr>
          <a:xfrm>
            <a:off x="8641686" y="5290820"/>
            <a:ext cx="6781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ahoma"/>
                <a:cs typeface="Tahoma"/>
              </a:rPr>
              <a:t>data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link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82" name="object 382"/>
          <p:cNvSpPr txBox="1"/>
          <p:nvPr/>
        </p:nvSpPr>
        <p:spPr>
          <a:xfrm>
            <a:off x="8736955" y="5443220"/>
            <a:ext cx="5829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Tahoma"/>
                <a:cs typeface="Tahoma"/>
              </a:rPr>
              <a:t>physical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83" name="object 383"/>
          <p:cNvGrpSpPr/>
          <p:nvPr/>
        </p:nvGrpSpPr>
        <p:grpSpPr>
          <a:xfrm>
            <a:off x="6425535" y="2671763"/>
            <a:ext cx="2916555" cy="3091180"/>
            <a:chOff x="6425535" y="2671763"/>
            <a:chExt cx="2916555" cy="3091180"/>
          </a:xfrm>
        </p:grpSpPr>
        <p:sp>
          <p:nvSpPr>
            <p:cNvPr id="384" name="object 384"/>
            <p:cNvSpPr/>
            <p:nvPr/>
          </p:nvSpPr>
          <p:spPr>
            <a:xfrm>
              <a:off x="8635336" y="5172075"/>
              <a:ext cx="690880" cy="5080"/>
            </a:xfrm>
            <a:custGeom>
              <a:avLst/>
              <a:gdLst/>
              <a:ahLst/>
              <a:cxnLst/>
              <a:rect l="l" t="t" r="r" b="b"/>
              <a:pathLst>
                <a:path w="690879" h="5079">
                  <a:moveTo>
                    <a:pt x="0" y="0"/>
                  </a:moveTo>
                  <a:lnTo>
                    <a:pt x="690562" y="4763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8644861" y="5310187"/>
              <a:ext cx="690880" cy="5080"/>
            </a:xfrm>
            <a:custGeom>
              <a:avLst/>
              <a:gdLst/>
              <a:ahLst/>
              <a:cxnLst/>
              <a:rect l="l" t="t" r="r" b="b"/>
              <a:pathLst>
                <a:path w="690879" h="5079">
                  <a:moveTo>
                    <a:pt x="0" y="0"/>
                  </a:moveTo>
                  <a:lnTo>
                    <a:pt x="690562" y="4763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8644861" y="5448300"/>
              <a:ext cx="690880" cy="5080"/>
            </a:xfrm>
            <a:custGeom>
              <a:avLst/>
              <a:gdLst/>
              <a:ahLst/>
              <a:cxnLst/>
              <a:rect l="l" t="t" r="r" b="b"/>
              <a:pathLst>
                <a:path w="690879" h="5079">
                  <a:moveTo>
                    <a:pt x="0" y="0"/>
                  </a:moveTo>
                  <a:lnTo>
                    <a:pt x="690562" y="4763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8327360" y="4814888"/>
              <a:ext cx="304800" cy="942973"/>
            </a:xfrm>
            <a:prstGeom prst="rect">
              <a:avLst/>
            </a:prstGeom>
            <a:blipFill>
              <a:blip r:embed="rId1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8327360" y="4814888"/>
              <a:ext cx="304800" cy="942975"/>
            </a:xfrm>
            <a:custGeom>
              <a:avLst/>
              <a:gdLst/>
              <a:ahLst/>
              <a:cxnLst/>
              <a:rect l="l" t="t" r="r" b="b"/>
              <a:pathLst>
                <a:path w="304800" h="942975">
                  <a:moveTo>
                    <a:pt x="0" y="942974"/>
                  </a:moveTo>
                  <a:lnTo>
                    <a:pt x="304799" y="0"/>
                  </a:lnTo>
                  <a:lnTo>
                    <a:pt x="304799" y="817562"/>
                  </a:lnTo>
                  <a:lnTo>
                    <a:pt x="0" y="942974"/>
                  </a:lnTo>
                  <a:close/>
                </a:path>
              </a:pathLst>
            </a:custGeom>
            <a:ln w="952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6474739" y="2671775"/>
              <a:ext cx="676275" cy="485775"/>
            </a:xfrm>
            <a:custGeom>
              <a:avLst/>
              <a:gdLst/>
              <a:ahLst/>
              <a:cxnLst/>
              <a:rect l="l" t="t" r="r" b="b"/>
              <a:pathLst>
                <a:path w="676275" h="485775">
                  <a:moveTo>
                    <a:pt x="676275" y="0"/>
                  </a:moveTo>
                  <a:lnTo>
                    <a:pt x="0" y="0"/>
                  </a:lnTo>
                  <a:lnTo>
                    <a:pt x="0" y="33324"/>
                  </a:lnTo>
                  <a:lnTo>
                    <a:pt x="0" y="485775"/>
                  </a:lnTo>
                  <a:lnTo>
                    <a:pt x="676275" y="485775"/>
                  </a:lnTo>
                  <a:lnTo>
                    <a:pt x="676275" y="33324"/>
                  </a:lnTo>
                  <a:lnTo>
                    <a:pt x="676275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6431885" y="2705100"/>
              <a:ext cx="690880" cy="495300"/>
            </a:xfrm>
            <a:custGeom>
              <a:avLst/>
              <a:gdLst/>
              <a:ahLst/>
              <a:cxnLst/>
              <a:rect l="l" t="t" r="r" b="b"/>
              <a:pathLst>
                <a:path w="690879" h="495300">
                  <a:moveTo>
                    <a:pt x="690561" y="0"/>
                  </a:moveTo>
                  <a:lnTo>
                    <a:pt x="0" y="0"/>
                  </a:lnTo>
                  <a:lnTo>
                    <a:pt x="0" y="495300"/>
                  </a:lnTo>
                  <a:lnTo>
                    <a:pt x="690561" y="495300"/>
                  </a:lnTo>
                  <a:lnTo>
                    <a:pt x="6905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6431885" y="2705100"/>
              <a:ext cx="690880" cy="495300"/>
            </a:xfrm>
            <a:custGeom>
              <a:avLst/>
              <a:gdLst/>
              <a:ahLst/>
              <a:cxnLst/>
              <a:rect l="l" t="t" r="r" b="b"/>
              <a:pathLst>
                <a:path w="690879" h="495300">
                  <a:moveTo>
                    <a:pt x="0" y="0"/>
                  </a:moveTo>
                  <a:lnTo>
                    <a:pt x="690561" y="0"/>
                  </a:lnTo>
                  <a:lnTo>
                    <a:pt x="690561" y="495299"/>
                  </a:lnTo>
                  <a:lnTo>
                    <a:pt x="0" y="4952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2" name="object 392"/>
          <p:cNvSpPr txBox="1"/>
          <p:nvPr/>
        </p:nvSpPr>
        <p:spPr>
          <a:xfrm>
            <a:off x="6555106" y="2700020"/>
            <a:ext cx="5962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ahoma"/>
                <a:cs typeface="Tahoma"/>
              </a:rPr>
              <a:t>network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93" name="object 393"/>
          <p:cNvSpPr txBox="1"/>
          <p:nvPr/>
        </p:nvSpPr>
        <p:spPr>
          <a:xfrm>
            <a:off x="6438235" y="2852420"/>
            <a:ext cx="7131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ahoma"/>
                <a:cs typeface="Tahoma"/>
              </a:rPr>
              <a:t>data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link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94" name="object 394"/>
          <p:cNvSpPr txBox="1"/>
          <p:nvPr/>
        </p:nvSpPr>
        <p:spPr>
          <a:xfrm>
            <a:off x="6438235" y="3004820"/>
            <a:ext cx="7131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Tahoma"/>
                <a:cs typeface="Tahoma"/>
              </a:rPr>
              <a:t>physical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95" name="object 395"/>
          <p:cNvGrpSpPr/>
          <p:nvPr/>
        </p:nvGrpSpPr>
        <p:grpSpPr>
          <a:xfrm>
            <a:off x="6420773" y="2851150"/>
            <a:ext cx="1546225" cy="777875"/>
            <a:chOff x="6420773" y="2851150"/>
            <a:chExt cx="1546225" cy="777875"/>
          </a:xfrm>
        </p:grpSpPr>
        <p:sp>
          <p:nvSpPr>
            <p:cNvPr id="396" name="object 396"/>
            <p:cNvSpPr/>
            <p:nvPr/>
          </p:nvSpPr>
          <p:spPr>
            <a:xfrm>
              <a:off x="6427123" y="3009900"/>
              <a:ext cx="690880" cy="5080"/>
            </a:xfrm>
            <a:custGeom>
              <a:avLst/>
              <a:gdLst/>
              <a:ahLst/>
              <a:cxnLst/>
              <a:rect l="l" t="t" r="r" b="b"/>
              <a:pathLst>
                <a:path w="690879" h="5080">
                  <a:moveTo>
                    <a:pt x="0" y="0"/>
                  </a:moveTo>
                  <a:lnTo>
                    <a:pt x="690562" y="476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6436648" y="2857500"/>
              <a:ext cx="690880" cy="5080"/>
            </a:xfrm>
            <a:custGeom>
              <a:avLst/>
              <a:gdLst/>
              <a:ahLst/>
              <a:cxnLst/>
              <a:rect l="l" t="t" r="r" b="b"/>
              <a:pathLst>
                <a:path w="690879" h="5080">
                  <a:moveTo>
                    <a:pt x="0" y="0"/>
                  </a:moveTo>
                  <a:lnTo>
                    <a:pt x="690561" y="476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7290714" y="3094050"/>
              <a:ext cx="676275" cy="485775"/>
            </a:xfrm>
            <a:custGeom>
              <a:avLst/>
              <a:gdLst/>
              <a:ahLst/>
              <a:cxnLst/>
              <a:rect l="l" t="t" r="r" b="b"/>
              <a:pathLst>
                <a:path w="676275" h="485775">
                  <a:moveTo>
                    <a:pt x="676275" y="0"/>
                  </a:moveTo>
                  <a:lnTo>
                    <a:pt x="0" y="0"/>
                  </a:lnTo>
                  <a:lnTo>
                    <a:pt x="0" y="33324"/>
                  </a:lnTo>
                  <a:lnTo>
                    <a:pt x="0" y="485775"/>
                  </a:lnTo>
                  <a:lnTo>
                    <a:pt x="676275" y="485775"/>
                  </a:lnTo>
                  <a:lnTo>
                    <a:pt x="676275" y="33324"/>
                  </a:lnTo>
                  <a:lnTo>
                    <a:pt x="676275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7247860" y="3127375"/>
              <a:ext cx="690880" cy="495300"/>
            </a:xfrm>
            <a:custGeom>
              <a:avLst/>
              <a:gdLst/>
              <a:ahLst/>
              <a:cxnLst/>
              <a:rect l="l" t="t" r="r" b="b"/>
              <a:pathLst>
                <a:path w="690879" h="495300">
                  <a:moveTo>
                    <a:pt x="690561" y="0"/>
                  </a:moveTo>
                  <a:lnTo>
                    <a:pt x="0" y="0"/>
                  </a:lnTo>
                  <a:lnTo>
                    <a:pt x="0" y="495300"/>
                  </a:lnTo>
                  <a:lnTo>
                    <a:pt x="690561" y="495300"/>
                  </a:lnTo>
                  <a:lnTo>
                    <a:pt x="6905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7247860" y="3127375"/>
              <a:ext cx="690880" cy="495300"/>
            </a:xfrm>
            <a:custGeom>
              <a:avLst/>
              <a:gdLst/>
              <a:ahLst/>
              <a:cxnLst/>
              <a:rect l="l" t="t" r="r" b="b"/>
              <a:pathLst>
                <a:path w="690879" h="495300">
                  <a:moveTo>
                    <a:pt x="0" y="0"/>
                  </a:moveTo>
                  <a:lnTo>
                    <a:pt x="690561" y="0"/>
                  </a:lnTo>
                  <a:lnTo>
                    <a:pt x="690561" y="495299"/>
                  </a:lnTo>
                  <a:lnTo>
                    <a:pt x="0" y="4952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1" name="object 401"/>
          <p:cNvSpPr txBox="1"/>
          <p:nvPr/>
        </p:nvSpPr>
        <p:spPr>
          <a:xfrm>
            <a:off x="7358381" y="3122295"/>
            <a:ext cx="4781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ahoma"/>
                <a:cs typeface="Tahoma"/>
              </a:rPr>
              <a:t>network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02" name="object 402"/>
          <p:cNvSpPr txBox="1"/>
          <p:nvPr/>
        </p:nvSpPr>
        <p:spPr>
          <a:xfrm>
            <a:off x="7345607" y="3274695"/>
            <a:ext cx="5035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" marR="5080" indent="-177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ahoma"/>
                <a:cs typeface="Tahoma"/>
              </a:rPr>
              <a:t>data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link  </a:t>
            </a:r>
            <a:r>
              <a:rPr sz="1000" spc="-5" dirty="0">
                <a:latin typeface="Tahoma"/>
                <a:cs typeface="Tahoma"/>
              </a:rPr>
              <a:t>physical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403" name="object 403"/>
          <p:cNvGrpSpPr/>
          <p:nvPr/>
        </p:nvGrpSpPr>
        <p:grpSpPr>
          <a:xfrm>
            <a:off x="7236747" y="2543175"/>
            <a:ext cx="739775" cy="900430"/>
            <a:chOff x="7236747" y="2543175"/>
            <a:chExt cx="739775" cy="900430"/>
          </a:xfrm>
        </p:grpSpPr>
        <p:sp>
          <p:nvSpPr>
            <p:cNvPr id="404" name="object 404"/>
            <p:cNvSpPr/>
            <p:nvPr/>
          </p:nvSpPr>
          <p:spPr>
            <a:xfrm>
              <a:off x="7243097" y="3432175"/>
              <a:ext cx="690880" cy="5080"/>
            </a:xfrm>
            <a:custGeom>
              <a:avLst/>
              <a:gdLst/>
              <a:ahLst/>
              <a:cxnLst/>
              <a:rect l="l" t="t" r="r" b="b"/>
              <a:pathLst>
                <a:path w="690879" h="5079">
                  <a:moveTo>
                    <a:pt x="0" y="0"/>
                  </a:moveTo>
                  <a:lnTo>
                    <a:pt x="690561" y="476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7252622" y="3279775"/>
              <a:ext cx="690880" cy="5080"/>
            </a:xfrm>
            <a:custGeom>
              <a:avLst/>
              <a:gdLst/>
              <a:ahLst/>
              <a:cxnLst/>
              <a:rect l="l" t="t" r="r" b="b"/>
              <a:pathLst>
                <a:path w="690879" h="5079">
                  <a:moveTo>
                    <a:pt x="0" y="0"/>
                  </a:moveTo>
                  <a:lnTo>
                    <a:pt x="690561" y="476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7300247" y="2549524"/>
              <a:ext cx="676275" cy="452755"/>
            </a:xfrm>
            <a:custGeom>
              <a:avLst/>
              <a:gdLst/>
              <a:ahLst/>
              <a:cxnLst/>
              <a:rect l="l" t="t" r="r" b="b"/>
              <a:pathLst>
                <a:path w="676275" h="452755">
                  <a:moveTo>
                    <a:pt x="0" y="452438"/>
                  </a:moveTo>
                  <a:lnTo>
                    <a:pt x="676275" y="452438"/>
                  </a:lnTo>
                  <a:lnTo>
                    <a:pt x="676275" y="0"/>
                  </a:lnTo>
                  <a:lnTo>
                    <a:pt x="0" y="0"/>
                  </a:lnTo>
                  <a:lnTo>
                    <a:pt x="0" y="452438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7257386" y="2549524"/>
              <a:ext cx="690880" cy="495300"/>
            </a:xfrm>
            <a:custGeom>
              <a:avLst/>
              <a:gdLst/>
              <a:ahLst/>
              <a:cxnLst/>
              <a:rect l="l" t="t" r="r" b="b"/>
              <a:pathLst>
                <a:path w="690879" h="495300">
                  <a:moveTo>
                    <a:pt x="690561" y="0"/>
                  </a:moveTo>
                  <a:lnTo>
                    <a:pt x="0" y="0"/>
                  </a:lnTo>
                  <a:lnTo>
                    <a:pt x="0" y="495300"/>
                  </a:lnTo>
                  <a:lnTo>
                    <a:pt x="690561" y="495300"/>
                  </a:lnTo>
                  <a:lnTo>
                    <a:pt x="6905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7257385" y="2549525"/>
              <a:ext cx="690880" cy="495300"/>
            </a:xfrm>
            <a:custGeom>
              <a:avLst/>
              <a:gdLst/>
              <a:ahLst/>
              <a:cxnLst/>
              <a:rect l="l" t="t" r="r" b="b"/>
              <a:pathLst>
                <a:path w="690879" h="495300">
                  <a:moveTo>
                    <a:pt x="0" y="0"/>
                  </a:moveTo>
                  <a:lnTo>
                    <a:pt x="690561" y="0"/>
                  </a:lnTo>
                  <a:lnTo>
                    <a:pt x="690561" y="495299"/>
                  </a:lnTo>
                  <a:lnTo>
                    <a:pt x="0" y="4952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9" name="object 409"/>
          <p:cNvSpPr txBox="1"/>
          <p:nvPr/>
        </p:nvSpPr>
        <p:spPr>
          <a:xfrm>
            <a:off x="7300246" y="2549525"/>
            <a:ext cx="666750" cy="4527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67310" marR="113030" indent="12700" algn="just">
              <a:lnSpc>
                <a:spcPct val="100000"/>
              </a:lnSpc>
              <a:spcBef>
                <a:spcPts val="60"/>
              </a:spcBef>
            </a:pPr>
            <a:r>
              <a:rPr sz="1000" dirty="0">
                <a:latin typeface="Tahoma"/>
                <a:cs typeface="Tahoma"/>
              </a:rPr>
              <a:t>network  data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link  </a:t>
            </a:r>
            <a:r>
              <a:rPr sz="1000" spc="-5" dirty="0">
                <a:latin typeface="Tahoma"/>
                <a:cs typeface="Tahoma"/>
              </a:rPr>
              <a:t>physical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410" name="object 410"/>
          <p:cNvGrpSpPr/>
          <p:nvPr/>
        </p:nvGrpSpPr>
        <p:grpSpPr>
          <a:xfrm>
            <a:off x="7025610" y="2695575"/>
            <a:ext cx="933450" cy="1543050"/>
            <a:chOff x="7025610" y="2695575"/>
            <a:chExt cx="933450" cy="1543050"/>
          </a:xfrm>
        </p:grpSpPr>
        <p:sp>
          <p:nvSpPr>
            <p:cNvPr id="411" name="object 411"/>
            <p:cNvSpPr/>
            <p:nvPr/>
          </p:nvSpPr>
          <p:spPr>
            <a:xfrm>
              <a:off x="7252622" y="2854325"/>
              <a:ext cx="690880" cy="5080"/>
            </a:xfrm>
            <a:custGeom>
              <a:avLst/>
              <a:gdLst/>
              <a:ahLst/>
              <a:cxnLst/>
              <a:rect l="l" t="t" r="r" b="b"/>
              <a:pathLst>
                <a:path w="690879" h="5080">
                  <a:moveTo>
                    <a:pt x="0" y="0"/>
                  </a:moveTo>
                  <a:lnTo>
                    <a:pt x="690561" y="476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7262147" y="2701925"/>
              <a:ext cx="690880" cy="5080"/>
            </a:xfrm>
            <a:custGeom>
              <a:avLst/>
              <a:gdLst/>
              <a:ahLst/>
              <a:cxnLst/>
              <a:rect l="l" t="t" r="r" b="b"/>
              <a:pathLst>
                <a:path w="690879" h="5080">
                  <a:moveTo>
                    <a:pt x="0" y="0"/>
                  </a:moveTo>
                  <a:lnTo>
                    <a:pt x="690561" y="476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7074814" y="3703650"/>
              <a:ext cx="676275" cy="485775"/>
            </a:xfrm>
            <a:custGeom>
              <a:avLst/>
              <a:gdLst/>
              <a:ahLst/>
              <a:cxnLst/>
              <a:rect l="l" t="t" r="r" b="b"/>
              <a:pathLst>
                <a:path w="676275" h="485775">
                  <a:moveTo>
                    <a:pt x="676275" y="0"/>
                  </a:moveTo>
                  <a:lnTo>
                    <a:pt x="0" y="0"/>
                  </a:lnTo>
                  <a:lnTo>
                    <a:pt x="0" y="33324"/>
                  </a:lnTo>
                  <a:lnTo>
                    <a:pt x="0" y="485775"/>
                  </a:lnTo>
                  <a:lnTo>
                    <a:pt x="676275" y="485775"/>
                  </a:lnTo>
                  <a:lnTo>
                    <a:pt x="676275" y="33324"/>
                  </a:lnTo>
                  <a:lnTo>
                    <a:pt x="676275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7031952" y="3736974"/>
              <a:ext cx="690880" cy="495300"/>
            </a:xfrm>
            <a:custGeom>
              <a:avLst/>
              <a:gdLst/>
              <a:ahLst/>
              <a:cxnLst/>
              <a:rect l="l" t="t" r="r" b="b"/>
              <a:pathLst>
                <a:path w="690879" h="495300">
                  <a:moveTo>
                    <a:pt x="690562" y="0"/>
                  </a:moveTo>
                  <a:lnTo>
                    <a:pt x="0" y="0"/>
                  </a:lnTo>
                  <a:lnTo>
                    <a:pt x="0" y="471500"/>
                  </a:lnTo>
                  <a:lnTo>
                    <a:pt x="0" y="495300"/>
                  </a:lnTo>
                  <a:lnTo>
                    <a:pt x="690562" y="495300"/>
                  </a:lnTo>
                  <a:lnTo>
                    <a:pt x="690562" y="471500"/>
                  </a:lnTo>
                  <a:lnTo>
                    <a:pt x="6905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7031960" y="3736975"/>
              <a:ext cx="690880" cy="495300"/>
            </a:xfrm>
            <a:custGeom>
              <a:avLst/>
              <a:gdLst/>
              <a:ahLst/>
              <a:cxnLst/>
              <a:rect l="l" t="t" r="r" b="b"/>
              <a:pathLst>
                <a:path w="690879" h="495300">
                  <a:moveTo>
                    <a:pt x="0" y="0"/>
                  </a:moveTo>
                  <a:lnTo>
                    <a:pt x="690561" y="0"/>
                  </a:lnTo>
                  <a:lnTo>
                    <a:pt x="690561" y="495299"/>
                  </a:lnTo>
                  <a:lnTo>
                    <a:pt x="0" y="4952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6" name="object 416"/>
          <p:cNvSpPr txBox="1"/>
          <p:nvPr/>
        </p:nvSpPr>
        <p:spPr>
          <a:xfrm>
            <a:off x="7129707" y="3731895"/>
            <a:ext cx="5035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ahoma"/>
                <a:cs typeface="Tahoma"/>
              </a:rPr>
              <a:t>network  data</a:t>
            </a:r>
            <a:r>
              <a:rPr sz="1000" spc="-10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link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17" name="object 417"/>
          <p:cNvSpPr txBox="1"/>
          <p:nvPr/>
        </p:nvSpPr>
        <p:spPr>
          <a:xfrm>
            <a:off x="7147101" y="4036695"/>
            <a:ext cx="4686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ahoma"/>
                <a:cs typeface="Tahoma"/>
              </a:rPr>
              <a:t>p</a:t>
            </a:r>
            <a:r>
              <a:rPr sz="1000" spc="-10" dirty="0">
                <a:latin typeface="Tahoma"/>
                <a:cs typeface="Tahoma"/>
              </a:rPr>
              <a:t>h</a:t>
            </a:r>
            <a:r>
              <a:rPr sz="1000" dirty="0">
                <a:latin typeface="Tahoma"/>
                <a:cs typeface="Tahoma"/>
              </a:rPr>
              <a:t>ysical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418" name="object 418"/>
          <p:cNvGrpSpPr/>
          <p:nvPr/>
        </p:nvGrpSpPr>
        <p:grpSpPr>
          <a:xfrm>
            <a:off x="7020846" y="3883025"/>
            <a:ext cx="1317625" cy="860425"/>
            <a:chOff x="7020846" y="3883025"/>
            <a:chExt cx="1317625" cy="860425"/>
          </a:xfrm>
        </p:grpSpPr>
        <p:sp>
          <p:nvSpPr>
            <p:cNvPr id="419" name="object 419"/>
            <p:cNvSpPr/>
            <p:nvPr/>
          </p:nvSpPr>
          <p:spPr>
            <a:xfrm>
              <a:off x="7027196" y="4041775"/>
              <a:ext cx="690880" cy="5080"/>
            </a:xfrm>
            <a:custGeom>
              <a:avLst/>
              <a:gdLst/>
              <a:ahLst/>
              <a:cxnLst/>
              <a:rect l="l" t="t" r="r" b="b"/>
              <a:pathLst>
                <a:path w="690879" h="5079">
                  <a:moveTo>
                    <a:pt x="0" y="0"/>
                  </a:moveTo>
                  <a:lnTo>
                    <a:pt x="690561" y="476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7036722" y="3889375"/>
              <a:ext cx="690880" cy="5080"/>
            </a:xfrm>
            <a:custGeom>
              <a:avLst/>
              <a:gdLst/>
              <a:ahLst/>
              <a:cxnLst/>
              <a:rect l="l" t="t" r="r" b="b"/>
              <a:pathLst>
                <a:path w="690879" h="5079">
                  <a:moveTo>
                    <a:pt x="0" y="0"/>
                  </a:moveTo>
                  <a:lnTo>
                    <a:pt x="690561" y="476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7662189" y="4208474"/>
              <a:ext cx="676275" cy="485775"/>
            </a:xfrm>
            <a:custGeom>
              <a:avLst/>
              <a:gdLst/>
              <a:ahLst/>
              <a:cxnLst/>
              <a:rect l="l" t="t" r="r" b="b"/>
              <a:pathLst>
                <a:path w="676275" h="485775">
                  <a:moveTo>
                    <a:pt x="676275" y="0"/>
                  </a:moveTo>
                  <a:lnTo>
                    <a:pt x="0" y="0"/>
                  </a:lnTo>
                  <a:lnTo>
                    <a:pt x="0" y="33324"/>
                  </a:lnTo>
                  <a:lnTo>
                    <a:pt x="0" y="442899"/>
                  </a:lnTo>
                  <a:lnTo>
                    <a:pt x="0" y="485775"/>
                  </a:lnTo>
                  <a:lnTo>
                    <a:pt x="676275" y="485775"/>
                  </a:lnTo>
                  <a:lnTo>
                    <a:pt x="676275" y="442899"/>
                  </a:lnTo>
                  <a:lnTo>
                    <a:pt x="676275" y="33324"/>
                  </a:lnTo>
                  <a:lnTo>
                    <a:pt x="676275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7619326" y="4241799"/>
              <a:ext cx="690880" cy="495300"/>
            </a:xfrm>
            <a:custGeom>
              <a:avLst/>
              <a:gdLst/>
              <a:ahLst/>
              <a:cxnLst/>
              <a:rect l="l" t="t" r="r" b="b"/>
              <a:pathLst>
                <a:path w="690879" h="495300">
                  <a:moveTo>
                    <a:pt x="690562" y="0"/>
                  </a:moveTo>
                  <a:lnTo>
                    <a:pt x="0" y="0"/>
                  </a:lnTo>
                  <a:lnTo>
                    <a:pt x="0" y="376250"/>
                  </a:lnTo>
                  <a:lnTo>
                    <a:pt x="0" y="495300"/>
                  </a:lnTo>
                  <a:lnTo>
                    <a:pt x="690562" y="495300"/>
                  </a:lnTo>
                  <a:lnTo>
                    <a:pt x="690562" y="376250"/>
                  </a:lnTo>
                  <a:lnTo>
                    <a:pt x="6905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7619335" y="4241800"/>
              <a:ext cx="690880" cy="495300"/>
            </a:xfrm>
            <a:custGeom>
              <a:avLst/>
              <a:gdLst/>
              <a:ahLst/>
              <a:cxnLst/>
              <a:rect l="l" t="t" r="r" b="b"/>
              <a:pathLst>
                <a:path w="690879" h="495300">
                  <a:moveTo>
                    <a:pt x="0" y="0"/>
                  </a:moveTo>
                  <a:lnTo>
                    <a:pt x="690561" y="0"/>
                  </a:lnTo>
                  <a:lnTo>
                    <a:pt x="690561" y="495299"/>
                  </a:lnTo>
                  <a:lnTo>
                    <a:pt x="0" y="4952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4" name="object 424"/>
          <p:cNvSpPr txBox="1"/>
          <p:nvPr/>
        </p:nvSpPr>
        <p:spPr>
          <a:xfrm>
            <a:off x="7717082" y="4236720"/>
            <a:ext cx="5035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ahoma"/>
                <a:cs typeface="Tahoma"/>
              </a:rPr>
              <a:t>network  data</a:t>
            </a:r>
            <a:r>
              <a:rPr sz="1000" spc="-10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link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25" name="object 425"/>
          <p:cNvSpPr txBox="1"/>
          <p:nvPr/>
        </p:nvSpPr>
        <p:spPr>
          <a:xfrm>
            <a:off x="7734476" y="4541520"/>
            <a:ext cx="4686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ahoma"/>
                <a:cs typeface="Tahoma"/>
              </a:rPr>
              <a:t>p</a:t>
            </a:r>
            <a:r>
              <a:rPr sz="1000" spc="-10" dirty="0">
                <a:latin typeface="Tahoma"/>
                <a:cs typeface="Tahoma"/>
              </a:rPr>
              <a:t>h</a:t>
            </a:r>
            <a:r>
              <a:rPr sz="1000" dirty="0">
                <a:latin typeface="Tahoma"/>
                <a:cs typeface="Tahoma"/>
              </a:rPr>
              <a:t>ysical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426" name="object 426"/>
          <p:cNvGrpSpPr/>
          <p:nvPr/>
        </p:nvGrpSpPr>
        <p:grpSpPr>
          <a:xfrm>
            <a:off x="7101810" y="4387850"/>
            <a:ext cx="1219200" cy="765175"/>
            <a:chOff x="7101810" y="4387850"/>
            <a:chExt cx="1219200" cy="765175"/>
          </a:xfrm>
        </p:grpSpPr>
        <p:sp>
          <p:nvSpPr>
            <p:cNvPr id="427" name="object 427"/>
            <p:cNvSpPr/>
            <p:nvPr/>
          </p:nvSpPr>
          <p:spPr>
            <a:xfrm>
              <a:off x="7614572" y="4546600"/>
              <a:ext cx="690880" cy="5080"/>
            </a:xfrm>
            <a:custGeom>
              <a:avLst/>
              <a:gdLst/>
              <a:ahLst/>
              <a:cxnLst/>
              <a:rect l="l" t="t" r="r" b="b"/>
              <a:pathLst>
                <a:path w="690879" h="5079">
                  <a:moveTo>
                    <a:pt x="0" y="0"/>
                  </a:moveTo>
                  <a:lnTo>
                    <a:pt x="690561" y="4763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7624097" y="4394200"/>
              <a:ext cx="690880" cy="5080"/>
            </a:xfrm>
            <a:custGeom>
              <a:avLst/>
              <a:gdLst/>
              <a:ahLst/>
              <a:cxnLst/>
              <a:rect l="l" t="t" r="r" b="b"/>
              <a:pathLst>
                <a:path w="690879" h="5079">
                  <a:moveTo>
                    <a:pt x="0" y="0"/>
                  </a:moveTo>
                  <a:lnTo>
                    <a:pt x="690561" y="476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7151014" y="4618049"/>
              <a:ext cx="676275" cy="485775"/>
            </a:xfrm>
            <a:custGeom>
              <a:avLst/>
              <a:gdLst/>
              <a:ahLst/>
              <a:cxnLst/>
              <a:rect l="l" t="t" r="r" b="b"/>
              <a:pathLst>
                <a:path w="676275" h="485775">
                  <a:moveTo>
                    <a:pt x="676275" y="0"/>
                  </a:moveTo>
                  <a:lnTo>
                    <a:pt x="0" y="0"/>
                  </a:lnTo>
                  <a:lnTo>
                    <a:pt x="0" y="33324"/>
                  </a:lnTo>
                  <a:lnTo>
                    <a:pt x="0" y="430199"/>
                  </a:lnTo>
                  <a:lnTo>
                    <a:pt x="0" y="485775"/>
                  </a:lnTo>
                  <a:lnTo>
                    <a:pt x="676275" y="485775"/>
                  </a:lnTo>
                  <a:lnTo>
                    <a:pt x="676275" y="430199"/>
                  </a:lnTo>
                  <a:lnTo>
                    <a:pt x="676275" y="33324"/>
                  </a:lnTo>
                  <a:lnTo>
                    <a:pt x="676275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7108160" y="4651374"/>
              <a:ext cx="690880" cy="495300"/>
            </a:xfrm>
            <a:custGeom>
              <a:avLst/>
              <a:gdLst/>
              <a:ahLst/>
              <a:cxnLst/>
              <a:rect l="l" t="t" r="r" b="b"/>
              <a:pathLst>
                <a:path w="690879" h="495300">
                  <a:moveTo>
                    <a:pt x="690561" y="0"/>
                  </a:moveTo>
                  <a:lnTo>
                    <a:pt x="0" y="0"/>
                  </a:lnTo>
                  <a:lnTo>
                    <a:pt x="0" y="495300"/>
                  </a:lnTo>
                  <a:lnTo>
                    <a:pt x="690561" y="495300"/>
                  </a:lnTo>
                  <a:lnTo>
                    <a:pt x="6905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7108160" y="4651374"/>
              <a:ext cx="690880" cy="495300"/>
            </a:xfrm>
            <a:custGeom>
              <a:avLst/>
              <a:gdLst/>
              <a:ahLst/>
              <a:cxnLst/>
              <a:rect l="l" t="t" r="r" b="b"/>
              <a:pathLst>
                <a:path w="690879" h="495300">
                  <a:moveTo>
                    <a:pt x="0" y="0"/>
                  </a:moveTo>
                  <a:lnTo>
                    <a:pt x="690561" y="0"/>
                  </a:lnTo>
                  <a:lnTo>
                    <a:pt x="690561" y="495299"/>
                  </a:lnTo>
                  <a:lnTo>
                    <a:pt x="0" y="4952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2" name="object 432"/>
          <p:cNvSpPr txBox="1"/>
          <p:nvPr/>
        </p:nvSpPr>
        <p:spPr>
          <a:xfrm>
            <a:off x="7218681" y="4646295"/>
            <a:ext cx="4781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ahoma"/>
                <a:cs typeface="Tahoma"/>
              </a:rPr>
              <a:t>network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33" name="object 433"/>
          <p:cNvSpPr txBox="1"/>
          <p:nvPr/>
        </p:nvSpPr>
        <p:spPr>
          <a:xfrm>
            <a:off x="7114510" y="4798695"/>
            <a:ext cx="6781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285" marR="87630" indent="-177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ahoma"/>
                <a:cs typeface="Tahoma"/>
              </a:rPr>
              <a:t>data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link  </a:t>
            </a:r>
            <a:r>
              <a:rPr sz="1000" spc="-5" dirty="0">
                <a:latin typeface="Tahoma"/>
                <a:cs typeface="Tahoma"/>
              </a:rPr>
              <a:t>physical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434" name="object 434"/>
          <p:cNvGrpSpPr/>
          <p:nvPr/>
        </p:nvGrpSpPr>
        <p:grpSpPr>
          <a:xfrm>
            <a:off x="7097047" y="4797425"/>
            <a:ext cx="1377950" cy="752475"/>
            <a:chOff x="7097047" y="4797425"/>
            <a:chExt cx="1377950" cy="752475"/>
          </a:xfrm>
        </p:grpSpPr>
        <p:sp>
          <p:nvSpPr>
            <p:cNvPr id="435" name="object 435"/>
            <p:cNvSpPr/>
            <p:nvPr/>
          </p:nvSpPr>
          <p:spPr>
            <a:xfrm>
              <a:off x="7103397" y="4956175"/>
              <a:ext cx="690880" cy="5080"/>
            </a:xfrm>
            <a:custGeom>
              <a:avLst/>
              <a:gdLst/>
              <a:ahLst/>
              <a:cxnLst/>
              <a:rect l="l" t="t" r="r" b="b"/>
              <a:pathLst>
                <a:path w="690879" h="5079">
                  <a:moveTo>
                    <a:pt x="0" y="0"/>
                  </a:moveTo>
                  <a:lnTo>
                    <a:pt x="690561" y="4763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7112922" y="4803775"/>
              <a:ext cx="690880" cy="5080"/>
            </a:xfrm>
            <a:custGeom>
              <a:avLst/>
              <a:gdLst/>
              <a:ahLst/>
              <a:cxnLst/>
              <a:rect l="l" t="t" r="r" b="b"/>
              <a:pathLst>
                <a:path w="690879" h="5079">
                  <a:moveTo>
                    <a:pt x="0" y="0"/>
                  </a:moveTo>
                  <a:lnTo>
                    <a:pt x="690561" y="4763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7798715" y="5014912"/>
              <a:ext cx="676275" cy="485775"/>
            </a:xfrm>
            <a:custGeom>
              <a:avLst/>
              <a:gdLst/>
              <a:ahLst/>
              <a:cxnLst/>
              <a:rect l="l" t="t" r="r" b="b"/>
              <a:pathLst>
                <a:path w="676275" h="485775">
                  <a:moveTo>
                    <a:pt x="676275" y="0"/>
                  </a:moveTo>
                  <a:lnTo>
                    <a:pt x="0" y="0"/>
                  </a:lnTo>
                  <a:lnTo>
                    <a:pt x="0" y="33337"/>
                  </a:lnTo>
                  <a:lnTo>
                    <a:pt x="0" y="485775"/>
                  </a:lnTo>
                  <a:lnTo>
                    <a:pt x="676275" y="485775"/>
                  </a:lnTo>
                  <a:lnTo>
                    <a:pt x="676275" y="33337"/>
                  </a:lnTo>
                  <a:lnTo>
                    <a:pt x="676275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7755861" y="5048250"/>
              <a:ext cx="690880" cy="495300"/>
            </a:xfrm>
            <a:custGeom>
              <a:avLst/>
              <a:gdLst/>
              <a:ahLst/>
              <a:cxnLst/>
              <a:rect l="l" t="t" r="r" b="b"/>
              <a:pathLst>
                <a:path w="690879" h="495300">
                  <a:moveTo>
                    <a:pt x="690561" y="0"/>
                  </a:moveTo>
                  <a:lnTo>
                    <a:pt x="0" y="0"/>
                  </a:lnTo>
                  <a:lnTo>
                    <a:pt x="0" y="495300"/>
                  </a:lnTo>
                  <a:lnTo>
                    <a:pt x="690561" y="495300"/>
                  </a:lnTo>
                  <a:lnTo>
                    <a:pt x="6905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7755861" y="5048250"/>
              <a:ext cx="690880" cy="495300"/>
            </a:xfrm>
            <a:custGeom>
              <a:avLst/>
              <a:gdLst/>
              <a:ahLst/>
              <a:cxnLst/>
              <a:rect l="l" t="t" r="r" b="b"/>
              <a:pathLst>
                <a:path w="690879" h="495300">
                  <a:moveTo>
                    <a:pt x="0" y="0"/>
                  </a:moveTo>
                  <a:lnTo>
                    <a:pt x="690561" y="0"/>
                  </a:lnTo>
                  <a:lnTo>
                    <a:pt x="690561" y="495299"/>
                  </a:lnTo>
                  <a:lnTo>
                    <a:pt x="0" y="4952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0" name="object 440"/>
          <p:cNvSpPr txBox="1"/>
          <p:nvPr/>
        </p:nvSpPr>
        <p:spPr>
          <a:xfrm>
            <a:off x="7879080" y="5043170"/>
            <a:ext cx="5613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ahoma"/>
                <a:cs typeface="Tahoma"/>
              </a:rPr>
              <a:t>network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41" name="object 441"/>
          <p:cNvSpPr txBox="1"/>
          <p:nvPr/>
        </p:nvSpPr>
        <p:spPr>
          <a:xfrm>
            <a:off x="7798722" y="5195570"/>
            <a:ext cx="6413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ahoma"/>
                <a:cs typeface="Tahoma"/>
              </a:rPr>
              <a:t>data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link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42" name="object 442"/>
          <p:cNvSpPr txBox="1"/>
          <p:nvPr/>
        </p:nvSpPr>
        <p:spPr>
          <a:xfrm>
            <a:off x="7871000" y="5347970"/>
            <a:ext cx="4686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ahoma"/>
                <a:cs typeface="Tahoma"/>
              </a:rPr>
              <a:t>p</a:t>
            </a:r>
            <a:r>
              <a:rPr sz="1000" spc="-10" dirty="0">
                <a:latin typeface="Tahoma"/>
                <a:cs typeface="Tahoma"/>
              </a:rPr>
              <a:t>h</a:t>
            </a:r>
            <a:r>
              <a:rPr sz="1000" dirty="0">
                <a:latin typeface="Tahoma"/>
                <a:cs typeface="Tahoma"/>
              </a:rPr>
              <a:t>ysical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443" name="object 443"/>
          <p:cNvGrpSpPr/>
          <p:nvPr/>
        </p:nvGrpSpPr>
        <p:grpSpPr>
          <a:xfrm>
            <a:off x="6968990" y="2728917"/>
            <a:ext cx="1546860" cy="2635250"/>
            <a:chOff x="6968990" y="2728917"/>
            <a:chExt cx="1546860" cy="2635250"/>
          </a:xfrm>
        </p:grpSpPr>
        <p:sp>
          <p:nvSpPr>
            <p:cNvPr id="444" name="object 444"/>
            <p:cNvSpPr/>
            <p:nvPr/>
          </p:nvSpPr>
          <p:spPr>
            <a:xfrm>
              <a:off x="7751097" y="5353050"/>
              <a:ext cx="690880" cy="5080"/>
            </a:xfrm>
            <a:custGeom>
              <a:avLst/>
              <a:gdLst/>
              <a:ahLst/>
              <a:cxnLst/>
              <a:rect l="l" t="t" r="r" b="b"/>
              <a:pathLst>
                <a:path w="690879" h="5079">
                  <a:moveTo>
                    <a:pt x="0" y="0"/>
                  </a:moveTo>
                  <a:lnTo>
                    <a:pt x="690561" y="4763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7760621" y="5200650"/>
              <a:ext cx="690880" cy="5080"/>
            </a:xfrm>
            <a:custGeom>
              <a:avLst/>
              <a:gdLst/>
              <a:ahLst/>
              <a:cxnLst/>
              <a:rect l="l" t="t" r="r" b="b"/>
              <a:pathLst>
                <a:path w="690879" h="5079">
                  <a:moveTo>
                    <a:pt x="0" y="0"/>
                  </a:moveTo>
                  <a:lnTo>
                    <a:pt x="690561" y="4763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6968990" y="2728917"/>
              <a:ext cx="1546630" cy="1779563"/>
            </a:xfrm>
            <a:prstGeom prst="rect">
              <a:avLst/>
            </a:prstGeom>
            <a:blipFill>
              <a:blip r:embed="rId1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7" name="object 447"/>
          <p:cNvSpPr/>
          <p:nvPr/>
        </p:nvSpPr>
        <p:spPr>
          <a:xfrm>
            <a:off x="6503467" y="2150516"/>
            <a:ext cx="2476500" cy="2865755"/>
          </a:xfrm>
          <a:custGeom>
            <a:avLst/>
            <a:gdLst/>
            <a:ahLst/>
            <a:cxnLst/>
            <a:rect l="l" t="t" r="r" b="b"/>
            <a:pathLst>
              <a:path w="2476500" h="2865754">
                <a:moveTo>
                  <a:pt x="2476360" y="2854007"/>
                </a:moveTo>
                <a:lnTo>
                  <a:pt x="2471267" y="2836443"/>
                </a:lnTo>
                <a:lnTo>
                  <a:pt x="2460079" y="2811576"/>
                </a:lnTo>
                <a:lnTo>
                  <a:pt x="2425522" y="2741345"/>
                </a:lnTo>
                <a:lnTo>
                  <a:pt x="2405202" y="2696680"/>
                </a:lnTo>
                <a:lnTo>
                  <a:pt x="2384907" y="2646108"/>
                </a:lnTo>
                <a:lnTo>
                  <a:pt x="2366149" y="2589987"/>
                </a:lnTo>
                <a:lnTo>
                  <a:pt x="2350452" y="2528659"/>
                </a:lnTo>
                <a:lnTo>
                  <a:pt x="2339352" y="2462466"/>
                </a:lnTo>
                <a:lnTo>
                  <a:pt x="2334387" y="2391778"/>
                </a:lnTo>
                <a:lnTo>
                  <a:pt x="2284082" y="2435555"/>
                </a:lnTo>
                <a:lnTo>
                  <a:pt x="389318" y="258572"/>
                </a:lnTo>
                <a:lnTo>
                  <a:pt x="451586" y="204368"/>
                </a:lnTo>
                <a:lnTo>
                  <a:pt x="382257" y="189699"/>
                </a:lnTo>
                <a:lnTo>
                  <a:pt x="318236" y="169583"/>
                </a:lnTo>
                <a:lnTo>
                  <a:pt x="259664" y="145580"/>
                </a:lnTo>
                <a:lnTo>
                  <a:pt x="206654" y="119253"/>
                </a:lnTo>
                <a:lnTo>
                  <a:pt x="159372" y="92176"/>
                </a:lnTo>
                <a:lnTo>
                  <a:pt x="117932" y="65887"/>
                </a:lnTo>
                <a:lnTo>
                  <a:pt x="53149" y="21971"/>
                </a:lnTo>
                <a:lnTo>
                  <a:pt x="30060" y="7454"/>
                </a:lnTo>
                <a:lnTo>
                  <a:pt x="13373" y="0"/>
                </a:lnTo>
                <a:lnTo>
                  <a:pt x="3213" y="1143"/>
                </a:lnTo>
                <a:lnTo>
                  <a:pt x="0" y="11925"/>
                </a:lnTo>
                <a:lnTo>
                  <a:pt x="4914" y="30378"/>
                </a:lnTo>
                <a:lnTo>
                  <a:pt x="16268" y="56121"/>
                </a:lnTo>
                <a:lnTo>
                  <a:pt x="51498" y="127990"/>
                </a:lnTo>
                <a:lnTo>
                  <a:pt x="71983" y="173355"/>
                </a:lnTo>
                <a:lnTo>
                  <a:pt x="92138" y="224510"/>
                </a:lnTo>
                <a:lnTo>
                  <a:pt x="110248" y="281089"/>
                </a:lnTo>
                <a:lnTo>
                  <a:pt x="124637" y="342696"/>
                </a:lnTo>
                <a:lnTo>
                  <a:pt x="128574" y="371868"/>
                </a:lnTo>
                <a:lnTo>
                  <a:pt x="124688" y="375259"/>
                </a:lnTo>
                <a:lnTo>
                  <a:pt x="129844" y="381190"/>
                </a:lnTo>
                <a:lnTo>
                  <a:pt x="133604" y="408965"/>
                </a:lnTo>
                <a:lnTo>
                  <a:pt x="135458" y="479526"/>
                </a:lnTo>
                <a:lnTo>
                  <a:pt x="180962" y="439928"/>
                </a:lnTo>
                <a:lnTo>
                  <a:pt x="2075726" y="2616911"/>
                </a:lnTo>
                <a:lnTo>
                  <a:pt x="2018258" y="2666923"/>
                </a:lnTo>
                <a:lnTo>
                  <a:pt x="2087880" y="2678493"/>
                </a:lnTo>
                <a:lnTo>
                  <a:pt x="2152281" y="2696527"/>
                </a:lnTo>
                <a:lnTo>
                  <a:pt x="2211324" y="2719273"/>
                </a:lnTo>
                <a:lnTo>
                  <a:pt x="2264854" y="2745016"/>
                </a:lnTo>
                <a:lnTo>
                  <a:pt x="2312746" y="2772041"/>
                </a:lnTo>
                <a:lnTo>
                  <a:pt x="2354859" y="2798584"/>
                </a:lnTo>
                <a:lnTo>
                  <a:pt x="2421178" y="2843390"/>
                </a:lnTo>
                <a:lnTo>
                  <a:pt x="2445105" y="2858185"/>
                </a:lnTo>
                <a:lnTo>
                  <a:pt x="2462707" y="2865602"/>
                </a:lnTo>
                <a:lnTo>
                  <a:pt x="2473820" y="2863913"/>
                </a:lnTo>
                <a:lnTo>
                  <a:pt x="2476360" y="2854007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20" dirty="0"/>
              <a:t>Transport </a:t>
            </a:r>
            <a:r>
              <a:rPr spc="-5" dirty="0"/>
              <a:t>Layer</a:t>
            </a:r>
            <a:r>
              <a:rPr spc="-100" dirty="0"/>
              <a:t> </a:t>
            </a:r>
            <a:r>
              <a:rPr sz="1800" baseline="2314" dirty="0"/>
              <a:t>3-</a:t>
            </a:r>
            <a:fld id="{81D60167-4931-47E6-BA6A-407CBD079E47}" type="slidenum">
              <a:rPr sz="1800" baseline="2314" dirty="0"/>
              <a:pPr marL="12700">
                <a:lnSpc>
                  <a:spcPct val="100000"/>
                </a:lnSpc>
                <a:spcBef>
                  <a:spcPts val="160"/>
                </a:spcBef>
              </a:pPr>
              <a:t>5</a:t>
            </a:fld>
            <a:endParaRPr sz="1800" baseline="2314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8829" y="1510535"/>
            <a:ext cx="4049735" cy="114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0263" y="909320"/>
            <a:ext cx="57092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4275" algn="l"/>
              </a:tabLst>
            </a:pPr>
            <a:r>
              <a:rPr sz="4400" spc="-5" dirty="0"/>
              <a:t>Transport	Layer:</a:t>
            </a:r>
            <a:r>
              <a:rPr sz="4400" spc="-50" dirty="0"/>
              <a:t> </a:t>
            </a:r>
            <a:r>
              <a:rPr sz="4400" spc="-5" dirty="0"/>
              <a:t>Outline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20" dirty="0"/>
              <a:t>Transport </a:t>
            </a:r>
            <a:r>
              <a:rPr spc="-5" dirty="0"/>
              <a:t>Layer</a:t>
            </a:r>
            <a:r>
              <a:rPr spc="-100" dirty="0"/>
              <a:t> </a:t>
            </a:r>
            <a:r>
              <a:rPr sz="1800" baseline="2314" dirty="0"/>
              <a:t>3-</a:t>
            </a:r>
            <a:fld id="{81D60167-4931-47E6-BA6A-407CBD079E47}" type="slidenum">
              <a:rPr sz="1800" baseline="2314" dirty="0"/>
              <a:pPr marL="12700">
                <a:lnSpc>
                  <a:spcPct val="100000"/>
                </a:lnSpc>
                <a:spcBef>
                  <a:spcPts val="160"/>
                </a:spcBef>
              </a:pPr>
              <a:t>6</a:t>
            </a:fld>
            <a:endParaRPr sz="1800" baseline="2314"/>
          </a:p>
        </p:txBody>
      </p:sp>
      <p:sp>
        <p:nvSpPr>
          <p:cNvPr id="4" name="object 4"/>
          <p:cNvSpPr txBox="1"/>
          <p:nvPr/>
        </p:nvSpPr>
        <p:spPr>
          <a:xfrm>
            <a:off x="1070263" y="2037079"/>
            <a:ext cx="2819400" cy="243332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570865" marR="351790" indent="-558800">
              <a:lnSpc>
                <a:spcPts val="2800"/>
              </a:lnSpc>
              <a:spcBef>
                <a:spcPts val="660"/>
              </a:spcBef>
            </a:pPr>
            <a:r>
              <a:rPr sz="2800" dirty="0">
                <a:latin typeface="Gill Sans MT"/>
                <a:cs typeface="Gill Sans MT"/>
              </a:rPr>
              <a:t>1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transport-layer  </a:t>
            </a:r>
            <a:r>
              <a:rPr sz="2800" dirty="0">
                <a:latin typeface="Gill Sans MT"/>
                <a:cs typeface="Gill Sans MT"/>
              </a:rPr>
              <a:t>services</a:t>
            </a:r>
            <a:endParaRPr sz="2800">
              <a:latin typeface="Gill Sans MT"/>
              <a:cs typeface="Gill Sans MT"/>
            </a:endParaRPr>
          </a:p>
          <a:p>
            <a:pPr marL="570865" marR="150495" indent="-558800">
              <a:lnSpc>
                <a:spcPts val="2830"/>
              </a:lnSpc>
              <a:spcBef>
                <a:spcPts val="745"/>
              </a:spcBef>
            </a:pPr>
            <a:r>
              <a:rPr sz="2800" dirty="0">
                <a:solidFill>
                  <a:srgbClr val="FF0000"/>
                </a:solidFill>
                <a:latin typeface="Gill Sans MT"/>
                <a:cs typeface="Gill Sans MT"/>
              </a:rPr>
              <a:t>2 multiplexing and  demultiplexing</a:t>
            </a:r>
            <a:endParaRPr sz="2800">
              <a:latin typeface="Gill Sans MT"/>
              <a:cs typeface="Gill Sans MT"/>
            </a:endParaRPr>
          </a:p>
          <a:p>
            <a:pPr marL="570865" marR="5080" indent="-558800">
              <a:lnSpc>
                <a:spcPts val="2930"/>
              </a:lnSpc>
              <a:spcBef>
                <a:spcPts val="560"/>
              </a:spcBef>
            </a:pPr>
            <a:r>
              <a:rPr sz="2800" dirty="0">
                <a:latin typeface="Gill Sans MT"/>
                <a:cs typeface="Gill Sans MT"/>
              </a:rPr>
              <a:t>3 </a:t>
            </a:r>
            <a:r>
              <a:rPr sz="2800" spc="-5" dirty="0">
                <a:latin typeface="Gill Sans MT"/>
                <a:cs typeface="Gill Sans MT"/>
              </a:rPr>
              <a:t>connectionless  transport: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UDP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32663" y="2037079"/>
            <a:ext cx="3948429" cy="359854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571500" marR="698500" indent="-558800">
              <a:lnSpc>
                <a:spcPts val="2800"/>
              </a:lnSpc>
              <a:spcBef>
                <a:spcPts val="660"/>
              </a:spcBef>
            </a:pPr>
            <a:r>
              <a:rPr sz="2800" dirty="0">
                <a:latin typeface="Gill Sans MT"/>
                <a:cs typeface="Gill Sans MT"/>
              </a:rPr>
              <a:t>4 </a:t>
            </a:r>
            <a:r>
              <a:rPr sz="2800" spc="-5" dirty="0">
                <a:latin typeface="Gill Sans MT"/>
                <a:cs typeface="Gill Sans MT"/>
              </a:rPr>
              <a:t>connection-oriented  transport: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TCP</a:t>
            </a:r>
            <a:endParaRPr sz="2800">
              <a:latin typeface="Gill Sans MT"/>
              <a:cs typeface="Gill Sans MT"/>
            </a:endParaRPr>
          </a:p>
          <a:p>
            <a:pPr marL="685165">
              <a:lnSpc>
                <a:spcPct val="100000"/>
              </a:lnSpc>
              <a:spcBef>
                <a:spcPts val="175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segment</a:t>
            </a:r>
            <a:r>
              <a:rPr sz="2400" spc="-4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structure</a:t>
            </a:r>
            <a:endParaRPr sz="2400">
              <a:latin typeface="Gill Sans MT"/>
              <a:cs typeface="Gill Sans MT"/>
            </a:endParaRPr>
          </a:p>
          <a:p>
            <a:pPr marL="685165">
              <a:lnSpc>
                <a:spcPct val="100000"/>
              </a:lnSpc>
              <a:spcBef>
                <a:spcPts val="12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reliable </a:t>
            </a:r>
            <a:r>
              <a:rPr sz="2400" dirty="0">
                <a:latin typeface="Gill Sans MT"/>
                <a:cs typeface="Gill Sans MT"/>
              </a:rPr>
              <a:t>data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transfer</a:t>
            </a:r>
            <a:endParaRPr sz="2400">
              <a:latin typeface="Gill Sans MT"/>
              <a:cs typeface="Gill Sans MT"/>
            </a:endParaRPr>
          </a:p>
          <a:p>
            <a:pPr marL="685165">
              <a:lnSpc>
                <a:spcPct val="100000"/>
              </a:lnSpc>
              <a:spcBef>
                <a:spcPts val="12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Gill Sans MT"/>
                <a:cs typeface="Gill Sans MT"/>
              </a:rPr>
              <a:t>flow</a:t>
            </a:r>
            <a:r>
              <a:rPr sz="2400" spc="-40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control</a:t>
            </a:r>
            <a:endParaRPr sz="2400">
              <a:latin typeface="Gill Sans MT"/>
              <a:cs typeface="Gill Sans MT"/>
            </a:endParaRPr>
          </a:p>
          <a:p>
            <a:pPr marL="685165">
              <a:lnSpc>
                <a:spcPct val="100000"/>
              </a:lnSpc>
              <a:spcBef>
                <a:spcPts val="12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connection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management</a:t>
            </a:r>
            <a:endParaRPr sz="2400">
              <a:latin typeface="Gill Sans MT"/>
              <a:cs typeface="Gill Sans MT"/>
            </a:endParaRPr>
          </a:p>
          <a:p>
            <a:pPr marL="571500" marR="238125" indent="-558800">
              <a:lnSpc>
                <a:spcPts val="2830"/>
              </a:lnSpc>
              <a:spcBef>
                <a:spcPts val="790"/>
              </a:spcBef>
            </a:pPr>
            <a:r>
              <a:rPr sz="2800" dirty="0">
                <a:latin typeface="Gill Sans MT"/>
                <a:cs typeface="Gill Sans MT"/>
              </a:rPr>
              <a:t>5 principles of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congestion  control</a:t>
            </a:r>
            <a:endParaRPr sz="28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Gill Sans MT"/>
                <a:cs typeface="Gill Sans MT"/>
              </a:rPr>
              <a:t>6 TCP </a:t>
            </a:r>
            <a:r>
              <a:rPr sz="2800" spc="-5" dirty="0">
                <a:latin typeface="Gill Sans MT"/>
                <a:cs typeface="Gill Sans MT"/>
              </a:rPr>
              <a:t>congestion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control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362" y="1421635"/>
            <a:ext cx="6300457" cy="114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220373" y="3595687"/>
            <a:ext cx="2049780" cy="2103755"/>
            <a:chOff x="3220373" y="3595687"/>
            <a:chExt cx="2049780" cy="2103755"/>
          </a:xfrm>
        </p:grpSpPr>
        <p:sp>
          <p:nvSpPr>
            <p:cNvPr id="4" name="object 4"/>
            <p:cNvSpPr/>
            <p:nvPr/>
          </p:nvSpPr>
          <p:spPr>
            <a:xfrm>
              <a:off x="3225136" y="3600449"/>
              <a:ext cx="552450" cy="2082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25135" y="3600450"/>
              <a:ext cx="552450" cy="2082800"/>
            </a:xfrm>
            <a:custGeom>
              <a:avLst/>
              <a:gdLst/>
              <a:ahLst/>
              <a:cxnLst/>
              <a:rect l="l" t="t" r="r" b="b"/>
              <a:pathLst>
                <a:path w="552450" h="2082800">
                  <a:moveTo>
                    <a:pt x="0" y="2073274"/>
                  </a:moveTo>
                  <a:lnTo>
                    <a:pt x="552449" y="0"/>
                  </a:lnTo>
                  <a:lnTo>
                    <a:pt x="542924" y="1997074"/>
                  </a:lnTo>
                  <a:lnTo>
                    <a:pt x="285749" y="2082799"/>
                  </a:lnTo>
                  <a:lnTo>
                    <a:pt x="0" y="2073274"/>
                  </a:lnTo>
                  <a:close/>
                </a:path>
              </a:pathLst>
            </a:custGeom>
            <a:ln w="9524">
              <a:solidFill>
                <a:srgbClr val="E4E4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72814" y="3651249"/>
              <a:ext cx="1497330" cy="1981200"/>
            </a:xfrm>
            <a:custGeom>
              <a:avLst/>
              <a:gdLst/>
              <a:ahLst/>
              <a:cxnLst/>
              <a:rect l="l" t="t" r="r" b="b"/>
              <a:pathLst>
                <a:path w="1497329" h="1981200">
                  <a:moveTo>
                    <a:pt x="1497012" y="0"/>
                  </a:moveTo>
                  <a:lnTo>
                    <a:pt x="0" y="0"/>
                  </a:lnTo>
                  <a:lnTo>
                    <a:pt x="0" y="53975"/>
                  </a:lnTo>
                  <a:lnTo>
                    <a:pt x="0" y="1981200"/>
                  </a:lnTo>
                  <a:lnTo>
                    <a:pt x="1497012" y="1981200"/>
                  </a:lnTo>
                  <a:lnTo>
                    <a:pt x="1497012" y="53975"/>
                  </a:lnTo>
                  <a:lnTo>
                    <a:pt x="1497012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37898" y="3705225"/>
              <a:ext cx="1473200" cy="1979930"/>
            </a:xfrm>
            <a:custGeom>
              <a:avLst/>
              <a:gdLst/>
              <a:ahLst/>
              <a:cxnLst/>
              <a:rect l="l" t="t" r="r" b="b"/>
              <a:pathLst>
                <a:path w="1473200" h="1979929">
                  <a:moveTo>
                    <a:pt x="1473200" y="0"/>
                  </a:moveTo>
                  <a:lnTo>
                    <a:pt x="0" y="0"/>
                  </a:lnTo>
                  <a:lnTo>
                    <a:pt x="0" y="1979612"/>
                  </a:lnTo>
                  <a:lnTo>
                    <a:pt x="1473200" y="1979612"/>
                  </a:lnTo>
                  <a:lnTo>
                    <a:pt x="1473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37898" y="3705225"/>
              <a:ext cx="1473200" cy="1979930"/>
            </a:xfrm>
            <a:custGeom>
              <a:avLst/>
              <a:gdLst/>
              <a:ahLst/>
              <a:cxnLst/>
              <a:rect l="l" t="t" r="r" b="b"/>
              <a:pathLst>
                <a:path w="1473200" h="1979929">
                  <a:moveTo>
                    <a:pt x="0" y="0"/>
                  </a:moveTo>
                  <a:lnTo>
                    <a:pt x="1473199" y="0"/>
                  </a:lnTo>
                  <a:lnTo>
                    <a:pt x="1473199" y="1979612"/>
                  </a:lnTo>
                  <a:lnTo>
                    <a:pt x="0" y="1979612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29960" y="4476751"/>
              <a:ext cx="855980" cy="0"/>
            </a:xfrm>
            <a:custGeom>
              <a:avLst/>
              <a:gdLst/>
              <a:ahLst/>
              <a:cxnLst/>
              <a:rect l="l" t="t" r="r" b="b"/>
              <a:pathLst>
                <a:path w="855979">
                  <a:moveTo>
                    <a:pt x="0" y="0"/>
                  </a:moveTo>
                  <a:lnTo>
                    <a:pt x="153987" y="0"/>
                  </a:lnTo>
                </a:path>
                <a:path w="855979">
                  <a:moveTo>
                    <a:pt x="566737" y="0"/>
                  </a:moveTo>
                  <a:lnTo>
                    <a:pt x="855662" y="0"/>
                  </a:lnTo>
                </a:path>
              </a:pathLst>
            </a:custGeom>
            <a:ln w="31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98373" y="4476751"/>
              <a:ext cx="220979" cy="0"/>
            </a:xfrm>
            <a:custGeom>
              <a:avLst/>
              <a:gdLst/>
              <a:ahLst/>
              <a:cxnLst/>
              <a:rect l="l" t="t" r="r" b="b"/>
              <a:pathLst>
                <a:path w="220979">
                  <a:moveTo>
                    <a:pt x="0" y="0"/>
                  </a:moveTo>
                  <a:lnTo>
                    <a:pt x="220662" y="0"/>
                  </a:lnTo>
                </a:path>
              </a:pathLst>
            </a:custGeom>
            <a:ln w="31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30551" y="823595"/>
            <a:ext cx="62026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Multiplexing/demultiplexing</a:t>
            </a:r>
            <a:endParaRPr sz="4400"/>
          </a:p>
        </p:txBody>
      </p:sp>
      <p:sp>
        <p:nvSpPr>
          <p:cNvPr id="12" name="object 12"/>
          <p:cNvSpPr txBox="1"/>
          <p:nvPr/>
        </p:nvSpPr>
        <p:spPr>
          <a:xfrm>
            <a:off x="8518811" y="4157345"/>
            <a:ext cx="762635" cy="671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ahoma"/>
                <a:cs typeface="Tahoma"/>
              </a:rPr>
              <a:t>socket</a:t>
            </a:r>
            <a:endParaRPr sz="16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240"/>
              </a:spcBef>
            </a:pPr>
            <a:r>
              <a:rPr sz="1600" dirty="0">
                <a:latin typeface="Arial"/>
                <a:cs typeface="Arial"/>
              </a:rPr>
              <a:t>process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66673" y="2303464"/>
            <a:ext cx="3808729" cy="1193800"/>
          </a:xfrm>
          <a:custGeom>
            <a:avLst/>
            <a:gdLst/>
            <a:ahLst/>
            <a:cxnLst/>
            <a:rect l="l" t="t" r="r" b="b"/>
            <a:pathLst>
              <a:path w="3808729" h="1193800">
                <a:moveTo>
                  <a:pt x="0" y="0"/>
                </a:moveTo>
                <a:lnTo>
                  <a:pt x="3808411" y="0"/>
                </a:lnTo>
                <a:lnTo>
                  <a:pt x="3808411" y="1193799"/>
                </a:lnTo>
                <a:lnTo>
                  <a:pt x="0" y="11937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D81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445412" y="2381695"/>
            <a:ext cx="3645535" cy="9753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>
              <a:lnSpc>
                <a:spcPct val="79900"/>
              </a:lnSpc>
              <a:spcBef>
                <a:spcPts val="675"/>
              </a:spcBef>
            </a:pPr>
            <a:r>
              <a:rPr sz="2400" spc="-5" dirty="0">
                <a:latin typeface="Gill Sans MT"/>
                <a:cs typeface="Gill Sans MT"/>
              </a:rPr>
              <a:t>use header </a:t>
            </a:r>
            <a:r>
              <a:rPr sz="2400" spc="-10" dirty="0">
                <a:latin typeface="Gill Sans MT"/>
                <a:cs typeface="Gill Sans MT"/>
              </a:rPr>
              <a:t>info </a:t>
            </a:r>
            <a:r>
              <a:rPr sz="2400" dirty="0">
                <a:latin typeface="Gill Sans MT"/>
                <a:cs typeface="Gill Sans MT"/>
              </a:rPr>
              <a:t>to </a:t>
            </a:r>
            <a:r>
              <a:rPr sz="2400" spc="-10" dirty="0">
                <a:latin typeface="Gill Sans MT"/>
                <a:cs typeface="Gill Sans MT"/>
              </a:rPr>
              <a:t>deliver  </a:t>
            </a:r>
            <a:r>
              <a:rPr sz="2400" spc="-15" dirty="0">
                <a:latin typeface="Gill Sans MT"/>
                <a:cs typeface="Gill Sans MT"/>
              </a:rPr>
              <a:t>received </a:t>
            </a:r>
            <a:r>
              <a:rPr sz="2400" spc="-5" dirty="0">
                <a:latin typeface="Gill Sans MT"/>
                <a:cs typeface="Gill Sans MT"/>
              </a:rPr>
              <a:t>segments </a:t>
            </a:r>
            <a:r>
              <a:rPr sz="2400" dirty="0">
                <a:latin typeface="Gill Sans MT"/>
                <a:cs typeface="Gill Sans MT"/>
              </a:rPr>
              <a:t>to </a:t>
            </a:r>
            <a:r>
              <a:rPr sz="2400" spc="-15" dirty="0">
                <a:latin typeface="Gill Sans MT"/>
                <a:cs typeface="Gill Sans MT"/>
              </a:rPr>
              <a:t>correct  socket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19073" y="2028825"/>
            <a:ext cx="3165475" cy="457200"/>
          </a:xfrm>
          <a:custGeom>
            <a:avLst/>
            <a:gdLst/>
            <a:ahLst/>
            <a:cxnLst/>
            <a:rect l="l" t="t" r="r" b="b"/>
            <a:pathLst>
              <a:path w="3165475" h="457200">
                <a:moveTo>
                  <a:pt x="3165473" y="0"/>
                </a:moveTo>
                <a:lnTo>
                  <a:pt x="0" y="0"/>
                </a:lnTo>
                <a:lnTo>
                  <a:pt x="0" y="457200"/>
                </a:lnTo>
                <a:lnTo>
                  <a:pt x="3165473" y="457200"/>
                </a:lnTo>
                <a:lnTo>
                  <a:pt x="31654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597813" y="2061845"/>
            <a:ext cx="3016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CC0000"/>
                </a:solidFill>
                <a:latin typeface="Gill Sans MT"/>
                <a:cs typeface="Gill Sans MT"/>
              </a:rPr>
              <a:t>demultiplexing at</a:t>
            </a:r>
            <a:r>
              <a:rPr sz="2400" i="1" spc="-45" dirty="0">
                <a:solidFill>
                  <a:srgbClr val="CC0000"/>
                </a:solidFill>
                <a:latin typeface="Gill Sans MT"/>
                <a:cs typeface="Gill Sans MT"/>
              </a:rPr>
              <a:t> </a:t>
            </a:r>
            <a:r>
              <a:rPr sz="2400" i="1" spc="5" dirty="0">
                <a:solidFill>
                  <a:srgbClr val="CC0000"/>
                </a:solidFill>
                <a:latin typeface="Gill Sans MT"/>
                <a:cs typeface="Gill Sans MT"/>
              </a:rPr>
              <a:t>receiver: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5964" y="2124711"/>
            <a:ext cx="3176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Gill Sans MT"/>
                <a:cs typeface="Gill Sans MT"/>
              </a:rPr>
              <a:t>handle </a:t>
            </a:r>
            <a:r>
              <a:rPr sz="2400" dirty="0">
                <a:latin typeface="Gill Sans MT"/>
                <a:cs typeface="Gill Sans MT"/>
              </a:rPr>
              <a:t>data </a:t>
            </a:r>
            <a:r>
              <a:rPr sz="2400" spc="-15" dirty="0">
                <a:latin typeface="Gill Sans MT"/>
                <a:cs typeface="Gill Sans MT"/>
              </a:rPr>
              <a:t>from</a:t>
            </a:r>
            <a:r>
              <a:rPr sz="2400" spc="-7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multiple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5964" y="2416811"/>
            <a:ext cx="3763010" cy="6832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>
              <a:lnSpc>
                <a:spcPct val="79900"/>
              </a:lnSpc>
              <a:spcBef>
                <a:spcPts val="675"/>
              </a:spcBef>
            </a:pPr>
            <a:r>
              <a:rPr sz="2400" spc="-10" dirty="0">
                <a:latin typeface="Gill Sans MT"/>
                <a:cs typeface="Gill Sans MT"/>
              </a:rPr>
              <a:t>sockets, add </a:t>
            </a:r>
            <a:r>
              <a:rPr sz="2400" dirty="0">
                <a:latin typeface="Gill Sans MT"/>
                <a:cs typeface="Gill Sans MT"/>
              </a:rPr>
              <a:t>transport </a:t>
            </a:r>
            <a:r>
              <a:rPr sz="2400" spc="-5" dirty="0">
                <a:latin typeface="Gill Sans MT"/>
                <a:cs typeface="Gill Sans MT"/>
              </a:rPr>
              <a:t>header  (later used </a:t>
            </a:r>
            <a:r>
              <a:rPr sz="2400" spc="-10" dirty="0">
                <a:latin typeface="Gill Sans MT"/>
                <a:cs typeface="Gill Sans MT"/>
              </a:rPr>
              <a:t>for</a:t>
            </a:r>
            <a:r>
              <a:rPr sz="2400" spc="-1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demultiplexing)</a:t>
            </a:r>
            <a:endParaRPr sz="2400">
              <a:latin typeface="Gill Sans MT"/>
              <a:cs typeface="Gill Sans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59761" y="1792288"/>
            <a:ext cx="3954779" cy="1476375"/>
            <a:chOff x="859761" y="1792288"/>
            <a:chExt cx="3954779" cy="1476375"/>
          </a:xfrm>
        </p:grpSpPr>
        <p:sp>
          <p:nvSpPr>
            <p:cNvPr id="20" name="object 20"/>
            <p:cNvSpPr/>
            <p:nvPr/>
          </p:nvSpPr>
          <p:spPr>
            <a:xfrm>
              <a:off x="869286" y="2058989"/>
              <a:ext cx="3935729" cy="1200150"/>
            </a:xfrm>
            <a:custGeom>
              <a:avLst/>
              <a:gdLst/>
              <a:ahLst/>
              <a:cxnLst/>
              <a:rect l="l" t="t" r="r" b="b"/>
              <a:pathLst>
                <a:path w="3935729" h="1200150">
                  <a:moveTo>
                    <a:pt x="0" y="0"/>
                  </a:moveTo>
                  <a:lnTo>
                    <a:pt x="3935411" y="0"/>
                  </a:lnTo>
                  <a:lnTo>
                    <a:pt x="3935411" y="1200149"/>
                  </a:lnTo>
                  <a:lnTo>
                    <a:pt x="0" y="120014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85174" y="1792288"/>
              <a:ext cx="2765425" cy="457200"/>
            </a:xfrm>
            <a:custGeom>
              <a:avLst/>
              <a:gdLst/>
              <a:ahLst/>
              <a:cxnLst/>
              <a:rect l="l" t="t" r="r" b="b"/>
              <a:pathLst>
                <a:path w="2765425" h="457200">
                  <a:moveTo>
                    <a:pt x="276542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765425" y="457200"/>
                  </a:lnTo>
                  <a:lnTo>
                    <a:pt x="27654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63914" y="1825308"/>
            <a:ext cx="2619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CC0000"/>
                </a:solidFill>
                <a:latin typeface="Gill Sans MT"/>
                <a:cs typeface="Gill Sans MT"/>
              </a:rPr>
              <a:t>multiplexing at</a:t>
            </a:r>
            <a:r>
              <a:rPr sz="2400" i="1" spc="-50" dirty="0">
                <a:solidFill>
                  <a:srgbClr val="CC0000"/>
                </a:solidFill>
                <a:latin typeface="Gill Sans MT"/>
                <a:cs typeface="Gill Sans MT"/>
              </a:rPr>
              <a:t> </a:t>
            </a:r>
            <a:r>
              <a:rPr sz="2400" i="1" spc="10" dirty="0">
                <a:solidFill>
                  <a:srgbClr val="CC0000"/>
                </a:solidFill>
                <a:latin typeface="Gill Sans MT"/>
                <a:cs typeface="Gill Sans MT"/>
              </a:rPr>
              <a:t>sender:</a:t>
            </a:r>
            <a:endParaRPr sz="2400">
              <a:latin typeface="Gill Sans MT"/>
              <a:cs typeface="Gill Sans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935248" y="4194176"/>
            <a:ext cx="542925" cy="215900"/>
            <a:chOff x="7935248" y="4194176"/>
            <a:chExt cx="542925" cy="215900"/>
          </a:xfrm>
        </p:grpSpPr>
        <p:sp>
          <p:nvSpPr>
            <p:cNvPr id="24" name="object 24"/>
            <p:cNvSpPr/>
            <p:nvPr/>
          </p:nvSpPr>
          <p:spPr>
            <a:xfrm>
              <a:off x="7940010" y="4198938"/>
              <a:ext cx="533400" cy="206375"/>
            </a:xfrm>
            <a:custGeom>
              <a:avLst/>
              <a:gdLst/>
              <a:ahLst/>
              <a:cxnLst/>
              <a:rect l="l" t="t" r="r" b="b"/>
              <a:pathLst>
                <a:path w="533400" h="206375">
                  <a:moveTo>
                    <a:pt x="533400" y="0"/>
                  </a:moveTo>
                  <a:lnTo>
                    <a:pt x="0" y="0"/>
                  </a:lnTo>
                  <a:lnTo>
                    <a:pt x="0" y="206375"/>
                  </a:lnTo>
                  <a:lnTo>
                    <a:pt x="533400" y="206375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940010" y="4198938"/>
              <a:ext cx="533400" cy="206375"/>
            </a:xfrm>
            <a:custGeom>
              <a:avLst/>
              <a:gdLst/>
              <a:ahLst/>
              <a:cxnLst/>
              <a:rect l="l" t="t" r="r" b="b"/>
              <a:pathLst>
                <a:path w="533400" h="206375">
                  <a:moveTo>
                    <a:pt x="0" y="0"/>
                  </a:moveTo>
                  <a:lnTo>
                    <a:pt x="533399" y="0"/>
                  </a:lnTo>
                  <a:lnTo>
                    <a:pt x="533399" y="206374"/>
                  </a:lnTo>
                  <a:lnTo>
                    <a:pt x="0" y="2063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035260" y="4221163"/>
              <a:ext cx="327025" cy="1666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737898" y="5402262"/>
            <a:ext cx="1473200" cy="282575"/>
          </a:xfrm>
          <a:prstGeom prst="rect">
            <a:avLst/>
          </a:prstGeom>
          <a:ln w="28574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422275">
              <a:lnSpc>
                <a:spcPct val="100000"/>
              </a:lnSpc>
              <a:spcBef>
                <a:spcPts val="185"/>
              </a:spcBef>
            </a:pPr>
            <a:r>
              <a:rPr sz="1400" spc="-5" dirty="0">
                <a:latin typeface="Tahoma"/>
                <a:cs typeface="Tahoma"/>
              </a:rPr>
              <a:t>physical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37898" y="5103814"/>
            <a:ext cx="1473200" cy="298450"/>
          </a:xfrm>
          <a:prstGeom prst="rect">
            <a:avLst/>
          </a:prstGeom>
          <a:ln w="28574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400" spc="-5" dirty="0">
                <a:latin typeface="Tahoma"/>
                <a:cs typeface="Tahoma"/>
              </a:rPr>
              <a:t>link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37898" y="4792664"/>
            <a:ext cx="1473200" cy="311150"/>
          </a:xfrm>
          <a:prstGeom prst="rect">
            <a:avLst/>
          </a:prstGeom>
          <a:ln w="28574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415925">
              <a:lnSpc>
                <a:spcPct val="100000"/>
              </a:lnSpc>
              <a:spcBef>
                <a:spcPts val="385"/>
              </a:spcBef>
            </a:pPr>
            <a:r>
              <a:rPr sz="1400" dirty="0">
                <a:latin typeface="Tahoma"/>
                <a:cs typeface="Tahoma"/>
              </a:rPr>
              <a:t>network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799810" y="4041776"/>
            <a:ext cx="1313180" cy="314325"/>
            <a:chOff x="3799810" y="4041776"/>
            <a:chExt cx="1313180" cy="314325"/>
          </a:xfrm>
        </p:grpSpPr>
        <p:sp>
          <p:nvSpPr>
            <p:cNvPr id="31" name="object 31"/>
            <p:cNvSpPr/>
            <p:nvPr/>
          </p:nvSpPr>
          <p:spPr>
            <a:xfrm>
              <a:off x="4509423" y="4046538"/>
              <a:ext cx="598805" cy="304800"/>
            </a:xfrm>
            <a:custGeom>
              <a:avLst/>
              <a:gdLst/>
              <a:ahLst/>
              <a:cxnLst/>
              <a:rect l="l" t="t" r="r" b="b"/>
              <a:pathLst>
                <a:path w="598804" h="304800">
                  <a:moveTo>
                    <a:pt x="299243" y="0"/>
                  </a:moveTo>
                  <a:lnTo>
                    <a:pt x="238935" y="3096"/>
                  </a:lnTo>
                  <a:lnTo>
                    <a:pt x="182764" y="11976"/>
                  </a:lnTo>
                  <a:lnTo>
                    <a:pt x="131933" y="26027"/>
                  </a:lnTo>
                  <a:lnTo>
                    <a:pt x="87646" y="44637"/>
                  </a:lnTo>
                  <a:lnTo>
                    <a:pt x="51106" y="67191"/>
                  </a:lnTo>
                  <a:lnTo>
                    <a:pt x="6079" y="121686"/>
                  </a:lnTo>
                  <a:lnTo>
                    <a:pt x="0" y="152400"/>
                  </a:lnTo>
                  <a:lnTo>
                    <a:pt x="6079" y="183113"/>
                  </a:lnTo>
                  <a:lnTo>
                    <a:pt x="51106" y="237608"/>
                  </a:lnTo>
                  <a:lnTo>
                    <a:pt x="87646" y="260162"/>
                  </a:lnTo>
                  <a:lnTo>
                    <a:pt x="131933" y="278772"/>
                  </a:lnTo>
                  <a:lnTo>
                    <a:pt x="182764" y="292823"/>
                  </a:lnTo>
                  <a:lnTo>
                    <a:pt x="238935" y="301703"/>
                  </a:lnTo>
                  <a:lnTo>
                    <a:pt x="299243" y="304800"/>
                  </a:lnTo>
                  <a:lnTo>
                    <a:pt x="359551" y="301703"/>
                  </a:lnTo>
                  <a:lnTo>
                    <a:pt x="415722" y="292823"/>
                  </a:lnTo>
                  <a:lnTo>
                    <a:pt x="466553" y="278772"/>
                  </a:lnTo>
                  <a:lnTo>
                    <a:pt x="510840" y="260162"/>
                  </a:lnTo>
                  <a:lnTo>
                    <a:pt x="547381" y="237608"/>
                  </a:lnTo>
                  <a:lnTo>
                    <a:pt x="592407" y="183113"/>
                  </a:lnTo>
                  <a:lnTo>
                    <a:pt x="598487" y="152400"/>
                  </a:lnTo>
                  <a:lnTo>
                    <a:pt x="592407" y="121686"/>
                  </a:lnTo>
                  <a:lnTo>
                    <a:pt x="547381" y="67191"/>
                  </a:lnTo>
                  <a:lnTo>
                    <a:pt x="510840" y="44637"/>
                  </a:lnTo>
                  <a:lnTo>
                    <a:pt x="466553" y="26027"/>
                  </a:lnTo>
                  <a:lnTo>
                    <a:pt x="415722" y="11976"/>
                  </a:lnTo>
                  <a:lnTo>
                    <a:pt x="359551" y="3096"/>
                  </a:lnTo>
                  <a:lnTo>
                    <a:pt x="299243" y="0"/>
                  </a:lnTo>
                  <a:close/>
                </a:path>
              </a:pathLst>
            </a:custGeom>
            <a:solidFill>
              <a:srgbClr val="D4F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09423" y="4046538"/>
              <a:ext cx="598805" cy="304800"/>
            </a:xfrm>
            <a:custGeom>
              <a:avLst/>
              <a:gdLst/>
              <a:ahLst/>
              <a:cxnLst/>
              <a:rect l="l" t="t" r="r" b="b"/>
              <a:pathLst>
                <a:path w="598804" h="304800">
                  <a:moveTo>
                    <a:pt x="0" y="152400"/>
                  </a:moveTo>
                  <a:lnTo>
                    <a:pt x="23516" y="93079"/>
                  </a:lnTo>
                  <a:lnTo>
                    <a:pt x="87646" y="44636"/>
                  </a:lnTo>
                  <a:lnTo>
                    <a:pt x="131933" y="26027"/>
                  </a:lnTo>
                  <a:lnTo>
                    <a:pt x="182764" y="11976"/>
                  </a:lnTo>
                  <a:lnTo>
                    <a:pt x="238935" y="3096"/>
                  </a:lnTo>
                  <a:lnTo>
                    <a:pt x="299244" y="0"/>
                  </a:lnTo>
                  <a:lnTo>
                    <a:pt x="359552" y="3096"/>
                  </a:lnTo>
                  <a:lnTo>
                    <a:pt x="415723" y="11976"/>
                  </a:lnTo>
                  <a:lnTo>
                    <a:pt x="466554" y="26027"/>
                  </a:lnTo>
                  <a:lnTo>
                    <a:pt x="510841" y="44636"/>
                  </a:lnTo>
                  <a:lnTo>
                    <a:pt x="547381" y="67191"/>
                  </a:lnTo>
                  <a:lnTo>
                    <a:pt x="592408" y="121686"/>
                  </a:lnTo>
                  <a:lnTo>
                    <a:pt x="598487" y="152400"/>
                  </a:lnTo>
                  <a:lnTo>
                    <a:pt x="592408" y="183113"/>
                  </a:lnTo>
                  <a:lnTo>
                    <a:pt x="547381" y="237608"/>
                  </a:lnTo>
                  <a:lnTo>
                    <a:pt x="510841" y="260163"/>
                  </a:lnTo>
                  <a:lnTo>
                    <a:pt x="466554" y="278772"/>
                  </a:lnTo>
                  <a:lnTo>
                    <a:pt x="415723" y="292823"/>
                  </a:lnTo>
                  <a:lnTo>
                    <a:pt x="359552" y="301703"/>
                  </a:lnTo>
                  <a:lnTo>
                    <a:pt x="299244" y="304799"/>
                  </a:lnTo>
                  <a:lnTo>
                    <a:pt x="238935" y="301703"/>
                  </a:lnTo>
                  <a:lnTo>
                    <a:pt x="182764" y="292823"/>
                  </a:lnTo>
                  <a:lnTo>
                    <a:pt x="131933" y="278772"/>
                  </a:lnTo>
                  <a:lnTo>
                    <a:pt x="87646" y="260163"/>
                  </a:lnTo>
                  <a:lnTo>
                    <a:pt x="51106" y="237608"/>
                  </a:lnTo>
                  <a:lnTo>
                    <a:pt x="6079" y="183113"/>
                  </a:lnTo>
                  <a:lnTo>
                    <a:pt x="0" y="15240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804573" y="4046538"/>
              <a:ext cx="598805" cy="304800"/>
            </a:xfrm>
            <a:custGeom>
              <a:avLst/>
              <a:gdLst/>
              <a:ahLst/>
              <a:cxnLst/>
              <a:rect l="l" t="t" r="r" b="b"/>
              <a:pathLst>
                <a:path w="598804" h="304800">
                  <a:moveTo>
                    <a:pt x="299243" y="0"/>
                  </a:moveTo>
                  <a:lnTo>
                    <a:pt x="238935" y="3096"/>
                  </a:lnTo>
                  <a:lnTo>
                    <a:pt x="182764" y="11976"/>
                  </a:lnTo>
                  <a:lnTo>
                    <a:pt x="131933" y="26027"/>
                  </a:lnTo>
                  <a:lnTo>
                    <a:pt x="87646" y="44637"/>
                  </a:lnTo>
                  <a:lnTo>
                    <a:pt x="51106" y="67191"/>
                  </a:lnTo>
                  <a:lnTo>
                    <a:pt x="6079" y="121686"/>
                  </a:lnTo>
                  <a:lnTo>
                    <a:pt x="0" y="152400"/>
                  </a:lnTo>
                  <a:lnTo>
                    <a:pt x="6079" y="183113"/>
                  </a:lnTo>
                  <a:lnTo>
                    <a:pt x="51106" y="237608"/>
                  </a:lnTo>
                  <a:lnTo>
                    <a:pt x="87646" y="260162"/>
                  </a:lnTo>
                  <a:lnTo>
                    <a:pt x="131933" y="278772"/>
                  </a:lnTo>
                  <a:lnTo>
                    <a:pt x="182764" y="292823"/>
                  </a:lnTo>
                  <a:lnTo>
                    <a:pt x="238935" y="301703"/>
                  </a:lnTo>
                  <a:lnTo>
                    <a:pt x="299243" y="304800"/>
                  </a:lnTo>
                  <a:lnTo>
                    <a:pt x="359551" y="301703"/>
                  </a:lnTo>
                  <a:lnTo>
                    <a:pt x="415722" y="292823"/>
                  </a:lnTo>
                  <a:lnTo>
                    <a:pt x="466553" y="278772"/>
                  </a:lnTo>
                  <a:lnTo>
                    <a:pt x="510840" y="260162"/>
                  </a:lnTo>
                  <a:lnTo>
                    <a:pt x="547381" y="237608"/>
                  </a:lnTo>
                  <a:lnTo>
                    <a:pt x="592407" y="183113"/>
                  </a:lnTo>
                  <a:lnTo>
                    <a:pt x="598487" y="152400"/>
                  </a:lnTo>
                  <a:lnTo>
                    <a:pt x="592407" y="121686"/>
                  </a:lnTo>
                  <a:lnTo>
                    <a:pt x="547381" y="67191"/>
                  </a:lnTo>
                  <a:lnTo>
                    <a:pt x="510840" y="44637"/>
                  </a:lnTo>
                  <a:lnTo>
                    <a:pt x="466553" y="26027"/>
                  </a:lnTo>
                  <a:lnTo>
                    <a:pt x="415722" y="11976"/>
                  </a:lnTo>
                  <a:lnTo>
                    <a:pt x="359551" y="3096"/>
                  </a:lnTo>
                  <a:lnTo>
                    <a:pt x="299243" y="0"/>
                  </a:lnTo>
                  <a:close/>
                </a:path>
              </a:pathLst>
            </a:custGeom>
            <a:solidFill>
              <a:srgbClr val="D4F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04573" y="4046538"/>
              <a:ext cx="598805" cy="304800"/>
            </a:xfrm>
            <a:custGeom>
              <a:avLst/>
              <a:gdLst/>
              <a:ahLst/>
              <a:cxnLst/>
              <a:rect l="l" t="t" r="r" b="b"/>
              <a:pathLst>
                <a:path w="598804" h="304800">
                  <a:moveTo>
                    <a:pt x="0" y="152400"/>
                  </a:moveTo>
                  <a:lnTo>
                    <a:pt x="23516" y="93079"/>
                  </a:lnTo>
                  <a:lnTo>
                    <a:pt x="87646" y="44636"/>
                  </a:lnTo>
                  <a:lnTo>
                    <a:pt x="131933" y="26027"/>
                  </a:lnTo>
                  <a:lnTo>
                    <a:pt x="182764" y="11976"/>
                  </a:lnTo>
                  <a:lnTo>
                    <a:pt x="238935" y="3096"/>
                  </a:lnTo>
                  <a:lnTo>
                    <a:pt x="299244" y="0"/>
                  </a:lnTo>
                  <a:lnTo>
                    <a:pt x="359552" y="3096"/>
                  </a:lnTo>
                  <a:lnTo>
                    <a:pt x="415723" y="11976"/>
                  </a:lnTo>
                  <a:lnTo>
                    <a:pt x="466554" y="26027"/>
                  </a:lnTo>
                  <a:lnTo>
                    <a:pt x="510841" y="44636"/>
                  </a:lnTo>
                  <a:lnTo>
                    <a:pt x="547381" y="67191"/>
                  </a:lnTo>
                  <a:lnTo>
                    <a:pt x="592408" y="121686"/>
                  </a:lnTo>
                  <a:lnTo>
                    <a:pt x="598487" y="152400"/>
                  </a:lnTo>
                  <a:lnTo>
                    <a:pt x="592408" y="183113"/>
                  </a:lnTo>
                  <a:lnTo>
                    <a:pt x="547381" y="237608"/>
                  </a:lnTo>
                  <a:lnTo>
                    <a:pt x="510841" y="260163"/>
                  </a:lnTo>
                  <a:lnTo>
                    <a:pt x="466554" y="278772"/>
                  </a:lnTo>
                  <a:lnTo>
                    <a:pt x="415723" y="292823"/>
                  </a:lnTo>
                  <a:lnTo>
                    <a:pt x="359552" y="301703"/>
                  </a:lnTo>
                  <a:lnTo>
                    <a:pt x="299244" y="304799"/>
                  </a:lnTo>
                  <a:lnTo>
                    <a:pt x="238935" y="301703"/>
                  </a:lnTo>
                  <a:lnTo>
                    <a:pt x="182764" y="292823"/>
                  </a:lnTo>
                  <a:lnTo>
                    <a:pt x="131933" y="278772"/>
                  </a:lnTo>
                  <a:lnTo>
                    <a:pt x="87646" y="260163"/>
                  </a:lnTo>
                  <a:lnTo>
                    <a:pt x="51106" y="237608"/>
                  </a:lnTo>
                  <a:lnTo>
                    <a:pt x="6079" y="183113"/>
                  </a:lnTo>
                  <a:lnTo>
                    <a:pt x="0" y="15240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752185" y="3610452"/>
            <a:ext cx="1444625" cy="113728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0"/>
              </a:spcBef>
            </a:pPr>
            <a:r>
              <a:rPr sz="1400" dirty="0">
                <a:latin typeface="Tahoma"/>
                <a:cs typeface="Tahoma"/>
              </a:rPr>
              <a:t>application</a:t>
            </a:r>
            <a:endParaRPr sz="1400">
              <a:latin typeface="Tahoma"/>
              <a:cs typeface="Tahoma"/>
            </a:endParaRPr>
          </a:p>
          <a:p>
            <a:pPr marR="13970" algn="ctr">
              <a:lnSpc>
                <a:spcPct val="100000"/>
              </a:lnSpc>
              <a:spcBef>
                <a:spcPts val="1010"/>
              </a:spcBef>
              <a:tabLst>
                <a:tab pos="678815" algn="l"/>
              </a:tabLst>
            </a:pPr>
            <a:r>
              <a:rPr sz="1600" dirty="0">
                <a:latin typeface="Comic Sans MS"/>
                <a:cs typeface="Comic Sans MS"/>
              </a:rPr>
              <a:t>P1	P2</a:t>
            </a:r>
            <a:endParaRPr sz="1600">
              <a:latin typeface="Comic Sans MS"/>
              <a:cs typeface="Comic Sans MS"/>
            </a:endParaRPr>
          </a:p>
          <a:p>
            <a:pPr marL="5080" algn="ctr">
              <a:lnSpc>
                <a:spcPct val="100000"/>
              </a:lnSpc>
              <a:spcBef>
                <a:spcPts val="1580"/>
              </a:spcBef>
            </a:pPr>
            <a:r>
              <a:rPr sz="1400" spc="-5" dirty="0">
                <a:latin typeface="Tahoma"/>
                <a:cs typeface="Tahoma"/>
              </a:rPr>
              <a:t>transport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976273" y="4021138"/>
            <a:ext cx="1355725" cy="2047875"/>
            <a:chOff x="5976273" y="4021138"/>
            <a:chExt cx="1355725" cy="2047875"/>
          </a:xfrm>
        </p:grpSpPr>
        <p:sp>
          <p:nvSpPr>
            <p:cNvPr id="37" name="object 37"/>
            <p:cNvSpPr/>
            <p:nvPr/>
          </p:nvSpPr>
          <p:spPr>
            <a:xfrm>
              <a:off x="6035002" y="4021149"/>
              <a:ext cx="1297305" cy="1981200"/>
            </a:xfrm>
            <a:custGeom>
              <a:avLst/>
              <a:gdLst/>
              <a:ahLst/>
              <a:cxnLst/>
              <a:rect l="l" t="t" r="r" b="b"/>
              <a:pathLst>
                <a:path w="1297304" h="1981200">
                  <a:moveTo>
                    <a:pt x="1296987" y="0"/>
                  </a:moveTo>
                  <a:lnTo>
                    <a:pt x="0" y="0"/>
                  </a:lnTo>
                  <a:lnTo>
                    <a:pt x="0" y="53975"/>
                  </a:lnTo>
                  <a:lnTo>
                    <a:pt x="0" y="1981187"/>
                  </a:lnTo>
                  <a:lnTo>
                    <a:pt x="1296987" y="1981187"/>
                  </a:lnTo>
                  <a:lnTo>
                    <a:pt x="1296987" y="53975"/>
                  </a:lnTo>
                  <a:lnTo>
                    <a:pt x="1296987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996910" y="4075113"/>
              <a:ext cx="1273175" cy="1979930"/>
            </a:xfrm>
            <a:custGeom>
              <a:avLst/>
              <a:gdLst/>
              <a:ahLst/>
              <a:cxnLst/>
              <a:rect l="l" t="t" r="r" b="b"/>
              <a:pathLst>
                <a:path w="1273175" h="1979929">
                  <a:moveTo>
                    <a:pt x="1273175" y="0"/>
                  </a:moveTo>
                  <a:lnTo>
                    <a:pt x="0" y="0"/>
                  </a:lnTo>
                  <a:lnTo>
                    <a:pt x="0" y="1979611"/>
                  </a:lnTo>
                  <a:lnTo>
                    <a:pt x="1273175" y="1979611"/>
                  </a:lnTo>
                  <a:lnTo>
                    <a:pt x="1273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996910" y="4075113"/>
              <a:ext cx="1273175" cy="1979930"/>
            </a:xfrm>
            <a:custGeom>
              <a:avLst/>
              <a:gdLst/>
              <a:ahLst/>
              <a:cxnLst/>
              <a:rect l="l" t="t" r="r" b="b"/>
              <a:pathLst>
                <a:path w="1273175" h="1979929">
                  <a:moveTo>
                    <a:pt x="0" y="0"/>
                  </a:moveTo>
                  <a:lnTo>
                    <a:pt x="1273174" y="0"/>
                  </a:lnTo>
                  <a:lnTo>
                    <a:pt x="1273174" y="1979611"/>
                  </a:lnTo>
                  <a:lnTo>
                    <a:pt x="0" y="1979611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992148" y="4837112"/>
              <a:ext cx="1292225" cy="0"/>
            </a:xfrm>
            <a:custGeom>
              <a:avLst/>
              <a:gdLst/>
              <a:ahLst/>
              <a:cxnLst/>
              <a:rect l="l" t="t" r="r" b="b"/>
              <a:pathLst>
                <a:path w="1292225">
                  <a:moveTo>
                    <a:pt x="0" y="0"/>
                  </a:moveTo>
                  <a:lnTo>
                    <a:pt x="427037" y="0"/>
                  </a:lnTo>
                </a:path>
                <a:path w="1292225">
                  <a:moveTo>
                    <a:pt x="839787" y="0"/>
                  </a:moveTo>
                  <a:lnTo>
                    <a:pt x="1292224" y="0"/>
                  </a:lnTo>
                </a:path>
              </a:pathLst>
            </a:custGeom>
            <a:ln w="31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1088361" y="4029075"/>
            <a:ext cx="3914775" cy="2430780"/>
            <a:chOff x="1088361" y="4029075"/>
            <a:chExt cx="3914775" cy="2430780"/>
          </a:xfrm>
        </p:grpSpPr>
        <p:sp>
          <p:nvSpPr>
            <p:cNvPr id="42" name="object 42"/>
            <p:cNvSpPr/>
            <p:nvPr/>
          </p:nvSpPr>
          <p:spPr>
            <a:xfrm>
              <a:off x="4585623" y="4405313"/>
              <a:ext cx="412750" cy="158750"/>
            </a:xfrm>
            <a:custGeom>
              <a:avLst/>
              <a:gdLst/>
              <a:ahLst/>
              <a:cxnLst/>
              <a:rect l="l" t="t" r="r" b="b"/>
              <a:pathLst>
                <a:path w="412750" h="158750">
                  <a:moveTo>
                    <a:pt x="412750" y="0"/>
                  </a:moveTo>
                  <a:lnTo>
                    <a:pt x="0" y="0"/>
                  </a:lnTo>
                  <a:lnTo>
                    <a:pt x="0" y="158750"/>
                  </a:lnTo>
                  <a:lnTo>
                    <a:pt x="412750" y="158750"/>
                  </a:lnTo>
                  <a:lnTo>
                    <a:pt x="412750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85623" y="4405313"/>
              <a:ext cx="412750" cy="158750"/>
            </a:xfrm>
            <a:custGeom>
              <a:avLst/>
              <a:gdLst/>
              <a:ahLst/>
              <a:cxnLst/>
              <a:rect l="l" t="t" r="r" b="b"/>
              <a:pathLst>
                <a:path w="412750" h="158750">
                  <a:moveTo>
                    <a:pt x="0" y="0"/>
                  </a:moveTo>
                  <a:lnTo>
                    <a:pt x="412749" y="0"/>
                  </a:lnTo>
                  <a:lnTo>
                    <a:pt x="412749" y="158749"/>
                  </a:lnTo>
                  <a:lnTo>
                    <a:pt x="0" y="1587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666585" y="4425951"/>
              <a:ext cx="246379" cy="120650"/>
            </a:xfrm>
            <a:custGeom>
              <a:avLst/>
              <a:gdLst/>
              <a:ahLst/>
              <a:cxnLst/>
              <a:rect l="l" t="t" r="r" b="b"/>
              <a:pathLst>
                <a:path w="246379" h="120650">
                  <a:moveTo>
                    <a:pt x="246063" y="0"/>
                  </a:moveTo>
                  <a:lnTo>
                    <a:pt x="0" y="0"/>
                  </a:lnTo>
                  <a:lnTo>
                    <a:pt x="0" y="120650"/>
                  </a:lnTo>
                  <a:lnTo>
                    <a:pt x="246063" y="120650"/>
                  </a:lnTo>
                  <a:lnTo>
                    <a:pt x="2460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66585" y="4425951"/>
              <a:ext cx="246379" cy="120650"/>
            </a:xfrm>
            <a:custGeom>
              <a:avLst/>
              <a:gdLst/>
              <a:ahLst/>
              <a:cxnLst/>
              <a:rect l="l" t="t" r="r" b="b"/>
              <a:pathLst>
                <a:path w="246379" h="120650">
                  <a:moveTo>
                    <a:pt x="0" y="0"/>
                  </a:moveTo>
                  <a:lnTo>
                    <a:pt x="246062" y="0"/>
                  </a:lnTo>
                  <a:lnTo>
                    <a:pt x="246062" y="120650"/>
                  </a:lnTo>
                  <a:lnTo>
                    <a:pt x="0" y="12065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928523" y="4497388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79" h="43179">
                  <a:moveTo>
                    <a:pt x="42862" y="0"/>
                  </a:moveTo>
                  <a:lnTo>
                    <a:pt x="0" y="0"/>
                  </a:lnTo>
                  <a:lnTo>
                    <a:pt x="0" y="42862"/>
                  </a:lnTo>
                  <a:lnTo>
                    <a:pt x="42862" y="42862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D6A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928523" y="4497388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79" h="43179">
                  <a:moveTo>
                    <a:pt x="0" y="0"/>
                  </a:moveTo>
                  <a:lnTo>
                    <a:pt x="42862" y="0"/>
                  </a:lnTo>
                  <a:lnTo>
                    <a:pt x="42862" y="42863"/>
                  </a:lnTo>
                  <a:lnTo>
                    <a:pt x="0" y="428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603085" y="449897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79" h="43179">
                  <a:moveTo>
                    <a:pt x="42863" y="0"/>
                  </a:moveTo>
                  <a:lnTo>
                    <a:pt x="0" y="0"/>
                  </a:lnTo>
                  <a:lnTo>
                    <a:pt x="0" y="42862"/>
                  </a:lnTo>
                  <a:lnTo>
                    <a:pt x="42863" y="42862"/>
                  </a:lnTo>
                  <a:lnTo>
                    <a:pt x="42863" y="0"/>
                  </a:lnTo>
                  <a:close/>
                </a:path>
              </a:pathLst>
            </a:custGeom>
            <a:solidFill>
              <a:srgbClr val="D6A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603085" y="449897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79" h="43179">
                  <a:moveTo>
                    <a:pt x="0" y="0"/>
                  </a:moveTo>
                  <a:lnTo>
                    <a:pt x="42862" y="0"/>
                  </a:lnTo>
                  <a:lnTo>
                    <a:pt x="42862" y="42863"/>
                  </a:lnTo>
                  <a:lnTo>
                    <a:pt x="0" y="428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883948" y="4397375"/>
              <a:ext cx="412750" cy="158750"/>
            </a:xfrm>
            <a:custGeom>
              <a:avLst/>
              <a:gdLst/>
              <a:ahLst/>
              <a:cxnLst/>
              <a:rect l="l" t="t" r="r" b="b"/>
              <a:pathLst>
                <a:path w="412750" h="158750">
                  <a:moveTo>
                    <a:pt x="412750" y="0"/>
                  </a:moveTo>
                  <a:lnTo>
                    <a:pt x="0" y="0"/>
                  </a:lnTo>
                  <a:lnTo>
                    <a:pt x="0" y="158750"/>
                  </a:lnTo>
                  <a:lnTo>
                    <a:pt x="412750" y="158750"/>
                  </a:lnTo>
                  <a:lnTo>
                    <a:pt x="412750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883948" y="4397374"/>
              <a:ext cx="412750" cy="158750"/>
            </a:xfrm>
            <a:custGeom>
              <a:avLst/>
              <a:gdLst/>
              <a:ahLst/>
              <a:cxnLst/>
              <a:rect l="l" t="t" r="r" b="b"/>
              <a:pathLst>
                <a:path w="412750" h="158750">
                  <a:moveTo>
                    <a:pt x="0" y="0"/>
                  </a:moveTo>
                  <a:lnTo>
                    <a:pt x="412749" y="0"/>
                  </a:lnTo>
                  <a:lnTo>
                    <a:pt x="412749" y="158749"/>
                  </a:lnTo>
                  <a:lnTo>
                    <a:pt x="0" y="1587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964910" y="4418013"/>
              <a:ext cx="246379" cy="120650"/>
            </a:xfrm>
            <a:custGeom>
              <a:avLst/>
              <a:gdLst/>
              <a:ahLst/>
              <a:cxnLst/>
              <a:rect l="l" t="t" r="r" b="b"/>
              <a:pathLst>
                <a:path w="246379" h="120650">
                  <a:moveTo>
                    <a:pt x="246063" y="0"/>
                  </a:moveTo>
                  <a:lnTo>
                    <a:pt x="0" y="0"/>
                  </a:lnTo>
                  <a:lnTo>
                    <a:pt x="0" y="120650"/>
                  </a:lnTo>
                  <a:lnTo>
                    <a:pt x="246063" y="120650"/>
                  </a:lnTo>
                  <a:lnTo>
                    <a:pt x="2460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964910" y="4418013"/>
              <a:ext cx="246379" cy="120650"/>
            </a:xfrm>
            <a:custGeom>
              <a:avLst/>
              <a:gdLst/>
              <a:ahLst/>
              <a:cxnLst/>
              <a:rect l="l" t="t" r="r" b="b"/>
              <a:pathLst>
                <a:path w="246379" h="120650">
                  <a:moveTo>
                    <a:pt x="0" y="0"/>
                  </a:moveTo>
                  <a:lnTo>
                    <a:pt x="246062" y="0"/>
                  </a:lnTo>
                  <a:lnTo>
                    <a:pt x="246062" y="120649"/>
                  </a:lnTo>
                  <a:lnTo>
                    <a:pt x="0" y="1206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226848" y="4489450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79" h="43179">
                  <a:moveTo>
                    <a:pt x="42862" y="0"/>
                  </a:moveTo>
                  <a:lnTo>
                    <a:pt x="0" y="0"/>
                  </a:lnTo>
                  <a:lnTo>
                    <a:pt x="0" y="42863"/>
                  </a:lnTo>
                  <a:lnTo>
                    <a:pt x="42862" y="42863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D6A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226848" y="4489450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79" h="43179">
                  <a:moveTo>
                    <a:pt x="0" y="0"/>
                  </a:moveTo>
                  <a:lnTo>
                    <a:pt x="42862" y="0"/>
                  </a:lnTo>
                  <a:lnTo>
                    <a:pt x="42862" y="42863"/>
                  </a:lnTo>
                  <a:lnTo>
                    <a:pt x="0" y="428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901410" y="4491038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79" h="43179">
                  <a:moveTo>
                    <a:pt x="42863" y="0"/>
                  </a:moveTo>
                  <a:lnTo>
                    <a:pt x="0" y="0"/>
                  </a:lnTo>
                  <a:lnTo>
                    <a:pt x="0" y="42862"/>
                  </a:lnTo>
                  <a:lnTo>
                    <a:pt x="42863" y="42862"/>
                  </a:lnTo>
                  <a:lnTo>
                    <a:pt x="42863" y="0"/>
                  </a:lnTo>
                  <a:close/>
                </a:path>
              </a:pathLst>
            </a:custGeom>
            <a:solidFill>
              <a:srgbClr val="D6A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901410" y="4491038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79" h="43179">
                  <a:moveTo>
                    <a:pt x="0" y="0"/>
                  </a:moveTo>
                  <a:lnTo>
                    <a:pt x="42862" y="0"/>
                  </a:lnTo>
                  <a:lnTo>
                    <a:pt x="42862" y="42863"/>
                  </a:lnTo>
                  <a:lnTo>
                    <a:pt x="0" y="428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251998" y="4474739"/>
              <a:ext cx="2160905" cy="1975485"/>
            </a:xfrm>
            <a:custGeom>
              <a:avLst/>
              <a:gdLst/>
              <a:ahLst/>
              <a:cxnLst/>
              <a:rect l="l" t="t" r="r" b="b"/>
              <a:pathLst>
                <a:path w="2160904" h="1975485">
                  <a:moveTo>
                    <a:pt x="0" y="329036"/>
                  </a:moveTo>
                  <a:lnTo>
                    <a:pt x="11112" y="1973685"/>
                  </a:lnTo>
                  <a:lnTo>
                    <a:pt x="2095499" y="1975273"/>
                  </a:lnTo>
                  <a:lnTo>
                    <a:pt x="2160587" y="1973685"/>
                  </a:lnTo>
                  <a:lnTo>
                    <a:pt x="2147887" y="167111"/>
                  </a:lnTo>
                  <a:lnTo>
                    <a:pt x="1891357" y="0"/>
                  </a:lnTo>
                </a:path>
              </a:pathLst>
            </a:custGeom>
            <a:ln w="19049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122073" y="4460875"/>
              <a:ext cx="85090" cy="73660"/>
            </a:xfrm>
            <a:custGeom>
              <a:avLst/>
              <a:gdLst/>
              <a:ahLst/>
              <a:cxnLst/>
              <a:rect l="l" t="t" r="r" b="b"/>
              <a:pathLst>
                <a:path w="85089" h="73660">
                  <a:moveTo>
                    <a:pt x="0" y="0"/>
                  </a:moveTo>
                  <a:lnTo>
                    <a:pt x="43051" y="73516"/>
                  </a:lnTo>
                  <a:lnTo>
                    <a:pt x="84644" y="9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315651" y="4486275"/>
              <a:ext cx="1962150" cy="1897380"/>
            </a:xfrm>
            <a:custGeom>
              <a:avLst/>
              <a:gdLst/>
              <a:ahLst/>
              <a:cxnLst/>
              <a:rect l="l" t="t" r="r" b="b"/>
              <a:pathLst>
                <a:path w="1962150" h="1897379">
                  <a:moveTo>
                    <a:pt x="0" y="346074"/>
                  </a:moveTo>
                  <a:lnTo>
                    <a:pt x="9371" y="1895474"/>
                  </a:lnTo>
                  <a:lnTo>
                    <a:pt x="1961995" y="1897062"/>
                  </a:lnTo>
                  <a:lnTo>
                    <a:pt x="1947708" y="238125"/>
                  </a:lnTo>
                  <a:lnTo>
                    <a:pt x="1696883" y="0"/>
                  </a:lnTo>
                </a:path>
              </a:pathLst>
            </a:custGeom>
            <a:ln w="19049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277860" y="4806950"/>
              <a:ext cx="76200" cy="76835"/>
            </a:xfrm>
            <a:custGeom>
              <a:avLst/>
              <a:gdLst/>
              <a:ahLst/>
              <a:cxnLst/>
              <a:rect l="l" t="t" r="r" b="b"/>
              <a:pathLst>
                <a:path w="76200" h="76835">
                  <a:moveTo>
                    <a:pt x="37637" y="0"/>
                  </a:moveTo>
                  <a:lnTo>
                    <a:pt x="0" y="76429"/>
                  </a:lnTo>
                  <a:lnTo>
                    <a:pt x="76197" y="75968"/>
                  </a:lnTo>
                  <a:lnTo>
                    <a:pt x="37637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93123" y="4073524"/>
              <a:ext cx="552449" cy="2082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93123" y="4073525"/>
              <a:ext cx="552450" cy="2082800"/>
            </a:xfrm>
            <a:custGeom>
              <a:avLst/>
              <a:gdLst/>
              <a:ahLst/>
              <a:cxnLst/>
              <a:rect l="l" t="t" r="r" b="b"/>
              <a:pathLst>
                <a:path w="552450" h="2082800">
                  <a:moveTo>
                    <a:pt x="0" y="2073274"/>
                  </a:moveTo>
                  <a:lnTo>
                    <a:pt x="552449" y="0"/>
                  </a:lnTo>
                  <a:lnTo>
                    <a:pt x="542924" y="1997074"/>
                  </a:lnTo>
                  <a:lnTo>
                    <a:pt x="285749" y="2082799"/>
                  </a:lnTo>
                  <a:lnTo>
                    <a:pt x="0" y="2073274"/>
                  </a:lnTo>
                  <a:close/>
                </a:path>
              </a:pathLst>
            </a:custGeom>
            <a:ln w="9524">
              <a:solidFill>
                <a:srgbClr val="E4E4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690014" y="4029074"/>
              <a:ext cx="1297305" cy="1981200"/>
            </a:xfrm>
            <a:custGeom>
              <a:avLst/>
              <a:gdLst/>
              <a:ahLst/>
              <a:cxnLst/>
              <a:rect l="l" t="t" r="r" b="b"/>
              <a:pathLst>
                <a:path w="1297305" h="1981200">
                  <a:moveTo>
                    <a:pt x="1296987" y="0"/>
                  </a:moveTo>
                  <a:lnTo>
                    <a:pt x="0" y="0"/>
                  </a:lnTo>
                  <a:lnTo>
                    <a:pt x="0" y="53975"/>
                  </a:lnTo>
                  <a:lnTo>
                    <a:pt x="0" y="1981200"/>
                  </a:lnTo>
                  <a:lnTo>
                    <a:pt x="1296987" y="1981200"/>
                  </a:lnTo>
                  <a:lnTo>
                    <a:pt x="1296987" y="53975"/>
                  </a:lnTo>
                  <a:lnTo>
                    <a:pt x="1296987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651923" y="4083050"/>
              <a:ext cx="1273175" cy="1979930"/>
            </a:xfrm>
            <a:custGeom>
              <a:avLst/>
              <a:gdLst/>
              <a:ahLst/>
              <a:cxnLst/>
              <a:rect l="l" t="t" r="r" b="b"/>
              <a:pathLst>
                <a:path w="1273175" h="1979929">
                  <a:moveTo>
                    <a:pt x="1273175" y="0"/>
                  </a:moveTo>
                  <a:lnTo>
                    <a:pt x="0" y="0"/>
                  </a:lnTo>
                  <a:lnTo>
                    <a:pt x="0" y="1979612"/>
                  </a:lnTo>
                  <a:lnTo>
                    <a:pt x="1273175" y="1979612"/>
                  </a:lnTo>
                  <a:lnTo>
                    <a:pt x="1273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651923" y="4083050"/>
              <a:ext cx="1273175" cy="1979930"/>
            </a:xfrm>
            <a:custGeom>
              <a:avLst/>
              <a:gdLst/>
              <a:ahLst/>
              <a:cxnLst/>
              <a:rect l="l" t="t" r="r" b="b"/>
              <a:pathLst>
                <a:path w="1273175" h="1979929">
                  <a:moveTo>
                    <a:pt x="0" y="0"/>
                  </a:moveTo>
                  <a:lnTo>
                    <a:pt x="1273174" y="0"/>
                  </a:lnTo>
                  <a:lnTo>
                    <a:pt x="1273174" y="1979612"/>
                  </a:lnTo>
                  <a:lnTo>
                    <a:pt x="0" y="1979612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647160" y="4845051"/>
              <a:ext cx="1292225" cy="0"/>
            </a:xfrm>
            <a:custGeom>
              <a:avLst/>
              <a:gdLst/>
              <a:ahLst/>
              <a:cxnLst/>
              <a:rect l="l" t="t" r="r" b="b"/>
              <a:pathLst>
                <a:path w="1292225">
                  <a:moveTo>
                    <a:pt x="0" y="0"/>
                  </a:moveTo>
                  <a:lnTo>
                    <a:pt x="431799" y="0"/>
                  </a:lnTo>
                </a:path>
                <a:path w="1292225">
                  <a:moveTo>
                    <a:pt x="844549" y="0"/>
                  </a:moveTo>
                  <a:lnTo>
                    <a:pt x="1292224" y="0"/>
                  </a:lnTo>
                </a:path>
              </a:pathLst>
            </a:custGeom>
            <a:ln w="31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6011198" y="4868863"/>
            <a:ext cx="12446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781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transport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5985798" y="5141912"/>
            <a:ext cx="1306830" cy="627380"/>
            <a:chOff x="5985798" y="5141912"/>
            <a:chExt cx="1306830" cy="627380"/>
          </a:xfrm>
        </p:grpSpPr>
        <p:sp>
          <p:nvSpPr>
            <p:cNvPr id="70" name="object 70"/>
            <p:cNvSpPr/>
            <p:nvPr/>
          </p:nvSpPr>
          <p:spPr>
            <a:xfrm>
              <a:off x="6014373" y="5156200"/>
              <a:ext cx="1263650" cy="3175"/>
            </a:xfrm>
            <a:custGeom>
              <a:avLst/>
              <a:gdLst/>
              <a:ahLst/>
              <a:cxnLst/>
              <a:rect l="l" t="t" r="r" b="b"/>
              <a:pathLst>
                <a:path w="1263650" h="3175">
                  <a:moveTo>
                    <a:pt x="0" y="0"/>
                  </a:moveTo>
                  <a:lnTo>
                    <a:pt x="1263649" y="317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000086" y="5465762"/>
              <a:ext cx="1263650" cy="3175"/>
            </a:xfrm>
            <a:custGeom>
              <a:avLst/>
              <a:gdLst/>
              <a:ahLst/>
              <a:cxnLst/>
              <a:rect l="l" t="t" r="r" b="b"/>
              <a:pathLst>
                <a:path w="1263650" h="3175">
                  <a:moveTo>
                    <a:pt x="0" y="0"/>
                  </a:moveTo>
                  <a:lnTo>
                    <a:pt x="1263649" y="317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000086" y="5751512"/>
              <a:ext cx="1263650" cy="3175"/>
            </a:xfrm>
            <a:custGeom>
              <a:avLst/>
              <a:gdLst/>
              <a:ahLst/>
              <a:cxnLst/>
              <a:rect l="l" t="t" r="r" b="b"/>
              <a:pathLst>
                <a:path w="1263650" h="3175">
                  <a:moveTo>
                    <a:pt x="0" y="0"/>
                  </a:moveTo>
                  <a:lnTo>
                    <a:pt x="1263649" y="317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6011198" y="5773737"/>
            <a:ext cx="12446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005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physical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011198" y="5487987"/>
            <a:ext cx="12446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link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011198" y="5192713"/>
            <a:ext cx="12446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654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network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6328698" y="4402137"/>
            <a:ext cx="608330" cy="314325"/>
            <a:chOff x="6328698" y="4402137"/>
            <a:chExt cx="608330" cy="314325"/>
          </a:xfrm>
        </p:grpSpPr>
        <p:sp>
          <p:nvSpPr>
            <p:cNvPr id="77" name="object 77"/>
            <p:cNvSpPr/>
            <p:nvPr/>
          </p:nvSpPr>
          <p:spPr>
            <a:xfrm>
              <a:off x="6333460" y="4406899"/>
              <a:ext cx="598805" cy="304800"/>
            </a:xfrm>
            <a:custGeom>
              <a:avLst/>
              <a:gdLst/>
              <a:ahLst/>
              <a:cxnLst/>
              <a:rect l="l" t="t" r="r" b="b"/>
              <a:pathLst>
                <a:path w="598804" h="304800">
                  <a:moveTo>
                    <a:pt x="299245" y="0"/>
                  </a:moveTo>
                  <a:lnTo>
                    <a:pt x="238936" y="3096"/>
                  </a:lnTo>
                  <a:lnTo>
                    <a:pt x="182765" y="11976"/>
                  </a:lnTo>
                  <a:lnTo>
                    <a:pt x="131934" y="26027"/>
                  </a:lnTo>
                  <a:lnTo>
                    <a:pt x="87646" y="44637"/>
                  </a:lnTo>
                  <a:lnTo>
                    <a:pt x="51106" y="67191"/>
                  </a:lnTo>
                  <a:lnTo>
                    <a:pt x="6079" y="121686"/>
                  </a:lnTo>
                  <a:lnTo>
                    <a:pt x="0" y="152400"/>
                  </a:lnTo>
                  <a:lnTo>
                    <a:pt x="6079" y="183113"/>
                  </a:lnTo>
                  <a:lnTo>
                    <a:pt x="51106" y="237608"/>
                  </a:lnTo>
                  <a:lnTo>
                    <a:pt x="87646" y="260162"/>
                  </a:lnTo>
                  <a:lnTo>
                    <a:pt x="131934" y="278772"/>
                  </a:lnTo>
                  <a:lnTo>
                    <a:pt x="182765" y="292823"/>
                  </a:lnTo>
                  <a:lnTo>
                    <a:pt x="238936" y="301703"/>
                  </a:lnTo>
                  <a:lnTo>
                    <a:pt x="299245" y="304800"/>
                  </a:lnTo>
                  <a:lnTo>
                    <a:pt x="359552" y="301703"/>
                  </a:lnTo>
                  <a:lnTo>
                    <a:pt x="415723" y="292823"/>
                  </a:lnTo>
                  <a:lnTo>
                    <a:pt x="466554" y="278772"/>
                  </a:lnTo>
                  <a:lnTo>
                    <a:pt x="510841" y="260162"/>
                  </a:lnTo>
                  <a:lnTo>
                    <a:pt x="547382" y="237608"/>
                  </a:lnTo>
                  <a:lnTo>
                    <a:pt x="592409" y="183113"/>
                  </a:lnTo>
                  <a:lnTo>
                    <a:pt x="598488" y="152400"/>
                  </a:lnTo>
                  <a:lnTo>
                    <a:pt x="592409" y="121686"/>
                  </a:lnTo>
                  <a:lnTo>
                    <a:pt x="547382" y="67191"/>
                  </a:lnTo>
                  <a:lnTo>
                    <a:pt x="510841" y="44637"/>
                  </a:lnTo>
                  <a:lnTo>
                    <a:pt x="466554" y="26027"/>
                  </a:lnTo>
                  <a:lnTo>
                    <a:pt x="415723" y="11976"/>
                  </a:lnTo>
                  <a:lnTo>
                    <a:pt x="359552" y="3096"/>
                  </a:lnTo>
                  <a:lnTo>
                    <a:pt x="299245" y="0"/>
                  </a:lnTo>
                  <a:close/>
                </a:path>
              </a:pathLst>
            </a:custGeom>
            <a:solidFill>
              <a:srgbClr val="D4F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333460" y="4406900"/>
              <a:ext cx="598805" cy="304800"/>
            </a:xfrm>
            <a:custGeom>
              <a:avLst/>
              <a:gdLst/>
              <a:ahLst/>
              <a:cxnLst/>
              <a:rect l="l" t="t" r="r" b="b"/>
              <a:pathLst>
                <a:path w="598804" h="304800">
                  <a:moveTo>
                    <a:pt x="0" y="152399"/>
                  </a:moveTo>
                  <a:lnTo>
                    <a:pt x="23516" y="93079"/>
                  </a:lnTo>
                  <a:lnTo>
                    <a:pt x="87646" y="44636"/>
                  </a:lnTo>
                  <a:lnTo>
                    <a:pt x="131933" y="26027"/>
                  </a:lnTo>
                  <a:lnTo>
                    <a:pt x="182764" y="11976"/>
                  </a:lnTo>
                  <a:lnTo>
                    <a:pt x="238935" y="3096"/>
                  </a:lnTo>
                  <a:lnTo>
                    <a:pt x="299244" y="0"/>
                  </a:lnTo>
                  <a:lnTo>
                    <a:pt x="359552" y="3096"/>
                  </a:lnTo>
                  <a:lnTo>
                    <a:pt x="415723" y="11976"/>
                  </a:lnTo>
                  <a:lnTo>
                    <a:pt x="466553" y="26027"/>
                  </a:lnTo>
                  <a:lnTo>
                    <a:pt x="510841" y="44636"/>
                  </a:lnTo>
                  <a:lnTo>
                    <a:pt x="547381" y="67191"/>
                  </a:lnTo>
                  <a:lnTo>
                    <a:pt x="592408" y="121686"/>
                  </a:lnTo>
                  <a:lnTo>
                    <a:pt x="598487" y="152399"/>
                  </a:lnTo>
                  <a:lnTo>
                    <a:pt x="592408" y="183113"/>
                  </a:lnTo>
                  <a:lnTo>
                    <a:pt x="547381" y="237608"/>
                  </a:lnTo>
                  <a:lnTo>
                    <a:pt x="510841" y="260163"/>
                  </a:lnTo>
                  <a:lnTo>
                    <a:pt x="466553" y="278772"/>
                  </a:lnTo>
                  <a:lnTo>
                    <a:pt x="415723" y="292823"/>
                  </a:lnTo>
                  <a:lnTo>
                    <a:pt x="359552" y="301703"/>
                  </a:lnTo>
                  <a:lnTo>
                    <a:pt x="299244" y="304800"/>
                  </a:lnTo>
                  <a:lnTo>
                    <a:pt x="238935" y="301703"/>
                  </a:lnTo>
                  <a:lnTo>
                    <a:pt x="182764" y="292823"/>
                  </a:lnTo>
                  <a:lnTo>
                    <a:pt x="131933" y="278772"/>
                  </a:lnTo>
                  <a:lnTo>
                    <a:pt x="87646" y="260163"/>
                  </a:lnTo>
                  <a:lnTo>
                    <a:pt x="51106" y="237608"/>
                  </a:lnTo>
                  <a:lnTo>
                    <a:pt x="6079" y="183113"/>
                  </a:lnTo>
                  <a:lnTo>
                    <a:pt x="0" y="152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6011198" y="4033323"/>
            <a:ext cx="1244600" cy="66103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27329">
              <a:lnSpc>
                <a:spcPct val="100000"/>
              </a:lnSpc>
              <a:spcBef>
                <a:spcPts val="755"/>
              </a:spcBef>
            </a:pPr>
            <a:r>
              <a:rPr sz="1400" dirty="0">
                <a:latin typeface="Tahoma"/>
                <a:cs typeface="Tahoma"/>
              </a:rPr>
              <a:t>application</a:t>
            </a:r>
            <a:endParaRPr sz="1400">
              <a:latin typeface="Tahoma"/>
              <a:cs typeface="Tahoma"/>
            </a:endParaRPr>
          </a:p>
          <a:p>
            <a:pPr marR="4445" algn="ctr">
              <a:lnSpc>
                <a:spcPct val="100000"/>
              </a:lnSpc>
              <a:spcBef>
                <a:spcPts val="745"/>
              </a:spcBef>
            </a:pPr>
            <a:r>
              <a:rPr sz="1600" dirty="0">
                <a:latin typeface="Comic Sans MS"/>
                <a:cs typeface="Comic Sans MS"/>
              </a:rPr>
              <a:t>P4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6500148" y="4048126"/>
            <a:ext cx="1898650" cy="2232025"/>
            <a:chOff x="6500148" y="4048126"/>
            <a:chExt cx="1898650" cy="2232025"/>
          </a:xfrm>
        </p:grpSpPr>
        <p:sp>
          <p:nvSpPr>
            <p:cNvPr id="81" name="object 81"/>
            <p:cNvSpPr/>
            <p:nvPr/>
          </p:nvSpPr>
          <p:spPr>
            <a:xfrm>
              <a:off x="7282785" y="4052888"/>
              <a:ext cx="581025" cy="20383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282785" y="4052888"/>
              <a:ext cx="581025" cy="2038350"/>
            </a:xfrm>
            <a:custGeom>
              <a:avLst/>
              <a:gdLst/>
              <a:ahLst/>
              <a:cxnLst/>
              <a:rect l="l" t="t" r="r" b="b"/>
              <a:pathLst>
                <a:path w="581025" h="2038350">
                  <a:moveTo>
                    <a:pt x="581024" y="2028824"/>
                  </a:moveTo>
                  <a:lnTo>
                    <a:pt x="19049" y="0"/>
                  </a:lnTo>
                  <a:lnTo>
                    <a:pt x="0" y="1943099"/>
                  </a:lnTo>
                  <a:lnTo>
                    <a:pt x="295275" y="2038349"/>
                  </a:lnTo>
                  <a:lnTo>
                    <a:pt x="581024" y="2028824"/>
                  </a:lnTo>
                  <a:close/>
                </a:path>
              </a:pathLst>
            </a:custGeom>
            <a:ln w="9524">
              <a:solidFill>
                <a:srgbClr val="E4E4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500148" y="4772026"/>
              <a:ext cx="246379" cy="120650"/>
            </a:xfrm>
            <a:custGeom>
              <a:avLst/>
              <a:gdLst/>
              <a:ahLst/>
              <a:cxnLst/>
              <a:rect l="l" t="t" r="r" b="b"/>
              <a:pathLst>
                <a:path w="246379" h="120650">
                  <a:moveTo>
                    <a:pt x="246063" y="0"/>
                  </a:moveTo>
                  <a:lnTo>
                    <a:pt x="0" y="0"/>
                  </a:lnTo>
                  <a:lnTo>
                    <a:pt x="0" y="120650"/>
                  </a:lnTo>
                  <a:lnTo>
                    <a:pt x="246063" y="120650"/>
                  </a:lnTo>
                  <a:lnTo>
                    <a:pt x="2460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609810" y="5497512"/>
              <a:ext cx="788986" cy="7826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678977" y="5572589"/>
              <a:ext cx="383636" cy="35838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1666210" y="4876800"/>
            <a:ext cx="12446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781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transport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1640810" y="5149851"/>
            <a:ext cx="1306830" cy="627380"/>
            <a:chOff x="1640810" y="5149851"/>
            <a:chExt cx="1306830" cy="627380"/>
          </a:xfrm>
        </p:grpSpPr>
        <p:sp>
          <p:nvSpPr>
            <p:cNvPr id="88" name="object 88"/>
            <p:cNvSpPr/>
            <p:nvPr/>
          </p:nvSpPr>
          <p:spPr>
            <a:xfrm>
              <a:off x="1669387" y="5164138"/>
              <a:ext cx="1263650" cy="3175"/>
            </a:xfrm>
            <a:custGeom>
              <a:avLst/>
              <a:gdLst/>
              <a:ahLst/>
              <a:cxnLst/>
              <a:rect l="l" t="t" r="r" b="b"/>
              <a:pathLst>
                <a:path w="1263650" h="3175">
                  <a:moveTo>
                    <a:pt x="0" y="0"/>
                  </a:moveTo>
                  <a:lnTo>
                    <a:pt x="1263649" y="317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655098" y="5473699"/>
              <a:ext cx="1263650" cy="3175"/>
            </a:xfrm>
            <a:custGeom>
              <a:avLst/>
              <a:gdLst/>
              <a:ahLst/>
              <a:cxnLst/>
              <a:rect l="l" t="t" r="r" b="b"/>
              <a:pathLst>
                <a:path w="1263650" h="3175">
                  <a:moveTo>
                    <a:pt x="0" y="0"/>
                  </a:moveTo>
                  <a:lnTo>
                    <a:pt x="1263649" y="317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655098" y="5759449"/>
              <a:ext cx="1263650" cy="3175"/>
            </a:xfrm>
            <a:custGeom>
              <a:avLst/>
              <a:gdLst/>
              <a:ahLst/>
              <a:cxnLst/>
              <a:rect l="l" t="t" r="r" b="b"/>
              <a:pathLst>
                <a:path w="1263650" h="3175">
                  <a:moveTo>
                    <a:pt x="0" y="0"/>
                  </a:moveTo>
                  <a:lnTo>
                    <a:pt x="1263649" y="317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1666210" y="5781675"/>
            <a:ext cx="12446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005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physical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666210" y="5495925"/>
            <a:ext cx="12446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link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666210" y="5200650"/>
            <a:ext cx="12446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654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network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1983710" y="4410076"/>
            <a:ext cx="608330" cy="314325"/>
            <a:chOff x="1983710" y="4410076"/>
            <a:chExt cx="608330" cy="314325"/>
          </a:xfrm>
        </p:grpSpPr>
        <p:sp>
          <p:nvSpPr>
            <p:cNvPr id="95" name="object 95"/>
            <p:cNvSpPr/>
            <p:nvPr/>
          </p:nvSpPr>
          <p:spPr>
            <a:xfrm>
              <a:off x="1988473" y="4414838"/>
              <a:ext cx="598805" cy="304800"/>
            </a:xfrm>
            <a:custGeom>
              <a:avLst/>
              <a:gdLst/>
              <a:ahLst/>
              <a:cxnLst/>
              <a:rect l="l" t="t" r="r" b="b"/>
              <a:pathLst>
                <a:path w="598805" h="304800">
                  <a:moveTo>
                    <a:pt x="299243" y="0"/>
                  </a:moveTo>
                  <a:lnTo>
                    <a:pt x="238935" y="3096"/>
                  </a:lnTo>
                  <a:lnTo>
                    <a:pt x="182764" y="11976"/>
                  </a:lnTo>
                  <a:lnTo>
                    <a:pt x="131933" y="26027"/>
                  </a:lnTo>
                  <a:lnTo>
                    <a:pt x="87646" y="44637"/>
                  </a:lnTo>
                  <a:lnTo>
                    <a:pt x="51106" y="67191"/>
                  </a:lnTo>
                  <a:lnTo>
                    <a:pt x="6079" y="121686"/>
                  </a:lnTo>
                  <a:lnTo>
                    <a:pt x="0" y="152400"/>
                  </a:lnTo>
                  <a:lnTo>
                    <a:pt x="6079" y="183113"/>
                  </a:lnTo>
                  <a:lnTo>
                    <a:pt x="51106" y="237608"/>
                  </a:lnTo>
                  <a:lnTo>
                    <a:pt x="87646" y="260162"/>
                  </a:lnTo>
                  <a:lnTo>
                    <a:pt x="131933" y="278772"/>
                  </a:lnTo>
                  <a:lnTo>
                    <a:pt x="182764" y="292823"/>
                  </a:lnTo>
                  <a:lnTo>
                    <a:pt x="238935" y="301703"/>
                  </a:lnTo>
                  <a:lnTo>
                    <a:pt x="299243" y="304800"/>
                  </a:lnTo>
                  <a:lnTo>
                    <a:pt x="359551" y="301703"/>
                  </a:lnTo>
                  <a:lnTo>
                    <a:pt x="415722" y="292823"/>
                  </a:lnTo>
                  <a:lnTo>
                    <a:pt x="466553" y="278772"/>
                  </a:lnTo>
                  <a:lnTo>
                    <a:pt x="510840" y="260162"/>
                  </a:lnTo>
                  <a:lnTo>
                    <a:pt x="547381" y="237608"/>
                  </a:lnTo>
                  <a:lnTo>
                    <a:pt x="592407" y="183113"/>
                  </a:lnTo>
                  <a:lnTo>
                    <a:pt x="598487" y="152400"/>
                  </a:lnTo>
                  <a:lnTo>
                    <a:pt x="592407" y="121686"/>
                  </a:lnTo>
                  <a:lnTo>
                    <a:pt x="547381" y="67191"/>
                  </a:lnTo>
                  <a:lnTo>
                    <a:pt x="510840" y="44637"/>
                  </a:lnTo>
                  <a:lnTo>
                    <a:pt x="466553" y="26027"/>
                  </a:lnTo>
                  <a:lnTo>
                    <a:pt x="415722" y="11976"/>
                  </a:lnTo>
                  <a:lnTo>
                    <a:pt x="359551" y="3096"/>
                  </a:lnTo>
                  <a:lnTo>
                    <a:pt x="299243" y="0"/>
                  </a:lnTo>
                  <a:close/>
                </a:path>
              </a:pathLst>
            </a:custGeom>
            <a:solidFill>
              <a:srgbClr val="D4F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988473" y="4414838"/>
              <a:ext cx="598805" cy="304800"/>
            </a:xfrm>
            <a:custGeom>
              <a:avLst/>
              <a:gdLst/>
              <a:ahLst/>
              <a:cxnLst/>
              <a:rect l="l" t="t" r="r" b="b"/>
              <a:pathLst>
                <a:path w="598805" h="304800">
                  <a:moveTo>
                    <a:pt x="0" y="152399"/>
                  </a:moveTo>
                  <a:lnTo>
                    <a:pt x="23516" y="93079"/>
                  </a:lnTo>
                  <a:lnTo>
                    <a:pt x="87646" y="44636"/>
                  </a:lnTo>
                  <a:lnTo>
                    <a:pt x="131933" y="26027"/>
                  </a:lnTo>
                  <a:lnTo>
                    <a:pt x="182764" y="11976"/>
                  </a:lnTo>
                  <a:lnTo>
                    <a:pt x="238935" y="3096"/>
                  </a:lnTo>
                  <a:lnTo>
                    <a:pt x="299243" y="0"/>
                  </a:lnTo>
                  <a:lnTo>
                    <a:pt x="359551" y="3096"/>
                  </a:lnTo>
                  <a:lnTo>
                    <a:pt x="415723" y="11976"/>
                  </a:lnTo>
                  <a:lnTo>
                    <a:pt x="466553" y="26027"/>
                  </a:lnTo>
                  <a:lnTo>
                    <a:pt x="510841" y="44636"/>
                  </a:lnTo>
                  <a:lnTo>
                    <a:pt x="547381" y="67191"/>
                  </a:lnTo>
                  <a:lnTo>
                    <a:pt x="592408" y="121686"/>
                  </a:lnTo>
                  <a:lnTo>
                    <a:pt x="598487" y="152399"/>
                  </a:lnTo>
                  <a:lnTo>
                    <a:pt x="592408" y="183113"/>
                  </a:lnTo>
                  <a:lnTo>
                    <a:pt x="547381" y="237608"/>
                  </a:lnTo>
                  <a:lnTo>
                    <a:pt x="510841" y="260163"/>
                  </a:lnTo>
                  <a:lnTo>
                    <a:pt x="466553" y="278772"/>
                  </a:lnTo>
                  <a:lnTo>
                    <a:pt x="415723" y="292823"/>
                  </a:lnTo>
                  <a:lnTo>
                    <a:pt x="359551" y="301703"/>
                  </a:lnTo>
                  <a:lnTo>
                    <a:pt x="299243" y="304800"/>
                  </a:lnTo>
                  <a:lnTo>
                    <a:pt x="238935" y="301703"/>
                  </a:lnTo>
                  <a:lnTo>
                    <a:pt x="182764" y="292823"/>
                  </a:lnTo>
                  <a:lnTo>
                    <a:pt x="131933" y="278772"/>
                  </a:lnTo>
                  <a:lnTo>
                    <a:pt x="87646" y="260163"/>
                  </a:lnTo>
                  <a:lnTo>
                    <a:pt x="51106" y="237608"/>
                  </a:lnTo>
                  <a:lnTo>
                    <a:pt x="6079" y="183113"/>
                  </a:lnTo>
                  <a:lnTo>
                    <a:pt x="0" y="152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3204429" y="5200650"/>
            <a:ext cx="1841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400" u="heavy" spc="-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666210" y="4041257"/>
            <a:ext cx="1244600" cy="66103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27329">
              <a:lnSpc>
                <a:spcPct val="100000"/>
              </a:lnSpc>
              <a:spcBef>
                <a:spcPts val="755"/>
              </a:spcBef>
            </a:pPr>
            <a:r>
              <a:rPr sz="1400" dirty="0">
                <a:latin typeface="Tahoma"/>
                <a:cs typeface="Tahoma"/>
              </a:rPr>
              <a:t>application</a:t>
            </a:r>
            <a:endParaRPr sz="1400">
              <a:latin typeface="Tahoma"/>
              <a:cs typeface="Tahoma"/>
            </a:endParaRPr>
          </a:p>
          <a:p>
            <a:pPr marR="4445" algn="ctr">
              <a:lnSpc>
                <a:spcPct val="100000"/>
              </a:lnSpc>
              <a:spcBef>
                <a:spcPts val="745"/>
              </a:spcBef>
            </a:pPr>
            <a:r>
              <a:rPr sz="1600" dirty="0">
                <a:latin typeface="Comic Sans MS"/>
                <a:cs typeface="Comic Sans MS"/>
              </a:rPr>
              <a:t>P3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7920959" y="4559301"/>
            <a:ext cx="608330" cy="314325"/>
            <a:chOff x="7920959" y="4559301"/>
            <a:chExt cx="608330" cy="314325"/>
          </a:xfrm>
        </p:grpSpPr>
        <p:sp>
          <p:nvSpPr>
            <p:cNvPr id="100" name="object 100"/>
            <p:cNvSpPr/>
            <p:nvPr/>
          </p:nvSpPr>
          <p:spPr>
            <a:xfrm>
              <a:off x="7925722" y="4564063"/>
              <a:ext cx="598805" cy="304800"/>
            </a:xfrm>
            <a:custGeom>
              <a:avLst/>
              <a:gdLst/>
              <a:ahLst/>
              <a:cxnLst/>
              <a:rect l="l" t="t" r="r" b="b"/>
              <a:pathLst>
                <a:path w="598804" h="304800">
                  <a:moveTo>
                    <a:pt x="299243" y="0"/>
                  </a:moveTo>
                  <a:lnTo>
                    <a:pt x="238935" y="3096"/>
                  </a:lnTo>
                  <a:lnTo>
                    <a:pt x="182764" y="11976"/>
                  </a:lnTo>
                  <a:lnTo>
                    <a:pt x="131933" y="26027"/>
                  </a:lnTo>
                  <a:lnTo>
                    <a:pt x="87646" y="44637"/>
                  </a:lnTo>
                  <a:lnTo>
                    <a:pt x="51106" y="67191"/>
                  </a:lnTo>
                  <a:lnTo>
                    <a:pt x="6079" y="121686"/>
                  </a:lnTo>
                  <a:lnTo>
                    <a:pt x="0" y="152400"/>
                  </a:lnTo>
                  <a:lnTo>
                    <a:pt x="6079" y="183113"/>
                  </a:lnTo>
                  <a:lnTo>
                    <a:pt x="51106" y="237608"/>
                  </a:lnTo>
                  <a:lnTo>
                    <a:pt x="87646" y="260162"/>
                  </a:lnTo>
                  <a:lnTo>
                    <a:pt x="131933" y="278772"/>
                  </a:lnTo>
                  <a:lnTo>
                    <a:pt x="182764" y="292823"/>
                  </a:lnTo>
                  <a:lnTo>
                    <a:pt x="238935" y="301703"/>
                  </a:lnTo>
                  <a:lnTo>
                    <a:pt x="299243" y="304800"/>
                  </a:lnTo>
                  <a:lnTo>
                    <a:pt x="359552" y="301703"/>
                  </a:lnTo>
                  <a:lnTo>
                    <a:pt x="415723" y="292823"/>
                  </a:lnTo>
                  <a:lnTo>
                    <a:pt x="466554" y="278772"/>
                  </a:lnTo>
                  <a:lnTo>
                    <a:pt x="510842" y="260162"/>
                  </a:lnTo>
                  <a:lnTo>
                    <a:pt x="547382" y="237608"/>
                  </a:lnTo>
                  <a:lnTo>
                    <a:pt x="592409" y="183113"/>
                  </a:lnTo>
                  <a:lnTo>
                    <a:pt x="598488" y="152400"/>
                  </a:lnTo>
                  <a:lnTo>
                    <a:pt x="592409" y="121686"/>
                  </a:lnTo>
                  <a:lnTo>
                    <a:pt x="547382" y="67191"/>
                  </a:lnTo>
                  <a:lnTo>
                    <a:pt x="510842" y="44637"/>
                  </a:lnTo>
                  <a:lnTo>
                    <a:pt x="466554" y="26027"/>
                  </a:lnTo>
                  <a:lnTo>
                    <a:pt x="415723" y="11976"/>
                  </a:lnTo>
                  <a:lnTo>
                    <a:pt x="359552" y="3096"/>
                  </a:lnTo>
                  <a:lnTo>
                    <a:pt x="299243" y="0"/>
                  </a:lnTo>
                  <a:close/>
                </a:path>
              </a:pathLst>
            </a:custGeom>
            <a:solidFill>
              <a:srgbClr val="D4F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925721" y="4564063"/>
              <a:ext cx="598805" cy="304800"/>
            </a:xfrm>
            <a:custGeom>
              <a:avLst/>
              <a:gdLst/>
              <a:ahLst/>
              <a:cxnLst/>
              <a:rect l="l" t="t" r="r" b="b"/>
              <a:pathLst>
                <a:path w="598804" h="304800">
                  <a:moveTo>
                    <a:pt x="0" y="152400"/>
                  </a:moveTo>
                  <a:lnTo>
                    <a:pt x="23516" y="93079"/>
                  </a:lnTo>
                  <a:lnTo>
                    <a:pt x="87646" y="44636"/>
                  </a:lnTo>
                  <a:lnTo>
                    <a:pt x="131933" y="26027"/>
                  </a:lnTo>
                  <a:lnTo>
                    <a:pt x="182764" y="11976"/>
                  </a:lnTo>
                  <a:lnTo>
                    <a:pt x="238935" y="3096"/>
                  </a:lnTo>
                  <a:lnTo>
                    <a:pt x="299243" y="0"/>
                  </a:lnTo>
                  <a:lnTo>
                    <a:pt x="359551" y="3096"/>
                  </a:lnTo>
                  <a:lnTo>
                    <a:pt x="415723" y="11976"/>
                  </a:lnTo>
                  <a:lnTo>
                    <a:pt x="466554" y="26027"/>
                  </a:lnTo>
                  <a:lnTo>
                    <a:pt x="510841" y="44636"/>
                  </a:lnTo>
                  <a:lnTo>
                    <a:pt x="547381" y="67191"/>
                  </a:lnTo>
                  <a:lnTo>
                    <a:pt x="592408" y="121686"/>
                  </a:lnTo>
                  <a:lnTo>
                    <a:pt x="598488" y="152400"/>
                  </a:lnTo>
                  <a:lnTo>
                    <a:pt x="592408" y="183113"/>
                  </a:lnTo>
                  <a:lnTo>
                    <a:pt x="547381" y="237608"/>
                  </a:lnTo>
                  <a:lnTo>
                    <a:pt x="510841" y="260163"/>
                  </a:lnTo>
                  <a:lnTo>
                    <a:pt x="466554" y="278772"/>
                  </a:lnTo>
                  <a:lnTo>
                    <a:pt x="415723" y="292823"/>
                  </a:lnTo>
                  <a:lnTo>
                    <a:pt x="359551" y="301703"/>
                  </a:lnTo>
                  <a:lnTo>
                    <a:pt x="299243" y="304799"/>
                  </a:lnTo>
                  <a:lnTo>
                    <a:pt x="238935" y="301703"/>
                  </a:lnTo>
                  <a:lnTo>
                    <a:pt x="182764" y="292823"/>
                  </a:lnTo>
                  <a:lnTo>
                    <a:pt x="131933" y="278772"/>
                  </a:lnTo>
                  <a:lnTo>
                    <a:pt x="87646" y="260163"/>
                  </a:lnTo>
                  <a:lnTo>
                    <a:pt x="51106" y="237608"/>
                  </a:lnTo>
                  <a:lnTo>
                    <a:pt x="6079" y="183113"/>
                  </a:lnTo>
                  <a:lnTo>
                    <a:pt x="0" y="15240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2" name="object 102"/>
          <p:cNvGrpSpPr/>
          <p:nvPr/>
        </p:nvGrpSpPr>
        <p:grpSpPr>
          <a:xfrm>
            <a:off x="3410873" y="3302000"/>
            <a:ext cx="698500" cy="1482725"/>
            <a:chOff x="3410873" y="3302000"/>
            <a:chExt cx="698500" cy="1482725"/>
          </a:xfrm>
        </p:grpSpPr>
        <p:sp>
          <p:nvSpPr>
            <p:cNvPr id="103" name="object 103"/>
            <p:cNvSpPr/>
            <p:nvPr/>
          </p:nvSpPr>
          <p:spPr>
            <a:xfrm>
              <a:off x="3420398" y="3311525"/>
              <a:ext cx="663575" cy="1435100"/>
            </a:xfrm>
            <a:custGeom>
              <a:avLst/>
              <a:gdLst/>
              <a:ahLst/>
              <a:cxnLst/>
              <a:rect l="l" t="t" r="r" b="b"/>
              <a:pathLst>
                <a:path w="663575" h="1435100">
                  <a:moveTo>
                    <a:pt x="663575" y="1434982"/>
                  </a:moveTo>
                  <a:lnTo>
                    <a:pt x="3174" y="1431924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032997" y="4708173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353" y="0"/>
                  </a:moveTo>
                  <a:lnTo>
                    <a:pt x="0" y="76198"/>
                  </a:lnTo>
                  <a:lnTo>
                    <a:pt x="76375" y="38451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D81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5" name="object 105"/>
          <p:cNvGrpSpPr/>
          <p:nvPr/>
        </p:nvGrpSpPr>
        <p:grpSpPr>
          <a:xfrm>
            <a:off x="4314160" y="3260725"/>
            <a:ext cx="2522855" cy="3190875"/>
            <a:chOff x="4314160" y="3260725"/>
            <a:chExt cx="2522855" cy="3190875"/>
          </a:xfrm>
        </p:grpSpPr>
        <p:sp>
          <p:nvSpPr>
            <p:cNvPr id="106" name="object 106"/>
            <p:cNvSpPr/>
            <p:nvPr/>
          </p:nvSpPr>
          <p:spPr>
            <a:xfrm>
              <a:off x="6419185" y="4751387"/>
              <a:ext cx="412750" cy="158750"/>
            </a:xfrm>
            <a:custGeom>
              <a:avLst/>
              <a:gdLst/>
              <a:ahLst/>
              <a:cxnLst/>
              <a:rect l="l" t="t" r="r" b="b"/>
              <a:pathLst>
                <a:path w="412750" h="158750">
                  <a:moveTo>
                    <a:pt x="412750" y="0"/>
                  </a:moveTo>
                  <a:lnTo>
                    <a:pt x="0" y="0"/>
                  </a:lnTo>
                  <a:lnTo>
                    <a:pt x="0" y="158750"/>
                  </a:lnTo>
                  <a:lnTo>
                    <a:pt x="412750" y="158750"/>
                  </a:lnTo>
                  <a:lnTo>
                    <a:pt x="412750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419185" y="4751387"/>
              <a:ext cx="412750" cy="158750"/>
            </a:xfrm>
            <a:custGeom>
              <a:avLst/>
              <a:gdLst/>
              <a:ahLst/>
              <a:cxnLst/>
              <a:rect l="l" t="t" r="r" b="b"/>
              <a:pathLst>
                <a:path w="412750" h="158750">
                  <a:moveTo>
                    <a:pt x="0" y="0"/>
                  </a:moveTo>
                  <a:lnTo>
                    <a:pt x="412749" y="0"/>
                  </a:lnTo>
                  <a:lnTo>
                    <a:pt x="412749" y="158749"/>
                  </a:lnTo>
                  <a:lnTo>
                    <a:pt x="0" y="1587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500148" y="4772026"/>
              <a:ext cx="246379" cy="120650"/>
            </a:xfrm>
            <a:custGeom>
              <a:avLst/>
              <a:gdLst/>
              <a:ahLst/>
              <a:cxnLst/>
              <a:rect l="l" t="t" r="r" b="b"/>
              <a:pathLst>
                <a:path w="246379" h="120650">
                  <a:moveTo>
                    <a:pt x="0" y="0"/>
                  </a:moveTo>
                  <a:lnTo>
                    <a:pt x="246062" y="0"/>
                  </a:lnTo>
                  <a:lnTo>
                    <a:pt x="246062" y="120650"/>
                  </a:lnTo>
                  <a:lnTo>
                    <a:pt x="0" y="12065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762085" y="4843463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79" h="43179">
                  <a:moveTo>
                    <a:pt x="42863" y="0"/>
                  </a:moveTo>
                  <a:lnTo>
                    <a:pt x="0" y="0"/>
                  </a:lnTo>
                  <a:lnTo>
                    <a:pt x="0" y="42862"/>
                  </a:lnTo>
                  <a:lnTo>
                    <a:pt x="42863" y="42862"/>
                  </a:lnTo>
                  <a:lnTo>
                    <a:pt x="42863" y="0"/>
                  </a:lnTo>
                  <a:close/>
                </a:path>
              </a:pathLst>
            </a:custGeom>
            <a:solidFill>
              <a:srgbClr val="D6A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762085" y="4843464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79" h="43179">
                  <a:moveTo>
                    <a:pt x="0" y="0"/>
                  </a:moveTo>
                  <a:lnTo>
                    <a:pt x="42863" y="0"/>
                  </a:lnTo>
                  <a:lnTo>
                    <a:pt x="42863" y="42863"/>
                  </a:lnTo>
                  <a:lnTo>
                    <a:pt x="0" y="428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436649" y="4845051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79" h="43179">
                  <a:moveTo>
                    <a:pt x="42862" y="0"/>
                  </a:moveTo>
                  <a:lnTo>
                    <a:pt x="0" y="0"/>
                  </a:lnTo>
                  <a:lnTo>
                    <a:pt x="0" y="42862"/>
                  </a:lnTo>
                  <a:lnTo>
                    <a:pt x="42862" y="42862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D6A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436649" y="4845051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79" h="43179">
                  <a:moveTo>
                    <a:pt x="0" y="0"/>
                  </a:moveTo>
                  <a:lnTo>
                    <a:pt x="42862" y="0"/>
                  </a:lnTo>
                  <a:lnTo>
                    <a:pt x="42862" y="42863"/>
                  </a:lnTo>
                  <a:lnTo>
                    <a:pt x="0" y="428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466560" y="4466531"/>
              <a:ext cx="2173605" cy="1976120"/>
            </a:xfrm>
            <a:custGeom>
              <a:avLst/>
              <a:gdLst/>
              <a:ahLst/>
              <a:cxnLst/>
              <a:rect l="l" t="t" r="r" b="b"/>
              <a:pathLst>
                <a:path w="2173604" h="1976120">
                  <a:moveTo>
                    <a:pt x="2173286" y="329307"/>
                  </a:moveTo>
                  <a:lnTo>
                    <a:pt x="2162174" y="1973956"/>
                  </a:lnTo>
                  <a:lnTo>
                    <a:pt x="25399" y="1975544"/>
                  </a:lnTo>
                  <a:lnTo>
                    <a:pt x="0" y="178494"/>
                  </a:lnTo>
                  <a:lnTo>
                    <a:pt x="281755" y="0"/>
                  </a:lnTo>
                </a:path>
              </a:pathLst>
            </a:custGeom>
            <a:ln w="19049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685013" y="4452938"/>
              <a:ext cx="85090" cy="73025"/>
            </a:xfrm>
            <a:custGeom>
              <a:avLst/>
              <a:gdLst/>
              <a:ahLst/>
              <a:cxnLst/>
              <a:rect l="l" t="t" r="r" b="b"/>
              <a:pathLst>
                <a:path w="85089" h="73025">
                  <a:moveTo>
                    <a:pt x="84759" y="0"/>
                  </a:moveTo>
                  <a:lnTo>
                    <a:pt x="0" y="8594"/>
                  </a:lnTo>
                  <a:lnTo>
                    <a:pt x="40779" y="72964"/>
                  </a:lnTo>
                  <a:lnTo>
                    <a:pt x="84759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585623" y="4484688"/>
              <a:ext cx="1984375" cy="1876425"/>
            </a:xfrm>
            <a:custGeom>
              <a:avLst/>
              <a:gdLst/>
              <a:ahLst/>
              <a:cxnLst/>
              <a:rect l="l" t="t" r="r" b="b"/>
              <a:pathLst>
                <a:path w="1984375" h="1876425">
                  <a:moveTo>
                    <a:pt x="1984221" y="327024"/>
                  </a:moveTo>
                  <a:lnTo>
                    <a:pt x="1974849" y="1876424"/>
                  </a:lnTo>
                  <a:lnTo>
                    <a:pt x="30162" y="1874837"/>
                  </a:lnTo>
                  <a:lnTo>
                    <a:pt x="0" y="246062"/>
                  </a:lnTo>
                  <a:lnTo>
                    <a:pt x="271462" y="0"/>
                  </a:lnTo>
                </a:path>
              </a:pathLst>
            </a:custGeom>
            <a:ln w="19049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531437" y="4786312"/>
              <a:ext cx="76200" cy="76835"/>
            </a:xfrm>
            <a:custGeom>
              <a:avLst/>
              <a:gdLst/>
              <a:ahLst/>
              <a:cxnLst/>
              <a:rect l="l" t="t" r="r" b="b"/>
              <a:pathLst>
                <a:path w="76200" h="76835">
                  <a:moveTo>
                    <a:pt x="38559" y="0"/>
                  </a:moveTo>
                  <a:lnTo>
                    <a:pt x="0" y="75968"/>
                  </a:lnTo>
                  <a:lnTo>
                    <a:pt x="76198" y="76429"/>
                  </a:lnTo>
                  <a:lnTo>
                    <a:pt x="38559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328448" y="4546600"/>
              <a:ext cx="228600" cy="161925"/>
            </a:xfrm>
            <a:custGeom>
              <a:avLst/>
              <a:gdLst/>
              <a:ahLst/>
              <a:cxnLst/>
              <a:rect l="l" t="t" r="r" b="b"/>
              <a:pathLst>
                <a:path w="228600" h="161925">
                  <a:moveTo>
                    <a:pt x="0" y="80963"/>
                  </a:moveTo>
                  <a:lnTo>
                    <a:pt x="8982" y="49448"/>
                  </a:lnTo>
                  <a:lnTo>
                    <a:pt x="33477" y="23713"/>
                  </a:lnTo>
                  <a:lnTo>
                    <a:pt x="69809" y="6362"/>
                  </a:lnTo>
                  <a:lnTo>
                    <a:pt x="114300" y="0"/>
                  </a:lnTo>
                  <a:lnTo>
                    <a:pt x="158790" y="6362"/>
                  </a:lnTo>
                  <a:lnTo>
                    <a:pt x="195122" y="23713"/>
                  </a:lnTo>
                  <a:lnTo>
                    <a:pt x="219617" y="49448"/>
                  </a:lnTo>
                  <a:lnTo>
                    <a:pt x="228599" y="80963"/>
                  </a:lnTo>
                  <a:lnTo>
                    <a:pt x="219617" y="112477"/>
                  </a:lnTo>
                  <a:lnTo>
                    <a:pt x="195122" y="138212"/>
                  </a:lnTo>
                  <a:lnTo>
                    <a:pt x="158790" y="155563"/>
                  </a:lnTo>
                  <a:lnTo>
                    <a:pt x="114300" y="161925"/>
                  </a:lnTo>
                  <a:lnTo>
                    <a:pt x="69809" y="155563"/>
                  </a:lnTo>
                  <a:lnTo>
                    <a:pt x="33477" y="138212"/>
                  </a:lnTo>
                  <a:lnTo>
                    <a:pt x="8982" y="112477"/>
                  </a:lnTo>
                  <a:lnTo>
                    <a:pt x="0" y="80963"/>
                  </a:lnTo>
                  <a:close/>
                </a:path>
              </a:pathLst>
            </a:custGeom>
            <a:ln w="28574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446002" y="3267075"/>
              <a:ext cx="930275" cy="1260475"/>
            </a:xfrm>
            <a:custGeom>
              <a:avLst/>
              <a:gdLst/>
              <a:ahLst/>
              <a:cxnLst/>
              <a:rect l="l" t="t" r="r" b="b"/>
              <a:pathLst>
                <a:path w="930275" h="1260475">
                  <a:moveTo>
                    <a:pt x="0" y="1260475"/>
                  </a:moveTo>
                  <a:lnTo>
                    <a:pt x="3095" y="269874"/>
                  </a:lnTo>
                  <a:lnTo>
                    <a:pt x="930195" y="0"/>
                  </a:lnTo>
                </a:path>
              </a:pathLst>
            </a:custGeom>
            <a:ln w="12699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408062" y="4476632"/>
              <a:ext cx="76200" cy="76835"/>
            </a:xfrm>
            <a:custGeom>
              <a:avLst/>
              <a:gdLst/>
              <a:ahLst/>
              <a:cxnLst/>
              <a:rect l="l" t="t" r="r" b="b"/>
              <a:pathLst>
                <a:path w="76200" h="76835">
                  <a:moveTo>
                    <a:pt x="0" y="0"/>
                  </a:moveTo>
                  <a:lnTo>
                    <a:pt x="37861" y="76318"/>
                  </a:lnTo>
                  <a:lnTo>
                    <a:pt x="76198" y="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1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0" name="object 120"/>
          <p:cNvGrpSpPr/>
          <p:nvPr/>
        </p:nvGrpSpPr>
        <p:grpSpPr>
          <a:xfrm>
            <a:off x="627987" y="4681537"/>
            <a:ext cx="4098925" cy="1730375"/>
            <a:chOff x="627987" y="4681537"/>
            <a:chExt cx="4098925" cy="1730375"/>
          </a:xfrm>
        </p:grpSpPr>
        <p:sp>
          <p:nvSpPr>
            <p:cNvPr id="121" name="object 121"/>
            <p:cNvSpPr/>
            <p:nvPr/>
          </p:nvSpPr>
          <p:spPr>
            <a:xfrm>
              <a:off x="2078960" y="4752974"/>
              <a:ext cx="412750" cy="158750"/>
            </a:xfrm>
            <a:custGeom>
              <a:avLst/>
              <a:gdLst/>
              <a:ahLst/>
              <a:cxnLst/>
              <a:rect l="l" t="t" r="r" b="b"/>
              <a:pathLst>
                <a:path w="412750" h="158750">
                  <a:moveTo>
                    <a:pt x="412750" y="0"/>
                  </a:moveTo>
                  <a:lnTo>
                    <a:pt x="0" y="0"/>
                  </a:lnTo>
                  <a:lnTo>
                    <a:pt x="0" y="158750"/>
                  </a:lnTo>
                  <a:lnTo>
                    <a:pt x="412750" y="158750"/>
                  </a:lnTo>
                  <a:lnTo>
                    <a:pt x="412750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078960" y="4752974"/>
              <a:ext cx="412750" cy="158750"/>
            </a:xfrm>
            <a:custGeom>
              <a:avLst/>
              <a:gdLst/>
              <a:ahLst/>
              <a:cxnLst/>
              <a:rect l="l" t="t" r="r" b="b"/>
              <a:pathLst>
                <a:path w="412750" h="158750">
                  <a:moveTo>
                    <a:pt x="0" y="0"/>
                  </a:moveTo>
                  <a:lnTo>
                    <a:pt x="412749" y="0"/>
                  </a:lnTo>
                  <a:lnTo>
                    <a:pt x="412749" y="158750"/>
                  </a:lnTo>
                  <a:lnTo>
                    <a:pt x="0" y="15875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159924" y="4773613"/>
              <a:ext cx="246379" cy="120650"/>
            </a:xfrm>
            <a:custGeom>
              <a:avLst/>
              <a:gdLst/>
              <a:ahLst/>
              <a:cxnLst/>
              <a:rect l="l" t="t" r="r" b="b"/>
              <a:pathLst>
                <a:path w="246380" h="120650">
                  <a:moveTo>
                    <a:pt x="246062" y="0"/>
                  </a:moveTo>
                  <a:lnTo>
                    <a:pt x="0" y="0"/>
                  </a:lnTo>
                  <a:lnTo>
                    <a:pt x="0" y="120650"/>
                  </a:lnTo>
                  <a:lnTo>
                    <a:pt x="246062" y="120650"/>
                  </a:lnTo>
                  <a:lnTo>
                    <a:pt x="2460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159924" y="4773613"/>
              <a:ext cx="246379" cy="120650"/>
            </a:xfrm>
            <a:custGeom>
              <a:avLst/>
              <a:gdLst/>
              <a:ahLst/>
              <a:cxnLst/>
              <a:rect l="l" t="t" r="r" b="b"/>
              <a:pathLst>
                <a:path w="246380" h="120650">
                  <a:moveTo>
                    <a:pt x="0" y="0"/>
                  </a:moveTo>
                  <a:lnTo>
                    <a:pt x="246062" y="0"/>
                  </a:lnTo>
                  <a:lnTo>
                    <a:pt x="246062" y="120650"/>
                  </a:lnTo>
                  <a:lnTo>
                    <a:pt x="0" y="12065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2421860" y="4845049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863" y="0"/>
                  </a:moveTo>
                  <a:lnTo>
                    <a:pt x="0" y="0"/>
                  </a:lnTo>
                  <a:lnTo>
                    <a:pt x="0" y="42863"/>
                  </a:lnTo>
                  <a:lnTo>
                    <a:pt x="42863" y="42863"/>
                  </a:lnTo>
                  <a:lnTo>
                    <a:pt x="42863" y="0"/>
                  </a:lnTo>
                  <a:close/>
                </a:path>
              </a:pathLst>
            </a:custGeom>
            <a:solidFill>
              <a:srgbClr val="D6A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2421860" y="4845049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0" y="0"/>
                  </a:moveTo>
                  <a:lnTo>
                    <a:pt x="42863" y="0"/>
                  </a:lnTo>
                  <a:lnTo>
                    <a:pt x="42863" y="42863"/>
                  </a:lnTo>
                  <a:lnTo>
                    <a:pt x="0" y="428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096424" y="4846638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862" y="0"/>
                  </a:moveTo>
                  <a:lnTo>
                    <a:pt x="0" y="0"/>
                  </a:lnTo>
                  <a:lnTo>
                    <a:pt x="0" y="42862"/>
                  </a:lnTo>
                  <a:lnTo>
                    <a:pt x="42862" y="42862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D6A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096424" y="4846638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0" y="0"/>
                  </a:moveTo>
                  <a:lnTo>
                    <a:pt x="42863" y="0"/>
                  </a:lnTo>
                  <a:lnTo>
                    <a:pt x="42863" y="42863"/>
                  </a:lnTo>
                  <a:lnTo>
                    <a:pt x="0" y="428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6A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4120485" y="4681537"/>
              <a:ext cx="225425" cy="984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4501485" y="4681537"/>
              <a:ext cx="225424" cy="984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27987" y="5583237"/>
              <a:ext cx="800099" cy="82867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968905" y="5662730"/>
              <a:ext cx="389039" cy="37946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215598" y="5083174"/>
              <a:ext cx="339388" cy="67366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3217108" y="5160837"/>
              <a:ext cx="151130" cy="14604"/>
            </a:xfrm>
            <a:custGeom>
              <a:avLst/>
              <a:gdLst/>
              <a:ahLst/>
              <a:cxnLst/>
              <a:rect l="l" t="t" r="r" b="b"/>
              <a:pathLst>
                <a:path w="151129" h="14604">
                  <a:moveTo>
                    <a:pt x="150811" y="0"/>
                  </a:moveTo>
                  <a:lnTo>
                    <a:pt x="0" y="0"/>
                  </a:lnTo>
                  <a:lnTo>
                    <a:pt x="0" y="14414"/>
                  </a:lnTo>
                  <a:lnTo>
                    <a:pt x="150811" y="14414"/>
                  </a:lnTo>
                  <a:lnTo>
                    <a:pt x="1508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3217108" y="5160837"/>
              <a:ext cx="151130" cy="14604"/>
            </a:xfrm>
            <a:custGeom>
              <a:avLst/>
              <a:gdLst/>
              <a:ahLst/>
              <a:cxnLst/>
              <a:rect l="l" t="t" r="r" b="b"/>
              <a:pathLst>
                <a:path w="151129" h="14604">
                  <a:moveTo>
                    <a:pt x="0" y="0"/>
                  </a:moveTo>
                  <a:lnTo>
                    <a:pt x="150810" y="0"/>
                  </a:lnTo>
                  <a:lnTo>
                    <a:pt x="150810" y="14415"/>
                  </a:lnTo>
                  <a:lnTo>
                    <a:pt x="0" y="1441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3353669" y="5153175"/>
              <a:ext cx="146685" cy="43180"/>
            </a:xfrm>
            <a:custGeom>
              <a:avLst/>
              <a:gdLst/>
              <a:ahLst/>
              <a:cxnLst/>
              <a:rect l="l" t="t" r="r" b="b"/>
              <a:pathLst>
                <a:path w="146685" h="43179">
                  <a:moveTo>
                    <a:pt x="124595" y="0"/>
                  </a:moveTo>
                  <a:lnTo>
                    <a:pt x="21482" y="0"/>
                  </a:lnTo>
                  <a:lnTo>
                    <a:pt x="13120" y="1688"/>
                  </a:lnTo>
                  <a:lnTo>
                    <a:pt x="6291" y="6291"/>
                  </a:lnTo>
                  <a:lnTo>
                    <a:pt x="1688" y="13120"/>
                  </a:lnTo>
                  <a:lnTo>
                    <a:pt x="0" y="21480"/>
                  </a:lnTo>
                  <a:lnTo>
                    <a:pt x="1688" y="29842"/>
                  </a:lnTo>
                  <a:lnTo>
                    <a:pt x="6291" y="36670"/>
                  </a:lnTo>
                  <a:lnTo>
                    <a:pt x="13120" y="41274"/>
                  </a:lnTo>
                  <a:lnTo>
                    <a:pt x="21482" y="42962"/>
                  </a:lnTo>
                  <a:lnTo>
                    <a:pt x="124595" y="42964"/>
                  </a:lnTo>
                  <a:lnTo>
                    <a:pt x="132956" y="41275"/>
                  </a:lnTo>
                  <a:lnTo>
                    <a:pt x="139784" y="36672"/>
                  </a:lnTo>
                  <a:lnTo>
                    <a:pt x="144388" y="29843"/>
                  </a:lnTo>
                  <a:lnTo>
                    <a:pt x="146077" y="21482"/>
                  </a:lnTo>
                  <a:lnTo>
                    <a:pt x="144389" y="13120"/>
                  </a:lnTo>
                  <a:lnTo>
                    <a:pt x="139786" y="6291"/>
                  </a:lnTo>
                  <a:lnTo>
                    <a:pt x="132957" y="1688"/>
                  </a:lnTo>
                  <a:lnTo>
                    <a:pt x="1245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356899" y="5157778"/>
              <a:ext cx="139619" cy="3345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220380" y="5256152"/>
              <a:ext cx="151130" cy="14604"/>
            </a:xfrm>
            <a:custGeom>
              <a:avLst/>
              <a:gdLst/>
              <a:ahLst/>
              <a:cxnLst/>
              <a:rect l="l" t="t" r="r" b="b"/>
              <a:pathLst>
                <a:path w="151129" h="14604">
                  <a:moveTo>
                    <a:pt x="150811" y="0"/>
                  </a:moveTo>
                  <a:lnTo>
                    <a:pt x="0" y="0"/>
                  </a:lnTo>
                  <a:lnTo>
                    <a:pt x="0" y="14414"/>
                  </a:lnTo>
                  <a:lnTo>
                    <a:pt x="150811" y="14414"/>
                  </a:lnTo>
                  <a:lnTo>
                    <a:pt x="1508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220380" y="5256152"/>
              <a:ext cx="151130" cy="14604"/>
            </a:xfrm>
            <a:custGeom>
              <a:avLst/>
              <a:gdLst/>
              <a:ahLst/>
              <a:cxnLst/>
              <a:rect l="l" t="t" r="r" b="b"/>
              <a:pathLst>
                <a:path w="151129" h="14604">
                  <a:moveTo>
                    <a:pt x="0" y="0"/>
                  </a:moveTo>
                  <a:lnTo>
                    <a:pt x="150810" y="0"/>
                  </a:lnTo>
                  <a:lnTo>
                    <a:pt x="150810" y="14415"/>
                  </a:lnTo>
                  <a:lnTo>
                    <a:pt x="0" y="1441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352158" y="5249952"/>
              <a:ext cx="146685" cy="46355"/>
            </a:xfrm>
            <a:custGeom>
              <a:avLst/>
              <a:gdLst/>
              <a:ahLst/>
              <a:cxnLst/>
              <a:rect l="l" t="t" r="r" b="b"/>
              <a:pathLst>
                <a:path w="146685" h="46354">
                  <a:moveTo>
                    <a:pt x="123106" y="0"/>
                  </a:moveTo>
                  <a:lnTo>
                    <a:pt x="22971" y="0"/>
                  </a:lnTo>
                  <a:lnTo>
                    <a:pt x="14029" y="1805"/>
                  </a:lnTo>
                  <a:lnTo>
                    <a:pt x="6728" y="6728"/>
                  </a:lnTo>
                  <a:lnTo>
                    <a:pt x="1805" y="14029"/>
                  </a:lnTo>
                  <a:lnTo>
                    <a:pt x="0" y="22970"/>
                  </a:lnTo>
                  <a:lnTo>
                    <a:pt x="1805" y="31912"/>
                  </a:lnTo>
                  <a:lnTo>
                    <a:pt x="6728" y="39214"/>
                  </a:lnTo>
                  <a:lnTo>
                    <a:pt x="14029" y="44137"/>
                  </a:lnTo>
                  <a:lnTo>
                    <a:pt x="22971" y="45942"/>
                  </a:lnTo>
                  <a:lnTo>
                    <a:pt x="123104" y="45943"/>
                  </a:lnTo>
                  <a:lnTo>
                    <a:pt x="132046" y="44138"/>
                  </a:lnTo>
                  <a:lnTo>
                    <a:pt x="139348" y="39215"/>
                  </a:lnTo>
                  <a:lnTo>
                    <a:pt x="144271" y="31913"/>
                  </a:lnTo>
                  <a:lnTo>
                    <a:pt x="146077" y="22971"/>
                  </a:lnTo>
                  <a:lnTo>
                    <a:pt x="144272" y="14029"/>
                  </a:lnTo>
                  <a:lnTo>
                    <a:pt x="139349" y="6728"/>
                  </a:lnTo>
                  <a:lnTo>
                    <a:pt x="132047" y="1805"/>
                  </a:lnTo>
                  <a:lnTo>
                    <a:pt x="1231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355386" y="5254490"/>
              <a:ext cx="139622" cy="3006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218870" y="5356171"/>
              <a:ext cx="151130" cy="14604"/>
            </a:xfrm>
            <a:custGeom>
              <a:avLst/>
              <a:gdLst/>
              <a:ahLst/>
              <a:cxnLst/>
              <a:rect l="l" t="t" r="r" b="b"/>
              <a:pathLst>
                <a:path w="151129" h="14604">
                  <a:moveTo>
                    <a:pt x="150811" y="0"/>
                  </a:moveTo>
                  <a:lnTo>
                    <a:pt x="0" y="0"/>
                  </a:lnTo>
                  <a:lnTo>
                    <a:pt x="0" y="14415"/>
                  </a:lnTo>
                  <a:lnTo>
                    <a:pt x="150811" y="14415"/>
                  </a:lnTo>
                  <a:lnTo>
                    <a:pt x="1508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218870" y="5356171"/>
              <a:ext cx="151130" cy="14604"/>
            </a:xfrm>
            <a:custGeom>
              <a:avLst/>
              <a:gdLst/>
              <a:ahLst/>
              <a:cxnLst/>
              <a:rect l="l" t="t" r="r" b="b"/>
              <a:pathLst>
                <a:path w="151129" h="14604">
                  <a:moveTo>
                    <a:pt x="0" y="0"/>
                  </a:moveTo>
                  <a:lnTo>
                    <a:pt x="150810" y="0"/>
                  </a:lnTo>
                  <a:lnTo>
                    <a:pt x="150810" y="14415"/>
                  </a:lnTo>
                  <a:lnTo>
                    <a:pt x="0" y="1441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3348934" y="5435599"/>
              <a:ext cx="147955" cy="44450"/>
            </a:xfrm>
            <a:custGeom>
              <a:avLst/>
              <a:gdLst/>
              <a:ahLst/>
              <a:cxnLst/>
              <a:rect l="l" t="t" r="r" b="b"/>
              <a:pathLst>
                <a:path w="147954" h="44450">
                  <a:moveTo>
                    <a:pt x="125332" y="0"/>
                  </a:moveTo>
                  <a:lnTo>
                    <a:pt x="22211" y="0"/>
                  </a:lnTo>
                  <a:lnTo>
                    <a:pt x="13565" y="1745"/>
                  </a:lnTo>
                  <a:lnTo>
                    <a:pt x="6505" y="6505"/>
                  </a:lnTo>
                  <a:lnTo>
                    <a:pt x="1745" y="13565"/>
                  </a:lnTo>
                  <a:lnTo>
                    <a:pt x="0" y="22211"/>
                  </a:lnTo>
                  <a:lnTo>
                    <a:pt x="1745" y="30855"/>
                  </a:lnTo>
                  <a:lnTo>
                    <a:pt x="6505" y="37915"/>
                  </a:lnTo>
                  <a:lnTo>
                    <a:pt x="13565" y="42675"/>
                  </a:lnTo>
                  <a:lnTo>
                    <a:pt x="22211" y="44420"/>
                  </a:lnTo>
                  <a:lnTo>
                    <a:pt x="125331" y="44422"/>
                  </a:lnTo>
                  <a:lnTo>
                    <a:pt x="133976" y="42676"/>
                  </a:lnTo>
                  <a:lnTo>
                    <a:pt x="141036" y="37916"/>
                  </a:lnTo>
                  <a:lnTo>
                    <a:pt x="145796" y="30856"/>
                  </a:lnTo>
                  <a:lnTo>
                    <a:pt x="147543" y="22211"/>
                  </a:lnTo>
                  <a:lnTo>
                    <a:pt x="145798" y="13565"/>
                  </a:lnTo>
                  <a:lnTo>
                    <a:pt x="141038" y="6505"/>
                  </a:lnTo>
                  <a:lnTo>
                    <a:pt x="133978" y="1745"/>
                  </a:lnTo>
                  <a:lnTo>
                    <a:pt x="1253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3352167" y="5440394"/>
              <a:ext cx="141274" cy="3483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350547" y="5346759"/>
              <a:ext cx="204439" cy="6383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479203" y="5083174"/>
              <a:ext cx="17372" cy="67307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3479202" y="5083174"/>
              <a:ext cx="17780" cy="673100"/>
            </a:xfrm>
            <a:custGeom>
              <a:avLst/>
              <a:gdLst/>
              <a:ahLst/>
              <a:cxnLst/>
              <a:rect l="l" t="t" r="r" b="b"/>
              <a:pathLst>
                <a:path w="17779" h="673100">
                  <a:moveTo>
                    <a:pt x="0" y="0"/>
                  </a:moveTo>
                  <a:lnTo>
                    <a:pt x="17371" y="0"/>
                  </a:lnTo>
                  <a:lnTo>
                    <a:pt x="17371" y="673078"/>
                  </a:lnTo>
                  <a:lnTo>
                    <a:pt x="0" y="67307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3494812" y="5253210"/>
              <a:ext cx="59670" cy="6265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3495568" y="5157013"/>
              <a:ext cx="61432" cy="7060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3492284" y="5724486"/>
              <a:ext cx="66675" cy="60325"/>
            </a:xfrm>
            <a:custGeom>
              <a:avLst/>
              <a:gdLst/>
              <a:ahLst/>
              <a:cxnLst/>
              <a:rect l="l" t="t" r="r" b="b"/>
              <a:pathLst>
                <a:path w="66675" h="60325">
                  <a:moveTo>
                    <a:pt x="66217" y="6388"/>
                  </a:moveTo>
                  <a:lnTo>
                    <a:pt x="63398" y="0"/>
                  </a:lnTo>
                  <a:lnTo>
                    <a:pt x="56451" y="0"/>
                  </a:lnTo>
                  <a:lnTo>
                    <a:pt x="54698" y="3962"/>
                  </a:lnTo>
                  <a:lnTo>
                    <a:pt x="0" y="27457"/>
                  </a:lnTo>
                  <a:lnTo>
                    <a:pt x="406" y="60312"/>
                  </a:lnTo>
                  <a:lnTo>
                    <a:pt x="61480" y="28536"/>
                  </a:lnTo>
                  <a:lnTo>
                    <a:pt x="63398" y="28536"/>
                  </a:lnTo>
                  <a:lnTo>
                    <a:pt x="66217" y="22148"/>
                  </a:lnTo>
                  <a:lnTo>
                    <a:pt x="66217" y="6388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3199735" y="5745074"/>
              <a:ext cx="301625" cy="43180"/>
            </a:xfrm>
            <a:custGeom>
              <a:avLst/>
              <a:gdLst/>
              <a:ahLst/>
              <a:cxnLst/>
              <a:rect l="l" t="t" r="r" b="b"/>
              <a:pathLst>
                <a:path w="301625" h="43179">
                  <a:moveTo>
                    <a:pt x="280148" y="0"/>
                  </a:moveTo>
                  <a:lnTo>
                    <a:pt x="21475" y="0"/>
                  </a:lnTo>
                  <a:lnTo>
                    <a:pt x="13116" y="1687"/>
                  </a:lnTo>
                  <a:lnTo>
                    <a:pt x="6290" y="6290"/>
                  </a:lnTo>
                  <a:lnTo>
                    <a:pt x="1687" y="13116"/>
                  </a:lnTo>
                  <a:lnTo>
                    <a:pt x="0" y="21475"/>
                  </a:lnTo>
                  <a:lnTo>
                    <a:pt x="1687" y="29834"/>
                  </a:lnTo>
                  <a:lnTo>
                    <a:pt x="6290" y="36660"/>
                  </a:lnTo>
                  <a:lnTo>
                    <a:pt x="13116" y="41262"/>
                  </a:lnTo>
                  <a:lnTo>
                    <a:pt x="21475" y="42950"/>
                  </a:lnTo>
                  <a:lnTo>
                    <a:pt x="280148" y="42950"/>
                  </a:lnTo>
                  <a:lnTo>
                    <a:pt x="288507" y="41262"/>
                  </a:lnTo>
                  <a:lnTo>
                    <a:pt x="295333" y="36660"/>
                  </a:lnTo>
                  <a:lnTo>
                    <a:pt x="299936" y="29834"/>
                  </a:lnTo>
                  <a:lnTo>
                    <a:pt x="301623" y="21475"/>
                  </a:lnTo>
                  <a:lnTo>
                    <a:pt x="299936" y="13116"/>
                  </a:lnTo>
                  <a:lnTo>
                    <a:pt x="295333" y="6290"/>
                  </a:lnTo>
                  <a:lnTo>
                    <a:pt x="288507" y="1687"/>
                  </a:lnTo>
                  <a:lnTo>
                    <a:pt x="280148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199735" y="5745074"/>
              <a:ext cx="301625" cy="43180"/>
            </a:xfrm>
            <a:custGeom>
              <a:avLst/>
              <a:gdLst/>
              <a:ahLst/>
              <a:cxnLst/>
              <a:rect l="l" t="t" r="r" b="b"/>
              <a:pathLst>
                <a:path w="301625" h="43179">
                  <a:moveTo>
                    <a:pt x="0" y="21475"/>
                  </a:moveTo>
                  <a:lnTo>
                    <a:pt x="1687" y="13115"/>
                  </a:lnTo>
                  <a:lnTo>
                    <a:pt x="6289" y="6289"/>
                  </a:lnTo>
                  <a:lnTo>
                    <a:pt x="13115" y="1687"/>
                  </a:lnTo>
                  <a:lnTo>
                    <a:pt x="21475" y="0"/>
                  </a:lnTo>
                  <a:lnTo>
                    <a:pt x="280147" y="0"/>
                  </a:lnTo>
                  <a:lnTo>
                    <a:pt x="288506" y="1687"/>
                  </a:lnTo>
                  <a:lnTo>
                    <a:pt x="295333" y="6289"/>
                  </a:lnTo>
                  <a:lnTo>
                    <a:pt x="299935" y="13115"/>
                  </a:lnTo>
                  <a:lnTo>
                    <a:pt x="301622" y="21475"/>
                  </a:lnTo>
                  <a:lnTo>
                    <a:pt x="299935" y="29834"/>
                  </a:lnTo>
                  <a:lnTo>
                    <a:pt x="295333" y="36660"/>
                  </a:lnTo>
                  <a:lnTo>
                    <a:pt x="288506" y="41262"/>
                  </a:lnTo>
                  <a:lnTo>
                    <a:pt x="280147" y="42949"/>
                  </a:lnTo>
                  <a:lnTo>
                    <a:pt x="21475" y="42949"/>
                  </a:lnTo>
                  <a:lnTo>
                    <a:pt x="13115" y="41262"/>
                  </a:lnTo>
                  <a:lnTo>
                    <a:pt x="6289" y="36660"/>
                  </a:lnTo>
                  <a:lnTo>
                    <a:pt x="1687" y="29834"/>
                  </a:lnTo>
                  <a:lnTo>
                    <a:pt x="0" y="2147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215598" y="5754782"/>
              <a:ext cx="269900" cy="2382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215598" y="5754782"/>
              <a:ext cx="270510" cy="24130"/>
            </a:xfrm>
            <a:custGeom>
              <a:avLst/>
              <a:gdLst/>
              <a:ahLst/>
              <a:cxnLst/>
              <a:rect l="l" t="t" r="r" b="b"/>
              <a:pathLst>
                <a:path w="270510" h="24129">
                  <a:moveTo>
                    <a:pt x="0" y="11914"/>
                  </a:moveTo>
                  <a:lnTo>
                    <a:pt x="0" y="5334"/>
                  </a:lnTo>
                  <a:lnTo>
                    <a:pt x="5334" y="0"/>
                  </a:lnTo>
                  <a:lnTo>
                    <a:pt x="11913" y="0"/>
                  </a:lnTo>
                  <a:lnTo>
                    <a:pt x="257985" y="0"/>
                  </a:lnTo>
                  <a:lnTo>
                    <a:pt x="264565" y="0"/>
                  </a:lnTo>
                  <a:lnTo>
                    <a:pt x="269899" y="5334"/>
                  </a:lnTo>
                  <a:lnTo>
                    <a:pt x="269899" y="11914"/>
                  </a:lnTo>
                  <a:lnTo>
                    <a:pt x="269899" y="18493"/>
                  </a:lnTo>
                  <a:lnTo>
                    <a:pt x="264565" y="23828"/>
                  </a:lnTo>
                  <a:lnTo>
                    <a:pt x="257985" y="23828"/>
                  </a:lnTo>
                  <a:lnTo>
                    <a:pt x="11913" y="23828"/>
                  </a:lnTo>
                  <a:lnTo>
                    <a:pt x="5334" y="23828"/>
                  </a:lnTo>
                  <a:lnTo>
                    <a:pt x="0" y="18493"/>
                  </a:lnTo>
                  <a:lnTo>
                    <a:pt x="0" y="1191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242537" y="5657703"/>
              <a:ext cx="40005" cy="43180"/>
            </a:xfrm>
            <a:custGeom>
              <a:avLst/>
              <a:gdLst/>
              <a:ahLst/>
              <a:cxnLst/>
              <a:rect l="l" t="t" r="r" b="b"/>
              <a:pathLst>
                <a:path w="40004" h="43179">
                  <a:moveTo>
                    <a:pt x="19889" y="0"/>
                  </a:moveTo>
                  <a:lnTo>
                    <a:pt x="12147" y="1687"/>
                  </a:lnTo>
                  <a:lnTo>
                    <a:pt x="5825" y="6289"/>
                  </a:lnTo>
                  <a:lnTo>
                    <a:pt x="1563" y="13115"/>
                  </a:lnTo>
                  <a:lnTo>
                    <a:pt x="0" y="21474"/>
                  </a:lnTo>
                  <a:lnTo>
                    <a:pt x="1563" y="29833"/>
                  </a:lnTo>
                  <a:lnTo>
                    <a:pt x="5825" y="36659"/>
                  </a:lnTo>
                  <a:lnTo>
                    <a:pt x="12147" y="41262"/>
                  </a:lnTo>
                  <a:lnTo>
                    <a:pt x="19889" y="42950"/>
                  </a:lnTo>
                  <a:lnTo>
                    <a:pt x="27631" y="41262"/>
                  </a:lnTo>
                  <a:lnTo>
                    <a:pt x="33954" y="36659"/>
                  </a:lnTo>
                  <a:lnTo>
                    <a:pt x="38217" y="29833"/>
                  </a:lnTo>
                  <a:lnTo>
                    <a:pt x="39780" y="21474"/>
                  </a:lnTo>
                  <a:lnTo>
                    <a:pt x="38217" y="13115"/>
                  </a:lnTo>
                  <a:lnTo>
                    <a:pt x="33954" y="6289"/>
                  </a:lnTo>
                  <a:lnTo>
                    <a:pt x="27631" y="1687"/>
                  </a:lnTo>
                  <a:lnTo>
                    <a:pt x="19889" y="0"/>
                  </a:lnTo>
                  <a:close/>
                </a:path>
              </a:pathLst>
            </a:custGeom>
            <a:solidFill>
              <a:srgbClr val="37D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287101" y="5657703"/>
              <a:ext cx="40005" cy="43180"/>
            </a:xfrm>
            <a:custGeom>
              <a:avLst/>
              <a:gdLst/>
              <a:ahLst/>
              <a:cxnLst/>
              <a:rect l="l" t="t" r="r" b="b"/>
              <a:pathLst>
                <a:path w="40004" h="43179">
                  <a:moveTo>
                    <a:pt x="19889" y="0"/>
                  </a:moveTo>
                  <a:lnTo>
                    <a:pt x="12147" y="1687"/>
                  </a:lnTo>
                  <a:lnTo>
                    <a:pt x="5825" y="6289"/>
                  </a:lnTo>
                  <a:lnTo>
                    <a:pt x="1562" y="13115"/>
                  </a:lnTo>
                  <a:lnTo>
                    <a:pt x="0" y="21474"/>
                  </a:lnTo>
                  <a:lnTo>
                    <a:pt x="1562" y="29833"/>
                  </a:lnTo>
                  <a:lnTo>
                    <a:pt x="5825" y="36659"/>
                  </a:lnTo>
                  <a:lnTo>
                    <a:pt x="12147" y="41262"/>
                  </a:lnTo>
                  <a:lnTo>
                    <a:pt x="19889" y="42950"/>
                  </a:lnTo>
                  <a:lnTo>
                    <a:pt x="27631" y="41262"/>
                  </a:lnTo>
                  <a:lnTo>
                    <a:pt x="33954" y="36659"/>
                  </a:lnTo>
                  <a:lnTo>
                    <a:pt x="38217" y="29833"/>
                  </a:lnTo>
                  <a:lnTo>
                    <a:pt x="39780" y="21474"/>
                  </a:lnTo>
                  <a:lnTo>
                    <a:pt x="38217" y="13115"/>
                  </a:lnTo>
                  <a:lnTo>
                    <a:pt x="33954" y="6289"/>
                  </a:lnTo>
                  <a:lnTo>
                    <a:pt x="27631" y="1687"/>
                  </a:lnTo>
                  <a:lnTo>
                    <a:pt x="19889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3331413" y="5657703"/>
              <a:ext cx="40005" cy="41275"/>
            </a:xfrm>
            <a:custGeom>
              <a:avLst/>
              <a:gdLst/>
              <a:ahLst/>
              <a:cxnLst/>
              <a:rect l="l" t="t" r="r" b="b"/>
              <a:pathLst>
                <a:path w="40004" h="41275">
                  <a:moveTo>
                    <a:pt x="19889" y="0"/>
                  </a:moveTo>
                  <a:lnTo>
                    <a:pt x="12147" y="1618"/>
                  </a:lnTo>
                  <a:lnTo>
                    <a:pt x="5825" y="6031"/>
                  </a:lnTo>
                  <a:lnTo>
                    <a:pt x="1563" y="12577"/>
                  </a:lnTo>
                  <a:lnTo>
                    <a:pt x="0" y="20593"/>
                  </a:lnTo>
                  <a:lnTo>
                    <a:pt x="1563" y="28608"/>
                  </a:lnTo>
                  <a:lnTo>
                    <a:pt x="5825" y="35154"/>
                  </a:lnTo>
                  <a:lnTo>
                    <a:pt x="12147" y="39567"/>
                  </a:lnTo>
                  <a:lnTo>
                    <a:pt x="19889" y="41186"/>
                  </a:lnTo>
                  <a:lnTo>
                    <a:pt x="27631" y="39567"/>
                  </a:lnTo>
                  <a:lnTo>
                    <a:pt x="33954" y="35154"/>
                  </a:lnTo>
                  <a:lnTo>
                    <a:pt x="38217" y="28608"/>
                  </a:lnTo>
                  <a:lnTo>
                    <a:pt x="39780" y="20593"/>
                  </a:lnTo>
                  <a:lnTo>
                    <a:pt x="38217" y="12577"/>
                  </a:lnTo>
                  <a:lnTo>
                    <a:pt x="33954" y="6031"/>
                  </a:lnTo>
                  <a:lnTo>
                    <a:pt x="27631" y="1618"/>
                  </a:lnTo>
                  <a:lnTo>
                    <a:pt x="19889" y="0"/>
                  </a:lnTo>
                  <a:close/>
                </a:path>
              </a:pathLst>
            </a:custGeom>
            <a:solidFill>
              <a:srgbClr val="37D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3431618" y="5497376"/>
              <a:ext cx="22225" cy="224154"/>
            </a:xfrm>
            <a:custGeom>
              <a:avLst/>
              <a:gdLst/>
              <a:ahLst/>
              <a:cxnLst/>
              <a:rect l="l" t="t" r="r" b="b"/>
              <a:pathLst>
                <a:path w="22225" h="224154">
                  <a:moveTo>
                    <a:pt x="22155" y="0"/>
                  </a:moveTo>
                  <a:lnTo>
                    <a:pt x="0" y="0"/>
                  </a:lnTo>
                  <a:lnTo>
                    <a:pt x="0" y="223869"/>
                  </a:lnTo>
                  <a:lnTo>
                    <a:pt x="22155" y="223869"/>
                  </a:lnTo>
                  <a:lnTo>
                    <a:pt x="22155" y="0"/>
                  </a:lnTo>
                  <a:close/>
                </a:path>
              </a:pathLst>
            </a:custGeom>
            <a:solidFill>
              <a:srgbClr val="363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3431618" y="5497376"/>
              <a:ext cx="22225" cy="224154"/>
            </a:xfrm>
            <a:custGeom>
              <a:avLst/>
              <a:gdLst/>
              <a:ahLst/>
              <a:cxnLst/>
              <a:rect l="l" t="t" r="r" b="b"/>
              <a:pathLst>
                <a:path w="22225" h="224154">
                  <a:moveTo>
                    <a:pt x="0" y="0"/>
                  </a:moveTo>
                  <a:lnTo>
                    <a:pt x="22156" y="0"/>
                  </a:lnTo>
                  <a:lnTo>
                    <a:pt x="22156" y="223868"/>
                  </a:lnTo>
                  <a:lnTo>
                    <a:pt x="0" y="22386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1" name="object 1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20" dirty="0"/>
              <a:t>Transport </a:t>
            </a:r>
            <a:r>
              <a:rPr spc="-5" dirty="0"/>
              <a:t>Layer</a:t>
            </a:r>
            <a:r>
              <a:rPr spc="-100" dirty="0"/>
              <a:t> </a:t>
            </a:r>
            <a:r>
              <a:rPr sz="1800" baseline="2314" dirty="0"/>
              <a:t>3-</a:t>
            </a:r>
            <a:fld id="{81D60167-4931-47E6-BA6A-407CBD079E47}" type="slidenum">
              <a:rPr sz="1800" baseline="2314" dirty="0"/>
              <a:pPr marL="12700">
                <a:lnSpc>
                  <a:spcPct val="100000"/>
                </a:lnSpc>
                <a:spcBef>
                  <a:spcPts val="160"/>
                </a:spcBef>
              </a:pPr>
              <a:t>7</a:t>
            </a:fld>
            <a:endParaRPr sz="1800" baseline="2314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8245" y="1507360"/>
            <a:ext cx="5850312" cy="114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01639" y="2457449"/>
            <a:ext cx="3324225" cy="3200400"/>
          </a:xfrm>
          <a:custGeom>
            <a:avLst/>
            <a:gdLst/>
            <a:ahLst/>
            <a:cxnLst/>
            <a:rect l="l" t="t" r="r" b="b"/>
            <a:pathLst>
              <a:path w="3324225" h="3200400">
                <a:moveTo>
                  <a:pt x="3324225" y="0"/>
                </a:moveTo>
                <a:lnTo>
                  <a:pt x="0" y="0"/>
                </a:lnTo>
                <a:lnTo>
                  <a:pt x="0" y="95250"/>
                </a:lnTo>
                <a:lnTo>
                  <a:pt x="0" y="3200400"/>
                </a:lnTo>
                <a:lnTo>
                  <a:pt x="3324225" y="3200400"/>
                </a:lnTo>
                <a:lnTo>
                  <a:pt x="3324225" y="95250"/>
                </a:lnTo>
                <a:lnTo>
                  <a:pt x="3324225" y="0"/>
                </a:lnTo>
                <a:close/>
              </a:path>
            </a:pathLst>
          </a:custGeom>
          <a:solidFill>
            <a:srgbClr val="021E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25448" y="2552700"/>
            <a:ext cx="3324225" cy="3200400"/>
          </a:xfrm>
          <a:custGeom>
            <a:avLst/>
            <a:gdLst/>
            <a:ahLst/>
            <a:cxnLst/>
            <a:rect l="l" t="t" r="r" b="b"/>
            <a:pathLst>
              <a:path w="3324225" h="3200400">
                <a:moveTo>
                  <a:pt x="3324223" y="0"/>
                </a:moveTo>
                <a:lnTo>
                  <a:pt x="0" y="0"/>
                </a:lnTo>
                <a:lnTo>
                  <a:pt x="0" y="3200400"/>
                </a:lnTo>
                <a:lnTo>
                  <a:pt x="3324223" y="3200400"/>
                </a:lnTo>
                <a:lnTo>
                  <a:pt x="33242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715922" y="2543175"/>
          <a:ext cx="3324225" cy="3200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300"/>
                <a:gridCol w="1685925"/>
              </a:tblGrid>
              <a:tr h="400049"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800" spc="-5" dirty="0">
                          <a:solidFill>
                            <a:srgbClr val="CC0000"/>
                          </a:solidFill>
                          <a:latin typeface="Tahoma"/>
                          <a:cs typeface="Tahoma"/>
                        </a:rPr>
                        <a:t>source port</a:t>
                      </a:r>
                      <a:r>
                        <a:rPr sz="1800" spc="-35" dirty="0">
                          <a:solidFill>
                            <a:srgbClr val="CC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solidFill>
                            <a:srgbClr val="CC0000"/>
                          </a:solidFill>
                          <a:latin typeface="Tahoma"/>
                          <a:cs typeface="Tahoma"/>
                        </a:rPr>
                        <a:t>#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584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800" spc="-5" dirty="0">
                          <a:solidFill>
                            <a:srgbClr val="CC0000"/>
                          </a:solidFill>
                          <a:latin typeface="Tahoma"/>
                          <a:cs typeface="Tahoma"/>
                        </a:rPr>
                        <a:t>dest port</a:t>
                      </a:r>
                      <a:r>
                        <a:rPr sz="1800" spc="-20" dirty="0">
                          <a:solidFill>
                            <a:srgbClr val="CC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solidFill>
                            <a:srgbClr val="CC0000"/>
                          </a:solidFill>
                          <a:latin typeface="Tahoma"/>
                          <a:cs typeface="Tahoma"/>
                        </a:rPr>
                        <a:t>#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99059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60071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other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header</a:t>
                      </a:r>
                      <a:r>
                        <a:rPr sz="20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fields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80974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984885" marR="112776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pp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li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ation 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data  (payload)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70263" y="939801"/>
            <a:ext cx="55943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</a:t>
            </a:r>
            <a:r>
              <a:rPr dirty="0"/>
              <a:t>demultiplexing</a:t>
            </a:r>
            <a:r>
              <a:rPr spc="-75" dirty="0"/>
              <a:t> </a:t>
            </a:r>
            <a:r>
              <a:rPr spc="-5" dirty="0"/>
              <a:t>works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22638" y="2032318"/>
            <a:ext cx="4263390" cy="3703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795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800" spc="-795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Gill Sans MT"/>
                <a:cs typeface="Gill Sans MT"/>
              </a:rPr>
              <a:t>host </a:t>
            </a:r>
            <a:r>
              <a:rPr sz="2800" dirty="0">
                <a:latin typeface="Gill Sans MT"/>
                <a:cs typeface="Gill Sans MT"/>
              </a:rPr>
              <a:t>receives IP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datagrams</a:t>
            </a:r>
            <a:endParaRPr sz="2800">
              <a:latin typeface="Gill Sans MT"/>
              <a:cs typeface="Gill Sans MT"/>
            </a:endParaRPr>
          </a:p>
          <a:p>
            <a:pPr marL="697865" marR="332740" indent="-228600">
              <a:lnSpc>
                <a:spcPts val="2420"/>
              </a:lnSpc>
              <a:spcBef>
                <a:spcPts val="54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each datagram has </a:t>
            </a:r>
            <a:r>
              <a:rPr sz="2400" dirty="0">
                <a:latin typeface="Gill Sans MT"/>
                <a:cs typeface="Gill Sans MT"/>
              </a:rPr>
              <a:t>source  and </a:t>
            </a:r>
            <a:r>
              <a:rPr sz="2400" spc="-5" dirty="0">
                <a:latin typeface="Gill Sans MT"/>
                <a:cs typeface="Gill Sans MT"/>
              </a:rPr>
              <a:t>destination </a:t>
            </a:r>
            <a:r>
              <a:rPr sz="2400" dirty="0">
                <a:latin typeface="Gill Sans MT"/>
                <a:cs typeface="Gill Sans MT"/>
              </a:rPr>
              <a:t>IP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address</a:t>
            </a:r>
            <a:endParaRPr sz="2400">
              <a:latin typeface="Gill Sans MT"/>
              <a:cs typeface="Gill Sans MT"/>
            </a:endParaRPr>
          </a:p>
          <a:p>
            <a:pPr marL="697865" marR="302895" indent="-228600">
              <a:lnSpc>
                <a:spcPts val="2420"/>
              </a:lnSpc>
              <a:spcBef>
                <a:spcPts val="66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each datagram carries </a:t>
            </a:r>
            <a:r>
              <a:rPr sz="2400" dirty="0">
                <a:latin typeface="Gill Sans MT"/>
                <a:cs typeface="Gill Sans MT"/>
              </a:rPr>
              <a:t>one  </a:t>
            </a:r>
            <a:r>
              <a:rPr sz="2400" spc="-5" dirty="0">
                <a:latin typeface="Gill Sans MT"/>
                <a:cs typeface="Gill Sans MT"/>
              </a:rPr>
              <a:t>transport-layer segment</a:t>
            </a:r>
            <a:endParaRPr sz="2400">
              <a:latin typeface="Gill Sans MT"/>
              <a:cs typeface="Gill Sans MT"/>
            </a:endParaRPr>
          </a:p>
          <a:p>
            <a:pPr marL="697865" marR="5080" indent="-228600">
              <a:lnSpc>
                <a:spcPts val="2420"/>
              </a:lnSpc>
              <a:spcBef>
                <a:spcPts val="66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each segment has </a:t>
            </a:r>
            <a:r>
              <a:rPr sz="2400" dirty="0">
                <a:latin typeface="Gill Sans MT"/>
                <a:cs typeface="Gill Sans MT"/>
              </a:rPr>
              <a:t>source  and </a:t>
            </a:r>
            <a:r>
              <a:rPr sz="2400" spc="-5" dirty="0">
                <a:latin typeface="Gill Sans MT"/>
                <a:cs typeface="Gill Sans MT"/>
              </a:rPr>
              <a:t>destination port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number</a:t>
            </a:r>
            <a:endParaRPr sz="2400">
              <a:latin typeface="Gill Sans MT"/>
              <a:cs typeface="Gill Sans MT"/>
            </a:endParaRPr>
          </a:p>
          <a:p>
            <a:pPr marL="354965" marR="462915" indent="-342900">
              <a:lnSpc>
                <a:spcPct val="85200"/>
              </a:lnSpc>
              <a:spcBef>
                <a:spcPts val="630"/>
              </a:spcBef>
              <a:tabLst>
                <a:tab pos="354965" algn="l"/>
              </a:tabLst>
            </a:pPr>
            <a:r>
              <a:rPr sz="1800" spc="-795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800" spc="-795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Gill Sans MT"/>
                <a:cs typeface="Gill Sans MT"/>
              </a:rPr>
              <a:t>host uses </a:t>
            </a:r>
            <a:r>
              <a:rPr sz="2800" i="1" spc="-5" dirty="0">
                <a:solidFill>
                  <a:srgbClr val="CC0000"/>
                </a:solidFill>
                <a:latin typeface="Gill Sans MT"/>
                <a:cs typeface="Gill Sans MT"/>
              </a:rPr>
              <a:t>IP addresses </a:t>
            </a:r>
            <a:r>
              <a:rPr sz="2800" i="1" dirty="0">
                <a:solidFill>
                  <a:srgbClr val="CC0000"/>
                </a:solidFill>
                <a:latin typeface="Gill Sans MT"/>
                <a:cs typeface="Gill Sans MT"/>
              </a:rPr>
              <a:t>&amp;  </a:t>
            </a:r>
            <a:r>
              <a:rPr sz="2800" i="1" spc="-5" dirty="0">
                <a:solidFill>
                  <a:srgbClr val="CC0000"/>
                </a:solidFill>
                <a:latin typeface="Gill Sans MT"/>
                <a:cs typeface="Gill Sans MT"/>
              </a:rPr>
              <a:t>port numbers </a:t>
            </a:r>
            <a:r>
              <a:rPr sz="2800" dirty="0">
                <a:latin typeface="Gill Sans MT"/>
                <a:cs typeface="Gill Sans MT"/>
              </a:rPr>
              <a:t>to </a:t>
            </a:r>
            <a:r>
              <a:rPr sz="2800" spc="-5" dirty="0">
                <a:latin typeface="Gill Sans MT"/>
                <a:cs typeface="Gill Sans MT"/>
              </a:rPr>
              <a:t>direct  segment </a:t>
            </a:r>
            <a:r>
              <a:rPr sz="2800" dirty="0">
                <a:latin typeface="Gill Sans MT"/>
                <a:cs typeface="Gill Sans MT"/>
              </a:rPr>
              <a:t>to right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socket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86875" y="2145983"/>
            <a:ext cx="704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32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bits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811421" y="2285699"/>
            <a:ext cx="1209675" cy="76200"/>
            <a:chOff x="7811421" y="2285699"/>
            <a:chExt cx="1209675" cy="76200"/>
          </a:xfrm>
        </p:grpSpPr>
        <p:sp>
          <p:nvSpPr>
            <p:cNvPr id="10" name="object 10"/>
            <p:cNvSpPr/>
            <p:nvPr/>
          </p:nvSpPr>
          <p:spPr>
            <a:xfrm>
              <a:off x="7820946" y="2319339"/>
              <a:ext cx="1174750" cy="5080"/>
            </a:xfrm>
            <a:custGeom>
              <a:avLst/>
              <a:gdLst/>
              <a:ahLst/>
              <a:cxnLst/>
              <a:rect l="l" t="t" r="r" b="b"/>
              <a:pathLst>
                <a:path w="1174750" h="5080">
                  <a:moveTo>
                    <a:pt x="0" y="0"/>
                  </a:moveTo>
                  <a:lnTo>
                    <a:pt x="1174750" y="466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944745" y="2285699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303" y="0"/>
                  </a:moveTo>
                  <a:lnTo>
                    <a:pt x="0" y="76200"/>
                  </a:lnTo>
                  <a:lnTo>
                    <a:pt x="76351" y="38402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711160" y="2290762"/>
            <a:ext cx="1129030" cy="76200"/>
            <a:chOff x="5711160" y="2290762"/>
            <a:chExt cx="1129030" cy="76200"/>
          </a:xfrm>
        </p:grpSpPr>
        <p:sp>
          <p:nvSpPr>
            <p:cNvPr id="13" name="object 13"/>
            <p:cNvSpPr/>
            <p:nvPr/>
          </p:nvSpPr>
          <p:spPr>
            <a:xfrm>
              <a:off x="5736560" y="2328862"/>
              <a:ext cx="1103630" cy="0"/>
            </a:xfrm>
            <a:custGeom>
              <a:avLst/>
              <a:gdLst/>
              <a:ahLst/>
              <a:cxnLst/>
              <a:rect l="l" t="t" r="r" b="b"/>
              <a:pathLst>
                <a:path w="1103629">
                  <a:moveTo>
                    <a:pt x="1103311" y="1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11160" y="229076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016912" y="5870257"/>
            <a:ext cx="28968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ahoma"/>
                <a:cs typeface="Tahoma"/>
              </a:rPr>
              <a:t>TCP/UDP </a:t>
            </a:r>
            <a:r>
              <a:rPr sz="2000" spc="-5" dirty="0">
                <a:latin typeface="Tahoma"/>
                <a:cs typeface="Tahoma"/>
              </a:rPr>
              <a:t>segment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format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20" dirty="0"/>
              <a:t>Transport </a:t>
            </a:r>
            <a:r>
              <a:rPr spc="-5" dirty="0"/>
              <a:t>Layer</a:t>
            </a:r>
            <a:r>
              <a:rPr spc="-100" dirty="0"/>
              <a:t> </a:t>
            </a:r>
            <a:r>
              <a:rPr sz="1800" baseline="2314" dirty="0"/>
              <a:t>3-</a:t>
            </a:r>
            <a:fld id="{81D60167-4931-47E6-BA6A-407CBD079E47}" type="slidenum">
              <a:rPr sz="1800" baseline="2314" dirty="0"/>
              <a:pPr marL="12700">
                <a:lnSpc>
                  <a:spcPct val="100000"/>
                </a:lnSpc>
                <a:spcBef>
                  <a:spcPts val="160"/>
                </a:spcBef>
              </a:pPr>
              <a:t>8</a:t>
            </a:fld>
            <a:endParaRPr sz="1800" baseline="2314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895" y="1420048"/>
            <a:ext cx="7200746" cy="114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3413" y="826770"/>
            <a:ext cx="69564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9504" algn="l"/>
              </a:tabLst>
            </a:pPr>
            <a:r>
              <a:rPr sz="4400" dirty="0"/>
              <a:t>C</a:t>
            </a:r>
            <a:r>
              <a:rPr sz="4400" spc="-5" dirty="0"/>
              <a:t>o</a:t>
            </a:r>
            <a:r>
              <a:rPr sz="4400" dirty="0"/>
              <a:t>nnectionle</a:t>
            </a:r>
            <a:r>
              <a:rPr sz="4400" spc="-5" dirty="0"/>
              <a:t>s</a:t>
            </a:r>
            <a:r>
              <a:rPr sz="4400" dirty="0"/>
              <a:t>s	demultiplexing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714663" y="1932304"/>
            <a:ext cx="3890010" cy="80772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04800" marR="5080" indent="-292100">
              <a:lnSpc>
                <a:spcPts val="2800"/>
              </a:lnSpc>
              <a:spcBef>
                <a:spcPts val="660"/>
              </a:spcBef>
            </a:pPr>
            <a:r>
              <a:rPr sz="1800" spc="-795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800" spc="204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Gill Sans MT"/>
                <a:cs typeface="Gill Sans MT"/>
              </a:rPr>
              <a:t>recall: </a:t>
            </a:r>
            <a:r>
              <a:rPr sz="2800" spc="-5" dirty="0">
                <a:latin typeface="Gill Sans MT"/>
                <a:cs typeface="Gill Sans MT"/>
              </a:rPr>
              <a:t>created </a:t>
            </a:r>
            <a:r>
              <a:rPr sz="2800" dirty="0">
                <a:latin typeface="Gill Sans MT"/>
                <a:cs typeface="Gill Sans MT"/>
              </a:rPr>
              <a:t>socket </a:t>
            </a:r>
            <a:r>
              <a:rPr sz="2800" spc="-5" dirty="0">
                <a:latin typeface="Gill Sans MT"/>
                <a:cs typeface="Gill Sans MT"/>
              </a:rPr>
              <a:t>has  host-local port</a:t>
            </a:r>
            <a:r>
              <a:rPr sz="2800" spc="-1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#: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6763" y="2732404"/>
            <a:ext cx="4293870" cy="58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221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DatagramSocket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mySocket1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210"/>
              </a:lnSpc>
            </a:pP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new</a:t>
            </a:r>
            <a:r>
              <a:rPr sz="2000" b="1" spc="-10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DatagramSocket(</a:t>
            </a:r>
            <a:r>
              <a:rPr sz="2000" b="1" dirty="0">
                <a:solidFill>
                  <a:srgbClr val="CC0000"/>
                </a:solidFill>
                <a:latin typeface="Courier New"/>
                <a:cs typeface="Courier New"/>
              </a:rPr>
              <a:t>12534</a:t>
            </a:r>
            <a:r>
              <a:rPr sz="2000" b="1" dirty="0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9601" y="4299268"/>
            <a:ext cx="3953510" cy="250698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marR="5080" indent="-342900">
              <a:lnSpc>
                <a:spcPts val="2800"/>
              </a:lnSpc>
              <a:spcBef>
                <a:spcPts val="660"/>
              </a:spcBef>
              <a:tabLst>
                <a:tab pos="354965" algn="l"/>
              </a:tabLst>
            </a:pPr>
            <a:r>
              <a:rPr sz="1800" spc="-795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800" spc="-795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Gill Sans MT"/>
                <a:cs typeface="Gill Sans MT"/>
              </a:rPr>
              <a:t>when host </a:t>
            </a:r>
            <a:r>
              <a:rPr sz="2800" dirty="0">
                <a:latin typeface="Gill Sans MT"/>
                <a:cs typeface="Gill Sans MT"/>
              </a:rPr>
              <a:t>receives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UDP  </a:t>
            </a:r>
            <a:r>
              <a:rPr sz="2800" spc="-5" dirty="0">
                <a:latin typeface="Gill Sans MT"/>
                <a:cs typeface="Gill Sans MT"/>
              </a:rPr>
              <a:t>segment:</a:t>
            </a:r>
            <a:endParaRPr sz="2800">
              <a:latin typeface="Gill Sans MT"/>
              <a:cs typeface="Gill Sans MT"/>
            </a:endParaRPr>
          </a:p>
          <a:p>
            <a:pPr marL="698500" marR="133350" indent="-228600">
              <a:lnSpc>
                <a:spcPts val="2420"/>
              </a:lnSpc>
              <a:spcBef>
                <a:spcPts val="64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Gill Sans MT"/>
                <a:cs typeface="Gill Sans MT"/>
              </a:rPr>
              <a:t>checks </a:t>
            </a:r>
            <a:r>
              <a:rPr sz="2400" spc="-5" dirty="0">
                <a:latin typeface="Gill Sans MT"/>
                <a:cs typeface="Gill Sans MT"/>
              </a:rPr>
              <a:t>destination </a:t>
            </a:r>
            <a:r>
              <a:rPr sz="2400" dirty="0">
                <a:latin typeface="Gill Sans MT"/>
                <a:cs typeface="Gill Sans MT"/>
              </a:rPr>
              <a:t>IP</a:t>
            </a:r>
            <a:r>
              <a:rPr sz="2400" spc="-4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and  </a:t>
            </a:r>
            <a:r>
              <a:rPr sz="2400" spc="-5" dirty="0">
                <a:latin typeface="Gill Sans MT"/>
                <a:cs typeface="Gill Sans MT"/>
              </a:rPr>
              <a:t>port </a:t>
            </a:r>
            <a:r>
              <a:rPr sz="2400" dirty="0">
                <a:latin typeface="Gill Sans MT"/>
                <a:cs typeface="Gill Sans MT"/>
              </a:rPr>
              <a:t># </a:t>
            </a:r>
            <a:r>
              <a:rPr sz="2400" spc="-5" dirty="0">
                <a:latin typeface="Gill Sans MT"/>
                <a:cs typeface="Gill Sans MT"/>
              </a:rPr>
              <a:t>in</a:t>
            </a:r>
            <a:r>
              <a:rPr sz="2400" spc="-1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segment</a:t>
            </a:r>
            <a:endParaRPr sz="2400">
              <a:latin typeface="Gill Sans MT"/>
              <a:cs typeface="Gill Sans MT"/>
            </a:endParaRPr>
          </a:p>
          <a:p>
            <a:pPr marL="698500" marR="250825" indent="-228600">
              <a:lnSpc>
                <a:spcPct val="85500"/>
              </a:lnSpc>
              <a:spcBef>
                <a:spcPts val="509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directs </a:t>
            </a:r>
            <a:r>
              <a:rPr sz="2400" dirty="0">
                <a:latin typeface="Gill Sans MT"/>
                <a:cs typeface="Gill Sans MT"/>
              </a:rPr>
              <a:t>UDP </a:t>
            </a:r>
            <a:r>
              <a:rPr sz="2400" spc="-5" dirty="0">
                <a:latin typeface="Gill Sans MT"/>
                <a:cs typeface="Gill Sans MT"/>
              </a:rPr>
              <a:t>segment </a:t>
            </a:r>
            <a:r>
              <a:rPr sz="2400" dirty="0">
                <a:latin typeface="Gill Sans MT"/>
                <a:cs typeface="Gill Sans MT"/>
              </a:rPr>
              <a:t>to  socket </a:t>
            </a:r>
            <a:r>
              <a:rPr sz="2400" spc="-5" dirty="0">
                <a:latin typeface="Gill Sans MT"/>
                <a:cs typeface="Gill Sans MT"/>
              </a:rPr>
              <a:t>bound </a:t>
            </a:r>
            <a:r>
              <a:rPr sz="2400" dirty="0">
                <a:latin typeface="Gill Sans MT"/>
                <a:cs typeface="Gill Sans MT"/>
              </a:rPr>
              <a:t>to </a:t>
            </a:r>
            <a:r>
              <a:rPr sz="2400" spc="-5" dirty="0">
                <a:latin typeface="Gill Sans MT"/>
                <a:cs typeface="Gill Sans MT"/>
              </a:rPr>
              <a:t>that  (IP,port)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66025" y="1938273"/>
            <a:ext cx="3486785" cy="81153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04800" marR="5080" indent="-292100">
              <a:lnSpc>
                <a:spcPts val="2830"/>
              </a:lnSpc>
              <a:spcBef>
                <a:spcPts val="635"/>
              </a:spcBef>
            </a:pPr>
            <a:r>
              <a:rPr sz="1800" spc="-795" dirty="0">
                <a:solidFill>
                  <a:srgbClr val="000099"/>
                </a:solidFill>
                <a:latin typeface="Wingdings"/>
                <a:cs typeface="Wingdings"/>
              </a:rPr>
              <a:t></a:t>
            </a:r>
            <a:r>
              <a:rPr sz="1800" spc="204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Gill Sans MT"/>
                <a:cs typeface="Gill Sans MT"/>
              </a:rPr>
              <a:t>recall: </a:t>
            </a:r>
            <a:r>
              <a:rPr sz="2800" spc="-5" dirty="0">
                <a:latin typeface="Gill Sans MT"/>
                <a:cs typeface="Gill Sans MT"/>
              </a:rPr>
              <a:t>when </a:t>
            </a:r>
            <a:r>
              <a:rPr sz="2800" spc="-10" dirty="0">
                <a:latin typeface="Gill Sans MT"/>
                <a:cs typeface="Gill Sans MT"/>
              </a:rPr>
              <a:t>creating  </a:t>
            </a:r>
            <a:r>
              <a:rPr sz="2800" spc="-5" dirty="0">
                <a:latin typeface="Gill Sans MT"/>
                <a:cs typeface="Gill Sans MT"/>
              </a:rPr>
              <a:t>datagram </a:t>
            </a:r>
            <a:r>
              <a:rPr sz="2800" dirty="0">
                <a:latin typeface="Gill Sans MT"/>
                <a:cs typeface="Gill Sans MT"/>
              </a:rPr>
              <a:t>to send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into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58125" y="2665729"/>
            <a:ext cx="3668395" cy="1221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Gill Sans MT"/>
                <a:cs typeface="Gill Sans MT"/>
              </a:rPr>
              <a:t>UDP </a:t>
            </a:r>
            <a:r>
              <a:rPr sz="2800" spc="-15" dirty="0">
                <a:latin typeface="Gill Sans MT"/>
                <a:cs typeface="Gill Sans MT"/>
              </a:rPr>
              <a:t>socket, </a:t>
            </a:r>
            <a:r>
              <a:rPr sz="2800" spc="-10" dirty="0">
                <a:latin typeface="Gill Sans MT"/>
                <a:cs typeface="Gill Sans MT"/>
              </a:rPr>
              <a:t>must</a:t>
            </a:r>
            <a:r>
              <a:rPr sz="2800" spc="-3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specify</a:t>
            </a:r>
            <a:endParaRPr sz="2800">
              <a:latin typeface="Gill Sans MT"/>
              <a:cs typeface="Gill Sans MT"/>
            </a:endParaRPr>
          </a:p>
          <a:p>
            <a:pPr marL="279400">
              <a:lnSpc>
                <a:spcPct val="100000"/>
              </a:lnSpc>
              <a:spcBef>
                <a:spcPts val="75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destination </a:t>
            </a:r>
            <a:r>
              <a:rPr sz="2400" dirty="0">
                <a:latin typeface="Gill Sans MT"/>
                <a:cs typeface="Gill Sans MT"/>
              </a:rPr>
              <a:t>IP</a:t>
            </a:r>
            <a:r>
              <a:rPr sz="2400" spc="-40" dirty="0">
                <a:latin typeface="Gill Sans MT"/>
                <a:cs typeface="Gill Sans MT"/>
              </a:rPr>
              <a:t> </a:t>
            </a:r>
            <a:r>
              <a:rPr sz="2400" spc="-15" dirty="0">
                <a:latin typeface="Gill Sans MT"/>
                <a:cs typeface="Gill Sans MT"/>
              </a:rPr>
              <a:t>address</a:t>
            </a:r>
            <a:endParaRPr sz="2400">
              <a:latin typeface="Gill Sans MT"/>
              <a:cs typeface="Gill Sans MT"/>
            </a:endParaRPr>
          </a:p>
          <a:p>
            <a:pPr marL="279400">
              <a:lnSpc>
                <a:spcPct val="100000"/>
              </a:lnSpc>
              <a:spcBef>
                <a:spcPts val="220"/>
              </a:spcBef>
            </a:pPr>
            <a:r>
              <a:rPr sz="2400" spc="-550" dirty="0">
                <a:solidFill>
                  <a:srgbClr val="000099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destination </a:t>
            </a:r>
            <a:r>
              <a:rPr sz="2400" spc="10" dirty="0">
                <a:latin typeface="Gill Sans MT"/>
                <a:cs typeface="Gill Sans MT"/>
              </a:rPr>
              <a:t>port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#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97838" y="4340225"/>
            <a:ext cx="3229610" cy="194056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>
              <a:lnSpc>
                <a:spcPct val="84700"/>
              </a:lnSpc>
              <a:spcBef>
                <a:spcPts val="540"/>
              </a:spcBef>
            </a:pPr>
            <a:r>
              <a:rPr sz="2400" dirty="0">
                <a:latin typeface="Gill Sans MT"/>
                <a:cs typeface="Gill Sans MT"/>
              </a:rPr>
              <a:t>IP </a:t>
            </a:r>
            <a:r>
              <a:rPr sz="2400" spc="-5" dirty="0">
                <a:latin typeface="Gill Sans MT"/>
                <a:cs typeface="Gill Sans MT"/>
              </a:rPr>
              <a:t>datagrams with </a:t>
            </a:r>
            <a:r>
              <a:rPr sz="2400" i="1" spc="-5" dirty="0">
                <a:solidFill>
                  <a:srgbClr val="CC0000"/>
                </a:solidFill>
                <a:latin typeface="Gill Sans MT"/>
                <a:cs typeface="Gill Sans MT"/>
              </a:rPr>
              <a:t>same  dest. </a:t>
            </a:r>
            <a:r>
              <a:rPr sz="2400" i="1" spc="-65" dirty="0">
                <a:solidFill>
                  <a:srgbClr val="CC0000"/>
                </a:solidFill>
                <a:latin typeface="Gill Sans MT"/>
                <a:cs typeface="Gill Sans MT"/>
              </a:rPr>
              <a:t>(IP, </a:t>
            </a:r>
            <a:r>
              <a:rPr sz="2400" i="1" spc="10" dirty="0">
                <a:solidFill>
                  <a:srgbClr val="CC0000"/>
                </a:solidFill>
                <a:latin typeface="Gill Sans MT"/>
                <a:cs typeface="Gill Sans MT"/>
              </a:rPr>
              <a:t>port), </a:t>
            </a:r>
            <a:r>
              <a:rPr sz="2400" dirty="0">
                <a:latin typeface="Gill Sans MT"/>
                <a:cs typeface="Gill Sans MT"/>
              </a:rPr>
              <a:t>but</a:t>
            </a:r>
            <a:r>
              <a:rPr sz="2400" spc="-46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different  source </a:t>
            </a:r>
            <a:r>
              <a:rPr sz="2400" dirty="0">
                <a:latin typeface="Gill Sans MT"/>
                <a:cs typeface="Gill Sans MT"/>
              </a:rPr>
              <a:t>IP </a:t>
            </a:r>
            <a:r>
              <a:rPr sz="2400" spc="-10" dirty="0">
                <a:latin typeface="Gill Sans MT"/>
                <a:cs typeface="Gill Sans MT"/>
              </a:rPr>
              <a:t>addresses </a:t>
            </a:r>
            <a:r>
              <a:rPr sz="2400" spc="-5" dirty="0">
                <a:latin typeface="Gill Sans MT"/>
                <a:cs typeface="Gill Sans MT"/>
              </a:rPr>
              <a:t>and/  </a:t>
            </a:r>
            <a:r>
              <a:rPr sz="2400" dirty="0">
                <a:latin typeface="Gill Sans MT"/>
                <a:cs typeface="Gill Sans MT"/>
              </a:rPr>
              <a:t>or </a:t>
            </a:r>
            <a:r>
              <a:rPr sz="2400" spc="-10" dirty="0">
                <a:latin typeface="Gill Sans MT"/>
                <a:cs typeface="Gill Sans MT"/>
              </a:rPr>
              <a:t>source </a:t>
            </a:r>
            <a:r>
              <a:rPr sz="2400" spc="10" dirty="0">
                <a:latin typeface="Gill Sans MT"/>
                <a:cs typeface="Gill Sans MT"/>
              </a:rPr>
              <a:t>port </a:t>
            </a:r>
            <a:r>
              <a:rPr sz="2400" spc="-5" dirty="0">
                <a:latin typeface="Gill Sans MT"/>
                <a:cs typeface="Gill Sans MT"/>
              </a:rPr>
              <a:t>numbers  will </a:t>
            </a:r>
            <a:r>
              <a:rPr sz="2400" dirty="0">
                <a:latin typeface="Gill Sans MT"/>
                <a:cs typeface="Gill Sans MT"/>
              </a:rPr>
              <a:t>be </a:t>
            </a:r>
            <a:r>
              <a:rPr sz="2400" spc="-10" dirty="0">
                <a:latin typeface="Gill Sans MT"/>
                <a:cs typeface="Gill Sans MT"/>
              </a:rPr>
              <a:t>directed </a:t>
            </a:r>
            <a:r>
              <a:rPr sz="2400" dirty="0">
                <a:latin typeface="Gill Sans MT"/>
                <a:cs typeface="Gill Sans MT"/>
              </a:rPr>
              <a:t>to </a:t>
            </a:r>
            <a:r>
              <a:rPr sz="2400" i="1" spc="-5" dirty="0">
                <a:solidFill>
                  <a:srgbClr val="CC0000"/>
                </a:solidFill>
                <a:latin typeface="Gill Sans MT"/>
                <a:cs typeface="Gill Sans MT"/>
              </a:rPr>
              <a:t>same  </a:t>
            </a:r>
            <a:r>
              <a:rPr sz="2400" i="1" spc="-15" dirty="0">
                <a:solidFill>
                  <a:srgbClr val="CC0000"/>
                </a:solidFill>
                <a:latin typeface="Gill Sans MT"/>
                <a:cs typeface="Gill Sans MT"/>
              </a:rPr>
              <a:t>socket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58298" y="3998913"/>
            <a:ext cx="5845175" cy="0"/>
          </a:xfrm>
          <a:custGeom>
            <a:avLst/>
            <a:gdLst/>
            <a:ahLst/>
            <a:cxnLst/>
            <a:rect l="l" t="t" r="r" b="b"/>
            <a:pathLst>
              <a:path w="5845175">
                <a:moveTo>
                  <a:pt x="0" y="0"/>
                </a:moveTo>
                <a:lnTo>
                  <a:pt x="5845173" y="1"/>
                </a:lnTo>
              </a:path>
            </a:pathLst>
          </a:custGeom>
          <a:ln w="28574">
            <a:solidFill>
              <a:srgbClr val="D81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4920585" y="5222875"/>
            <a:ext cx="570230" cy="320675"/>
            <a:chOff x="4920585" y="5222875"/>
            <a:chExt cx="570230" cy="320675"/>
          </a:xfrm>
        </p:grpSpPr>
        <p:sp>
          <p:nvSpPr>
            <p:cNvPr id="12" name="object 12"/>
            <p:cNvSpPr/>
            <p:nvPr/>
          </p:nvSpPr>
          <p:spPr>
            <a:xfrm>
              <a:off x="4925348" y="5227637"/>
              <a:ext cx="560705" cy="311150"/>
            </a:xfrm>
            <a:custGeom>
              <a:avLst/>
              <a:gdLst/>
              <a:ahLst/>
              <a:cxnLst/>
              <a:rect l="l" t="t" r="r" b="b"/>
              <a:pathLst>
                <a:path w="560704" h="311150">
                  <a:moveTo>
                    <a:pt x="420289" y="0"/>
                  </a:moveTo>
                  <a:lnTo>
                    <a:pt x="420289" y="77788"/>
                  </a:lnTo>
                  <a:lnTo>
                    <a:pt x="0" y="77788"/>
                  </a:lnTo>
                  <a:lnTo>
                    <a:pt x="0" y="233363"/>
                  </a:lnTo>
                  <a:lnTo>
                    <a:pt x="420289" y="233363"/>
                  </a:lnTo>
                  <a:lnTo>
                    <a:pt x="420289" y="311150"/>
                  </a:lnTo>
                  <a:lnTo>
                    <a:pt x="560387" y="155575"/>
                  </a:lnTo>
                  <a:lnTo>
                    <a:pt x="420289" y="0"/>
                  </a:lnTo>
                  <a:close/>
                </a:path>
              </a:pathLst>
            </a:custGeom>
            <a:solidFill>
              <a:srgbClr val="D81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25348" y="5227637"/>
              <a:ext cx="560705" cy="311150"/>
            </a:xfrm>
            <a:custGeom>
              <a:avLst/>
              <a:gdLst/>
              <a:ahLst/>
              <a:cxnLst/>
              <a:rect l="l" t="t" r="r" b="b"/>
              <a:pathLst>
                <a:path w="560704" h="311150">
                  <a:moveTo>
                    <a:pt x="0" y="77788"/>
                  </a:moveTo>
                  <a:lnTo>
                    <a:pt x="420289" y="77788"/>
                  </a:lnTo>
                  <a:lnTo>
                    <a:pt x="420289" y="0"/>
                  </a:lnTo>
                  <a:lnTo>
                    <a:pt x="560387" y="155575"/>
                  </a:lnTo>
                  <a:lnTo>
                    <a:pt x="420289" y="311149"/>
                  </a:lnTo>
                  <a:lnTo>
                    <a:pt x="420289" y="233362"/>
                  </a:lnTo>
                  <a:lnTo>
                    <a:pt x="0" y="233362"/>
                  </a:lnTo>
                  <a:lnTo>
                    <a:pt x="0" y="77788"/>
                  </a:lnTo>
                  <a:close/>
                </a:path>
              </a:pathLst>
            </a:custGeom>
            <a:ln w="9524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20" dirty="0"/>
              <a:t>Transport </a:t>
            </a:r>
            <a:r>
              <a:rPr spc="-5" dirty="0"/>
              <a:t>Layer</a:t>
            </a:r>
            <a:r>
              <a:rPr spc="-100" dirty="0"/>
              <a:t> </a:t>
            </a:r>
            <a:r>
              <a:rPr sz="1800" baseline="2314" dirty="0"/>
              <a:t>3-</a:t>
            </a:r>
            <a:fld id="{81D60167-4931-47E6-BA6A-407CBD079E47}" type="slidenum">
              <a:rPr sz="1800" baseline="2314" dirty="0"/>
              <a:pPr marL="12700">
                <a:lnSpc>
                  <a:spcPct val="100000"/>
                </a:lnSpc>
                <a:spcBef>
                  <a:spcPts val="160"/>
                </a:spcBef>
              </a:pPr>
              <a:t>9</a:t>
            </a:fld>
            <a:endParaRPr sz="1800" baseline="2314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2306</Words>
  <Application>Microsoft Office PowerPoint</Application>
  <PresentationFormat>Custom</PresentationFormat>
  <Paragraphs>818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Transport Layer: UDP and TCP</vt:lpstr>
      <vt:lpstr>Transport Layer: Outline</vt:lpstr>
      <vt:lpstr>Transport services and protocols</vt:lpstr>
      <vt:lpstr>Transport vs. network layer</vt:lpstr>
      <vt:lpstr>Internet transport-layer protocols</vt:lpstr>
      <vt:lpstr>Transport Layer: Outline</vt:lpstr>
      <vt:lpstr>Multiplexing/demultiplexing</vt:lpstr>
      <vt:lpstr>How demultiplexing works</vt:lpstr>
      <vt:lpstr>Connectionless demultiplexing</vt:lpstr>
      <vt:lpstr>Connectionless demux: example</vt:lpstr>
      <vt:lpstr>Connection-oriented demux</vt:lpstr>
      <vt:lpstr>Connection-oriented demux: example</vt:lpstr>
      <vt:lpstr>Connection-oriented demux: example</vt:lpstr>
      <vt:lpstr>Transport Layer: Outline</vt:lpstr>
      <vt:lpstr>UDP: User Datagram Protocol [RFC 768]</vt:lpstr>
      <vt:lpstr>UDP: segment header</vt:lpstr>
      <vt:lpstr>UDP checksum</vt:lpstr>
      <vt:lpstr>Internet checksum: example</vt:lpstr>
      <vt:lpstr>Transport Layer: Outline</vt:lpstr>
      <vt:lpstr>TCP: Overview</vt:lpstr>
      <vt:lpstr>TCP segment structure</vt:lpstr>
      <vt:lpstr>TCP seq. numbers, ACKs</vt:lpstr>
      <vt:lpstr>TCP seq. numbers, ACKs</vt:lpstr>
      <vt:lpstr>Transport Layer: Outline</vt:lpstr>
      <vt:lpstr>TCP reliable data transfer</vt:lpstr>
      <vt:lpstr>TCP sender events:</vt:lpstr>
      <vt:lpstr>TCP: retransmission scenarios</vt:lpstr>
      <vt:lpstr>TCP: retransmission scenarios</vt:lpstr>
      <vt:lpstr>TCP ACK generation [RFC 1122, RFC 2581]</vt:lpstr>
      <vt:lpstr>TCP fast retransmit</vt:lpstr>
      <vt:lpstr>TCP fast retransmit</vt:lpstr>
      <vt:lpstr>Transport Layer: Outline</vt:lpstr>
      <vt:lpstr>TCP flow control</vt:lpstr>
      <vt:lpstr>TCP flow control</vt:lpstr>
      <vt:lpstr>Transport Layer: Outline</vt:lpstr>
      <vt:lpstr>Connection Management</vt:lpstr>
      <vt:lpstr>Agreeing to establish a connection</vt:lpstr>
      <vt:lpstr>Agreeing to establish a connection</vt:lpstr>
      <vt:lpstr>TCP 3-way handshake</vt:lpstr>
      <vt:lpstr>Transport Layer: Outline</vt:lpstr>
      <vt:lpstr>Transport Layer: Outline</vt:lpstr>
      <vt:lpstr>Principles of congestion control</vt:lpstr>
      <vt:lpstr>Causes/costs of congestion: scenario 1</vt:lpstr>
      <vt:lpstr>Causes/costs of congestion: scenario 2</vt:lpstr>
      <vt:lpstr>Causes/costs of congestion: scenario 3</vt:lpstr>
      <vt:lpstr>Approaches towards congestion control</vt:lpstr>
      <vt:lpstr>Case study: ATM ABR congestion control</vt:lpstr>
      <vt:lpstr>Case study: ATM ABR congestion control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Layer: UDP and TCP</dc:title>
  <cp:lastModifiedBy>Administrator</cp:lastModifiedBy>
  <cp:revision>8</cp:revision>
  <dcterms:created xsi:type="dcterms:W3CDTF">2020-08-13T08:19:03Z</dcterms:created>
  <dcterms:modified xsi:type="dcterms:W3CDTF">2020-08-27T05:11:40Z</dcterms:modified>
</cp:coreProperties>
</file>