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2" r:id="rId5"/>
    <p:sldId id="258"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1" autoAdjust="0"/>
    <p:restoredTop sz="94660"/>
  </p:normalViewPr>
  <p:slideViewPr>
    <p:cSldViewPr snapToGrid="0">
      <p:cViewPr varScale="1">
        <p:scale>
          <a:sx n="78" d="100"/>
          <a:sy n="78" d="100"/>
        </p:scale>
        <p:origin x="44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76B67F-9A4E-431F-8B46-3A7CC8DDB4C6}" type="doc">
      <dgm:prSet loTypeId="urn:microsoft.com/office/officeart/2005/8/layout/pyramid1" loCatId="pyramid" qsTypeId="urn:microsoft.com/office/officeart/2005/8/quickstyle/simple2" qsCatId="simple" csTypeId="urn:microsoft.com/office/officeart/2005/8/colors/accent1_2" csCatId="accent1" phldr="1"/>
      <dgm:spPr/>
    </dgm:pt>
    <dgm:pt modelId="{93C8179F-017D-46B4-8DE8-298EF2DA4D22}">
      <dgm:prSet phldrT="[Text]" custT="1"/>
      <dgm:spPr/>
      <dgm:t>
        <a:bodyPr/>
        <a:lstStyle/>
        <a:p>
          <a:r>
            <a:rPr lang="en-US" sz="2000" b="1" dirty="0"/>
            <a:t>Adaptable</a:t>
          </a:r>
        </a:p>
        <a:p>
          <a:r>
            <a:rPr lang="en-US" sz="2000" dirty="0"/>
            <a:t>(</a:t>
          </a:r>
          <a:r>
            <a:rPr lang="en-US" sz="1600" dirty="0"/>
            <a:t>Adaptable to any changes in technology and environment)</a:t>
          </a:r>
        </a:p>
      </dgm:t>
    </dgm:pt>
    <dgm:pt modelId="{7D2DDC05-1FE5-42A7-8812-5EF0CEFD9603}" type="parTrans" cxnId="{1FDD7EE5-860F-4E5A-A927-26BE4EA8D966}">
      <dgm:prSet/>
      <dgm:spPr/>
      <dgm:t>
        <a:bodyPr/>
        <a:lstStyle/>
        <a:p>
          <a:endParaRPr lang="en-US"/>
        </a:p>
      </dgm:t>
    </dgm:pt>
    <dgm:pt modelId="{D431B4BB-281C-49BD-81ED-DC8E6919D1B2}" type="sibTrans" cxnId="{1FDD7EE5-860F-4E5A-A927-26BE4EA8D966}">
      <dgm:prSet/>
      <dgm:spPr/>
      <dgm:t>
        <a:bodyPr/>
        <a:lstStyle/>
        <a:p>
          <a:endParaRPr lang="en-US"/>
        </a:p>
      </dgm:t>
    </dgm:pt>
    <dgm:pt modelId="{4E365C16-A90A-4D17-B1A0-ADFBB34B0C21}">
      <dgm:prSet phldrT="[Text]" custT="1"/>
      <dgm:spPr/>
      <dgm:t>
        <a:bodyPr/>
        <a:lstStyle/>
        <a:p>
          <a:r>
            <a:rPr lang="en-US" sz="2000" b="1" dirty="0"/>
            <a:t>Incremental </a:t>
          </a:r>
          <a:r>
            <a:rPr lang="en-US" sz="1400" b="0" dirty="0"/>
            <a:t>(</a:t>
          </a:r>
          <a:r>
            <a:rPr lang="en-US" sz="1600" b="0" dirty="0"/>
            <a:t>development should contain some functionality that can be tested</a:t>
          </a:r>
          <a:r>
            <a:rPr lang="en-US" sz="1600" b="1" dirty="0"/>
            <a:t>)</a:t>
          </a:r>
        </a:p>
      </dgm:t>
    </dgm:pt>
    <dgm:pt modelId="{FC4493E3-C064-49C0-8A76-FBCB0AF7ABA8}" type="parTrans" cxnId="{0EFCD077-074E-4976-84B8-9129775A9058}">
      <dgm:prSet/>
      <dgm:spPr/>
      <dgm:t>
        <a:bodyPr/>
        <a:lstStyle/>
        <a:p>
          <a:endParaRPr lang="en-US"/>
        </a:p>
      </dgm:t>
    </dgm:pt>
    <dgm:pt modelId="{0FDDF0D5-D9E7-4C8A-AE7D-172782D48505}" type="sibTrans" cxnId="{0EFCD077-074E-4976-84B8-9129775A9058}">
      <dgm:prSet/>
      <dgm:spPr/>
      <dgm:t>
        <a:bodyPr/>
        <a:lstStyle/>
        <a:p>
          <a:endParaRPr lang="en-US"/>
        </a:p>
      </dgm:t>
    </dgm:pt>
    <dgm:pt modelId="{7BF05A49-5A42-41AA-9FBA-1DF4F872DC3D}">
      <dgm:prSet phldrT="[Text]" custT="1"/>
      <dgm:spPr/>
      <dgm:t>
        <a:bodyPr/>
        <a:lstStyle/>
        <a:p>
          <a:r>
            <a:rPr lang="en-US" sz="2000" b="1" dirty="0"/>
            <a:t>Customer Feedback</a:t>
          </a:r>
        </a:p>
        <a:p>
          <a:r>
            <a:rPr lang="en-US" sz="1600" b="0" dirty="0"/>
            <a:t>(is used to create next increment process)</a:t>
          </a:r>
        </a:p>
      </dgm:t>
    </dgm:pt>
    <dgm:pt modelId="{A9553727-9341-4EAD-B998-AD22945EE496}" type="parTrans" cxnId="{0690086A-AA63-4B01-9DEE-D71DA8C37B09}">
      <dgm:prSet/>
      <dgm:spPr/>
      <dgm:t>
        <a:bodyPr/>
        <a:lstStyle/>
        <a:p>
          <a:endParaRPr lang="en-US"/>
        </a:p>
      </dgm:t>
    </dgm:pt>
    <dgm:pt modelId="{DBB9762D-A680-4B63-AEA1-EC594FB36929}" type="sibTrans" cxnId="{0690086A-AA63-4B01-9DEE-D71DA8C37B09}">
      <dgm:prSet/>
      <dgm:spPr/>
      <dgm:t>
        <a:bodyPr/>
        <a:lstStyle/>
        <a:p>
          <a:endParaRPr lang="en-US"/>
        </a:p>
      </dgm:t>
    </dgm:pt>
    <dgm:pt modelId="{18C80AE0-CCE0-41B4-B1F9-F90C1B597EDD}">
      <dgm:prSet custT="1"/>
      <dgm:spPr/>
      <dgm:t>
        <a:bodyPr/>
        <a:lstStyle/>
        <a:p>
          <a:r>
            <a:rPr lang="en-US" sz="2000" b="1" dirty="0"/>
            <a:t>Iterative</a:t>
          </a:r>
        </a:p>
        <a:p>
          <a:r>
            <a:rPr lang="en-US" sz="1600" b="0" dirty="0"/>
            <a:t>(each increment should be evaluated regularly)</a:t>
          </a:r>
        </a:p>
      </dgm:t>
    </dgm:pt>
    <dgm:pt modelId="{DF764865-5694-4A3C-9579-1F310F4258F5}" type="parTrans" cxnId="{8902B452-F091-4435-8145-009A454FD97D}">
      <dgm:prSet/>
      <dgm:spPr/>
      <dgm:t>
        <a:bodyPr/>
        <a:lstStyle/>
        <a:p>
          <a:endParaRPr lang="en-US"/>
        </a:p>
      </dgm:t>
    </dgm:pt>
    <dgm:pt modelId="{A04D8003-9921-4B95-945E-B1DB6DC25C7E}" type="sibTrans" cxnId="{8902B452-F091-4435-8145-009A454FD97D}">
      <dgm:prSet/>
      <dgm:spPr/>
      <dgm:t>
        <a:bodyPr/>
        <a:lstStyle/>
        <a:p>
          <a:endParaRPr lang="en-US"/>
        </a:p>
      </dgm:t>
    </dgm:pt>
    <dgm:pt modelId="{DA5682F0-6006-4CD5-8797-A911699D93D1}">
      <dgm:prSet custT="1"/>
      <dgm:spPr/>
      <dgm:t>
        <a:bodyPr/>
        <a:lstStyle/>
        <a:p>
          <a:r>
            <a:rPr lang="en-US" sz="2000" b="1" dirty="0"/>
            <a:t>Short Span of time</a:t>
          </a:r>
        </a:p>
        <a:p>
          <a:r>
            <a:rPr lang="en-US" sz="1600" b="0" dirty="0"/>
            <a:t>(must be deliver in short period of time)</a:t>
          </a:r>
        </a:p>
      </dgm:t>
    </dgm:pt>
    <dgm:pt modelId="{DB9A148A-2E07-44D3-BD96-9AC9A7AB6318}" type="parTrans" cxnId="{95BF0268-CE41-44AE-8C33-51B81882A688}">
      <dgm:prSet/>
      <dgm:spPr/>
      <dgm:t>
        <a:bodyPr/>
        <a:lstStyle/>
        <a:p>
          <a:endParaRPr lang="en-US"/>
        </a:p>
      </dgm:t>
    </dgm:pt>
    <dgm:pt modelId="{78067054-0AA0-461D-945B-F94A49779483}" type="sibTrans" cxnId="{95BF0268-CE41-44AE-8C33-51B81882A688}">
      <dgm:prSet/>
      <dgm:spPr/>
      <dgm:t>
        <a:bodyPr/>
        <a:lstStyle/>
        <a:p>
          <a:endParaRPr lang="en-US"/>
        </a:p>
      </dgm:t>
    </dgm:pt>
    <dgm:pt modelId="{F39E3345-383D-4BA8-BE0F-95635376D06A}" type="pres">
      <dgm:prSet presAssocID="{9A76B67F-9A4E-431F-8B46-3A7CC8DDB4C6}" presName="Name0" presStyleCnt="0">
        <dgm:presLayoutVars>
          <dgm:dir/>
          <dgm:animLvl val="lvl"/>
          <dgm:resizeHandles val="exact"/>
        </dgm:presLayoutVars>
      </dgm:prSet>
      <dgm:spPr/>
    </dgm:pt>
    <dgm:pt modelId="{557DA6C3-E01C-45BD-A7A9-177202F0BBBD}" type="pres">
      <dgm:prSet presAssocID="{93C8179F-017D-46B4-8DE8-298EF2DA4D22}" presName="Name8" presStyleCnt="0"/>
      <dgm:spPr/>
    </dgm:pt>
    <dgm:pt modelId="{FDB95809-5115-4E59-8C17-AED6BD74276C}" type="pres">
      <dgm:prSet presAssocID="{93C8179F-017D-46B4-8DE8-298EF2DA4D22}" presName="level" presStyleLbl="node1" presStyleIdx="0" presStyleCnt="5" custScaleX="217866" custScaleY="133380">
        <dgm:presLayoutVars>
          <dgm:chMax val="1"/>
          <dgm:bulletEnabled val="1"/>
        </dgm:presLayoutVars>
      </dgm:prSet>
      <dgm:spPr/>
    </dgm:pt>
    <dgm:pt modelId="{7D369870-80E0-4131-A10A-4B13E1F4C924}" type="pres">
      <dgm:prSet presAssocID="{93C8179F-017D-46B4-8DE8-298EF2DA4D22}" presName="levelTx" presStyleLbl="revTx" presStyleIdx="0" presStyleCnt="0">
        <dgm:presLayoutVars>
          <dgm:chMax val="1"/>
          <dgm:bulletEnabled val="1"/>
        </dgm:presLayoutVars>
      </dgm:prSet>
      <dgm:spPr/>
    </dgm:pt>
    <dgm:pt modelId="{F7C055DC-31A2-412D-9127-02014C40E1E9}" type="pres">
      <dgm:prSet presAssocID="{4E365C16-A90A-4D17-B1A0-ADFBB34B0C21}" presName="Name8" presStyleCnt="0"/>
      <dgm:spPr/>
    </dgm:pt>
    <dgm:pt modelId="{794AE039-6175-4A87-A8FC-BF45138F5253}" type="pres">
      <dgm:prSet presAssocID="{4E365C16-A90A-4D17-B1A0-ADFBB34B0C21}" presName="level" presStyleLbl="node1" presStyleIdx="1" presStyleCnt="5" custScaleX="162945">
        <dgm:presLayoutVars>
          <dgm:chMax val="1"/>
          <dgm:bulletEnabled val="1"/>
        </dgm:presLayoutVars>
      </dgm:prSet>
      <dgm:spPr/>
    </dgm:pt>
    <dgm:pt modelId="{7A58B5BE-CEB7-4EE9-8C0E-1B6A452F819B}" type="pres">
      <dgm:prSet presAssocID="{4E365C16-A90A-4D17-B1A0-ADFBB34B0C21}" presName="levelTx" presStyleLbl="revTx" presStyleIdx="0" presStyleCnt="0">
        <dgm:presLayoutVars>
          <dgm:chMax val="1"/>
          <dgm:bulletEnabled val="1"/>
        </dgm:presLayoutVars>
      </dgm:prSet>
      <dgm:spPr/>
    </dgm:pt>
    <dgm:pt modelId="{E1386A77-E0CE-4ABC-9B48-2EC7C2D22CBB}" type="pres">
      <dgm:prSet presAssocID="{7BF05A49-5A42-41AA-9FBA-1DF4F872DC3D}" presName="Name8" presStyleCnt="0"/>
      <dgm:spPr/>
    </dgm:pt>
    <dgm:pt modelId="{A63CDDFD-4838-4004-91D1-1B499AFB65AD}" type="pres">
      <dgm:prSet presAssocID="{7BF05A49-5A42-41AA-9FBA-1DF4F872DC3D}" presName="level" presStyleLbl="node1" presStyleIdx="2" presStyleCnt="5" custScaleX="142654">
        <dgm:presLayoutVars>
          <dgm:chMax val="1"/>
          <dgm:bulletEnabled val="1"/>
        </dgm:presLayoutVars>
      </dgm:prSet>
      <dgm:spPr/>
    </dgm:pt>
    <dgm:pt modelId="{1B21BD54-FA4D-4BB4-B596-6EC08DE9099F}" type="pres">
      <dgm:prSet presAssocID="{7BF05A49-5A42-41AA-9FBA-1DF4F872DC3D}" presName="levelTx" presStyleLbl="revTx" presStyleIdx="0" presStyleCnt="0">
        <dgm:presLayoutVars>
          <dgm:chMax val="1"/>
          <dgm:bulletEnabled val="1"/>
        </dgm:presLayoutVars>
      </dgm:prSet>
      <dgm:spPr/>
    </dgm:pt>
    <dgm:pt modelId="{A5214B7A-1E8C-4EFB-A36A-6E7B779E3092}" type="pres">
      <dgm:prSet presAssocID="{DA5682F0-6006-4CD5-8797-A911699D93D1}" presName="Name8" presStyleCnt="0"/>
      <dgm:spPr/>
    </dgm:pt>
    <dgm:pt modelId="{9411D979-82F7-4803-8F69-5BD986B077A1}" type="pres">
      <dgm:prSet presAssocID="{DA5682F0-6006-4CD5-8797-A911699D93D1}" presName="level" presStyleLbl="node1" presStyleIdx="3" presStyleCnt="5" custScaleX="131504">
        <dgm:presLayoutVars>
          <dgm:chMax val="1"/>
          <dgm:bulletEnabled val="1"/>
        </dgm:presLayoutVars>
      </dgm:prSet>
      <dgm:spPr/>
    </dgm:pt>
    <dgm:pt modelId="{11CCEF8B-16C6-4256-9020-49E7C20B2DCB}" type="pres">
      <dgm:prSet presAssocID="{DA5682F0-6006-4CD5-8797-A911699D93D1}" presName="levelTx" presStyleLbl="revTx" presStyleIdx="0" presStyleCnt="0">
        <dgm:presLayoutVars>
          <dgm:chMax val="1"/>
          <dgm:bulletEnabled val="1"/>
        </dgm:presLayoutVars>
      </dgm:prSet>
      <dgm:spPr/>
    </dgm:pt>
    <dgm:pt modelId="{6AE75339-6DC5-4C35-9E01-4882158B3571}" type="pres">
      <dgm:prSet presAssocID="{18C80AE0-CCE0-41B4-B1F9-F90C1B597EDD}" presName="Name8" presStyleCnt="0"/>
      <dgm:spPr/>
    </dgm:pt>
    <dgm:pt modelId="{8D4ACC2B-B96B-4E77-8A7A-A1C90468DEB7}" type="pres">
      <dgm:prSet presAssocID="{18C80AE0-CCE0-41B4-B1F9-F90C1B597EDD}" presName="level" presStyleLbl="node1" presStyleIdx="4" presStyleCnt="5" custLinFactNeighborX="-936" custLinFactNeighborY="-796">
        <dgm:presLayoutVars>
          <dgm:chMax val="1"/>
          <dgm:bulletEnabled val="1"/>
        </dgm:presLayoutVars>
      </dgm:prSet>
      <dgm:spPr/>
    </dgm:pt>
    <dgm:pt modelId="{5936B8B9-507F-4358-9CA9-E74FCBA2314F}" type="pres">
      <dgm:prSet presAssocID="{18C80AE0-CCE0-41B4-B1F9-F90C1B597EDD}" presName="levelTx" presStyleLbl="revTx" presStyleIdx="0" presStyleCnt="0">
        <dgm:presLayoutVars>
          <dgm:chMax val="1"/>
          <dgm:bulletEnabled val="1"/>
        </dgm:presLayoutVars>
      </dgm:prSet>
      <dgm:spPr/>
    </dgm:pt>
  </dgm:ptLst>
  <dgm:cxnLst>
    <dgm:cxn modelId="{8406F008-FA2D-4B1B-BC34-66976560B354}" type="presOf" srcId="{93C8179F-017D-46B4-8DE8-298EF2DA4D22}" destId="{7D369870-80E0-4131-A10A-4B13E1F4C924}" srcOrd="1" destOrd="0" presId="urn:microsoft.com/office/officeart/2005/8/layout/pyramid1"/>
    <dgm:cxn modelId="{3695EA8D-863F-4460-880C-F6B0CD5441DB}" type="presOf" srcId="{DA5682F0-6006-4CD5-8797-A911699D93D1}" destId="{9411D979-82F7-4803-8F69-5BD986B077A1}" srcOrd="0" destOrd="0" presId="urn:microsoft.com/office/officeart/2005/8/layout/pyramid1"/>
    <dgm:cxn modelId="{8902B452-F091-4435-8145-009A454FD97D}" srcId="{9A76B67F-9A4E-431F-8B46-3A7CC8DDB4C6}" destId="{18C80AE0-CCE0-41B4-B1F9-F90C1B597EDD}" srcOrd="4" destOrd="0" parTransId="{DF764865-5694-4A3C-9579-1F310F4258F5}" sibTransId="{A04D8003-9921-4B95-945E-B1DB6DC25C7E}"/>
    <dgm:cxn modelId="{A138F1B4-7DC5-4828-A957-CBBF0152BDE9}" type="presOf" srcId="{DA5682F0-6006-4CD5-8797-A911699D93D1}" destId="{11CCEF8B-16C6-4256-9020-49E7C20B2DCB}" srcOrd="1" destOrd="0" presId="urn:microsoft.com/office/officeart/2005/8/layout/pyramid1"/>
    <dgm:cxn modelId="{1FDD7EE5-860F-4E5A-A927-26BE4EA8D966}" srcId="{9A76B67F-9A4E-431F-8B46-3A7CC8DDB4C6}" destId="{93C8179F-017D-46B4-8DE8-298EF2DA4D22}" srcOrd="0" destOrd="0" parTransId="{7D2DDC05-1FE5-42A7-8812-5EF0CEFD9603}" sibTransId="{D431B4BB-281C-49BD-81ED-DC8E6919D1B2}"/>
    <dgm:cxn modelId="{F97989F7-E393-45C0-8E60-2F035EB15CF0}" type="presOf" srcId="{93C8179F-017D-46B4-8DE8-298EF2DA4D22}" destId="{FDB95809-5115-4E59-8C17-AED6BD74276C}" srcOrd="0" destOrd="0" presId="urn:microsoft.com/office/officeart/2005/8/layout/pyramid1"/>
    <dgm:cxn modelId="{7D754F3B-AF5F-4D03-A10D-753E3F2CC976}" type="presOf" srcId="{7BF05A49-5A42-41AA-9FBA-1DF4F872DC3D}" destId="{1B21BD54-FA4D-4BB4-B596-6EC08DE9099F}" srcOrd="1" destOrd="0" presId="urn:microsoft.com/office/officeart/2005/8/layout/pyramid1"/>
    <dgm:cxn modelId="{0690086A-AA63-4B01-9DEE-D71DA8C37B09}" srcId="{9A76B67F-9A4E-431F-8B46-3A7CC8DDB4C6}" destId="{7BF05A49-5A42-41AA-9FBA-1DF4F872DC3D}" srcOrd="2" destOrd="0" parTransId="{A9553727-9341-4EAD-B998-AD22945EE496}" sibTransId="{DBB9762D-A680-4B63-AEA1-EC594FB36929}"/>
    <dgm:cxn modelId="{95BF0268-CE41-44AE-8C33-51B81882A688}" srcId="{9A76B67F-9A4E-431F-8B46-3A7CC8DDB4C6}" destId="{DA5682F0-6006-4CD5-8797-A911699D93D1}" srcOrd="3" destOrd="0" parTransId="{DB9A148A-2E07-44D3-BD96-9AC9A7AB6318}" sibTransId="{78067054-0AA0-461D-945B-F94A49779483}"/>
    <dgm:cxn modelId="{76CAFB38-C9AD-455B-B1B7-DF4ABB65F12D}" type="presOf" srcId="{4E365C16-A90A-4D17-B1A0-ADFBB34B0C21}" destId="{7A58B5BE-CEB7-4EE9-8C0E-1B6A452F819B}" srcOrd="1" destOrd="0" presId="urn:microsoft.com/office/officeart/2005/8/layout/pyramid1"/>
    <dgm:cxn modelId="{7861CBB6-B91F-4D46-B6EF-0BE95B9D405F}" type="presOf" srcId="{18C80AE0-CCE0-41B4-B1F9-F90C1B597EDD}" destId="{5936B8B9-507F-4358-9CA9-E74FCBA2314F}" srcOrd="1" destOrd="0" presId="urn:microsoft.com/office/officeart/2005/8/layout/pyramid1"/>
    <dgm:cxn modelId="{973D8181-D61F-4329-B697-D267F28480CF}" type="presOf" srcId="{4E365C16-A90A-4D17-B1A0-ADFBB34B0C21}" destId="{794AE039-6175-4A87-A8FC-BF45138F5253}" srcOrd="0" destOrd="0" presId="urn:microsoft.com/office/officeart/2005/8/layout/pyramid1"/>
    <dgm:cxn modelId="{75158B87-70C5-47B2-8E85-CFA761C74CA3}" type="presOf" srcId="{18C80AE0-CCE0-41B4-B1F9-F90C1B597EDD}" destId="{8D4ACC2B-B96B-4E77-8A7A-A1C90468DEB7}" srcOrd="0" destOrd="0" presId="urn:microsoft.com/office/officeart/2005/8/layout/pyramid1"/>
    <dgm:cxn modelId="{0EFCD077-074E-4976-84B8-9129775A9058}" srcId="{9A76B67F-9A4E-431F-8B46-3A7CC8DDB4C6}" destId="{4E365C16-A90A-4D17-B1A0-ADFBB34B0C21}" srcOrd="1" destOrd="0" parTransId="{FC4493E3-C064-49C0-8A76-FBCB0AF7ABA8}" sibTransId="{0FDDF0D5-D9E7-4C8A-AE7D-172782D48505}"/>
    <dgm:cxn modelId="{BE0B9E45-01FD-43A2-89F1-701E85DED079}" type="presOf" srcId="{7BF05A49-5A42-41AA-9FBA-1DF4F872DC3D}" destId="{A63CDDFD-4838-4004-91D1-1B499AFB65AD}" srcOrd="0" destOrd="0" presId="urn:microsoft.com/office/officeart/2005/8/layout/pyramid1"/>
    <dgm:cxn modelId="{1CEB1288-194F-4D8B-9E15-AD88F9C45C56}" type="presOf" srcId="{9A76B67F-9A4E-431F-8B46-3A7CC8DDB4C6}" destId="{F39E3345-383D-4BA8-BE0F-95635376D06A}" srcOrd="0" destOrd="0" presId="urn:microsoft.com/office/officeart/2005/8/layout/pyramid1"/>
    <dgm:cxn modelId="{1EDB1E1A-294A-4F1A-956E-670D2C0F2D5E}" type="presParOf" srcId="{F39E3345-383D-4BA8-BE0F-95635376D06A}" destId="{557DA6C3-E01C-45BD-A7A9-177202F0BBBD}" srcOrd="0" destOrd="0" presId="urn:microsoft.com/office/officeart/2005/8/layout/pyramid1"/>
    <dgm:cxn modelId="{75098516-5459-44A6-94BD-854079CE4E98}" type="presParOf" srcId="{557DA6C3-E01C-45BD-A7A9-177202F0BBBD}" destId="{FDB95809-5115-4E59-8C17-AED6BD74276C}" srcOrd="0" destOrd="0" presId="urn:microsoft.com/office/officeart/2005/8/layout/pyramid1"/>
    <dgm:cxn modelId="{B731C6DB-6B73-4B51-9E07-1C074D9104C1}" type="presParOf" srcId="{557DA6C3-E01C-45BD-A7A9-177202F0BBBD}" destId="{7D369870-80E0-4131-A10A-4B13E1F4C924}" srcOrd="1" destOrd="0" presId="urn:microsoft.com/office/officeart/2005/8/layout/pyramid1"/>
    <dgm:cxn modelId="{294E88BD-7E61-45AF-A9E8-45000CDC8F82}" type="presParOf" srcId="{F39E3345-383D-4BA8-BE0F-95635376D06A}" destId="{F7C055DC-31A2-412D-9127-02014C40E1E9}" srcOrd="1" destOrd="0" presId="urn:microsoft.com/office/officeart/2005/8/layout/pyramid1"/>
    <dgm:cxn modelId="{22CD5A64-DD01-445B-845A-454F40AA51BD}" type="presParOf" srcId="{F7C055DC-31A2-412D-9127-02014C40E1E9}" destId="{794AE039-6175-4A87-A8FC-BF45138F5253}" srcOrd="0" destOrd="0" presId="urn:microsoft.com/office/officeart/2005/8/layout/pyramid1"/>
    <dgm:cxn modelId="{D7061650-ACC8-459E-B09C-8E6BF9390104}" type="presParOf" srcId="{F7C055DC-31A2-412D-9127-02014C40E1E9}" destId="{7A58B5BE-CEB7-4EE9-8C0E-1B6A452F819B}" srcOrd="1" destOrd="0" presId="urn:microsoft.com/office/officeart/2005/8/layout/pyramid1"/>
    <dgm:cxn modelId="{B7748900-F46F-499A-B539-33ED32E877D2}" type="presParOf" srcId="{F39E3345-383D-4BA8-BE0F-95635376D06A}" destId="{E1386A77-E0CE-4ABC-9B48-2EC7C2D22CBB}" srcOrd="2" destOrd="0" presId="urn:microsoft.com/office/officeart/2005/8/layout/pyramid1"/>
    <dgm:cxn modelId="{D9CAB029-9A04-42DF-B4B6-892FF56FECFC}" type="presParOf" srcId="{E1386A77-E0CE-4ABC-9B48-2EC7C2D22CBB}" destId="{A63CDDFD-4838-4004-91D1-1B499AFB65AD}" srcOrd="0" destOrd="0" presId="urn:microsoft.com/office/officeart/2005/8/layout/pyramid1"/>
    <dgm:cxn modelId="{AF090A52-9412-40E0-B1B5-B342B0ED897C}" type="presParOf" srcId="{E1386A77-E0CE-4ABC-9B48-2EC7C2D22CBB}" destId="{1B21BD54-FA4D-4BB4-B596-6EC08DE9099F}" srcOrd="1" destOrd="0" presId="urn:microsoft.com/office/officeart/2005/8/layout/pyramid1"/>
    <dgm:cxn modelId="{9928ADDE-1C86-47F1-8D43-BDF6B5051D91}" type="presParOf" srcId="{F39E3345-383D-4BA8-BE0F-95635376D06A}" destId="{A5214B7A-1E8C-4EFB-A36A-6E7B779E3092}" srcOrd="3" destOrd="0" presId="urn:microsoft.com/office/officeart/2005/8/layout/pyramid1"/>
    <dgm:cxn modelId="{D00F39E4-BBF6-43BF-8DF7-400D90B45689}" type="presParOf" srcId="{A5214B7A-1E8C-4EFB-A36A-6E7B779E3092}" destId="{9411D979-82F7-4803-8F69-5BD986B077A1}" srcOrd="0" destOrd="0" presId="urn:microsoft.com/office/officeart/2005/8/layout/pyramid1"/>
    <dgm:cxn modelId="{60035B7B-3A59-435F-B93F-16F069D6B61D}" type="presParOf" srcId="{A5214B7A-1E8C-4EFB-A36A-6E7B779E3092}" destId="{11CCEF8B-16C6-4256-9020-49E7C20B2DCB}" srcOrd="1" destOrd="0" presId="urn:microsoft.com/office/officeart/2005/8/layout/pyramid1"/>
    <dgm:cxn modelId="{D3BD51F5-C9A3-4C70-8E15-38B1CE45F682}" type="presParOf" srcId="{F39E3345-383D-4BA8-BE0F-95635376D06A}" destId="{6AE75339-6DC5-4C35-9E01-4882158B3571}" srcOrd="4" destOrd="0" presId="urn:microsoft.com/office/officeart/2005/8/layout/pyramid1"/>
    <dgm:cxn modelId="{620AA708-ED7E-491F-8D26-E102CC6F84BC}" type="presParOf" srcId="{6AE75339-6DC5-4C35-9E01-4882158B3571}" destId="{8D4ACC2B-B96B-4E77-8A7A-A1C90468DEB7}" srcOrd="0" destOrd="0" presId="urn:microsoft.com/office/officeart/2005/8/layout/pyramid1"/>
    <dgm:cxn modelId="{5A86BA65-26C0-4F82-8B90-E8078A4E8B2B}" type="presParOf" srcId="{6AE75339-6DC5-4C35-9E01-4882158B3571}" destId="{5936B8B9-507F-4358-9CA9-E74FCBA2314F}"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95809-5115-4E59-8C17-AED6BD74276C}">
      <dsp:nvSpPr>
        <dsp:cNvPr id="0" name=""/>
        <dsp:cNvSpPr/>
      </dsp:nvSpPr>
      <dsp:spPr>
        <a:xfrm>
          <a:off x="1991697" y="0"/>
          <a:ext cx="4767624" cy="1637291"/>
        </a:xfrm>
        <a:prstGeom prst="trapezoid">
          <a:avLst>
            <a:gd name="adj" fmla="val 66828"/>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Adaptable</a:t>
          </a:r>
        </a:p>
        <a:p>
          <a:pPr marL="0" lvl="0" indent="0" algn="ctr" defTabSz="889000">
            <a:lnSpc>
              <a:spcPct val="90000"/>
            </a:lnSpc>
            <a:spcBef>
              <a:spcPct val="0"/>
            </a:spcBef>
            <a:spcAft>
              <a:spcPct val="35000"/>
            </a:spcAft>
            <a:buNone/>
          </a:pPr>
          <a:r>
            <a:rPr lang="en-US" sz="2000" kern="1200" dirty="0"/>
            <a:t>(</a:t>
          </a:r>
          <a:r>
            <a:rPr lang="en-US" sz="1600" kern="1200" dirty="0"/>
            <a:t>Adaptable to any changes in technology and environment)</a:t>
          </a:r>
        </a:p>
      </dsp:txBody>
      <dsp:txXfrm>
        <a:off x="1991697" y="0"/>
        <a:ext cx="4767624" cy="1637291"/>
      </dsp:txXfrm>
    </dsp:sp>
    <dsp:sp modelId="{794AE039-6175-4A87-A8FC-BF45138F5253}">
      <dsp:nvSpPr>
        <dsp:cNvPr id="0" name=""/>
        <dsp:cNvSpPr/>
      </dsp:nvSpPr>
      <dsp:spPr>
        <a:xfrm>
          <a:off x="1255926" y="1637291"/>
          <a:ext cx="6239166" cy="1227539"/>
        </a:xfrm>
        <a:prstGeom prst="trapezoid">
          <a:avLst>
            <a:gd name="adj" fmla="val 66828"/>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Incremental </a:t>
          </a:r>
          <a:r>
            <a:rPr lang="en-US" sz="1400" b="0" kern="1200" dirty="0"/>
            <a:t>(</a:t>
          </a:r>
          <a:r>
            <a:rPr lang="en-US" sz="1600" b="0" kern="1200" dirty="0"/>
            <a:t>development should contain some functionality that can be tested</a:t>
          </a:r>
          <a:r>
            <a:rPr lang="en-US" sz="1600" b="1" kern="1200" dirty="0"/>
            <a:t>)</a:t>
          </a:r>
        </a:p>
      </dsp:txBody>
      <dsp:txXfrm>
        <a:off x="2347780" y="1637291"/>
        <a:ext cx="4055458" cy="1227539"/>
      </dsp:txXfrm>
    </dsp:sp>
    <dsp:sp modelId="{A63CDDFD-4838-4004-91D1-1B499AFB65AD}">
      <dsp:nvSpPr>
        <dsp:cNvPr id="0" name=""/>
        <dsp:cNvSpPr/>
      </dsp:nvSpPr>
      <dsp:spPr>
        <a:xfrm>
          <a:off x="474155" y="2864831"/>
          <a:ext cx="7802708" cy="1227539"/>
        </a:xfrm>
        <a:prstGeom prst="trapezoid">
          <a:avLst>
            <a:gd name="adj" fmla="val 66828"/>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Customer Feedback</a:t>
          </a:r>
        </a:p>
        <a:p>
          <a:pPr marL="0" lvl="0" indent="0" algn="ctr" defTabSz="889000">
            <a:lnSpc>
              <a:spcPct val="90000"/>
            </a:lnSpc>
            <a:spcBef>
              <a:spcPct val="0"/>
            </a:spcBef>
            <a:spcAft>
              <a:spcPct val="35000"/>
            </a:spcAft>
            <a:buNone/>
          </a:pPr>
          <a:r>
            <a:rPr lang="en-US" sz="1600" b="0" kern="1200" dirty="0"/>
            <a:t>(is used to create next increment process)</a:t>
          </a:r>
        </a:p>
      </dsp:txBody>
      <dsp:txXfrm>
        <a:off x="1839629" y="2864831"/>
        <a:ext cx="5071760" cy="1227539"/>
      </dsp:txXfrm>
    </dsp:sp>
    <dsp:sp modelId="{9411D979-82F7-4803-8F69-5BD986B077A1}">
      <dsp:nvSpPr>
        <dsp:cNvPr id="0" name=""/>
        <dsp:cNvSpPr/>
      </dsp:nvSpPr>
      <dsp:spPr>
        <a:xfrm>
          <a:off x="-299685" y="4092370"/>
          <a:ext cx="9350390" cy="1227539"/>
        </a:xfrm>
        <a:prstGeom prst="trapezoid">
          <a:avLst>
            <a:gd name="adj" fmla="val 66828"/>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Short Span of time</a:t>
          </a:r>
        </a:p>
        <a:p>
          <a:pPr marL="0" lvl="0" indent="0" algn="ctr" defTabSz="889000">
            <a:lnSpc>
              <a:spcPct val="90000"/>
            </a:lnSpc>
            <a:spcBef>
              <a:spcPct val="0"/>
            </a:spcBef>
            <a:spcAft>
              <a:spcPct val="35000"/>
            </a:spcAft>
            <a:buNone/>
          </a:pPr>
          <a:r>
            <a:rPr lang="en-US" sz="1600" b="0" kern="1200" dirty="0"/>
            <a:t>(must be deliver in short period of time)</a:t>
          </a:r>
        </a:p>
      </dsp:txBody>
      <dsp:txXfrm>
        <a:off x="1336632" y="4092370"/>
        <a:ext cx="6077753" cy="1227539"/>
      </dsp:txXfrm>
    </dsp:sp>
    <dsp:sp modelId="{8D4ACC2B-B96B-4E77-8A7A-A1C90468DEB7}">
      <dsp:nvSpPr>
        <dsp:cNvPr id="0" name=""/>
        <dsp:cNvSpPr/>
      </dsp:nvSpPr>
      <dsp:spPr>
        <a:xfrm>
          <a:off x="0" y="5310138"/>
          <a:ext cx="8751019" cy="1227539"/>
        </a:xfrm>
        <a:prstGeom prst="trapezoid">
          <a:avLst>
            <a:gd name="adj" fmla="val 66828"/>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Iterative</a:t>
          </a:r>
        </a:p>
        <a:p>
          <a:pPr marL="0" lvl="0" indent="0" algn="ctr" defTabSz="889000">
            <a:lnSpc>
              <a:spcPct val="90000"/>
            </a:lnSpc>
            <a:spcBef>
              <a:spcPct val="0"/>
            </a:spcBef>
            <a:spcAft>
              <a:spcPct val="35000"/>
            </a:spcAft>
            <a:buNone/>
          </a:pPr>
          <a:r>
            <a:rPr lang="en-US" sz="1600" b="0" kern="1200" dirty="0"/>
            <a:t>(each increment should be evaluated regularly)</a:t>
          </a:r>
        </a:p>
      </dsp:txBody>
      <dsp:txXfrm>
        <a:off x="1531428" y="5310138"/>
        <a:ext cx="5688162" cy="122753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253792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730F9-043D-45BA-BAE3-E8AB0237DA11}"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233454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1315150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5646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3767260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398236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4158216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2514943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143825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281904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185182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D730F9-043D-45BA-BAE3-E8AB0237DA11}"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199117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D730F9-043D-45BA-BAE3-E8AB0237DA11}" type="datetimeFigureOut">
              <a:rPr lang="en-US" smtClean="0"/>
              <a:t>3/10/2019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146050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223192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328600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D730F9-043D-45BA-BAE3-E8AB0237DA11}" type="datetimeFigureOut">
              <a:rPr lang="en-US" smtClean="0"/>
              <a:t>3/10/2019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328974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730F9-043D-45BA-BAE3-E8AB0237DA11}" type="datetimeFigureOut">
              <a:rPr lang="en-US" smtClean="0"/>
              <a:t>3/10/2019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9C3DC-15C0-4C49-9A35-D3880D4CF102}" type="slidenum">
              <a:rPr lang="en-US" smtClean="0"/>
              <a:t>‹#›</a:t>
            </a:fld>
            <a:endParaRPr lang="en-US"/>
          </a:p>
        </p:txBody>
      </p:sp>
    </p:spTree>
    <p:extLst>
      <p:ext uri="{BB962C8B-B14F-4D97-AF65-F5344CB8AC3E}">
        <p14:creationId xmlns:p14="http://schemas.microsoft.com/office/powerpoint/2010/main" val="366858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D730F9-043D-45BA-BAE3-E8AB0237DA11}" type="datetimeFigureOut">
              <a:rPr lang="en-US" smtClean="0"/>
              <a:t>3/10/2019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B9C3DC-15C0-4C49-9A35-D3880D4CF102}" type="slidenum">
              <a:rPr lang="en-US" smtClean="0"/>
              <a:t>‹#›</a:t>
            </a:fld>
            <a:endParaRPr lang="en-US"/>
          </a:p>
        </p:txBody>
      </p:sp>
    </p:spTree>
    <p:extLst>
      <p:ext uri="{BB962C8B-B14F-4D97-AF65-F5344CB8AC3E}">
        <p14:creationId xmlns:p14="http://schemas.microsoft.com/office/powerpoint/2010/main" val="126431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393" y="2303252"/>
            <a:ext cx="8971471" cy="584775"/>
          </a:xfrm>
          <a:prstGeom prst="rect">
            <a:avLst/>
          </a:prstGeom>
          <a:noFill/>
        </p:spPr>
        <p:txBody>
          <a:bodyPr wrap="square" rtlCol="0">
            <a:spAutoFit/>
          </a:bodyPr>
          <a:lstStyle/>
          <a:p>
            <a:r>
              <a:rPr lang="en-US" sz="3200" b="1" dirty="0"/>
              <a:t>CHAPTER 2: AGILE DEVELOPMENT</a:t>
            </a:r>
          </a:p>
        </p:txBody>
      </p:sp>
      <p:sp>
        <p:nvSpPr>
          <p:cNvPr id="3" name="Footer Placeholder 3"/>
          <p:cNvSpPr>
            <a:spLocks noGrp="1"/>
          </p:cNvSpPr>
          <p:nvPr>
            <p:ph type="ftr" sz="quarter" idx="11"/>
          </p:nvPr>
        </p:nvSpPr>
        <p:spPr>
          <a:xfrm>
            <a:off x="0" y="221820"/>
            <a:ext cx="11113469" cy="304801"/>
          </a:xfrm>
        </p:spPr>
        <p:txBody>
          <a:bodyPr/>
          <a:lstStyle/>
          <a:p>
            <a:pPr algn="ctr"/>
            <a:r>
              <a:rPr lang="en-US" sz="2400" b="1" dirty="0"/>
              <a:t>SARDAR PATEL COLLEGE OF ENGINEERING.BAKROL-388315</a:t>
            </a:r>
          </a:p>
        </p:txBody>
      </p:sp>
      <p:sp>
        <p:nvSpPr>
          <p:cNvPr id="4" name="TextBox 3"/>
          <p:cNvSpPr txBox="1"/>
          <p:nvPr/>
        </p:nvSpPr>
        <p:spPr>
          <a:xfrm>
            <a:off x="2613804" y="6417901"/>
            <a:ext cx="5745192" cy="461665"/>
          </a:xfrm>
          <a:prstGeom prst="rect">
            <a:avLst/>
          </a:prstGeom>
          <a:noFill/>
        </p:spPr>
        <p:txBody>
          <a:bodyPr wrap="square" rtlCol="0">
            <a:spAutoFit/>
          </a:bodyPr>
          <a:lstStyle/>
          <a:p>
            <a:pPr algn="ctr"/>
            <a:r>
              <a:rPr lang="en-US" sz="2400" b="1" dirty="0">
                <a:solidFill>
                  <a:schemeClr val="bg1"/>
                </a:solidFill>
              </a:rPr>
              <a:t>SOFTWARE</a:t>
            </a:r>
            <a:r>
              <a:rPr lang="en-US" sz="2400" b="1" dirty="0"/>
              <a:t> </a:t>
            </a:r>
            <a:r>
              <a:rPr lang="en-US" sz="2400" b="1" dirty="0">
                <a:solidFill>
                  <a:schemeClr val="bg1"/>
                </a:solidFill>
              </a:rPr>
              <a:t>ENGINEERING:2160701</a:t>
            </a:r>
          </a:p>
        </p:txBody>
      </p:sp>
      <p:sp>
        <p:nvSpPr>
          <p:cNvPr id="6" name="TextBox 5"/>
          <p:cNvSpPr txBox="1"/>
          <p:nvPr/>
        </p:nvSpPr>
        <p:spPr>
          <a:xfrm>
            <a:off x="5161586" y="3924931"/>
            <a:ext cx="6394820" cy="1815882"/>
          </a:xfrm>
          <a:prstGeom prst="rect">
            <a:avLst/>
          </a:prstGeom>
          <a:noFill/>
        </p:spPr>
        <p:txBody>
          <a:bodyPr wrap="square" rtlCol="0">
            <a:spAutoFit/>
          </a:bodyPr>
          <a:lstStyle/>
          <a:p>
            <a:r>
              <a:rPr lang="en-US" sz="2800" b="1" dirty="0"/>
              <a:t>PREPARED BY: Prof. Tarun </a:t>
            </a:r>
            <a:r>
              <a:rPr lang="en-US" sz="2800" b="1" dirty="0" err="1"/>
              <a:t>A.Saluja</a:t>
            </a:r>
            <a:endParaRPr lang="en-US" sz="2800" b="1" dirty="0"/>
          </a:p>
          <a:p>
            <a:r>
              <a:rPr lang="en-US" sz="2800" b="1" dirty="0"/>
              <a:t>				I.T Department</a:t>
            </a:r>
          </a:p>
          <a:p>
            <a:r>
              <a:rPr lang="en-US" sz="2800" b="1" dirty="0"/>
              <a:t>				      (SPCE-124)</a:t>
            </a:r>
          </a:p>
          <a:p>
            <a:r>
              <a:rPr lang="en-US" sz="2800" b="1" dirty="0"/>
              <a:t>					</a:t>
            </a:r>
          </a:p>
        </p:txBody>
      </p:sp>
    </p:spTree>
    <p:extLst>
      <p:ext uri="{BB962C8B-B14F-4D97-AF65-F5344CB8AC3E}">
        <p14:creationId xmlns:p14="http://schemas.microsoft.com/office/powerpoint/2010/main" val="177986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776" y="402473"/>
            <a:ext cx="11651412" cy="5909310"/>
          </a:xfrm>
          <a:prstGeom prst="rect">
            <a:avLst/>
          </a:prstGeom>
        </p:spPr>
        <p:txBody>
          <a:bodyPr wrap="square">
            <a:spAutoFit/>
          </a:bodyPr>
          <a:lstStyle/>
          <a:p>
            <a:r>
              <a:rPr lang="en-US" b="1" dirty="0">
                <a:latin typeface="Verdana" panose="020B0604030504040204" pitchFamily="34" charset="0"/>
              </a:rPr>
              <a:t>The XP Process</a:t>
            </a:r>
          </a:p>
          <a:p>
            <a:endParaRPr lang="en-US" dirty="0">
              <a:solidFill>
                <a:srgbClr val="000000"/>
              </a:solidFill>
              <a:latin typeface="Verdana" panose="020B0604030504040204" pitchFamily="34" charset="0"/>
            </a:endParaRPr>
          </a:p>
          <a:p>
            <a:pPr>
              <a:buFont typeface="Arial" panose="020B0604020202020204" pitchFamily="34" charset="0"/>
              <a:buChar char="•"/>
            </a:pPr>
            <a:r>
              <a:rPr lang="en-US" b="1" dirty="0">
                <a:latin typeface="Verdana" panose="020B0604030504040204" pitchFamily="34" charset="0"/>
              </a:rPr>
              <a:t>The XP process comprises four framework activities:</a:t>
            </a:r>
            <a:br>
              <a:rPr lang="en-US" dirty="0"/>
            </a:br>
            <a:br>
              <a:rPr lang="en-US" dirty="0"/>
            </a:br>
            <a:r>
              <a:rPr lang="en-US" b="1" dirty="0">
                <a:latin typeface="Verdana" panose="020B0604030504040204" pitchFamily="34" charset="0"/>
              </a:rPr>
              <a:t>1. Planning  </a:t>
            </a:r>
            <a:r>
              <a:rPr lang="en-US" dirty="0" err="1">
                <a:latin typeface="Verdana" panose="020B0604030504040204" pitchFamily="34" charset="0"/>
              </a:rPr>
              <a:t>Planning</a:t>
            </a:r>
            <a:r>
              <a:rPr lang="en-US" dirty="0">
                <a:latin typeface="Verdana" panose="020B0604030504040204" pitchFamily="34" charset="0"/>
              </a:rPr>
              <a:t> starts with the requirements gathering which enables XP team to   		        understand the rules for the software.</a:t>
            </a:r>
          </a:p>
          <a:p>
            <a:pPr lvl="3">
              <a:buFont typeface="Arial" panose="020B0604020202020204" pitchFamily="34" charset="0"/>
              <a:buChar char="•"/>
            </a:pPr>
            <a:r>
              <a:rPr lang="en-US" dirty="0">
                <a:latin typeface="Verdana" panose="020B0604030504040204" pitchFamily="34" charset="0"/>
              </a:rPr>
              <a:t>The customer and developer work together for the final requirements.</a:t>
            </a:r>
          </a:p>
          <a:p>
            <a:pPr lvl="3">
              <a:buFont typeface="Arial" panose="020B0604020202020204" pitchFamily="34" charset="0"/>
              <a:buChar char="•"/>
            </a:pPr>
            <a:endParaRPr lang="en-US" dirty="0">
              <a:latin typeface="Verdana" panose="020B0604030504040204" pitchFamily="34" charset="0"/>
            </a:endParaRPr>
          </a:p>
          <a:p>
            <a:pPr>
              <a:buFont typeface="Arial" panose="020B0604020202020204" pitchFamily="34" charset="0"/>
              <a:buChar char="•"/>
            </a:pPr>
            <a:r>
              <a:rPr lang="en-US" b="1" dirty="0">
                <a:latin typeface="Verdana" panose="020B0604030504040204" pitchFamily="34" charset="0"/>
              </a:rPr>
              <a:t>2. Design</a:t>
            </a:r>
            <a:r>
              <a:rPr lang="en-US" dirty="0"/>
              <a:t>   </a:t>
            </a:r>
            <a:r>
              <a:rPr lang="en-US" dirty="0">
                <a:latin typeface="Verdana" panose="020B0604030504040204" pitchFamily="34" charset="0"/>
              </a:rPr>
              <a:t>The XP design follows the 'keep it simple' principle.</a:t>
            </a:r>
          </a:p>
          <a:p>
            <a:pPr lvl="3">
              <a:buFont typeface="Arial" panose="020B0604020202020204" pitchFamily="34" charset="0"/>
              <a:buChar char="•"/>
            </a:pPr>
            <a:r>
              <a:rPr lang="en-US" dirty="0">
                <a:latin typeface="Verdana" panose="020B0604030504040204" pitchFamily="34" charset="0"/>
              </a:rPr>
              <a:t>A simple design always prefers the more difficult representation.</a:t>
            </a:r>
          </a:p>
          <a:p>
            <a:pPr lvl="3"/>
            <a:endParaRPr lang="en-US" dirty="0">
              <a:latin typeface="Verdana" panose="020B0604030504040204" pitchFamily="34" charset="0"/>
            </a:endParaRPr>
          </a:p>
          <a:p>
            <a:pPr>
              <a:buFont typeface="Arial" panose="020B0604020202020204" pitchFamily="34" charset="0"/>
              <a:buChar char="•"/>
            </a:pPr>
            <a:r>
              <a:rPr lang="en-US" b="1" dirty="0">
                <a:latin typeface="Verdana" panose="020B0604030504040204" pitchFamily="34" charset="0"/>
              </a:rPr>
              <a:t>3. Coding </a:t>
            </a:r>
            <a:r>
              <a:rPr lang="en-US" dirty="0">
                <a:latin typeface="Verdana" panose="020B0604030504040204" pitchFamily="34" charset="0"/>
              </a:rPr>
              <a:t>The coding is started after the initial design work is over.</a:t>
            </a:r>
          </a:p>
          <a:p>
            <a:pPr lvl="3">
              <a:buFont typeface="Arial" panose="020B0604020202020204" pitchFamily="34" charset="0"/>
              <a:buChar char="•"/>
            </a:pPr>
            <a:r>
              <a:rPr lang="en-US" dirty="0">
                <a:latin typeface="Verdana" panose="020B0604030504040204" pitchFamily="34" charset="0"/>
              </a:rPr>
              <a:t>After the initial design work is done, the team creates a set of unit tests which can test each situation that should be a part of the release.</a:t>
            </a:r>
          </a:p>
          <a:p>
            <a:pPr lvl="3">
              <a:buFont typeface="Arial" panose="020B0604020202020204" pitchFamily="34" charset="0"/>
              <a:buChar char="•"/>
            </a:pPr>
            <a:r>
              <a:rPr lang="en-US" dirty="0">
                <a:latin typeface="Verdana" panose="020B0604030504040204" pitchFamily="34" charset="0"/>
              </a:rPr>
              <a:t>The developer is focused on what must be implemented to pass the test.</a:t>
            </a:r>
          </a:p>
          <a:p>
            <a:pPr lvl="3">
              <a:buFont typeface="Arial" panose="020B0604020202020204" pitchFamily="34" charset="0"/>
              <a:buChar char="•"/>
            </a:pPr>
            <a:r>
              <a:rPr lang="en-US" dirty="0">
                <a:latin typeface="Verdana" panose="020B0604030504040204" pitchFamily="34" charset="0"/>
              </a:rPr>
              <a:t>Two people are assigned to create the code.  It is an important concept in coding activity.</a:t>
            </a:r>
          </a:p>
          <a:p>
            <a:pPr lvl="3"/>
            <a:endParaRPr lang="en-US" dirty="0">
              <a:latin typeface="Verdana" panose="020B0604030504040204" pitchFamily="34" charset="0"/>
            </a:endParaRPr>
          </a:p>
          <a:p>
            <a:pPr>
              <a:buFont typeface="Arial" panose="020B0604020202020204" pitchFamily="34" charset="0"/>
              <a:buChar char="•"/>
            </a:pPr>
            <a:r>
              <a:rPr lang="en-US" b="1" dirty="0">
                <a:latin typeface="Verdana" panose="020B0604030504040204" pitchFamily="34" charset="0"/>
              </a:rPr>
              <a:t>4. Testing  </a:t>
            </a:r>
            <a:r>
              <a:rPr lang="en-US" dirty="0">
                <a:latin typeface="Verdana" panose="020B0604030504040204" pitchFamily="34" charset="0"/>
              </a:rPr>
              <a:t>Validation testing of the system occurs on a daily basis. It gives the XP team a 		        regular indication of the progress.</a:t>
            </a:r>
          </a:p>
          <a:p>
            <a:pPr lvl="3">
              <a:buFont typeface="Arial" panose="020B0604020202020204" pitchFamily="34" charset="0"/>
              <a:buChar char="•"/>
            </a:pPr>
            <a:r>
              <a:rPr lang="en-US" dirty="0">
                <a:latin typeface="Verdana" panose="020B0604030504040204" pitchFamily="34" charset="0"/>
              </a:rPr>
              <a:t>'XP acceptance tests' are known as the customer test</a:t>
            </a:r>
            <a:endParaRPr lang="en-US" b="0" i="0" u="none" strike="noStrike" dirty="0">
              <a:effectLst/>
              <a:latin typeface="Verdana" panose="020B0604030504040204" pitchFamily="34" charset="0"/>
            </a:endParaRPr>
          </a:p>
        </p:txBody>
      </p:sp>
    </p:spTree>
    <p:extLst>
      <p:ext uri="{BB962C8B-B14F-4D97-AF65-F5344CB8AC3E}">
        <p14:creationId xmlns:p14="http://schemas.microsoft.com/office/powerpoint/2010/main" val="392929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655" y="1151178"/>
            <a:ext cx="7305768" cy="413681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775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70176663"/>
              </p:ext>
            </p:extLst>
          </p:nvPr>
        </p:nvGraphicFramePr>
        <p:xfrm>
          <a:off x="0" y="236586"/>
          <a:ext cx="11852694" cy="1854200"/>
        </p:xfrm>
        <a:graphic>
          <a:graphicData uri="http://schemas.openxmlformats.org/drawingml/2006/table">
            <a:tbl>
              <a:tblPr firstRow="1" bandRow="1">
                <a:tableStyleId>{5C22544A-7EE6-4342-B048-85BDC9FD1C3A}</a:tableStyleId>
              </a:tblPr>
              <a:tblGrid>
                <a:gridCol w="1311215">
                  <a:extLst>
                    <a:ext uri="{9D8B030D-6E8A-4147-A177-3AD203B41FA5}">
                      <a16:colId xmlns:a16="http://schemas.microsoft.com/office/drawing/2014/main" val="20000"/>
                    </a:ext>
                  </a:extLst>
                </a:gridCol>
                <a:gridCol w="2355011">
                  <a:extLst>
                    <a:ext uri="{9D8B030D-6E8A-4147-A177-3AD203B41FA5}">
                      <a16:colId xmlns:a16="http://schemas.microsoft.com/office/drawing/2014/main" val="20001"/>
                    </a:ext>
                  </a:extLst>
                </a:gridCol>
                <a:gridCol w="8186468">
                  <a:extLst>
                    <a:ext uri="{9D8B030D-6E8A-4147-A177-3AD203B41FA5}">
                      <a16:colId xmlns:a16="http://schemas.microsoft.com/office/drawing/2014/main" val="20002"/>
                    </a:ext>
                  </a:extLst>
                </a:gridCol>
              </a:tblGrid>
              <a:tr h="370840">
                <a:tc rowSpan="5">
                  <a:txBody>
                    <a:bodyPr/>
                    <a:lstStyle/>
                    <a:p>
                      <a:pPr algn="ctr"/>
                      <a:endParaRPr lang="en-US" dirty="0"/>
                    </a:p>
                    <a:p>
                      <a:pPr algn="ctr"/>
                      <a:endParaRPr lang="en-US" dirty="0"/>
                    </a:p>
                    <a:p>
                      <a:pPr algn="ctr"/>
                      <a:endParaRPr lang="en-US" dirty="0"/>
                    </a:p>
                    <a:p>
                      <a:pPr algn="ctr"/>
                      <a:r>
                        <a:rPr lang="en-US" dirty="0"/>
                        <a:t>Planning</a:t>
                      </a:r>
                    </a:p>
                  </a:txBody>
                  <a:tcPr/>
                </a:tc>
                <a:tc>
                  <a:txBody>
                    <a:bodyPr/>
                    <a:lstStyle/>
                    <a:p>
                      <a:r>
                        <a:rPr lang="en-US" dirty="0"/>
                        <a:t>User Story-card</a:t>
                      </a:r>
                    </a:p>
                  </a:txBody>
                  <a:tcPr/>
                </a:tc>
                <a:tc>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r>
                        <a:rPr lang="en-US" dirty="0"/>
                        <a:t>Release planning</a:t>
                      </a:r>
                    </a:p>
                  </a:txBody>
                  <a:tcPr/>
                </a:tc>
                <a:tc>
                  <a:txBody>
                    <a:bodyPr/>
                    <a:lstStyle/>
                    <a:p>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dirty="0"/>
                        <a:t>Small Releases </a:t>
                      </a:r>
                    </a:p>
                  </a:txBody>
                  <a:tcPr/>
                </a:tc>
                <a:tc>
                  <a:txBody>
                    <a:bodyPr/>
                    <a:lstStyle/>
                    <a:p>
                      <a:endParaRPr lang="en-US"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i="1" dirty="0"/>
                        <a:t>Iterative</a:t>
                      </a:r>
                      <a:r>
                        <a:rPr lang="en-US" i="1" baseline="0" dirty="0"/>
                        <a:t> process</a:t>
                      </a:r>
                      <a:endParaRPr lang="en-US" i="1" dirty="0"/>
                    </a:p>
                  </a:txBody>
                  <a:tcPr/>
                </a:tc>
                <a:tc>
                  <a:txBody>
                    <a:bodyPr/>
                    <a:lstStyle/>
                    <a:p>
                      <a:endParaRPr lang="en-US"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dirty="0"/>
                        <a:t>Stand up meetings</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49366982"/>
              </p:ext>
            </p:extLst>
          </p:nvPr>
        </p:nvGraphicFramePr>
        <p:xfrm>
          <a:off x="0" y="2234241"/>
          <a:ext cx="11869947" cy="1677008"/>
        </p:xfrm>
        <a:graphic>
          <a:graphicData uri="http://schemas.openxmlformats.org/drawingml/2006/table">
            <a:tbl>
              <a:tblPr firstRow="1" bandRow="1">
                <a:tableStyleId>{5C22544A-7EE6-4342-B048-85BDC9FD1C3A}</a:tableStyleId>
              </a:tblPr>
              <a:tblGrid>
                <a:gridCol w="1311215">
                  <a:extLst>
                    <a:ext uri="{9D8B030D-6E8A-4147-A177-3AD203B41FA5}">
                      <a16:colId xmlns:a16="http://schemas.microsoft.com/office/drawing/2014/main" val="20000"/>
                    </a:ext>
                  </a:extLst>
                </a:gridCol>
                <a:gridCol w="2337759">
                  <a:extLst>
                    <a:ext uri="{9D8B030D-6E8A-4147-A177-3AD203B41FA5}">
                      <a16:colId xmlns:a16="http://schemas.microsoft.com/office/drawing/2014/main" val="20001"/>
                    </a:ext>
                  </a:extLst>
                </a:gridCol>
                <a:gridCol w="8220973">
                  <a:extLst>
                    <a:ext uri="{9D8B030D-6E8A-4147-A177-3AD203B41FA5}">
                      <a16:colId xmlns:a16="http://schemas.microsoft.com/office/drawing/2014/main" val="20002"/>
                    </a:ext>
                  </a:extLst>
                </a:gridCol>
              </a:tblGrid>
              <a:tr h="391768">
                <a:tc rowSpan="3">
                  <a:txBody>
                    <a:bodyPr/>
                    <a:lstStyle/>
                    <a:p>
                      <a:pPr algn="ctr"/>
                      <a:endParaRPr lang="en-US" dirty="0"/>
                    </a:p>
                    <a:p>
                      <a:pPr algn="ctr"/>
                      <a:r>
                        <a:rPr lang="en-US" dirty="0"/>
                        <a:t>Designing</a:t>
                      </a:r>
                    </a:p>
                  </a:txBody>
                  <a:tcPr/>
                </a:tc>
                <a:tc>
                  <a:txBody>
                    <a:bodyPr/>
                    <a:lstStyle/>
                    <a:p>
                      <a:r>
                        <a:rPr lang="en-US" dirty="0"/>
                        <a:t>Simple</a:t>
                      </a:r>
                      <a:r>
                        <a:rPr lang="en-US" baseline="0" dirty="0"/>
                        <a:t> design</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r>
                        <a:rPr lang="en-US" dirty="0"/>
                        <a:t>Spike Solution</a:t>
                      </a:r>
                    </a:p>
                  </a:txBody>
                  <a:tcPr/>
                </a:tc>
                <a:tc>
                  <a:txBody>
                    <a:bodyPr/>
                    <a:lstStyle/>
                    <a:p>
                      <a:endParaRPr lang="en-US"/>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dirty="0"/>
                        <a:t>Refactoring</a:t>
                      </a:r>
                    </a:p>
                  </a:txBody>
                  <a:tcPr/>
                </a:tc>
                <a:tc>
                  <a:txBody>
                    <a:bodyPr/>
                    <a:lstStyle/>
                    <a:p>
                      <a:r>
                        <a:rPr lang="en-US" dirty="0"/>
                        <a:t>Means reductions</a:t>
                      </a:r>
                      <a:r>
                        <a:rPr lang="en-US" baseline="0" dirty="0"/>
                        <a:t> in the redundancy elimination of unused functionalities, redesign the obsolete designs. This will improve the quality of the project.</a:t>
                      </a:r>
                      <a:endParaRPr lang="en-US" dirty="0"/>
                    </a:p>
                  </a:txBody>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67168085"/>
              </p:ext>
            </p:extLst>
          </p:nvPr>
        </p:nvGraphicFramePr>
        <p:xfrm>
          <a:off x="0" y="3986202"/>
          <a:ext cx="11430000" cy="3628718"/>
        </p:xfrm>
        <a:graphic>
          <a:graphicData uri="http://schemas.openxmlformats.org/drawingml/2006/table">
            <a:tbl>
              <a:tblPr firstRow="1" bandRow="1">
                <a:tableStyleId>{5C22544A-7EE6-4342-B048-85BDC9FD1C3A}</a:tableStyleId>
              </a:tblPr>
              <a:tblGrid>
                <a:gridCol w="1314671">
                  <a:extLst>
                    <a:ext uri="{9D8B030D-6E8A-4147-A177-3AD203B41FA5}">
                      <a16:colId xmlns:a16="http://schemas.microsoft.com/office/drawing/2014/main" val="20000"/>
                    </a:ext>
                  </a:extLst>
                </a:gridCol>
                <a:gridCol w="2166547">
                  <a:extLst>
                    <a:ext uri="{9D8B030D-6E8A-4147-A177-3AD203B41FA5}">
                      <a16:colId xmlns:a16="http://schemas.microsoft.com/office/drawing/2014/main" val="20001"/>
                    </a:ext>
                  </a:extLst>
                </a:gridCol>
                <a:gridCol w="7948782">
                  <a:extLst>
                    <a:ext uri="{9D8B030D-6E8A-4147-A177-3AD203B41FA5}">
                      <a16:colId xmlns:a16="http://schemas.microsoft.com/office/drawing/2014/main" val="20002"/>
                    </a:ext>
                  </a:extLst>
                </a:gridCol>
              </a:tblGrid>
              <a:tr h="753533">
                <a:tc rowSpan="4">
                  <a:txBody>
                    <a:bodyPr/>
                    <a:lstStyle/>
                    <a:p>
                      <a:pPr algn="ctr"/>
                      <a:endParaRPr lang="en-US" dirty="0"/>
                    </a:p>
                    <a:p>
                      <a:pPr algn="ctr"/>
                      <a:endParaRPr lang="en-US" dirty="0"/>
                    </a:p>
                    <a:p>
                      <a:pPr algn="ctr"/>
                      <a:endParaRPr lang="en-US" dirty="0"/>
                    </a:p>
                    <a:p>
                      <a:pPr algn="ctr"/>
                      <a:endParaRPr lang="en-US" dirty="0"/>
                    </a:p>
                    <a:p>
                      <a:pPr algn="ctr"/>
                      <a:r>
                        <a:rPr lang="en-US" dirty="0"/>
                        <a:t>Coding</a:t>
                      </a:r>
                    </a:p>
                  </a:txBody>
                  <a:tcPr/>
                </a:tc>
                <a:tc>
                  <a:txBody>
                    <a:bodyPr/>
                    <a:lstStyle/>
                    <a:p>
                      <a:r>
                        <a:rPr lang="en-US" dirty="0"/>
                        <a:t>Customer Validity</a:t>
                      </a:r>
                    </a:p>
                  </a:txBody>
                  <a:tcPr/>
                </a:tc>
                <a:tc>
                  <a:txBody>
                    <a:bodyPr/>
                    <a:lstStyle/>
                    <a:p>
                      <a:r>
                        <a:rPr lang="en-US" dirty="0"/>
                        <a:t>The most essential requirement of the XP is availability</a:t>
                      </a:r>
                      <a:r>
                        <a:rPr lang="en-US" baseline="0" dirty="0"/>
                        <a:t> of the customer. In extreme programming the customer not only helps the developer team but it should be the part of the project.</a:t>
                      </a:r>
                      <a:endParaRPr lang="en-US" dirty="0"/>
                    </a:p>
                  </a:txBody>
                  <a:tcPr/>
                </a:tc>
                <a:extLst>
                  <a:ext uri="{0D108BD9-81ED-4DB2-BD59-A6C34878D82A}">
                    <a16:rowId xmlns:a16="http://schemas.microsoft.com/office/drawing/2014/main" val="10000"/>
                  </a:ext>
                </a:extLst>
              </a:tr>
              <a:tr h="753533">
                <a:tc vMerge="1">
                  <a:txBody>
                    <a:bodyPr/>
                    <a:lstStyle/>
                    <a:p>
                      <a:endParaRPr lang="en-US" dirty="0"/>
                    </a:p>
                  </a:txBody>
                  <a:tcPr/>
                </a:tc>
                <a:tc>
                  <a:txBody>
                    <a:bodyPr/>
                    <a:lstStyle/>
                    <a:p>
                      <a:r>
                        <a:rPr lang="en-US" dirty="0"/>
                        <a:t>Paired</a:t>
                      </a:r>
                      <a:r>
                        <a:rPr lang="en-US" baseline="0" dirty="0"/>
                        <a:t> Programming</a:t>
                      </a:r>
                      <a:endParaRPr lang="en-US" dirty="0"/>
                    </a:p>
                  </a:txBody>
                  <a:tcPr/>
                </a:tc>
                <a:tc>
                  <a:txBody>
                    <a:bodyPr/>
                    <a:lstStyle/>
                    <a:p>
                      <a:r>
                        <a:rPr lang="en-US" dirty="0"/>
                        <a:t>All</a:t>
                      </a:r>
                      <a:r>
                        <a:rPr lang="en-US" baseline="0" dirty="0"/>
                        <a:t> the code to be include in the project must be coded by groups of two people working at same computer. This will increase the quality of coding.</a:t>
                      </a:r>
                      <a:endParaRPr lang="en-US" dirty="0"/>
                    </a:p>
                  </a:txBody>
                  <a:tcPr/>
                </a:tc>
                <a:extLst>
                  <a:ext uri="{0D108BD9-81ED-4DB2-BD59-A6C34878D82A}">
                    <a16:rowId xmlns:a16="http://schemas.microsoft.com/office/drawing/2014/main" val="10001"/>
                  </a:ext>
                </a:extLst>
              </a:tr>
              <a:tr h="753533">
                <a:tc vMerge="1">
                  <a:txBody>
                    <a:bodyPr/>
                    <a:lstStyle/>
                    <a:p>
                      <a:endParaRPr lang="en-US" dirty="0"/>
                    </a:p>
                  </a:txBody>
                  <a:tcPr/>
                </a:tc>
                <a:tc>
                  <a:txBody>
                    <a:bodyPr/>
                    <a:lstStyle/>
                    <a:p>
                      <a:r>
                        <a:rPr lang="en-US" dirty="0"/>
                        <a:t>Collective</a:t>
                      </a:r>
                      <a:r>
                        <a:rPr lang="en-US" baseline="0" dirty="0"/>
                        <a:t> code ownership</a:t>
                      </a:r>
                      <a:endParaRPr lang="en-US" dirty="0"/>
                    </a:p>
                  </a:txBody>
                  <a:tcPr/>
                </a:tc>
                <a:tc>
                  <a:txBody>
                    <a:bodyPr/>
                    <a:lstStyle/>
                    <a:p>
                      <a:r>
                        <a:rPr lang="en-US" dirty="0"/>
                        <a:t>By</a:t>
                      </a:r>
                      <a:r>
                        <a:rPr lang="en-US" baseline="0" dirty="0"/>
                        <a:t> having collective code ownership approach , everyone contribute new ideas and not any single person become bottleneck of the project. Anyone can change any line of code to fix a bug or to refractor</a:t>
                      </a:r>
                      <a:endParaRPr lang="en-US" dirty="0"/>
                    </a:p>
                  </a:txBody>
                  <a:tcPr/>
                </a:tc>
                <a:extLst>
                  <a:ext uri="{0D108BD9-81ED-4DB2-BD59-A6C34878D82A}">
                    <a16:rowId xmlns:a16="http://schemas.microsoft.com/office/drawing/2014/main" val="10002"/>
                  </a:ext>
                </a:extLst>
              </a:tr>
              <a:tr h="611198">
                <a:tc vMerge="1">
                  <a:txBody>
                    <a:bodyPr/>
                    <a:lstStyle/>
                    <a:p>
                      <a:endParaRPr lang="en-US" dirty="0"/>
                    </a:p>
                  </a:txBody>
                  <a:tcPr/>
                </a:tc>
                <a:tc gridSpan="2">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925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52750588"/>
              </p:ext>
            </p:extLst>
          </p:nvPr>
        </p:nvGraphicFramePr>
        <p:xfrm>
          <a:off x="97766" y="1277507"/>
          <a:ext cx="11895826" cy="3210560"/>
        </p:xfrm>
        <a:graphic>
          <a:graphicData uri="http://schemas.openxmlformats.org/drawingml/2006/table">
            <a:tbl>
              <a:tblPr firstRow="1" bandRow="1">
                <a:tableStyleId>{5C22544A-7EE6-4342-B048-85BDC9FD1C3A}</a:tableStyleId>
              </a:tblPr>
              <a:tblGrid>
                <a:gridCol w="1368250">
                  <a:extLst>
                    <a:ext uri="{9D8B030D-6E8A-4147-A177-3AD203B41FA5}">
                      <a16:colId xmlns:a16="http://schemas.microsoft.com/office/drawing/2014/main" val="20000"/>
                    </a:ext>
                  </a:extLst>
                </a:gridCol>
                <a:gridCol w="2254844">
                  <a:extLst>
                    <a:ext uri="{9D8B030D-6E8A-4147-A177-3AD203B41FA5}">
                      <a16:colId xmlns:a16="http://schemas.microsoft.com/office/drawing/2014/main" val="20001"/>
                    </a:ext>
                  </a:extLst>
                </a:gridCol>
                <a:gridCol w="8272732">
                  <a:extLst>
                    <a:ext uri="{9D8B030D-6E8A-4147-A177-3AD203B41FA5}">
                      <a16:colId xmlns:a16="http://schemas.microsoft.com/office/drawing/2014/main" val="20002"/>
                    </a:ext>
                  </a:extLst>
                </a:gridCol>
              </a:tblGrid>
              <a:tr h="370840">
                <a:tc rowSpan="5">
                  <a:txBody>
                    <a:bodyP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Testing</a:t>
                      </a:r>
                    </a:p>
                  </a:txBody>
                  <a:tcPr/>
                </a:tc>
                <a:tc>
                  <a:txBody>
                    <a:bodyPr/>
                    <a:lstStyle/>
                    <a:p>
                      <a:r>
                        <a:rPr lang="en-US" dirty="0"/>
                        <a:t>Unit testing</a:t>
                      </a:r>
                    </a:p>
                  </a:txBody>
                  <a:tcPr/>
                </a:tc>
                <a:tc>
                  <a:txBody>
                    <a:bodyPr/>
                    <a:lstStyle/>
                    <a:p>
                      <a:r>
                        <a:rPr lang="en-US" dirty="0"/>
                        <a:t>The test-first development is done in XP. The test framework that contains</a:t>
                      </a:r>
                      <a:r>
                        <a:rPr lang="en-US" baseline="0" dirty="0"/>
                        <a:t> the automated test case suite is used to test the code. All the code must be tested using unit testing before it release.</a:t>
                      </a:r>
                      <a:endParaRPr lang="en-US" dirty="0"/>
                    </a:p>
                  </a:txBody>
                  <a:tcPr/>
                </a:tc>
                <a:extLst>
                  <a:ext uri="{0D108BD9-81ED-4DB2-BD59-A6C34878D82A}">
                    <a16:rowId xmlns:a16="http://schemas.microsoft.com/office/drawing/2014/main" val="10000"/>
                  </a:ext>
                </a:extLst>
              </a:tr>
              <a:tr h="370840">
                <a:tc vMerge="1">
                  <a:txBody>
                    <a:bodyPr/>
                    <a:lstStyle/>
                    <a:p>
                      <a:endParaRPr lang="en-US" dirty="0"/>
                    </a:p>
                  </a:txBody>
                  <a:tcPr/>
                </a:tc>
                <a:tc>
                  <a:txBody>
                    <a:bodyPr/>
                    <a:lstStyle/>
                    <a:p>
                      <a:r>
                        <a:rPr lang="en-US" baseline="0" dirty="0"/>
                        <a:t>Continuous integration</a:t>
                      </a:r>
                      <a:endParaRPr lang="en-US" dirty="0"/>
                    </a:p>
                  </a:txBody>
                  <a:tcPr/>
                </a:tc>
                <a:tc>
                  <a:txBody>
                    <a:bodyPr/>
                    <a:lstStyle/>
                    <a:p>
                      <a:r>
                        <a:rPr lang="en-US" dirty="0"/>
                        <a:t>As soon as one task is finished</a:t>
                      </a:r>
                      <a:r>
                        <a:rPr lang="en-US" baseline="0" dirty="0"/>
                        <a:t> integrate it into the whole system. Again after such integration unit testing must be conducted.</a:t>
                      </a:r>
                      <a:endParaRPr lang="en-US" dirty="0"/>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dirty="0"/>
                        <a:t>No overtime</a:t>
                      </a:r>
                    </a:p>
                  </a:txBody>
                  <a:tcPr/>
                </a:tc>
                <a:tc>
                  <a:txBody>
                    <a:bodyPr/>
                    <a:lstStyle/>
                    <a:p>
                      <a:r>
                        <a:rPr lang="en-US" dirty="0"/>
                        <a:t>Working overtime lose the spirit and motivation of</a:t>
                      </a:r>
                      <a:r>
                        <a:rPr lang="en-US" baseline="0" dirty="0"/>
                        <a:t> the team. Conduct the release planning meeting to change the project scope or to reschedule the project.</a:t>
                      </a:r>
                      <a:endParaRPr lang="en-US" dirty="0"/>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endParaRPr lang="en-US" i="1" dirty="0"/>
                    </a:p>
                  </a:txBody>
                  <a:tcPr/>
                </a:tc>
                <a:tc>
                  <a:txBody>
                    <a:bodyPr/>
                    <a:lstStyle/>
                    <a:p>
                      <a:endParaRPr lang="en-US"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2922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339" y="2607178"/>
            <a:ext cx="11131826" cy="1200329"/>
          </a:xfrm>
          <a:prstGeom prst="rect">
            <a:avLst/>
          </a:prstGeom>
          <a:noFill/>
        </p:spPr>
        <p:txBody>
          <a:bodyPr wrap="square" rtlCol="0">
            <a:spAutoFit/>
          </a:bodyPr>
          <a:lstStyle/>
          <a:p>
            <a:r>
              <a:rPr lang="en-US" b="1" dirty="0"/>
              <a:t>Industrial XP:</a:t>
            </a:r>
          </a:p>
          <a:p>
            <a:endParaRPr lang="en-US" dirty="0"/>
          </a:p>
          <a:p>
            <a:r>
              <a:rPr lang="en-US" dirty="0"/>
              <a:t>Industrial XP can be defined as the organic evolution of XP. It is customer centric. It has expanded role for customers and advanced technical practices. </a:t>
            </a:r>
          </a:p>
        </p:txBody>
      </p:sp>
      <p:sp>
        <p:nvSpPr>
          <p:cNvPr id="6" name="TextBox 5"/>
          <p:cNvSpPr txBox="1"/>
          <p:nvPr/>
        </p:nvSpPr>
        <p:spPr>
          <a:xfrm>
            <a:off x="9687464" y="5771072"/>
            <a:ext cx="2605177" cy="369332"/>
          </a:xfrm>
          <a:prstGeom prst="rect">
            <a:avLst/>
          </a:prstGeom>
          <a:noFill/>
        </p:spPr>
        <p:txBody>
          <a:bodyPr wrap="square" rtlCol="0">
            <a:spAutoFit/>
          </a:bodyPr>
          <a:lstStyle/>
          <a:p>
            <a:r>
              <a:rPr lang="en-US" b="1" dirty="0"/>
              <a:t>P.T.O.</a:t>
            </a:r>
          </a:p>
        </p:txBody>
      </p:sp>
    </p:spTree>
    <p:extLst>
      <p:ext uri="{BB962C8B-B14F-4D97-AF65-F5344CB8AC3E}">
        <p14:creationId xmlns:p14="http://schemas.microsoft.com/office/powerpoint/2010/main" val="409360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21770225"/>
              </p:ext>
            </p:extLst>
          </p:nvPr>
        </p:nvGraphicFramePr>
        <p:xfrm>
          <a:off x="246330" y="202081"/>
          <a:ext cx="11597738" cy="6355091"/>
        </p:xfrm>
        <a:graphic>
          <a:graphicData uri="http://schemas.openxmlformats.org/drawingml/2006/table">
            <a:tbl>
              <a:tblPr firstRow="1" bandRow="1">
                <a:tableStyleId>{5C22544A-7EE6-4342-B048-85BDC9FD1C3A}</a:tableStyleId>
              </a:tblPr>
              <a:tblGrid>
                <a:gridCol w="3501206">
                  <a:extLst>
                    <a:ext uri="{9D8B030D-6E8A-4147-A177-3AD203B41FA5}">
                      <a16:colId xmlns:a16="http://schemas.microsoft.com/office/drawing/2014/main" val="20000"/>
                    </a:ext>
                  </a:extLst>
                </a:gridCol>
                <a:gridCol w="8096532">
                  <a:extLst>
                    <a:ext uri="{9D8B030D-6E8A-4147-A177-3AD203B41FA5}">
                      <a16:colId xmlns:a16="http://schemas.microsoft.com/office/drawing/2014/main" val="20001"/>
                    </a:ext>
                  </a:extLst>
                </a:gridCol>
              </a:tblGrid>
              <a:tr h="2275960">
                <a:tc>
                  <a:txBody>
                    <a:bodyPr/>
                    <a:lstStyle/>
                    <a:p>
                      <a:endParaRPr lang="en-US" dirty="0"/>
                    </a:p>
                    <a:p>
                      <a:endParaRPr lang="en-US" dirty="0"/>
                    </a:p>
                    <a:p>
                      <a:endParaRPr lang="en-US" dirty="0"/>
                    </a:p>
                    <a:p>
                      <a:r>
                        <a:rPr lang="en-US" dirty="0"/>
                        <a:t>     Readiness Assessment</a:t>
                      </a:r>
                    </a:p>
                  </a:txBody>
                  <a:tcPr/>
                </a:tc>
                <a:tc>
                  <a:txBody>
                    <a:bodyPr/>
                    <a:lstStyle/>
                    <a:p>
                      <a:pPr marL="342900" indent="-342900">
                        <a:buFont typeface="+mj-lt"/>
                        <a:buAutoNum type="arabicPeriod"/>
                      </a:pPr>
                      <a:r>
                        <a:rPr lang="en-US" dirty="0"/>
                        <a:t>Proper environment</a:t>
                      </a:r>
                      <a:r>
                        <a:rPr lang="en-US" baseline="0" dirty="0"/>
                        <a:t> must be available to support XP.</a:t>
                      </a:r>
                    </a:p>
                    <a:p>
                      <a:pPr marL="342900" indent="-342900">
                        <a:buFont typeface="+mj-lt"/>
                        <a:buAutoNum type="arabicPeriod"/>
                      </a:pPr>
                      <a:r>
                        <a:rPr lang="en-US" baseline="0" dirty="0"/>
                        <a:t>Team should contain appropriate and skilled stakeholder.</a:t>
                      </a:r>
                    </a:p>
                    <a:p>
                      <a:pPr marL="342900" indent="-342900">
                        <a:buFont typeface="+mj-lt"/>
                        <a:buAutoNum type="arabicPeriod"/>
                      </a:pPr>
                      <a:r>
                        <a:rPr lang="en-US" baseline="0" dirty="0"/>
                        <a:t>The organization should support quality programs and continuous improvement.</a:t>
                      </a:r>
                    </a:p>
                    <a:p>
                      <a:pPr marL="342900" indent="-342900">
                        <a:buFont typeface="+mj-lt"/>
                        <a:buAutoNum type="arabicPeriod"/>
                      </a:pPr>
                      <a:r>
                        <a:rPr lang="en-US" baseline="0" dirty="0"/>
                        <a:t>The organizational culture should support new values of agile team.</a:t>
                      </a:r>
                    </a:p>
                    <a:p>
                      <a:endParaRPr lang="en-US" dirty="0"/>
                    </a:p>
                  </a:txBody>
                  <a:tcPr/>
                </a:tc>
                <a:extLst>
                  <a:ext uri="{0D108BD9-81ED-4DB2-BD59-A6C34878D82A}">
                    <a16:rowId xmlns:a16="http://schemas.microsoft.com/office/drawing/2014/main" val="10000"/>
                  </a:ext>
                </a:extLst>
              </a:tr>
              <a:tr h="1344886">
                <a:tc>
                  <a:txBody>
                    <a:bodyPr/>
                    <a:lstStyle/>
                    <a:p>
                      <a:endParaRPr lang="en-US" b="1" dirty="0"/>
                    </a:p>
                    <a:p>
                      <a:endParaRPr lang="en-US" b="1" dirty="0"/>
                    </a:p>
                    <a:p>
                      <a:r>
                        <a:rPr lang="en-US" b="1" dirty="0"/>
                        <a:t>    Project</a:t>
                      </a:r>
                      <a:r>
                        <a:rPr lang="en-US" b="1" baseline="0" dirty="0"/>
                        <a:t> community</a:t>
                      </a:r>
                      <a:endParaRPr lang="en-US" b="1" dirty="0"/>
                    </a:p>
                  </a:txBody>
                  <a:tcPr/>
                </a:tc>
                <a:tc>
                  <a:txBody>
                    <a:bodyPr/>
                    <a:lstStyle/>
                    <a:p>
                      <a:r>
                        <a:rPr lang="en-US" dirty="0"/>
                        <a:t>Skilled</a:t>
                      </a:r>
                      <a:r>
                        <a:rPr lang="en-US" baseline="0" dirty="0"/>
                        <a:t> and efficient people must be chosen as the agile team members for the success of project. The project community consists of technologies, customers and other stakeholder who play vital role for the success  of project.</a:t>
                      </a:r>
                      <a:endParaRPr lang="en-US" dirty="0"/>
                    </a:p>
                  </a:txBody>
                  <a:tcPr/>
                </a:tc>
                <a:extLst>
                  <a:ext uri="{0D108BD9-81ED-4DB2-BD59-A6C34878D82A}">
                    <a16:rowId xmlns:a16="http://schemas.microsoft.com/office/drawing/2014/main" val="10001"/>
                  </a:ext>
                </a:extLst>
              </a:tr>
              <a:tr h="1034527">
                <a:tc>
                  <a:txBody>
                    <a:bodyPr/>
                    <a:lstStyle/>
                    <a:p>
                      <a:endParaRPr lang="en-US" b="1" dirty="0"/>
                    </a:p>
                    <a:p>
                      <a:r>
                        <a:rPr lang="en-US" b="1" dirty="0"/>
                        <a:t>   Project Chartering</a:t>
                      </a:r>
                    </a:p>
                  </a:txBody>
                  <a:tcPr/>
                </a:tc>
                <a:tc>
                  <a:txBody>
                    <a:bodyPr/>
                    <a:lstStyle/>
                    <a:p>
                      <a:r>
                        <a:rPr lang="en-US" dirty="0"/>
                        <a:t>Assessing the justification</a:t>
                      </a:r>
                      <a:r>
                        <a:rPr lang="en-US" baseline="0" dirty="0"/>
                        <a:t> for the project as a business application. That means the IXP team assess weather the project satisfies the goals and objective of the organization.</a:t>
                      </a:r>
                      <a:endParaRPr lang="en-US" dirty="0"/>
                    </a:p>
                  </a:txBody>
                  <a:tcPr/>
                </a:tc>
                <a:extLst>
                  <a:ext uri="{0D108BD9-81ED-4DB2-BD59-A6C34878D82A}">
                    <a16:rowId xmlns:a16="http://schemas.microsoft.com/office/drawing/2014/main" val="10002"/>
                  </a:ext>
                </a:extLst>
              </a:tr>
              <a:tr h="419558">
                <a:tc>
                  <a:txBody>
                    <a:bodyPr/>
                    <a:lstStyle/>
                    <a:p>
                      <a:r>
                        <a:rPr lang="en-US" b="1" dirty="0"/>
                        <a:t>   Test Driven management</a:t>
                      </a:r>
                    </a:p>
                  </a:txBody>
                  <a:tcPr/>
                </a:tc>
                <a:tc>
                  <a:txBody>
                    <a:bodyPr/>
                    <a:lstStyle/>
                    <a:p>
                      <a:r>
                        <a:rPr lang="en-US" dirty="0"/>
                        <a:t>Projec</a:t>
                      </a:r>
                      <a:r>
                        <a:rPr lang="en-US" baseline="0" dirty="0"/>
                        <a:t>t is tested with the help of measureable criteria.</a:t>
                      </a:r>
                      <a:endParaRPr lang="en-US" dirty="0"/>
                    </a:p>
                  </a:txBody>
                  <a:tcPr/>
                </a:tc>
                <a:extLst>
                  <a:ext uri="{0D108BD9-81ED-4DB2-BD59-A6C34878D82A}">
                    <a16:rowId xmlns:a16="http://schemas.microsoft.com/office/drawing/2014/main" val="10003"/>
                  </a:ext>
                </a:extLst>
              </a:tr>
              <a:tr h="419558">
                <a:tc>
                  <a:txBody>
                    <a:bodyPr/>
                    <a:lstStyle/>
                    <a:p>
                      <a:endParaRPr lang="en-US" b="1" dirty="0"/>
                    </a:p>
                    <a:p>
                      <a:r>
                        <a:rPr lang="en-US" b="1" dirty="0"/>
                        <a:t>        Retrospectives</a:t>
                      </a:r>
                    </a:p>
                  </a:txBody>
                  <a:tcPr/>
                </a:tc>
                <a:tc>
                  <a:txBody>
                    <a:bodyPr/>
                    <a:lstStyle/>
                    <a:p>
                      <a:r>
                        <a:rPr lang="en-US" dirty="0"/>
                        <a:t>After the delivery of software increment,</a:t>
                      </a:r>
                      <a:r>
                        <a:rPr lang="en-US" baseline="0" dirty="0"/>
                        <a:t> the specialized review is conducted which is called retrospective, to improve the process of IXP.</a:t>
                      </a:r>
                      <a:endParaRPr lang="en-US" dirty="0"/>
                    </a:p>
                  </a:txBody>
                  <a:tcPr/>
                </a:tc>
                <a:extLst>
                  <a:ext uri="{0D108BD9-81ED-4DB2-BD59-A6C34878D82A}">
                    <a16:rowId xmlns:a16="http://schemas.microsoft.com/office/drawing/2014/main" val="10004"/>
                  </a:ext>
                </a:extLst>
              </a:tr>
              <a:tr h="419558">
                <a:tc>
                  <a:txBody>
                    <a:bodyPr/>
                    <a:lstStyle/>
                    <a:p>
                      <a:r>
                        <a:rPr lang="en-US" dirty="0"/>
                        <a:t>Continuous Learning</a:t>
                      </a:r>
                    </a:p>
                  </a:txBody>
                  <a:tcPr/>
                </a:tc>
                <a:tc>
                  <a:txBody>
                    <a:bodyPr/>
                    <a:lstStyle/>
                    <a:p>
                      <a:r>
                        <a:rPr lang="en-US" dirty="0"/>
                        <a:t>Team member are inspired and encouraged to learn new methods and technique</a:t>
                      </a:r>
                      <a:r>
                        <a:rPr lang="en-US" baseline="0" dirty="0"/>
                        <a:t>s that can improve the quality of the product.</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1547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321" y="483079"/>
            <a:ext cx="1043796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OTHER PROCESS MODEL OF AGILE DEVELOPEMENT</a:t>
            </a:r>
          </a:p>
        </p:txBody>
      </p:sp>
      <p:sp>
        <p:nvSpPr>
          <p:cNvPr id="3" name="TextBox 2"/>
          <p:cNvSpPr txBox="1"/>
          <p:nvPr/>
        </p:nvSpPr>
        <p:spPr>
          <a:xfrm>
            <a:off x="431321" y="1063300"/>
            <a:ext cx="11323357" cy="5632311"/>
          </a:xfrm>
          <a:prstGeom prst="rect">
            <a:avLst/>
          </a:prstGeom>
          <a:noFill/>
        </p:spPr>
        <p:txBody>
          <a:bodyPr wrap="square" rtlCol="0">
            <a:spAutoFit/>
          </a:bodyPr>
          <a:lstStyle/>
          <a:p>
            <a:pPr marL="342900" indent="-342900">
              <a:buAutoNum type="arabicPeriod"/>
            </a:pPr>
            <a:r>
              <a:rPr lang="en-US" b="1" dirty="0"/>
              <a:t>ADAPTIVE SOFTWARE DEVELOPMENT:</a:t>
            </a:r>
          </a:p>
          <a:p>
            <a:endParaRPr lang="en-US" dirty="0"/>
          </a:p>
          <a:p>
            <a:pPr marL="285750" indent="-285750">
              <a:buFont typeface="Arial" panose="020B0604020202020204" pitchFamily="34" charset="0"/>
              <a:buChar char="•"/>
            </a:pPr>
            <a:r>
              <a:rPr lang="en-US" dirty="0"/>
              <a:t>The ASD approach was proposed by JIM HIGHSMITH. This approach is useful in building the complex software system using iterative approach.</a:t>
            </a:r>
          </a:p>
          <a:p>
            <a:pPr marL="285750" indent="-285750">
              <a:buFont typeface="Arial" panose="020B0604020202020204" pitchFamily="34" charset="0"/>
              <a:buChar char="•"/>
            </a:pPr>
            <a:r>
              <a:rPr lang="en-US" dirty="0"/>
              <a:t>The focus of this model is on working in collaboration and team self organization.</a:t>
            </a:r>
          </a:p>
          <a:p>
            <a:pPr marL="285750" indent="-285750">
              <a:buFont typeface="Arial" panose="020B0604020202020204" pitchFamily="34" charset="0"/>
              <a:buChar char="•"/>
            </a:pPr>
            <a:r>
              <a:rPr lang="en-US" dirty="0"/>
              <a:t>This life cycle of ASD consists of three phases of software development and those are :</a:t>
            </a:r>
          </a:p>
          <a:p>
            <a:pPr marL="285750" indent="-285750">
              <a:buFont typeface="Arial" panose="020B0604020202020204" pitchFamily="34" charset="0"/>
              <a:buChar char="•"/>
            </a:pPr>
            <a:endParaRPr lang="en-US" dirty="0"/>
          </a:p>
          <a:p>
            <a:r>
              <a:rPr lang="en-US" dirty="0"/>
              <a:t>  1. </a:t>
            </a:r>
            <a:r>
              <a:rPr lang="en-US" b="1" dirty="0"/>
              <a:t>Speculation </a:t>
            </a:r>
            <a:r>
              <a:rPr lang="en-US" dirty="0"/>
              <a:t>:- This is the initial phase of the adaptive software development process. In this phase the </a:t>
            </a:r>
            <a:r>
              <a:rPr lang="en-US" b="1" dirty="0"/>
              <a:t>ADAPTIVE CYCLE PLANNING </a:t>
            </a:r>
            <a:r>
              <a:rPr lang="en-US" dirty="0"/>
              <a:t>is conducted. In this cycle planning mainly 3 types of information is used such as- Customer’s mission statement, Project Constraints and basic requirement of the project.</a:t>
            </a:r>
          </a:p>
          <a:p>
            <a:r>
              <a:rPr lang="en-US" dirty="0"/>
              <a:t>  </a:t>
            </a:r>
            <a:r>
              <a:rPr lang="en-US" b="1" dirty="0"/>
              <a:t>2. Collaboration:- </a:t>
            </a:r>
            <a:r>
              <a:rPr lang="en-US" dirty="0"/>
              <a:t>The motivated people work in collaboration to develop the desired software product. In this phase collaboration among the members of development team is a key factor. For successful collaboration and coordination it is necessary to have following qualities in every individual:-</a:t>
            </a:r>
          </a:p>
          <a:p>
            <a:pPr marL="400050" indent="-400050">
              <a:buFont typeface="+mj-lt"/>
              <a:buAutoNum type="romanUcPeriod"/>
            </a:pPr>
            <a:r>
              <a:rPr lang="en-US" dirty="0"/>
              <a:t>Assist </a:t>
            </a:r>
            <a:r>
              <a:rPr lang="en-US" dirty="0" err="1"/>
              <a:t>eachother</a:t>
            </a:r>
            <a:r>
              <a:rPr lang="en-US" dirty="0"/>
              <a:t> without resentment</a:t>
            </a:r>
          </a:p>
          <a:p>
            <a:pPr marL="400050" indent="-400050">
              <a:buFont typeface="+mj-lt"/>
              <a:buAutoNum type="romanUcPeriod"/>
            </a:pPr>
            <a:r>
              <a:rPr lang="en-US" dirty="0"/>
              <a:t>Work hard.</a:t>
            </a:r>
          </a:p>
          <a:p>
            <a:pPr marL="400050" indent="-400050">
              <a:buFont typeface="+mj-lt"/>
              <a:buAutoNum type="romanUcPeriod"/>
            </a:pPr>
            <a:r>
              <a:rPr lang="en-US" dirty="0"/>
              <a:t>Posses the required skill set.</a:t>
            </a:r>
          </a:p>
          <a:p>
            <a:pPr marL="400050" indent="-400050">
              <a:buFont typeface="+mj-lt"/>
              <a:buAutoNum type="romanUcPeriod"/>
            </a:pPr>
            <a:r>
              <a:rPr lang="en-US" dirty="0"/>
              <a:t>Communicate problems and help </a:t>
            </a:r>
            <a:r>
              <a:rPr lang="en-US" dirty="0" err="1"/>
              <a:t>eachother</a:t>
            </a:r>
            <a:r>
              <a:rPr lang="en-US" dirty="0"/>
              <a:t> to accomplish the given task.</a:t>
            </a:r>
          </a:p>
          <a:p>
            <a:pPr marL="400050" indent="-400050">
              <a:buFont typeface="+mj-lt"/>
              <a:buAutoNum type="romanUcPeriod"/>
            </a:pPr>
            <a:r>
              <a:rPr lang="en-US" dirty="0"/>
              <a:t>Criticize without hate</a:t>
            </a:r>
          </a:p>
        </p:txBody>
      </p:sp>
    </p:spTree>
    <p:extLst>
      <p:ext uri="{BB962C8B-B14F-4D97-AF65-F5344CB8AC3E}">
        <p14:creationId xmlns:p14="http://schemas.microsoft.com/office/powerpoint/2010/main" val="2317331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660" y="534838"/>
            <a:ext cx="11430000" cy="2031325"/>
          </a:xfrm>
          <a:prstGeom prst="rect">
            <a:avLst/>
          </a:prstGeom>
          <a:noFill/>
        </p:spPr>
        <p:txBody>
          <a:bodyPr wrap="square" rtlCol="0">
            <a:spAutoFit/>
          </a:bodyPr>
          <a:lstStyle/>
          <a:p>
            <a:r>
              <a:rPr lang="en-US" dirty="0"/>
              <a:t> </a:t>
            </a:r>
            <a:r>
              <a:rPr lang="en-US" b="1" dirty="0"/>
              <a:t>3. Learning: </a:t>
            </a:r>
            <a:r>
              <a:rPr lang="en-US" dirty="0"/>
              <a:t>As the team members go on developing the components , the emphasize is on learning new skills and techniques. There are 3 ways by which the team members learn:-</a:t>
            </a:r>
          </a:p>
          <a:p>
            <a:endParaRPr lang="en-US" dirty="0"/>
          </a:p>
          <a:p>
            <a:pPr marL="400050" indent="-400050">
              <a:buFont typeface="+mj-lt"/>
              <a:buAutoNum type="romanUcPeriod"/>
            </a:pPr>
            <a:r>
              <a:rPr lang="en-US" b="1" dirty="0"/>
              <a:t>FOCUS GROUP: </a:t>
            </a:r>
            <a:r>
              <a:rPr lang="en-US" dirty="0"/>
              <a:t>The feedback from the end-user is obtained about the software component being developed. Thus direct feedback about the developed component can be obtained.</a:t>
            </a:r>
          </a:p>
          <a:p>
            <a:pPr marL="400050" indent="-400050">
              <a:buFont typeface="+mj-lt"/>
              <a:buAutoNum type="romanUcPeriod"/>
            </a:pPr>
            <a:r>
              <a:rPr lang="en-US" b="1" dirty="0"/>
              <a:t>FORMAL TECHNICAL REVIEW: </a:t>
            </a:r>
            <a:r>
              <a:rPr lang="en-US" dirty="0"/>
              <a:t>This review for software components is conducted for better quality.</a:t>
            </a:r>
          </a:p>
          <a:p>
            <a:pPr marL="400050" indent="-400050">
              <a:buFont typeface="+mj-lt"/>
              <a:buAutoNum type="romanUcPeriod"/>
            </a:pPr>
            <a:r>
              <a:rPr lang="en-US" b="1" dirty="0"/>
              <a:t>POSTMORTEMS: </a:t>
            </a:r>
            <a:r>
              <a:rPr lang="en-US" dirty="0"/>
              <a:t>The team analyses its own performance and makes appropriate improvements.</a:t>
            </a:r>
            <a:endParaRPr lang="en-US" b="1" dirty="0"/>
          </a:p>
        </p:txBody>
      </p:sp>
      <p:sp>
        <p:nvSpPr>
          <p:cNvPr id="3" name="Rectangle 2"/>
          <p:cNvSpPr/>
          <p:nvPr/>
        </p:nvSpPr>
        <p:spPr>
          <a:xfrm>
            <a:off x="90577" y="2709496"/>
            <a:ext cx="11680166" cy="3970318"/>
          </a:xfrm>
          <a:prstGeom prst="rect">
            <a:avLst/>
          </a:prstGeom>
        </p:spPr>
        <p:txBody>
          <a:bodyPr wrap="square">
            <a:spAutoFit/>
          </a:bodyPr>
          <a:lstStyle/>
          <a:p>
            <a:r>
              <a:rPr lang="en-US" b="1" dirty="0"/>
              <a:t>2. Dynamic System Development Method (DSDM):</a:t>
            </a:r>
          </a:p>
          <a:p>
            <a:pPr marL="285750" indent="-285750">
              <a:buFont typeface="Arial" panose="020B0604020202020204" pitchFamily="34" charset="0"/>
              <a:buChar char="•"/>
            </a:pPr>
            <a:r>
              <a:rPr lang="en-US" dirty="0"/>
              <a:t>In this agile method, the project deadline is met using the incremental prototyping approach. </a:t>
            </a:r>
          </a:p>
          <a:p>
            <a:r>
              <a:rPr lang="en-US" dirty="0"/>
              <a:t>    This is an iterative development process. DSDM group has defined an agile process model    	called DSDM life cycle.</a:t>
            </a:r>
          </a:p>
          <a:p>
            <a:pPr marL="285750" indent="-285750">
              <a:buFont typeface="Arial" panose="020B0604020202020204" pitchFamily="34" charset="0"/>
              <a:buChar char="•"/>
            </a:pPr>
            <a:r>
              <a:rPr lang="en-US" dirty="0"/>
              <a:t>Various Phases in this life cycle model are as follows:</a:t>
            </a:r>
          </a:p>
          <a:p>
            <a:pPr marL="285750" indent="-285750">
              <a:buFont typeface="Arial" panose="020B0604020202020204" pitchFamily="34" charset="0"/>
              <a:buChar char="•"/>
            </a:pPr>
            <a:endParaRPr lang="en-US" dirty="0"/>
          </a:p>
          <a:p>
            <a:pPr marL="400050" indent="-400050">
              <a:buFont typeface="+mj-lt"/>
              <a:buAutoNum type="romanUcPeriod"/>
            </a:pPr>
            <a:r>
              <a:rPr lang="en-US" b="1" dirty="0"/>
              <a:t>Feasibility study: </a:t>
            </a:r>
            <a:r>
              <a:rPr lang="en-US" dirty="0"/>
              <a:t>By analyzing the business requirements and constraints the viability of the application is determined in this phase.</a:t>
            </a:r>
          </a:p>
          <a:p>
            <a:pPr marL="400050" indent="-400050">
              <a:buFont typeface="+mj-lt"/>
              <a:buAutoNum type="romanUcPeriod"/>
            </a:pPr>
            <a:r>
              <a:rPr lang="en-US" b="1" dirty="0"/>
              <a:t>Business study: </a:t>
            </a:r>
            <a:r>
              <a:rPr lang="en-US" dirty="0"/>
              <a:t>The functional and informational requirements are identified and then the business value of the application is determined. The basic application architecture is decided in this phase.</a:t>
            </a:r>
          </a:p>
          <a:p>
            <a:pPr marL="400050" indent="-400050">
              <a:buFont typeface="+mj-lt"/>
              <a:buAutoNum type="romanUcPeriod"/>
            </a:pPr>
            <a:r>
              <a:rPr lang="en-US" b="1" dirty="0"/>
              <a:t>Functional model iteration: </a:t>
            </a:r>
            <a:r>
              <a:rPr lang="en-US" dirty="0"/>
              <a:t>The incremental approach is adopted for development. The basic functionalities are demonstrated to the customer by building the suitable increments</a:t>
            </a:r>
            <a:r>
              <a:rPr lang="en-US" b="1" dirty="0"/>
              <a:t>. </a:t>
            </a:r>
            <a:r>
              <a:rPr lang="en-US" dirty="0"/>
              <a:t>The intension of iterative cycle is to gather additional requirements by drawing the requirements from the customer as each prototype is being developed.</a:t>
            </a:r>
          </a:p>
        </p:txBody>
      </p:sp>
    </p:spTree>
    <p:extLst>
      <p:ext uri="{BB962C8B-B14F-4D97-AF65-F5344CB8AC3E}">
        <p14:creationId xmlns:p14="http://schemas.microsoft.com/office/powerpoint/2010/main" val="34032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638" y="819510"/>
            <a:ext cx="11300604" cy="2031325"/>
          </a:xfrm>
          <a:prstGeom prst="rect">
            <a:avLst/>
          </a:prstGeom>
          <a:noFill/>
        </p:spPr>
        <p:txBody>
          <a:bodyPr wrap="square" rtlCol="0">
            <a:spAutoFit/>
          </a:bodyPr>
          <a:lstStyle/>
          <a:p>
            <a:r>
              <a:rPr lang="en-US" b="1" dirty="0"/>
              <a:t>IV. Design and build iteration: Each prototype: </a:t>
            </a:r>
            <a:r>
              <a:rPr lang="en-US" dirty="0"/>
              <a:t>Each prototype is revisited during the functional model iteration to ensure that the business requirements are satisfied by each software component. Sometimes if possible, the design and build activities can be carried out in parallel.</a:t>
            </a:r>
          </a:p>
          <a:p>
            <a:endParaRPr lang="en-US" dirty="0"/>
          </a:p>
          <a:p>
            <a:r>
              <a:rPr lang="en-US" b="1" dirty="0"/>
              <a:t>V. Implementation: </a:t>
            </a:r>
            <a:r>
              <a:rPr lang="en-US" dirty="0"/>
              <a:t>In this phase the software increment is placed in the working environment. If changes are suggested or if the end-user feels it incomplete then the increment is placed in iteration for further improvement.</a:t>
            </a:r>
          </a:p>
        </p:txBody>
      </p:sp>
      <p:sp>
        <p:nvSpPr>
          <p:cNvPr id="4" name="TextBox 3"/>
          <p:cNvSpPr txBox="1"/>
          <p:nvPr/>
        </p:nvSpPr>
        <p:spPr>
          <a:xfrm>
            <a:off x="255917" y="3473570"/>
            <a:ext cx="11300604" cy="1754326"/>
          </a:xfrm>
          <a:prstGeom prst="rect">
            <a:avLst/>
          </a:prstGeom>
          <a:noFill/>
        </p:spPr>
        <p:txBody>
          <a:bodyPr wrap="square" rtlCol="0">
            <a:spAutoFit/>
          </a:bodyPr>
          <a:lstStyle/>
          <a:p>
            <a:r>
              <a:rPr lang="en-US" b="1" dirty="0"/>
              <a:t>Scrum:</a:t>
            </a:r>
          </a:p>
          <a:p>
            <a:endParaRPr lang="en-US" dirty="0"/>
          </a:p>
          <a:p>
            <a:pPr marL="285750" indent="-285750">
              <a:buFont typeface="Arial" panose="020B0604020202020204" pitchFamily="34" charset="0"/>
              <a:buChar char="•"/>
            </a:pPr>
            <a:r>
              <a:rPr lang="en-US" dirty="0"/>
              <a:t>Scrum is an agile process model which is used for developing the complex software system</a:t>
            </a:r>
            <a:r>
              <a:rPr lang="en-US" b="1" dirty="0"/>
              <a:t>.</a:t>
            </a:r>
          </a:p>
          <a:p>
            <a:pPr marL="285750" indent="-285750">
              <a:buFont typeface="Arial" panose="020B0604020202020204" pitchFamily="34" charset="0"/>
              <a:buChar char="•"/>
            </a:pPr>
            <a:r>
              <a:rPr lang="en-US" dirty="0"/>
              <a:t>It is a lightweight process framework that can be used to manage and control the software  development using iterative and incremental approach. Here the term lightweight means the overhead of the process is kept as small as possible in order to maximize productive time</a:t>
            </a:r>
            <a:r>
              <a:rPr lang="en-US" b="1" dirty="0"/>
              <a:t>. </a:t>
            </a:r>
            <a:endParaRPr lang="en-US" dirty="0"/>
          </a:p>
        </p:txBody>
      </p:sp>
    </p:spTree>
    <p:extLst>
      <p:ext uri="{BB962C8B-B14F-4D97-AF65-F5344CB8AC3E}">
        <p14:creationId xmlns:p14="http://schemas.microsoft.com/office/powerpoint/2010/main" val="390947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155" y="284672"/>
            <a:ext cx="11516264" cy="6740307"/>
          </a:xfrm>
          <a:prstGeom prst="rect">
            <a:avLst/>
          </a:prstGeom>
          <a:noFill/>
        </p:spPr>
        <p:txBody>
          <a:bodyPr wrap="square" rtlCol="0">
            <a:spAutoFit/>
          </a:bodyPr>
          <a:lstStyle/>
          <a:p>
            <a:r>
              <a:rPr lang="en-US" b="1" dirty="0"/>
              <a:t>Principles:</a:t>
            </a:r>
          </a:p>
          <a:p>
            <a:endParaRPr lang="en-US" dirty="0"/>
          </a:p>
          <a:p>
            <a:r>
              <a:rPr lang="en-US" b="1" dirty="0"/>
              <a:t>Various principle using which the SCRUM works as given below:</a:t>
            </a:r>
          </a:p>
          <a:p>
            <a:endParaRPr lang="en-US" b="1" dirty="0"/>
          </a:p>
          <a:p>
            <a:pPr marL="342900" indent="-342900">
              <a:buFont typeface="+mj-lt"/>
              <a:buAutoNum type="arabicPeriod"/>
            </a:pPr>
            <a:r>
              <a:rPr lang="en-US" dirty="0"/>
              <a:t>There are small working teams on the software development projects. Due to this there is maximum communication and minimum overhead.</a:t>
            </a:r>
          </a:p>
          <a:p>
            <a:pPr marL="342900" indent="-342900">
              <a:buFont typeface="+mj-lt"/>
              <a:buAutoNum type="arabicPeriod"/>
            </a:pPr>
            <a:r>
              <a:rPr lang="en-US" dirty="0"/>
              <a:t>The tasks of people must be partitioned into small and clean packets or partitions.</a:t>
            </a:r>
          </a:p>
          <a:p>
            <a:pPr marL="342900" indent="-342900">
              <a:buFont typeface="+mj-lt"/>
              <a:buAutoNum type="arabicPeriod"/>
            </a:pPr>
            <a:r>
              <a:rPr lang="en-US" dirty="0"/>
              <a:t>The process must accommodate the technical or business changes if they occurs.</a:t>
            </a:r>
          </a:p>
          <a:p>
            <a:pPr marL="342900" indent="-342900">
              <a:buFont typeface="+mj-lt"/>
              <a:buAutoNum type="arabicPeriod"/>
            </a:pPr>
            <a:r>
              <a:rPr lang="en-US" dirty="0"/>
              <a:t>The process should produce software increment's. These increments must be inspected, tested, documented and built on.</a:t>
            </a:r>
          </a:p>
          <a:p>
            <a:pPr marL="342900" indent="-342900">
              <a:buFont typeface="+mj-lt"/>
              <a:buAutoNum type="arabicPeriod"/>
            </a:pPr>
            <a:r>
              <a:rPr lang="en-US" dirty="0"/>
              <a:t>During the product building the constant testing and documentation must be conducted.</a:t>
            </a:r>
          </a:p>
          <a:p>
            <a:pPr marL="342900" indent="-342900">
              <a:buFont typeface="+mj-lt"/>
              <a:buAutoNum type="arabicPeriod"/>
            </a:pPr>
            <a:r>
              <a:rPr lang="en-US" dirty="0"/>
              <a:t>The SCRUM process must produce the working Model of the product whenever demanded or required.</a:t>
            </a:r>
          </a:p>
          <a:p>
            <a:pPr marL="342900" indent="-342900">
              <a:buFont typeface="+mj-lt"/>
              <a:buAutoNum type="arabicPeriod"/>
            </a:pPr>
            <a:endParaRPr lang="en-US" dirty="0"/>
          </a:p>
          <a:p>
            <a:endParaRPr lang="en-US" dirty="0"/>
          </a:p>
          <a:p>
            <a:r>
              <a:rPr lang="en-US" b="1" dirty="0"/>
              <a:t>Development Activities:</a:t>
            </a:r>
          </a:p>
          <a:p>
            <a:r>
              <a:rPr lang="en-US" dirty="0"/>
              <a:t>In SCRUM emphasize is on software process pattern. The software process pattern defines a set of development activities:</a:t>
            </a:r>
          </a:p>
          <a:p>
            <a:endParaRPr lang="en-US" dirty="0"/>
          </a:p>
          <a:p>
            <a:r>
              <a:rPr lang="en-US" dirty="0"/>
              <a:t>Various development activities in SCRUM are:</a:t>
            </a:r>
          </a:p>
          <a:p>
            <a:pPr marL="342900" indent="-342900">
              <a:buFont typeface="+mj-lt"/>
              <a:buAutoNum type="arabicPeriod"/>
            </a:pPr>
            <a:r>
              <a:rPr lang="en-US" b="1" dirty="0"/>
              <a:t>Backlogs: </a:t>
            </a:r>
            <a:r>
              <a:rPr lang="en-US" dirty="0"/>
              <a:t>It is basically list of project requirements or features that must be provided to the customers. The item can be included in the backlog list at any time. The product manager analyses this list and updates the priorities as per the requirements.</a:t>
            </a:r>
          </a:p>
          <a:p>
            <a:endParaRPr lang="en-US" dirty="0"/>
          </a:p>
        </p:txBody>
      </p:sp>
    </p:spTree>
    <p:extLst>
      <p:ext uri="{BB962C8B-B14F-4D97-AF65-F5344CB8AC3E}">
        <p14:creationId xmlns:p14="http://schemas.microsoft.com/office/powerpoint/2010/main" val="280430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051" y="492507"/>
            <a:ext cx="2079415" cy="369332"/>
          </a:xfrm>
          <a:prstGeom prst="rect">
            <a:avLst/>
          </a:prstGeom>
        </p:spPr>
        <p:txBody>
          <a:bodyPr wrap="none">
            <a:spAutoFit/>
          </a:bodyPr>
          <a:lstStyle/>
          <a:p>
            <a:r>
              <a:rPr lang="en-US" b="1" dirty="0"/>
              <a:t>What is “Agility”?</a:t>
            </a:r>
          </a:p>
        </p:txBody>
      </p:sp>
      <p:sp>
        <p:nvSpPr>
          <p:cNvPr id="3" name="Rectangle 2"/>
          <p:cNvSpPr/>
          <p:nvPr/>
        </p:nvSpPr>
        <p:spPr>
          <a:xfrm>
            <a:off x="339305" y="1331698"/>
            <a:ext cx="11116573" cy="2862322"/>
          </a:xfrm>
          <a:prstGeom prst="rect">
            <a:avLst/>
          </a:prstGeom>
        </p:spPr>
        <p:txBody>
          <a:bodyPr wrap="square">
            <a:spAutoFit/>
          </a:bodyPr>
          <a:lstStyle/>
          <a:p>
            <a:pPr marL="342900" indent="-342900">
              <a:buFont typeface="Arial" panose="020B0604020202020204" pitchFamily="34" charset="0"/>
              <a:buChar char="•"/>
            </a:pPr>
            <a:r>
              <a:rPr lang="en-US" dirty="0"/>
              <a:t>Effective (rapid and adaptive) response to change (team members, new technology, requirements) n</a:t>
            </a:r>
          </a:p>
          <a:p>
            <a:pPr marL="342900" indent="-342900">
              <a:buFont typeface="Arial" panose="020B0604020202020204" pitchFamily="34" charset="0"/>
              <a:buChar char="•"/>
            </a:pPr>
            <a:r>
              <a:rPr lang="en-US" dirty="0"/>
              <a:t>Effective communication in structure and attitudes among all team members, technological and business people, software engineers and managers。 </a:t>
            </a:r>
          </a:p>
          <a:p>
            <a:pPr marL="342900" indent="-342900">
              <a:buFont typeface="Arial" panose="020B0604020202020204" pitchFamily="34" charset="0"/>
              <a:buChar char="•"/>
            </a:pPr>
            <a:r>
              <a:rPr lang="en-US" dirty="0"/>
              <a:t> Drawing the customer into the team. Eliminate “us and them” attitude. Planning in an uncertain world has its limits and plan must be flexible. </a:t>
            </a:r>
          </a:p>
          <a:p>
            <a:pPr marL="342900" indent="-342900">
              <a:buFont typeface="Arial" panose="020B0604020202020204" pitchFamily="34" charset="0"/>
              <a:buChar char="•"/>
            </a:pPr>
            <a:r>
              <a:rPr lang="en-US" dirty="0"/>
              <a:t>Organizing a team so that it is in control of the work performed n Eliminate all but the most essential work products and keep them lean. </a:t>
            </a:r>
          </a:p>
          <a:p>
            <a:pPr marL="342900" indent="-342900">
              <a:buFont typeface="Arial" panose="020B0604020202020204" pitchFamily="34" charset="0"/>
              <a:buChar char="•"/>
            </a:pPr>
            <a:r>
              <a:rPr lang="en-US" dirty="0"/>
              <a:t>Emphasize an incremental delivery strategy as opposed to intermediate products that gets working software to the customer as rapidly as feasible. </a:t>
            </a:r>
          </a:p>
        </p:txBody>
      </p:sp>
    </p:spTree>
    <p:extLst>
      <p:ext uri="{BB962C8B-B14F-4D97-AF65-F5344CB8AC3E}">
        <p14:creationId xmlns:p14="http://schemas.microsoft.com/office/powerpoint/2010/main" val="2155298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419" y="457201"/>
            <a:ext cx="10032521" cy="5355312"/>
          </a:xfrm>
          <a:prstGeom prst="rect">
            <a:avLst/>
          </a:prstGeom>
          <a:noFill/>
        </p:spPr>
        <p:txBody>
          <a:bodyPr wrap="square" rtlCol="0">
            <a:spAutoFit/>
          </a:bodyPr>
          <a:lstStyle/>
          <a:p>
            <a:r>
              <a:rPr lang="en-US" dirty="0">
                <a:latin typeface="Calibri Light" panose="020F0302020204030204" pitchFamily="34" charset="0"/>
                <a:cs typeface="Calibri Light" panose="020F0302020204030204" pitchFamily="34" charset="0"/>
              </a:rPr>
              <a:t>2. </a:t>
            </a:r>
            <a:r>
              <a:rPr lang="en-US" b="1" dirty="0">
                <a:latin typeface="Calibri Light" panose="020F0302020204030204" pitchFamily="34" charset="0"/>
                <a:cs typeface="Calibri Light" panose="020F0302020204030204" pitchFamily="34" charset="0"/>
              </a:rPr>
              <a:t>Sprint: </a:t>
            </a:r>
            <a:r>
              <a:rPr lang="en-US" dirty="0">
                <a:latin typeface="Calibri Light" panose="020F0302020204030204" pitchFamily="34" charset="0"/>
                <a:cs typeface="Calibri Light" panose="020F0302020204030204" pitchFamily="34" charset="0"/>
              </a:rPr>
              <a:t>These are the </a:t>
            </a:r>
            <a:r>
              <a:rPr lang="en-US" b="1" dirty="0">
                <a:latin typeface="Calibri Light" panose="020F0302020204030204" pitchFamily="34" charset="0"/>
                <a:cs typeface="Calibri Light" panose="020F0302020204030204" pitchFamily="34" charset="0"/>
              </a:rPr>
              <a:t>work units </a:t>
            </a:r>
            <a:r>
              <a:rPr lang="en-US" dirty="0">
                <a:latin typeface="Calibri Light" panose="020F0302020204030204" pitchFamily="34" charset="0"/>
                <a:cs typeface="Calibri Light" panose="020F0302020204030204" pitchFamily="34" charset="0"/>
              </a:rPr>
              <a:t>that are needed to achieve the requirements mentioned in the backlogs. Typically the sprints have </a:t>
            </a:r>
            <a:r>
              <a:rPr lang="en-US" b="1" dirty="0">
                <a:latin typeface="Calibri Light" panose="020F0302020204030204" pitchFamily="34" charset="0"/>
                <a:cs typeface="Calibri Light" panose="020F0302020204030204" pitchFamily="34" charset="0"/>
              </a:rPr>
              <a:t>fixed duration or time box</a:t>
            </a:r>
            <a:r>
              <a:rPr lang="en-US" dirty="0">
                <a:latin typeface="Calibri Light" panose="020F0302020204030204" pitchFamily="34" charset="0"/>
                <a:cs typeface="Calibri Light" panose="020F0302020204030204" pitchFamily="34" charset="0"/>
              </a:rPr>
              <a:t>. Thus sprints allow the team members to work in stable and short term environment.</a:t>
            </a:r>
          </a:p>
          <a:p>
            <a:endParaRPr lang="en-US" dirty="0">
              <a:latin typeface="Calibri Light" panose="020F0302020204030204" pitchFamily="34" charset="0"/>
              <a:cs typeface="Calibri Light" panose="020F0302020204030204" pitchFamily="34" charset="0"/>
            </a:endParaRPr>
          </a:p>
          <a:p>
            <a:r>
              <a:rPr lang="en-US" b="1" dirty="0">
                <a:latin typeface="Calibri Light" panose="020F0302020204030204" pitchFamily="34" charset="0"/>
                <a:cs typeface="Calibri Light" panose="020F0302020204030204" pitchFamily="34" charset="0"/>
              </a:rPr>
              <a:t>3. Meetings:  </a:t>
            </a:r>
            <a:r>
              <a:rPr lang="en-US" dirty="0">
                <a:latin typeface="Calibri Light" panose="020F0302020204030204" pitchFamily="34" charset="0"/>
                <a:cs typeface="Calibri Light" panose="020F0302020204030204" pitchFamily="34" charset="0"/>
              </a:rPr>
              <a:t>These are 15 mins daily meetings to report the completed activities , obstacles  and plan for next activities. Following are three questions that are mainly discussed during the meetings</a:t>
            </a:r>
          </a:p>
          <a:p>
            <a:endParaRPr lang="en-US" dirty="0">
              <a:latin typeface="Calibri Light" panose="020F0302020204030204" pitchFamily="34" charset="0"/>
              <a:cs typeface="Calibri Light" panose="020F0302020204030204" pitchFamily="34" charset="0"/>
            </a:endParaRPr>
          </a:p>
          <a:p>
            <a:pPr marL="400050" indent="-400050">
              <a:buFont typeface="+mj-lt"/>
              <a:buAutoNum type="romanUcPeriod"/>
            </a:pPr>
            <a:r>
              <a:rPr lang="en-US" dirty="0">
                <a:latin typeface="Calibri Light" panose="020F0302020204030204" pitchFamily="34" charset="0"/>
                <a:cs typeface="Calibri Light" panose="020F0302020204030204" pitchFamily="34" charset="0"/>
              </a:rPr>
              <a:t> What are the task done since last meeting?</a:t>
            </a:r>
          </a:p>
          <a:p>
            <a:pPr marL="400050" indent="-400050">
              <a:buFont typeface="+mj-lt"/>
              <a:buAutoNum type="romanUcPeriod"/>
            </a:pPr>
            <a:r>
              <a:rPr lang="en-US" dirty="0">
                <a:latin typeface="Calibri Light" panose="020F0302020204030204" pitchFamily="34" charset="0"/>
                <a:cs typeface="Calibri Light" panose="020F0302020204030204" pitchFamily="34" charset="0"/>
              </a:rPr>
              <a:t>What are the issues that team is facing?</a:t>
            </a:r>
          </a:p>
          <a:p>
            <a:pPr marL="400050" indent="-400050">
              <a:buFont typeface="+mj-lt"/>
              <a:buAutoNum type="romanUcPeriod"/>
            </a:pPr>
            <a:r>
              <a:rPr lang="en-US" dirty="0">
                <a:latin typeface="Calibri Light" panose="020F0302020204030204" pitchFamily="34" charset="0"/>
                <a:cs typeface="Calibri Light" panose="020F0302020204030204" pitchFamily="34" charset="0"/>
              </a:rPr>
              <a:t>What are the next activities that are planned?</a:t>
            </a:r>
          </a:p>
          <a:p>
            <a:pPr marL="400050" indent="-400050">
              <a:buFont typeface="+mj-lt"/>
              <a:buAutoNum type="romanUcPeriod"/>
            </a:pP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4. Demo: During this phase, the software increment is delivered to the customer. The implemented functionality which is demonstrated to the customer. In this only implemented functionality are discussed. </a:t>
            </a:r>
          </a:p>
          <a:p>
            <a:endParaRPr lang="en-US" dirty="0">
              <a:latin typeface="Calibri Light" panose="020F0302020204030204" pitchFamily="34" charset="0"/>
              <a:cs typeface="Calibri Light" panose="020F0302020204030204" pitchFamily="34" charset="0"/>
            </a:endParaRPr>
          </a:p>
          <a:p>
            <a:r>
              <a:rPr lang="en-US" b="1" dirty="0">
                <a:latin typeface="Calibri Light" panose="020F0302020204030204" pitchFamily="34" charset="0"/>
                <a:cs typeface="Calibri Light" panose="020F0302020204030204" pitchFamily="34" charset="0"/>
              </a:rPr>
              <a:t>Roles:</a:t>
            </a:r>
          </a:p>
          <a:p>
            <a:endParaRPr lang="en-US" b="1" dirty="0">
              <a:latin typeface="Calibri Light" panose="020F0302020204030204" pitchFamily="34" charset="0"/>
              <a:cs typeface="Calibri Light" panose="020F0302020204030204" pitchFamily="34" charset="0"/>
            </a:endParaRPr>
          </a:p>
          <a:p>
            <a:pPr marL="342900" indent="-342900">
              <a:buFont typeface="+mj-lt"/>
              <a:buAutoNum type="arabicPeriod"/>
            </a:pPr>
            <a:r>
              <a:rPr lang="en-US" b="1" dirty="0">
                <a:latin typeface="Calibri Light" panose="020F0302020204030204" pitchFamily="34" charset="0"/>
                <a:cs typeface="Calibri Light" panose="020F0302020204030204" pitchFamily="34" charset="0"/>
              </a:rPr>
              <a:t>Scrum Masters: </a:t>
            </a:r>
            <a:r>
              <a:rPr lang="en-US" dirty="0">
                <a:latin typeface="Calibri Light" panose="020F0302020204030204" pitchFamily="34" charset="0"/>
                <a:cs typeface="Calibri Light" panose="020F0302020204030204" pitchFamily="34" charset="0"/>
              </a:rPr>
              <a:t>The Scrum master leads the meeting and analyses the response of each team member. The potential problems are discussed and solved in meeting with the help of master.</a:t>
            </a:r>
          </a:p>
          <a:p>
            <a:pPr marL="342900" indent="-342900">
              <a:buFont typeface="+mj-lt"/>
              <a:buAutoNum type="arabicPeriod"/>
            </a:pPr>
            <a:r>
              <a:rPr lang="en-US" b="1" dirty="0">
                <a:latin typeface="Calibri Light" panose="020F0302020204030204" pitchFamily="34" charset="0"/>
                <a:cs typeface="Calibri Light" panose="020F0302020204030204" pitchFamily="34" charset="0"/>
              </a:rPr>
              <a:t>Team Member: </a:t>
            </a:r>
            <a:r>
              <a:rPr lang="en-US" dirty="0">
                <a:latin typeface="Calibri Light" panose="020F0302020204030204" pitchFamily="34" charset="0"/>
                <a:cs typeface="Calibri Light" panose="020F0302020204030204" pitchFamily="34" charset="0"/>
              </a:rPr>
              <a:t>These are the persons working in a team to develop the software solutions</a:t>
            </a:r>
            <a:r>
              <a:rPr lang="en-US" b="1"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65813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3517"/>
            <a:ext cx="11956211"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ADVANTAGES AND DISADVANTAGES:</a:t>
            </a:r>
          </a:p>
          <a:p>
            <a:pPr marL="285750" indent="-285750">
              <a:buFont typeface="Arial" panose="020B0604020202020204" pitchFamily="34" charset="0"/>
              <a:buChar char="•"/>
            </a:pPr>
            <a:endParaRPr lang="en-US" b="1"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ADVANTAGES:</a:t>
            </a:r>
          </a:p>
          <a:p>
            <a:endParaRPr lang="en-US" b="1" dirty="0">
              <a:latin typeface="Calibri Light" panose="020F0302020204030204" pitchFamily="34" charset="0"/>
              <a:cs typeface="Calibri Light" panose="020F0302020204030204" pitchFamily="34" charset="0"/>
            </a:endParaRPr>
          </a:p>
          <a:p>
            <a:pPr marL="342900" indent="-342900">
              <a:buFont typeface="+mj-lt"/>
              <a:buAutoNum type="arabicPeriod"/>
            </a:pPr>
            <a:r>
              <a:rPr lang="en-US" dirty="0">
                <a:latin typeface="Calibri Light" panose="020F0302020204030204" pitchFamily="34" charset="0"/>
                <a:cs typeface="Calibri Light" panose="020F0302020204030204" pitchFamily="34" charset="0"/>
              </a:rPr>
              <a:t>SCRUM model brings </a:t>
            </a:r>
            <a:r>
              <a:rPr lang="en-US" b="1" dirty="0">
                <a:latin typeface="Calibri Light" panose="020F0302020204030204" pitchFamily="34" charset="0"/>
                <a:cs typeface="Calibri Light" panose="020F0302020204030204" pitchFamily="34" charset="0"/>
              </a:rPr>
              <a:t>transparency</a:t>
            </a:r>
            <a:r>
              <a:rPr lang="en-US" dirty="0">
                <a:latin typeface="Calibri Light" panose="020F0302020204030204" pitchFamily="34" charset="0"/>
                <a:cs typeface="Calibri Light" panose="020F0302020204030204" pitchFamily="34" charset="0"/>
              </a:rPr>
              <a:t> in project development status.</a:t>
            </a:r>
          </a:p>
          <a:p>
            <a:pPr marL="342900" indent="-342900">
              <a:buFont typeface="+mj-lt"/>
              <a:buAutoNum type="arabicPeriod"/>
            </a:pPr>
            <a:r>
              <a:rPr lang="en-US" dirty="0">
                <a:latin typeface="Calibri Light" panose="020F0302020204030204" pitchFamily="34" charset="0"/>
                <a:cs typeface="Calibri Light" panose="020F0302020204030204" pitchFamily="34" charset="0"/>
              </a:rPr>
              <a:t>It provides </a:t>
            </a:r>
            <a:r>
              <a:rPr lang="en-US" b="1" dirty="0">
                <a:latin typeface="Calibri Light" panose="020F0302020204030204" pitchFamily="34" charset="0"/>
                <a:cs typeface="Calibri Light" panose="020F0302020204030204" pitchFamily="34" charset="0"/>
              </a:rPr>
              <a:t>flexibility</a:t>
            </a:r>
            <a:r>
              <a:rPr lang="en-US" dirty="0">
                <a:latin typeface="Calibri Light" panose="020F0302020204030204" pitchFamily="34" charset="0"/>
                <a:cs typeface="Calibri Light" panose="020F0302020204030204" pitchFamily="34" charset="0"/>
              </a:rPr>
              <a:t> towards the changes.</a:t>
            </a:r>
          </a:p>
          <a:p>
            <a:pPr marL="342900" indent="-342900">
              <a:buFont typeface="+mj-lt"/>
              <a:buAutoNum type="arabicPeriod"/>
            </a:pPr>
            <a:r>
              <a:rPr lang="en-US" dirty="0">
                <a:latin typeface="Calibri Light" panose="020F0302020204030204" pitchFamily="34" charset="0"/>
                <a:cs typeface="Calibri Light" panose="020F0302020204030204" pitchFamily="34" charset="0"/>
              </a:rPr>
              <a:t>There is </a:t>
            </a:r>
            <a:r>
              <a:rPr lang="en-US" b="1" dirty="0">
                <a:latin typeface="Calibri Light" panose="020F0302020204030204" pitchFamily="34" charset="0"/>
                <a:cs typeface="Calibri Light" panose="020F0302020204030204" pitchFamily="34" charset="0"/>
              </a:rPr>
              <a:t>improved communication, minimum overheads </a:t>
            </a:r>
            <a:r>
              <a:rPr lang="en-US" dirty="0">
                <a:latin typeface="Calibri Light" panose="020F0302020204030204" pitchFamily="34" charset="0"/>
                <a:cs typeface="Calibri Light" panose="020F0302020204030204" pitchFamily="34" charset="0"/>
              </a:rPr>
              <a:t>in development process.</a:t>
            </a:r>
          </a:p>
          <a:p>
            <a:pPr marL="342900" indent="-342900">
              <a:buFont typeface="+mj-lt"/>
              <a:buAutoNum type="arabicPeriod"/>
            </a:pPr>
            <a:r>
              <a:rPr lang="en-US" dirty="0">
                <a:latin typeface="Calibri Light" panose="020F0302020204030204" pitchFamily="34" charset="0"/>
                <a:cs typeface="Calibri Light" panose="020F0302020204030204" pitchFamily="34" charset="0"/>
              </a:rPr>
              <a:t>The </a:t>
            </a:r>
            <a:r>
              <a:rPr lang="en-US" b="1" dirty="0">
                <a:latin typeface="Calibri Light" panose="020F0302020204030204" pitchFamily="34" charset="0"/>
                <a:cs typeface="Calibri Light" panose="020F0302020204030204" pitchFamily="34" charset="0"/>
              </a:rPr>
              <a:t>productivity</a:t>
            </a:r>
            <a:r>
              <a:rPr lang="en-US" dirty="0">
                <a:latin typeface="Calibri Light" panose="020F0302020204030204" pitchFamily="34" charset="0"/>
                <a:cs typeface="Calibri Light" panose="020F0302020204030204" pitchFamily="34" charset="0"/>
              </a:rPr>
              <a:t> can be </a:t>
            </a:r>
            <a:r>
              <a:rPr lang="en-US" b="1" dirty="0">
                <a:latin typeface="Calibri Light" panose="020F0302020204030204" pitchFamily="34" charset="0"/>
                <a:cs typeface="Calibri Light" panose="020F0302020204030204" pitchFamily="34" charset="0"/>
              </a:rPr>
              <a:t>improved</a:t>
            </a:r>
            <a:r>
              <a:rPr lang="en-US" dirty="0">
                <a:latin typeface="Calibri Light" panose="020F0302020204030204" pitchFamily="34" charset="0"/>
                <a:cs typeface="Calibri Light" panose="020F0302020204030204" pitchFamily="34" charset="0"/>
              </a:rPr>
              <a:t>.</a:t>
            </a:r>
          </a:p>
          <a:p>
            <a:pPr marL="342900" indent="-342900">
              <a:buFont typeface="+mj-lt"/>
              <a:buAutoNum type="arabicPeriod"/>
            </a:pPr>
            <a:endParaRPr lang="en-US" dirty="0">
              <a:latin typeface="Calibri Light" panose="020F0302020204030204" pitchFamily="34" charset="0"/>
              <a:cs typeface="Calibri Light" panose="020F0302020204030204" pitchFamily="34" charset="0"/>
            </a:endParaRPr>
          </a:p>
          <a:p>
            <a:r>
              <a:rPr lang="en-US" b="1" dirty="0">
                <a:latin typeface="Calibri Light" panose="020F0302020204030204" pitchFamily="34" charset="0"/>
                <a:cs typeface="Calibri Light" panose="020F0302020204030204" pitchFamily="34" charset="0"/>
              </a:rPr>
              <a:t>DISADVANTAGES:</a:t>
            </a:r>
          </a:p>
          <a:p>
            <a:endParaRPr lang="en-US" b="1" dirty="0">
              <a:latin typeface="Calibri Light" panose="020F0302020204030204" pitchFamily="34" charset="0"/>
              <a:cs typeface="Calibri Light" panose="020F0302020204030204" pitchFamily="34" charset="0"/>
            </a:endParaRPr>
          </a:p>
          <a:p>
            <a:pPr marL="342900" indent="-342900">
              <a:buFont typeface="+mj-lt"/>
              <a:buAutoNum type="arabicPeriod"/>
            </a:pPr>
            <a:r>
              <a:rPr lang="en-US" dirty="0">
                <a:latin typeface="Calibri Light" panose="020F0302020204030204" pitchFamily="34" charset="0"/>
                <a:cs typeface="Calibri Light" panose="020F0302020204030204" pitchFamily="34" charset="0"/>
              </a:rPr>
              <a:t>Some decisions are hard to track in fixed time span.</a:t>
            </a:r>
          </a:p>
          <a:p>
            <a:pPr marL="342900" indent="-342900">
              <a:buFont typeface="+mj-lt"/>
              <a:buAutoNum type="arabicPeriod"/>
            </a:pPr>
            <a:r>
              <a:rPr lang="en-US" dirty="0">
                <a:latin typeface="Calibri Light" panose="020F0302020204030204" pitchFamily="34" charset="0"/>
                <a:cs typeface="Calibri Light" panose="020F0302020204030204" pitchFamily="34" charset="0"/>
              </a:rPr>
              <a:t>There are problems to deal with non-functional requirement of the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789" y="3880269"/>
            <a:ext cx="8583283" cy="28386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74582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023" y="569344"/>
            <a:ext cx="11619781"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Driven Development (FDD):</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FDD, the feature means client valued function. It is an iterative and incremental software development process.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FDD, the collaborative activities are carried out. These activities are called as process.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170" y="2398218"/>
            <a:ext cx="7033870" cy="32692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238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287" y="1199072"/>
            <a:ext cx="11602528" cy="4524315"/>
          </a:xfrm>
          <a:prstGeom prst="rect">
            <a:avLst/>
          </a:prstGeom>
          <a:noFill/>
        </p:spPr>
        <p:txBody>
          <a:bodyPr wrap="square" rtlCol="0">
            <a:spAutoFit/>
          </a:bodyPr>
          <a:lstStyle/>
          <a:p>
            <a:pPr marL="342900" indent="-342900">
              <a:buFont typeface="+mj-lt"/>
              <a:buAutoNum type="arabicPeriod"/>
            </a:pPr>
            <a:r>
              <a:rPr lang="en-US" b="1" dirty="0">
                <a:latin typeface="Calibri Light" panose="020F0302020204030204" pitchFamily="34" charset="0"/>
                <a:cs typeface="Calibri Light" panose="020F0302020204030204" pitchFamily="34" charset="0"/>
              </a:rPr>
              <a:t>Develop overall Model: </a:t>
            </a:r>
            <a:r>
              <a:rPr lang="en-US" dirty="0">
                <a:latin typeface="Calibri Light" panose="020F0302020204030204" pitchFamily="34" charset="0"/>
                <a:cs typeface="Calibri Light" panose="020F0302020204030204" pitchFamily="34" charset="0"/>
              </a:rPr>
              <a:t>In this phase the  high level walkthrough of scope and detailed domain walkthroughs are conducted. Later on peer reviews and discussions are carried out on these walkthroughs and domain are models are created. These domain area models are then merged into the overall models.</a:t>
            </a:r>
          </a:p>
          <a:p>
            <a:pPr marL="342900" indent="-342900">
              <a:buFont typeface="+mj-lt"/>
              <a:buAutoNum type="arabicPeriod"/>
            </a:pPr>
            <a:endParaRPr lang="en-US" dirty="0">
              <a:latin typeface="Calibri Light" panose="020F0302020204030204" pitchFamily="34" charset="0"/>
              <a:cs typeface="Calibri Light" panose="020F0302020204030204" pitchFamily="34" charset="0"/>
            </a:endParaRPr>
          </a:p>
          <a:p>
            <a:pPr marL="342900" indent="-342900">
              <a:buFont typeface="+mj-lt"/>
              <a:buAutoNum type="arabicPeriod"/>
            </a:pPr>
            <a:r>
              <a:rPr lang="en-US" b="1" dirty="0">
                <a:latin typeface="Calibri Light" panose="020F0302020204030204" pitchFamily="34" charset="0"/>
                <a:cs typeface="Calibri Light" panose="020F0302020204030204" pitchFamily="34" charset="0"/>
              </a:rPr>
              <a:t>Build Features List: </a:t>
            </a:r>
            <a:r>
              <a:rPr lang="en-US" dirty="0">
                <a:latin typeface="Calibri Light" panose="020F0302020204030204" pitchFamily="34" charset="0"/>
                <a:cs typeface="Calibri Light" panose="020F0302020204030204" pitchFamily="34" charset="0"/>
              </a:rPr>
              <a:t> Initially the list of features is created. The domain is functionally decomposed into various subject areas. These subject area contain the business activities. The steps within business activity forms the categorized feature list. Features are basically the client valued functions and can be expressed in the form. For example: &lt;action&gt;&lt;result&gt;&lt;</a:t>
            </a:r>
            <a:r>
              <a:rPr lang="en-US" dirty="0" err="1">
                <a:latin typeface="Calibri Light" panose="020F0302020204030204" pitchFamily="34" charset="0"/>
                <a:cs typeface="Calibri Light" panose="020F0302020204030204" pitchFamily="34" charset="0"/>
              </a:rPr>
              <a:t>by|for|og|to</a:t>
            </a:r>
            <a:r>
              <a:rPr lang="en-US" dirty="0">
                <a:latin typeface="Calibri Light" panose="020F0302020204030204" pitchFamily="34" charset="0"/>
                <a:cs typeface="Calibri Light" panose="020F0302020204030204" pitchFamily="34" charset="0"/>
              </a:rPr>
              <a:t>&gt;&lt;object&gt;</a:t>
            </a:r>
          </a:p>
          <a:p>
            <a:r>
              <a:rPr lang="en-US" b="1" dirty="0">
                <a:latin typeface="Calibri Light" panose="020F0302020204030204" pitchFamily="34" charset="0"/>
                <a:cs typeface="Calibri Light" panose="020F0302020204030204" pitchFamily="34" charset="0"/>
              </a:rPr>
              <a:t>	Display product-specifications of the product</a:t>
            </a:r>
          </a:p>
          <a:p>
            <a:r>
              <a:rPr lang="en-US" dirty="0">
                <a:latin typeface="Calibri Light" panose="020F0302020204030204" pitchFamily="34" charset="0"/>
                <a:cs typeface="Calibri Light" panose="020F0302020204030204" pitchFamily="34" charset="0"/>
              </a:rPr>
              <a:t>	&lt;action&gt;                   &lt;result&gt;       &lt;of&gt;      &lt;object&gt;   </a:t>
            </a:r>
          </a:p>
          <a:p>
            <a:endParaRPr lang="en-US" b="1" dirty="0">
              <a:latin typeface="Calibri Light" panose="020F0302020204030204" pitchFamily="34" charset="0"/>
              <a:cs typeface="Calibri Light" panose="020F0302020204030204" pitchFamily="34" charset="0"/>
            </a:endParaRPr>
          </a:p>
          <a:p>
            <a:r>
              <a:rPr lang="en-US" b="1" dirty="0">
                <a:latin typeface="Calibri Light" panose="020F0302020204030204" pitchFamily="34" charset="0"/>
                <a:cs typeface="Calibri Light" panose="020F0302020204030204" pitchFamily="34" charset="0"/>
              </a:rPr>
              <a:t>3. Plan by Feature: </a:t>
            </a:r>
            <a:r>
              <a:rPr lang="en-US" dirty="0">
                <a:latin typeface="Calibri Light" panose="020F0302020204030204" pitchFamily="34" charset="0"/>
                <a:cs typeface="Calibri Light" panose="020F0302020204030204" pitchFamily="34" charset="0"/>
              </a:rPr>
              <a:t>After completing the building of feature list the development plan is created. The features are assigned as classes and are chief programmer or the class owner is assigned with appropriate classes.</a:t>
            </a:r>
          </a:p>
          <a:p>
            <a:endParaRPr lang="en-US" dirty="0">
              <a:latin typeface="Calibri Light" panose="020F0302020204030204" pitchFamily="34" charset="0"/>
              <a:cs typeface="Calibri Light" panose="020F0302020204030204" pitchFamily="34" charset="0"/>
            </a:endParaRPr>
          </a:p>
          <a:p>
            <a:r>
              <a:rPr lang="en-US" b="1" dirty="0">
                <a:latin typeface="Calibri Light" panose="020F0302020204030204" pitchFamily="34" charset="0"/>
                <a:cs typeface="Calibri Light" panose="020F0302020204030204" pitchFamily="34" charset="0"/>
              </a:rPr>
              <a:t>4. Design by Feature: </a:t>
            </a:r>
            <a:r>
              <a:rPr lang="en-US" dirty="0">
                <a:latin typeface="Calibri Light" panose="020F0302020204030204" pitchFamily="34" charset="0"/>
                <a:cs typeface="Calibri Light" panose="020F0302020204030204" pitchFamily="34" charset="0"/>
              </a:rPr>
              <a:t>Finally a complete client valued function id developed for each feature. The class owners develop the actual code for their classes and this code is promoted to the main build.</a:t>
            </a:r>
          </a:p>
        </p:txBody>
      </p:sp>
    </p:spTree>
    <p:extLst>
      <p:ext uri="{BB962C8B-B14F-4D97-AF65-F5344CB8AC3E}">
        <p14:creationId xmlns:p14="http://schemas.microsoft.com/office/powerpoint/2010/main" val="3815732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550" y="1388853"/>
            <a:ext cx="11464506"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Following are some benefits of the Feature:</a:t>
            </a:r>
          </a:p>
          <a:p>
            <a:endParaRPr lang="en-US" dirty="0">
              <a:latin typeface="Calibri Light" panose="020F0302020204030204" pitchFamily="34" charset="0"/>
              <a:cs typeface="Calibri Light" panose="020F0302020204030204" pitchFamily="34" charset="0"/>
            </a:endParaRPr>
          </a:p>
          <a:p>
            <a:pPr marL="342900" indent="-342900">
              <a:buFont typeface="+mj-lt"/>
              <a:buAutoNum type="arabicPeriod"/>
            </a:pPr>
            <a:r>
              <a:rPr lang="en-US" dirty="0">
                <a:latin typeface="Calibri Light" panose="020F0302020204030204" pitchFamily="34" charset="0"/>
                <a:cs typeface="Calibri Light" panose="020F0302020204030204" pitchFamily="34" charset="0"/>
              </a:rPr>
              <a:t>Feature represent small block of deliverable functionalities hence use can better describe, understand and review them.</a:t>
            </a:r>
          </a:p>
          <a:p>
            <a:pPr marL="342900" indent="-342900">
              <a:buFont typeface="+mj-lt"/>
              <a:buAutoNum type="arabicPeriod"/>
            </a:pPr>
            <a:r>
              <a:rPr lang="en-US" dirty="0">
                <a:latin typeface="Calibri Light" panose="020F0302020204030204" pitchFamily="34" charset="0"/>
                <a:cs typeface="Calibri Light" panose="020F0302020204030204" pitchFamily="34" charset="0"/>
              </a:rPr>
              <a:t>The feature can be arranged into hierarchical business related grouping.</a:t>
            </a:r>
          </a:p>
          <a:p>
            <a:pPr marL="342900" indent="-342900">
              <a:buFont typeface="+mj-lt"/>
              <a:buAutoNum type="arabicPeriod"/>
            </a:pPr>
            <a:r>
              <a:rPr lang="en-US" dirty="0">
                <a:latin typeface="Calibri Light" panose="020F0302020204030204" pitchFamily="34" charset="0"/>
                <a:cs typeface="Calibri Light" panose="020F0302020204030204" pitchFamily="34" charset="0"/>
              </a:rPr>
              <a:t>The team can developed every feature within the two weeks.</a:t>
            </a:r>
          </a:p>
          <a:p>
            <a:pPr marL="342900" indent="-342900">
              <a:buFont typeface="+mj-lt"/>
              <a:buAutoNum type="arabicPeriod"/>
            </a:pPr>
            <a:r>
              <a:rPr lang="en-US" dirty="0">
                <a:latin typeface="Calibri Light" panose="020F0302020204030204" pitchFamily="34" charset="0"/>
                <a:cs typeface="Calibri Light" panose="020F0302020204030204" pitchFamily="34" charset="0"/>
              </a:rPr>
              <a:t>The feature are typically smaller in size and therefore can be analyzed effectively.</a:t>
            </a:r>
          </a:p>
          <a:p>
            <a:pPr marL="342900" indent="-342900">
              <a:buFont typeface="+mj-lt"/>
              <a:buAutoNum type="arabicPeriod"/>
            </a:pPr>
            <a:r>
              <a:rPr lang="en-US" dirty="0">
                <a:latin typeface="Calibri Light" panose="020F0302020204030204" pitchFamily="34" charset="0"/>
                <a:cs typeface="Calibri Light" panose="020F0302020204030204" pitchFamily="34" charset="0"/>
              </a:rPr>
              <a:t>Project planning, scheduling and tracking can be driven by features.</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The FDD can be used to develop complex projects or bigger projects. It can also be used for the developing the projects having more novice developers.</a:t>
            </a:r>
          </a:p>
        </p:txBody>
      </p:sp>
    </p:spTree>
    <p:extLst>
      <p:ext uri="{BB962C8B-B14F-4D97-AF65-F5344CB8AC3E}">
        <p14:creationId xmlns:p14="http://schemas.microsoft.com/office/powerpoint/2010/main" val="1030248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396" y="629729"/>
            <a:ext cx="11222966"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AGILE MODEL:</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Agile model believes that every project needs to be handled differently and the existing methods need to be tailored to best suit the project requirements. In Agile, the tasks are divided to time boxes (small time frames) to deliver specific features for a release.</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Iterative approach is taken and working software build is delivered after each iteration. Each build is incremental in terms of features; the final build holds all the features required by the customer.</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Following are the Agile Manifesto principles −</a:t>
            </a:r>
          </a:p>
          <a:p>
            <a:endParaRPr lang="en-US" dirty="0">
              <a:latin typeface="Calibri Light" panose="020F0302020204030204" pitchFamily="34" charset="0"/>
              <a:cs typeface="Calibri Light" panose="020F0302020204030204" pitchFamily="34" charset="0"/>
            </a:endParaRPr>
          </a:p>
          <a:p>
            <a:pPr marL="342900" indent="-342900">
              <a:buFont typeface="+mj-lt"/>
              <a:buAutoNum type="arabicPeriod"/>
            </a:pPr>
            <a:r>
              <a:rPr lang="en-US" b="1" dirty="0">
                <a:latin typeface="Calibri Light" panose="020F0302020204030204" pitchFamily="34" charset="0"/>
                <a:cs typeface="Calibri Light" panose="020F0302020204030204" pitchFamily="34" charset="0"/>
              </a:rPr>
              <a:t>Individuals and interactions</a:t>
            </a:r>
            <a:r>
              <a:rPr lang="en-US" dirty="0">
                <a:latin typeface="Calibri Light" panose="020F0302020204030204" pitchFamily="34" charset="0"/>
                <a:cs typeface="Calibri Light" panose="020F0302020204030204" pitchFamily="34" charset="0"/>
              </a:rPr>
              <a:t> − In Agile development, self-organization and motivation are important, as are interactions like co-location and pair programming.</a:t>
            </a:r>
          </a:p>
          <a:p>
            <a:pPr marL="342900" indent="-342900">
              <a:buFont typeface="+mj-lt"/>
              <a:buAutoNum type="arabicPeriod"/>
            </a:pPr>
            <a:endParaRPr lang="en-US" dirty="0">
              <a:latin typeface="Calibri Light" panose="020F0302020204030204" pitchFamily="34" charset="0"/>
              <a:cs typeface="Calibri Light" panose="020F0302020204030204" pitchFamily="34" charset="0"/>
            </a:endParaRPr>
          </a:p>
          <a:p>
            <a:pPr marL="342900" indent="-342900">
              <a:buFont typeface="+mj-lt"/>
              <a:buAutoNum type="arabicPeriod"/>
            </a:pPr>
            <a:r>
              <a:rPr lang="en-US" b="1" dirty="0">
                <a:latin typeface="Calibri Light" panose="020F0302020204030204" pitchFamily="34" charset="0"/>
                <a:cs typeface="Calibri Light" panose="020F0302020204030204" pitchFamily="34" charset="0"/>
              </a:rPr>
              <a:t>Working software</a:t>
            </a:r>
            <a:r>
              <a:rPr lang="en-US" dirty="0">
                <a:latin typeface="Calibri Light" panose="020F0302020204030204" pitchFamily="34" charset="0"/>
                <a:cs typeface="Calibri Light" panose="020F0302020204030204" pitchFamily="34" charset="0"/>
              </a:rPr>
              <a:t> − Demo working software is considered the best means of communication with the customers to understand their requirements, instead of just depending on documentation.</a:t>
            </a:r>
          </a:p>
          <a:p>
            <a:pPr marL="342900" indent="-342900">
              <a:buFont typeface="+mj-lt"/>
              <a:buAutoNum type="arabicPeriod"/>
            </a:pPr>
            <a:endParaRPr lang="en-US" dirty="0">
              <a:latin typeface="Calibri Light" panose="020F0302020204030204" pitchFamily="34" charset="0"/>
              <a:cs typeface="Calibri Light" panose="020F0302020204030204" pitchFamily="34" charset="0"/>
            </a:endParaRPr>
          </a:p>
          <a:p>
            <a:pPr marL="342900" indent="-342900">
              <a:buFont typeface="+mj-lt"/>
              <a:buAutoNum type="arabicPeriod"/>
            </a:pPr>
            <a:r>
              <a:rPr lang="en-US" b="1" dirty="0">
                <a:latin typeface="Calibri Light" panose="020F0302020204030204" pitchFamily="34" charset="0"/>
                <a:cs typeface="Calibri Light" panose="020F0302020204030204" pitchFamily="34" charset="0"/>
              </a:rPr>
              <a:t>Customer collaboration</a:t>
            </a:r>
            <a:r>
              <a:rPr lang="en-US" dirty="0">
                <a:latin typeface="Calibri Light" panose="020F0302020204030204" pitchFamily="34" charset="0"/>
                <a:cs typeface="Calibri Light" panose="020F0302020204030204" pitchFamily="34" charset="0"/>
              </a:rPr>
              <a:t> − As the requirements cannot be gathered completely in the beginning of the project due to various factors, continuous customer interaction is very important to get proper product requirements.</a:t>
            </a:r>
          </a:p>
          <a:p>
            <a:pPr marL="342900" indent="-342900">
              <a:buFont typeface="+mj-lt"/>
              <a:buAutoNum type="arabicPeriod"/>
            </a:pPr>
            <a:endParaRPr lang="en-US" dirty="0">
              <a:latin typeface="Calibri Light" panose="020F0302020204030204" pitchFamily="34" charset="0"/>
              <a:cs typeface="Calibri Light" panose="020F0302020204030204" pitchFamily="34" charset="0"/>
            </a:endParaRPr>
          </a:p>
          <a:p>
            <a:pPr marL="342900" indent="-342900">
              <a:buFont typeface="+mj-lt"/>
              <a:buAutoNum type="arabicPeriod"/>
            </a:pPr>
            <a:r>
              <a:rPr lang="en-US" b="1" dirty="0">
                <a:latin typeface="Calibri Light" panose="020F0302020204030204" pitchFamily="34" charset="0"/>
                <a:cs typeface="Calibri Light" panose="020F0302020204030204" pitchFamily="34" charset="0"/>
              </a:rPr>
              <a:t>Responding to change</a:t>
            </a:r>
            <a:r>
              <a:rPr lang="en-US" dirty="0">
                <a:latin typeface="Calibri Light" panose="020F0302020204030204" pitchFamily="34" charset="0"/>
                <a:cs typeface="Calibri Light" panose="020F0302020204030204" pitchFamily="34" charset="0"/>
              </a:rPr>
              <a:t> − Agile Development is focused on quick responses to change and continuous development.</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14029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84" y="950705"/>
            <a:ext cx="11573773" cy="4524315"/>
          </a:xfrm>
          <a:prstGeom prst="rect">
            <a:avLst/>
          </a:prstGeom>
        </p:spPr>
        <p:txBody>
          <a:bodyPr wrap="square">
            <a:spAutoFit/>
          </a:bodyPr>
          <a:lstStyle/>
          <a:p>
            <a:pPr marL="285750" indent="-285750" algn="just">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The advantages of the Agile Model are as follows −</a:t>
            </a:r>
          </a:p>
          <a:p>
            <a:pPr algn="just"/>
            <a:endParaRPr lang="en-US" dirty="0">
              <a:latin typeface="Calibri Light" panose="020F0302020204030204" pitchFamily="34" charset="0"/>
              <a:cs typeface="Calibri Light" panose="020F0302020204030204" pitchFamily="34" charset="0"/>
            </a:endParaRP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Is a very realistic approach to software development.</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Promotes teamwork and cross training.</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Functionality can be developed rapidly and demonstrated.</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Resource requirements are minimum.</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Suitable for fixed or changing requirements</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Delivers early partial working solutions.</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Good model for environments that change steadily.</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Minimal rules, documentation easily employed.</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Enables concurrent development and delivery within an overall planned context.</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Little or no planning required.</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Easy to manage.</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Gives flexibility to developers.</a:t>
            </a:r>
          </a:p>
          <a:p>
            <a:pPr algn="just"/>
            <a:endParaRPr lang="en-US" b="0" i="0" dirty="0">
              <a:effectLst/>
              <a:latin typeface="Calibri Light" panose="020F0302020204030204" pitchFamily="34" charset="0"/>
              <a:cs typeface="Calibri Light" panose="020F0302020204030204" pitchFamily="34" charset="0"/>
            </a:endParaRPr>
          </a:p>
          <a:p>
            <a:pPr algn="just"/>
            <a:endParaRPr lang="en-US" b="0" i="0" dirty="0">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67341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426" y="504039"/>
            <a:ext cx="10918166" cy="2862322"/>
          </a:xfrm>
          <a:prstGeom prst="rect">
            <a:avLst/>
          </a:prstGeom>
        </p:spPr>
        <p:txBody>
          <a:bodyPr wrap="square">
            <a:spAutoFit/>
          </a:bodyPr>
          <a:lstStyle/>
          <a:p>
            <a:pPr algn="just"/>
            <a:r>
              <a:rPr lang="en-US" b="1" dirty="0">
                <a:latin typeface="Calibri Light" panose="020F0302020204030204" pitchFamily="34" charset="0"/>
                <a:cs typeface="Calibri Light" panose="020F0302020204030204" pitchFamily="34" charset="0"/>
              </a:rPr>
              <a:t>The disadvantages of the Agile Model are as follows −</a:t>
            </a:r>
          </a:p>
          <a:p>
            <a:pPr algn="just"/>
            <a:endParaRPr lang="en-US" dirty="0">
              <a:latin typeface="Calibri Light" panose="020F0302020204030204" pitchFamily="34" charset="0"/>
              <a:cs typeface="Calibri Light" panose="020F0302020204030204" pitchFamily="34" charset="0"/>
            </a:endParaRP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Not suitable for handling complex dependencies.</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More risk of sustainability, maintainability and extensibility.</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An overall plan, an agile leader and agile PM practice is a must without which it will not work.</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Strict delivery management dictates the scope, functionality to be delivered, and adjustments to meet the deadlines.</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Depends heavily on customer interaction, so if customer is not clear, team can be driven in the wrong direction.</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There is a very high individual dependency, since there is minimum documentation generated.</a:t>
            </a:r>
          </a:p>
          <a:p>
            <a:pPr marL="342900" indent="-342900" algn="just">
              <a:buFont typeface="+mj-lt"/>
              <a:buAutoNum type="arabicPeriod"/>
            </a:pPr>
            <a:r>
              <a:rPr lang="en-US" dirty="0">
                <a:latin typeface="Calibri Light" panose="020F0302020204030204" pitchFamily="34" charset="0"/>
                <a:cs typeface="Calibri Light" panose="020F0302020204030204" pitchFamily="34" charset="0"/>
              </a:rPr>
              <a:t>Transfer of technology to new team members may be quite challenging due to lack of documentation.</a:t>
            </a:r>
          </a:p>
        </p:txBody>
      </p:sp>
      <p:sp>
        <p:nvSpPr>
          <p:cNvPr id="3" name="TextBox 2"/>
          <p:cNvSpPr txBox="1"/>
          <p:nvPr/>
        </p:nvSpPr>
        <p:spPr>
          <a:xfrm>
            <a:off x="313426" y="3441680"/>
            <a:ext cx="11369615" cy="3416320"/>
          </a:xfrm>
          <a:prstGeom prst="rect">
            <a:avLst/>
          </a:prstGeom>
          <a:noFill/>
        </p:spPr>
        <p:txBody>
          <a:bodyPr wrap="square" rtlCol="0">
            <a:spAutoFit/>
          </a:bodyPr>
          <a:lstStyle/>
          <a:p>
            <a:r>
              <a:rPr lang="en-US" b="1" dirty="0">
                <a:latin typeface="Calibri Light" panose="020F0302020204030204" pitchFamily="34" charset="0"/>
                <a:cs typeface="Calibri Light" panose="020F0302020204030204" pitchFamily="34" charset="0"/>
              </a:rPr>
              <a:t>Various Features:</a:t>
            </a:r>
          </a:p>
          <a:p>
            <a:endParaRPr lang="en-US" dirty="0">
              <a:latin typeface="Calibri Light" panose="020F0302020204030204" pitchFamily="34" charset="0"/>
              <a:cs typeface="Calibri Light" panose="020F0302020204030204" pitchFamily="34" charset="0"/>
            </a:endParaRPr>
          </a:p>
          <a:p>
            <a:pPr marL="342900" indent="-342900" algn="just">
              <a:buFont typeface="+mj-lt"/>
              <a:buAutoNum type="arabicPeriod"/>
            </a:pPr>
            <a:r>
              <a:rPr lang="en-US" b="1" dirty="0">
                <a:latin typeface="Calibri Light" panose="020F0302020204030204" pitchFamily="34" charset="0"/>
                <a:cs typeface="Calibri Light" panose="020F0302020204030204" pitchFamily="34" charset="0"/>
              </a:rPr>
              <a:t>Specify the purpose for the model: </a:t>
            </a:r>
            <a:r>
              <a:rPr lang="en-US" dirty="0">
                <a:latin typeface="Calibri Light" panose="020F0302020204030204" pitchFamily="34" charset="0"/>
                <a:cs typeface="Calibri Light" panose="020F0302020204030204" pitchFamily="34" charset="0"/>
              </a:rPr>
              <a:t>Prior to development of the software model the goals and objective of the model must be known to the developer.</a:t>
            </a:r>
          </a:p>
          <a:p>
            <a:pPr marL="342900" indent="-342900" algn="just">
              <a:buFont typeface="+mj-lt"/>
              <a:buAutoNum type="arabicPeriod"/>
            </a:pPr>
            <a:r>
              <a:rPr lang="en-US" b="1" dirty="0">
                <a:latin typeface="Calibri Light" panose="020F0302020204030204" pitchFamily="34" charset="0"/>
                <a:cs typeface="Calibri Light" panose="020F0302020204030204" pitchFamily="34" charset="0"/>
              </a:rPr>
              <a:t>Make use of multiple models: </a:t>
            </a:r>
            <a:r>
              <a:rPr lang="en-US" dirty="0">
                <a:latin typeface="Calibri Light" panose="020F0302020204030204" pitchFamily="34" charset="0"/>
                <a:cs typeface="Calibri Light" panose="020F0302020204030204" pitchFamily="34" charset="0"/>
              </a:rPr>
              <a:t>Various models are available and all have different aspects of working, so be selective the choosing the right one which can be exactly met up your expectations.</a:t>
            </a:r>
          </a:p>
          <a:p>
            <a:pPr marL="342900" indent="-342900" algn="just">
              <a:buFont typeface="+mj-lt"/>
              <a:buAutoNum type="arabicPeriod"/>
            </a:pPr>
            <a:r>
              <a:rPr lang="en-US" b="1" dirty="0">
                <a:latin typeface="Calibri Light" panose="020F0302020204030204" pitchFamily="34" charset="0"/>
                <a:cs typeface="Calibri Light" panose="020F0302020204030204" pitchFamily="34" charset="0"/>
              </a:rPr>
              <a:t>Follow a definite path: </a:t>
            </a:r>
            <a:r>
              <a:rPr lang="en-US" dirty="0">
                <a:latin typeface="Calibri Light" panose="020F0302020204030204" pitchFamily="34" charset="0"/>
                <a:cs typeface="Calibri Light" panose="020F0302020204030204" pitchFamily="34" charset="0"/>
              </a:rPr>
              <a:t>Use only those model that can give long term value so that the work can proceed in definite direction. Every work product must be maintained as changes occur.</a:t>
            </a:r>
          </a:p>
          <a:p>
            <a:pPr marL="342900" indent="-342900" algn="just">
              <a:buFont typeface="+mj-lt"/>
              <a:buAutoNum type="arabicPeriod"/>
            </a:pPr>
            <a:r>
              <a:rPr lang="en-US" b="1" dirty="0">
                <a:latin typeface="Calibri Light" panose="020F0302020204030204" pitchFamily="34" charset="0"/>
                <a:cs typeface="Calibri Light" panose="020F0302020204030204" pitchFamily="34" charset="0"/>
              </a:rPr>
              <a:t>Give importance to contents and not the presentation.</a:t>
            </a:r>
          </a:p>
          <a:p>
            <a:pPr marL="342900" indent="-342900" algn="just">
              <a:buFont typeface="+mj-lt"/>
              <a:buAutoNum type="arabicPeriod"/>
            </a:pPr>
            <a:r>
              <a:rPr lang="en-US" b="1" dirty="0">
                <a:latin typeface="Calibri Light" panose="020F0302020204030204" pitchFamily="34" charset="0"/>
                <a:cs typeface="Calibri Light" panose="020F0302020204030204" pitchFamily="34" charset="0"/>
              </a:rPr>
              <a:t>Understand the models and supporting tools: </a:t>
            </a:r>
            <a:r>
              <a:rPr lang="en-US" dirty="0">
                <a:latin typeface="Calibri Light" panose="020F0302020204030204" pitchFamily="34" charset="0"/>
                <a:cs typeface="Calibri Light" panose="020F0302020204030204" pitchFamily="34" charset="0"/>
              </a:rPr>
              <a:t>It is necessary to understand the strengths and weakness of the model that are used and the tools that are used in development process.</a:t>
            </a:r>
          </a:p>
          <a:p>
            <a:pPr marL="342900" indent="-342900" algn="just">
              <a:buFont typeface="+mj-lt"/>
              <a:buAutoNum type="arabicPeriod"/>
            </a:pPr>
            <a:r>
              <a:rPr lang="en-US" b="1" dirty="0">
                <a:latin typeface="Calibri Light" panose="020F0302020204030204" pitchFamily="34" charset="0"/>
                <a:cs typeface="Calibri Light" panose="020F0302020204030204" pitchFamily="34" charset="0"/>
              </a:rPr>
              <a:t>Adapt locally: </a:t>
            </a:r>
            <a:r>
              <a:rPr lang="en-US" dirty="0">
                <a:latin typeface="Calibri Light" panose="020F0302020204030204" pitchFamily="34" charset="0"/>
                <a:cs typeface="Calibri Light" panose="020F0302020204030204" pitchFamily="34" charset="0"/>
              </a:rPr>
              <a:t>The need of modeling team must be satisfied by adopting appropriate modeling approach.</a:t>
            </a:r>
          </a:p>
        </p:txBody>
      </p:sp>
    </p:spTree>
    <p:extLst>
      <p:ext uri="{BB962C8B-B14F-4D97-AF65-F5344CB8AC3E}">
        <p14:creationId xmlns:p14="http://schemas.microsoft.com/office/powerpoint/2010/main" val="3881504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056" y="957532"/>
            <a:ext cx="11317857" cy="4801314"/>
          </a:xfrm>
          <a:prstGeom prst="rect">
            <a:avLst/>
          </a:prstGeom>
          <a:noFill/>
        </p:spPr>
        <p:txBody>
          <a:bodyPr wrap="square" rtlCol="0">
            <a:spAutoFit/>
          </a:bodyPr>
          <a:lstStyle/>
          <a:p>
            <a:r>
              <a:rPr lang="en-US" b="1" dirty="0"/>
              <a:t>TOOLS FOR AGILE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objective of agile development tools is to help in one or more activities in agile development. Due to use of such tools the operational development software can be created rapidly.</a:t>
            </a:r>
          </a:p>
          <a:p>
            <a:pPr marL="285750" indent="-285750">
              <a:buFont typeface="Arial" panose="020B0604020202020204" pitchFamily="34" charset="0"/>
              <a:buChar char="•"/>
            </a:pPr>
            <a:r>
              <a:rPr lang="en-US" dirty="0"/>
              <a:t>The agile tool set consists of automated support for project planning, use case development and requirements gathering, code generation and testing.</a:t>
            </a:r>
          </a:p>
          <a:p>
            <a:pPr marL="285750" indent="-285750">
              <a:buFont typeface="Arial" panose="020B0604020202020204" pitchFamily="34" charset="0"/>
              <a:buChar char="•"/>
            </a:pPr>
            <a:r>
              <a:rPr lang="en-US" dirty="0"/>
              <a:t>The project management tools focus on preparing “Earned value charts” instead of preparing the Gantt Charts.</a:t>
            </a:r>
          </a:p>
          <a:p>
            <a:pPr marL="285750" indent="-285750">
              <a:buFont typeface="Arial" panose="020B0604020202020204" pitchFamily="34" charset="0"/>
              <a:buChar char="•"/>
            </a:pPr>
            <a:r>
              <a:rPr lang="en-US" dirty="0"/>
              <a:t>The purpose of agile tools is to enhance the environment.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Examples:</a:t>
            </a:r>
          </a:p>
          <a:p>
            <a:endParaRPr lang="en-US" dirty="0"/>
          </a:p>
          <a:p>
            <a:pPr marL="342900" indent="-342900">
              <a:buFont typeface="+mj-lt"/>
              <a:buAutoNum type="arabicPeriod"/>
            </a:pPr>
            <a:r>
              <a:rPr lang="en-US" b="1" dirty="0"/>
              <a:t>ACTIF Extreme</a:t>
            </a:r>
            <a:r>
              <a:rPr lang="en-US" dirty="0"/>
              <a:t>: This tool is developed by </a:t>
            </a:r>
            <a:r>
              <a:rPr lang="en-US" dirty="0" err="1"/>
              <a:t>Microtool</a:t>
            </a:r>
            <a:r>
              <a:rPr lang="en-US" dirty="0"/>
              <a:t>. It provides  the support for various technical activities.</a:t>
            </a:r>
          </a:p>
          <a:p>
            <a:pPr marL="342900" indent="-342900">
              <a:buFont typeface="+mj-lt"/>
              <a:buAutoNum type="arabicPeriod"/>
            </a:pPr>
            <a:r>
              <a:rPr lang="en-US" b="1" dirty="0"/>
              <a:t>IDEOGRAMIC UML</a:t>
            </a:r>
            <a:r>
              <a:rPr lang="en-US" dirty="0"/>
              <a:t>: It is developed by </a:t>
            </a:r>
            <a:r>
              <a:rPr lang="en-US" dirty="0" err="1"/>
              <a:t>Ideogramic</a:t>
            </a:r>
            <a:r>
              <a:rPr lang="en-US" dirty="0"/>
              <a:t>. This tool is used within the agile process.</a:t>
            </a:r>
          </a:p>
          <a:p>
            <a:pPr marL="342900" indent="-342900">
              <a:buFont typeface="+mj-lt"/>
              <a:buAutoNum type="arabicPeriod"/>
            </a:pPr>
            <a:r>
              <a:rPr lang="en-US" b="1" dirty="0"/>
              <a:t>TOGETHER TOOL SET</a:t>
            </a:r>
            <a:r>
              <a:rPr lang="en-US" dirty="0"/>
              <a:t>: It is distributed by Borland. It provides the support for the technical activities within the XP and other agile processes.</a:t>
            </a:r>
          </a:p>
        </p:txBody>
      </p:sp>
    </p:spTree>
    <p:extLst>
      <p:ext uri="{BB962C8B-B14F-4D97-AF65-F5344CB8AC3E}">
        <p14:creationId xmlns:p14="http://schemas.microsoft.com/office/powerpoint/2010/main" val="1412097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7498080" cy="1143000"/>
          </a:xfrm>
        </p:spPr>
        <p:txBody>
          <a:bodyPr>
            <a:normAutofit fontScale="90000"/>
          </a:bodyPr>
          <a:lstStyle/>
          <a:p>
            <a:r>
              <a:rPr lang="en-US" dirty="0"/>
              <a:t>Comparison of Agile and Traditional Approaches</a:t>
            </a:r>
          </a:p>
        </p:txBody>
      </p:sp>
      <p:sp>
        <p:nvSpPr>
          <p:cNvPr id="5" name="Slide Number Placeholder 4"/>
          <p:cNvSpPr>
            <a:spLocks noGrp="1"/>
          </p:cNvSpPr>
          <p:nvPr>
            <p:ph type="sldNum" sz="quarter" idx="12"/>
          </p:nvPr>
        </p:nvSpPr>
        <p:spPr/>
        <p:txBody>
          <a:bodyPr/>
          <a:lstStyle/>
          <a:p>
            <a:fld id="{2A85FC63-1B6B-4D2A-960E-57B045EBA16C}" type="slidenum">
              <a:rPr lang="en-US" altLang="en-US" smtClean="0"/>
              <a:pPr/>
              <a:t>29</a:t>
            </a:fld>
            <a:endParaRPr lang="en-US" altLang="en-US"/>
          </a:p>
        </p:txBody>
      </p:sp>
      <p:pic>
        <p:nvPicPr>
          <p:cNvPr id="8" name="Picture 7"/>
          <p:cNvPicPr>
            <a:picLocks noChangeAspect="1"/>
          </p:cNvPicPr>
          <p:nvPr/>
        </p:nvPicPr>
        <p:blipFill>
          <a:blip r:embed="rId2"/>
          <a:stretch>
            <a:fillRect/>
          </a:stretch>
        </p:blipFill>
        <p:spPr>
          <a:xfrm>
            <a:off x="1524000" y="1828800"/>
            <a:ext cx="9144000" cy="4419600"/>
          </a:xfrm>
          <a:prstGeom prst="rect">
            <a:avLst/>
          </a:prstGeom>
        </p:spPr>
      </p:pic>
    </p:spTree>
    <p:extLst>
      <p:ext uri="{BB962C8B-B14F-4D97-AF65-F5344CB8AC3E}">
        <p14:creationId xmlns:p14="http://schemas.microsoft.com/office/powerpoint/2010/main" val="239326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252" y="1395898"/>
            <a:ext cx="10659373" cy="1477328"/>
          </a:xfrm>
          <a:prstGeom prst="rect">
            <a:avLst/>
          </a:prstGeom>
        </p:spPr>
        <p:txBody>
          <a:bodyPr wrap="square">
            <a:spAutoFit/>
          </a:bodyPr>
          <a:lstStyle/>
          <a:p>
            <a:pPr marL="285750" indent="-285750">
              <a:buFont typeface="Arial" panose="020B0604020202020204" pitchFamily="34" charset="0"/>
              <a:buChar char="•"/>
            </a:pPr>
            <a:r>
              <a:rPr lang="en-US" dirty="0"/>
              <a:t>Is driven by customer descriptions of what is required (scenarios) </a:t>
            </a:r>
          </a:p>
          <a:p>
            <a:pPr marL="285750" indent="-285750">
              <a:buFont typeface="Arial" panose="020B0604020202020204" pitchFamily="34" charset="0"/>
              <a:buChar char="•"/>
            </a:pPr>
            <a:r>
              <a:rPr lang="en-US" dirty="0"/>
              <a:t>Recognizes that plans are short-lived </a:t>
            </a:r>
          </a:p>
          <a:p>
            <a:pPr marL="285750" indent="-285750">
              <a:buFont typeface="Arial" panose="020B0604020202020204" pitchFamily="34" charset="0"/>
              <a:buChar char="•"/>
            </a:pPr>
            <a:r>
              <a:rPr lang="en-US" dirty="0"/>
              <a:t>Develops software iteratively with a heavy emphasis on construction activities </a:t>
            </a:r>
          </a:p>
          <a:p>
            <a:pPr marL="285750" indent="-285750">
              <a:buFont typeface="Arial" panose="020B0604020202020204" pitchFamily="34" charset="0"/>
              <a:buChar char="•"/>
            </a:pPr>
            <a:r>
              <a:rPr lang="en-US" dirty="0"/>
              <a:t>Delivers multiple ‘software increments’ </a:t>
            </a:r>
          </a:p>
          <a:p>
            <a:pPr marL="285750" indent="-285750">
              <a:buFont typeface="Arial" panose="020B0604020202020204" pitchFamily="34" charset="0"/>
              <a:buChar char="•"/>
            </a:pPr>
            <a:r>
              <a:rPr lang="en-US" dirty="0"/>
              <a:t>Adapts as changes occur</a:t>
            </a:r>
          </a:p>
        </p:txBody>
      </p:sp>
      <p:sp>
        <p:nvSpPr>
          <p:cNvPr id="3" name="Rectangle 2"/>
          <p:cNvSpPr/>
          <p:nvPr/>
        </p:nvSpPr>
        <p:spPr>
          <a:xfrm>
            <a:off x="715371" y="932455"/>
            <a:ext cx="2053767" cy="369332"/>
          </a:xfrm>
          <a:prstGeom prst="rect">
            <a:avLst/>
          </a:prstGeom>
        </p:spPr>
        <p:txBody>
          <a:bodyPr wrap="none">
            <a:spAutoFit/>
          </a:bodyPr>
          <a:lstStyle/>
          <a:p>
            <a:r>
              <a:rPr lang="en-US" b="1" dirty="0"/>
              <a:t>An Agile Process</a:t>
            </a:r>
          </a:p>
        </p:txBody>
      </p:sp>
      <p:sp>
        <p:nvSpPr>
          <p:cNvPr id="4" name="TextBox 3"/>
          <p:cNvSpPr txBox="1"/>
          <p:nvPr/>
        </p:nvSpPr>
        <p:spPr>
          <a:xfrm>
            <a:off x="629107" y="3174521"/>
            <a:ext cx="9291271" cy="2308324"/>
          </a:xfrm>
          <a:prstGeom prst="rect">
            <a:avLst/>
          </a:prstGeom>
          <a:noFill/>
        </p:spPr>
        <p:txBody>
          <a:bodyPr wrap="square" rtlCol="0">
            <a:spAutoFit/>
          </a:bodyPr>
          <a:lstStyle/>
          <a:p>
            <a:r>
              <a:rPr lang="en-US" b="1" dirty="0"/>
              <a:t>Agile Methodology:</a:t>
            </a:r>
          </a:p>
          <a:p>
            <a:pPr marL="285750" indent="-285750">
              <a:buFont typeface="Arial" panose="020B0604020202020204" pitchFamily="34" charset="0"/>
              <a:buChar char="•"/>
            </a:pPr>
            <a:r>
              <a:rPr lang="en-US" dirty="0"/>
              <a:t>The agile method proponents claim that if the software development is carried out using the agile approach then it will allow the software team to accommodate changes late in a software project without dramatic cost and time impact.</a:t>
            </a:r>
          </a:p>
          <a:p>
            <a:pPr marL="285750" indent="-285750">
              <a:buFont typeface="Arial" panose="020B0604020202020204" pitchFamily="34" charset="0"/>
              <a:buChar char="•"/>
            </a:pPr>
            <a:r>
              <a:rPr lang="en-US" dirty="0"/>
              <a:t>In other words, if the incremental delivery is combined with agile practices such as continuous unit testing and pair programming then the cost of changes can be controlled.</a:t>
            </a:r>
          </a:p>
        </p:txBody>
      </p:sp>
    </p:spTree>
    <p:extLst>
      <p:ext uri="{BB962C8B-B14F-4D97-AF65-F5344CB8AC3E}">
        <p14:creationId xmlns:p14="http://schemas.microsoft.com/office/powerpoint/2010/main" val="196833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204" y="1107232"/>
            <a:ext cx="6904318" cy="42294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7939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9" y="715993"/>
            <a:ext cx="11386868"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Agile principles</a:t>
            </a:r>
          </a:p>
          <a:p>
            <a:endParaRPr lang="en-US" b="1" dirty="0"/>
          </a:p>
          <a:p>
            <a:pPr marL="342900" indent="-342900">
              <a:buFont typeface="+mj-lt"/>
              <a:buAutoNum type="arabicPeriod"/>
            </a:pPr>
            <a:r>
              <a:rPr lang="en-US" dirty="0"/>
              <a:t>The highest priority of this process is to satisfy the customer.</a:t>
            </a:r>
          </a:p>
          <a:p>
            <a:pPr marL="342900" indent="-342900">
              <a:buFont typeface="+mj-lt"/>
              <a:buAutoNum type="arabicPeriod"/>
            </a:pPr>
            <a:r>
              <a:rPr lang="en-US" dirty="0"/>
              <a:t>Acceptance of changing requirement even late in development.</a:t>
            </a:r>
          </a:p>
          <a:p>
            <a:pPr marL="342900" indent="-342900">
              <a:buFont typeface="+mj-lt"/>
              <a:buAutoNum type="arabicPeriod"/>
            </a:pPr>
            <a:r>
              <a:rPr lang="en-US" dirty="0"/>
              <a:t>Frequently deliver a working software in small time span.</a:t>
            </a:r>
          </a:p>
          <a:p>
            <a:pPr marL="342900" indent="-342900">
              <a:buFont typeface="+mj-lt"/>
              <a:buAutoNum type="arabicPeriod"/>
            </a:pPr>
            <a:r>
              <a:rPr lang="en-US" dirty="0"/>
              <a:t>Throughout the project business people and developers work together on daily basis.</a:t>
            </a:r>
          </a:p>
          <a:p>
            <a:pPr marL="342900" indent="-342900">
              <a:buFont typeface="+mj-lt"/>
              <a:buAutoNum type="arabicPeriod"/>
            </a:pPr>
            <a:r>
              <a:rPr lang="en-US" dirty="0"/>
              <a:t>Projects are created around motivated people if they are given  the proper environment and support.</a:t>
            </a:r>
          </a:p>
          <a:p>
            <a:pPr marL="342900" indent="-342900">
              <a:buFont typeface="+mj-lt"/>
              <a:buAutoNum type="arabicPeriod"/>
            </a:pPr>
            <a:r>
              <a:rPr lang="en-US" dirty="0"/>
              <a:t>Face to face interaction is the most efficient method of moving information in the development team.</a:t>
            </a:r>
          </a:p>
          <a:p>
            <a:pPr marL="342900" indent="-342900">
              <a:buFont typeface="+mj-lt"/>
              <a:buAutoNum type="arabicPeriod"/>
            </a:pPr>
            <a:r>
              <a:rPr lang="en-US" dirty="0"/>
              <a:t>Primary measure of progress is a working software.</a:t>
            </a:r>
          </a:p>
          <a:p>
            <a:pPr marL="342900" indent="-342900">
              <a:buFont typeface="+mj-lt"/>
              <a:buAutoNum type="arabicPeriod"/>
            </a:pPr>
            <a:r>
              <a:rPr lang="en-US" dirty="0"/>
              <a:t>Agile process helps in sustainable development.</a:t>
            </a:r>
          </a:p>
          <a:p>
            <a:pPr marL="342900" indent="-342900">
              <a:buFont typeface="+mj-lt"/>
              <a:buAutoNum type="arabicPeriod"/>
            </a:pPr>
            <a:r>
              <a:rPr lang="en-US" dirty="0"/>
              <a:t>Continuous attention to technical excellence and good design increases agility.</a:t>
            </a:r>
          </a:p>
          <a:p>
            <a:pPr marL="342900" indent="-342900">
              <a:buFont typeface="+mj-lt"/>
              <a:buAutoNum type="arabicPeriod"/>
            </a:pPr>
            <a:r>
              <a:rPr lang="en-US" dirty="0"/>
              <a:t>From self organizing teams the best architecture, design and requirements are emerged.</a:t>
            </a:r>
          </a:p>
          <a:p>
            <a:pPr marL="342900" indent="-342900">
              <a:buFont typeface="+mj-lt"/>
              <a:buAutoNum type="arabicPeriod"/>
            </a:pPr>
            <a:r>
              <a:rPr lang="en-US" dirty="0"/>
              <a:t>Simplicity is necessary in development.</a:t>
            </a:r>
          </a:p>
        </p:txBody>
      </p:sp>
    </p:spTree>
    <p:extLst>
      <p:ext uri="{BB962C8B-B14F-4D97-AF65-F5344CB8AC3E}">
        <p14:creationId xmlns:p14="http://schemas.microsoft.com/office/powerpoint/2010/main" val="2553874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810" y="108654"/>
            <a:ext cx="11142453" cy="6463308"/>
          </a:xfrm>
          <a:prstGeom prst="rect">
            <a:avLst/>
          </a:prstGeom>
        </p:spPr>
        <p:txBody>
          <a:bodyPr wrap="square">
            <a:spAutoFit/>
          </a:bodyPr>
          <a:lstStyle/>
          <a:p>
            <a:r>
              <a:rPr lang="en-US" b="1" dirty="0">
                <a:latin typeface="Verdana" panose="020B0604030504040204" pitchFamily="34" charset="0"/>
              </a:rPr>
              <a:t>Extreme Programming (XP)</a:t>
            </a:r>
          </a:p>
          <a:p>
            <a:pPr>
              <a:buFont typeface="Arial" panose="020B0604020202020204" pitchFamily="34" charset="0"/>
              <a:buChar char="•"/>
            </a:pPr>
            <a:r>
              <a:rPr lang="en-US" dirty="0">
                <a:latin typeface="Verdana" panose="020B0604030504040204" pitchFamily="34" charset="0"/>
              </a:rPr>
              <a:t>The Extreme Programming is commonly used agile process model.</a:t>
            </a:r>
          </a:p>
          <a:p>
            <a:pPr>
              <a:buFont typeface="Arial" panose="020B0604020202020204" pitchFamily="34" charset="0"/>
              <a:buChar char="•"/>
            </a:pPr>
            <a:r>
              <a:rPr lang="en-US" dirty="0">
                <a:latin typeface="Verdana" panose="020B0604030504040204" pitchFamily="34" charset="0"/>
              </a:rPr>
              <a:t>It uses the concept of object-oriented programming.</a:t>
            </a:r>
          </a:p>
          <a:p>
            <a:pPr>
              <a:buFont typeface="Arial" panose="020B0604020202020204" pitchFamily="34" charset="0"/>
              <a:buChar char="•"/>
            </a:pPr>
            <a:r>
              <a:rPr lang="en-US" dirty="0">
                <a:latin typeface="Verdana" panose="020B0604030504040204" pitchFamily="34" charset="0"/>
              </a:rPr>
              <a:t>A developer focuses on the framework activities like planning, design, coding and testing. XP has a set of rules and practices.</a:t>
            </a:r>
          </a:p>
          <a:p>
            <a:endParaRPr lang="en-US" dirty="0"/>
          </a:p>
          <a:p>
            <a:r>
              <a:rPr lang="en-US" sz="1600" b="1" dirty="0"/>
              <a:t>XP values</a:t>
            </a:r>
          </a:p>
          <a:p>
            <a:r>
              <a:rPr lang="en-US" sz="1600" b="1" dirty="0"/>
              <a:t>Following are the values for extreme programming:</a:t>
            </a:r>
            <a:br>
              <a:rPr lang="en-US" sz="1600" dirty="0"/>
            </a:br>
            <a:br>
              <a:rPr lang="en-US" sz="1600" dirty="0"/>
            </a:br>
            <a:r>
              <a:rPr lang="en-US" sz="1600" b="1" dirty="0"/>
              <a:t>1. Communication Building</a:t>
            </a:r>
            <a:r>
              <a:rPr lang="en-US" sz="1600" dirty="0"/>
              <a:t> software development process needs communication between the developer and the customer.</a:t>
            </a:r>
          </a:p>
          <a:p>
            <a:r>
              <a:rPr lang="en-US" sz="1600" dirty="0"/>
              <a:t>Communication is important for requirement gathering and discussing the concept.</a:t>
            </a:r>
          </a:p>
          <a:p>
            <a:r>
              <a:rPr lang="en-US" sz="1600" b="1" dirty="0"/>
              <a:t>2)  Simplicity</a:t>
            </a:r>
            <a:br>
              <a:rPr lang="en-US" sz="1600" dirty="0"/>
            </a:br>
            <a:r>
              <a:rPr lang="en-US" sz="1600" dirty="0"/>
              <a:t>The simple design is easy to implement in code.</a:t>
            </a:r>
            <a:br>
              <a:rPr lang="en-US" sz="1600" dirty="0"/>
            </a:br>
            <a:br>
              <a:rPr lang="en-US" sz="1600" dirty="0"/>
            </a:br>
            <a:r>
              <a:rPr lang="en-US" sz="1600" b="1" dirty="0"/>
              <a:t>3. Feedback</a:t>
            </a:r>
            <a:br>
              <a:rPr lang="en-US" sz="1600" dirty="0"/>
            </a:br>
            <a:r>
              <a:rPr lang="en-US" sz="1600" dirty="0" err="1"/>
              <a:t>Feedback</a:t>
            </a:r>
            <a:r>
              <a:rPr lang="en-US" sz="1600" dirty="0"/>
              <a:t> guides the development process in the right direction.</a:t>
            </a:r>
            <a:br>
              <a:rPr lang="en-US" sz="1600" dirty="0"/>
            </a:br>
            <a:br>
              <a:rPr lang="en-US" sz="1600" dirty="0"/>
            </a:br>
            <a:r>
              <a:rPr lang="en-US" sz="1600" b="1" dirty="0"/>
              <a:t>4. Courage</a:t>
            </a:r>
            <a:br>
              <a:rPr lang="en-US" sz="1600" dirty="0"/>
            </a:br>
            <a:r>
              <a:rPr lang="en-US" sz="1600" dirty="0"/>
              <a:t>In every development process there will always be a pressure situation. The courage or the discipline to deal with it surely makes the task easy.</a:t>
            </a:r>
            <a:br>
              <a:rPr lang="en-US" sz="1600" dirty="0"/>
            </a:br>
            <a:br>
              <a:rPr lang="en-US" sz="1600" dirty="0"/>
            </a:br>
            <a:r>
              <a:rPr lang="en-US" sz="1600" b="1" dirty="0"/>
              <a:t>5. Respect </a:t>
            </a:r>
            <a:br>
              <a:rPr lang="en-US" sz="1600" dirty="0"/>
            </a:br>
            <a:r>
              <a:rPr lang="en-US" sz="1600" dirty="0"/>
              <a:t>Agile process should inculcate the habit to respect all team members, other stake holders and customer.</a:t>
            </a:r>
            <a:br>
              <a:rPr lang="en-US" dirty="0"/>
            </a:br>
            <a:endParaRPr lang="en-US" dirty="0"/>
          </a:p>
        </p:txBody>
      </p:sp>
    </p:spTree>
    <p:extLst>
      <p:ext uri="{BB962C8B-B14F-4D97-AF65-F5344CB8AC3E}">
        <p14:creationId xmlns:p14="http://schemas.microsoft.com/office/powerpoint/2010/main" val="38673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442" y="681487"/>
            <a:ext cx="11102196" cy="2031325"/>
          </a:xfrm>
          <a:prstGeom prst="rect">
            <a:avLst/>
          </a:prstGeom>
          <a:noFill/>
        </p:spPr>
        <p:txBody>
          <a:bodyPr wrap="square" rtlCol="0">
            <a:spAutoFit/>
          </a:bodyPr>
          <a:lstStyle/>
          <a:p>
            <a:r>
              <a:rPr lang="en-US" dirty="0"/>
              <a:t>Concept of Agile Process:</a:t>
            </a:r>
          </a:p>
          <a:p>
            <a:r>
              <a:rPr lang="en-US" dirty="0"/>
              <a:t>Agile process is based on following assumptions about software products:</a:t>
            </a:r>
          </a:p>
          <a:p>
            <a:pPr marL="342900" indent="-342900">
              <a:buFont typeface="+mj-lt"/>
              <a:buAutoNum type="arabicPeriod"/>
            </a:pPr>
            <a:r>
              <a:rPr lang="en-US" dirty="0"/>
              <a:t>It is difficult to predict the software requirements in advance. Similarly the customer priority often get changed.</a:t>
            </a:r>
          </a:p>
          <a:p>
            <a:pPr marL="342900" indent="-342900">
              <a:buFont typeface="+mj-lt"/>
              <a:buAutoNum type="arabicPeriod"/>
            </a:pPr>
            <a:r>
              <a:rPr lang="en-US" dirty="0"/>
              <a:t>It is difficult to predict how much design is necessary before the implementation.</a:t>
            </a:r>
          </a:p>
          <a:p>
            <a:pPr marL="342900" indent="-342900">
              <a:buFont typeface="+mj-lt"/>
              <a:buAutoNum type="arabicPeriod"/>
            </a:pPr>
            <a:r>
              <a:rPr lang="en-US" dirty="0"/>
              <a:t>All the software development activities such as analysis, design, construction and testing are just difficult to predict.</a:t>
            </a:r>
          </a:p>
        </p:txBody>
      </p:sp>
    </p:spTree>
    <p:extLst>
      <p:ext uri="{BB962C8B-B14F-4D97-AF65-F5344CB8AC3E}">
        <p14:creationId xmlns:p14="http://schemas.microsoft.com/office/powerpoint/2010/main" val="362490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24514843"/>
              </p:ext>
            </p:extLst>
          </p:nvPr>
        </p:nvGraphicFramePr>
        <p:xfrm>
          <a:off x="2031999" y="163902"/>
          <a:ext cx="8751019" cy="6547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14068" y="776377"/>
            <a:ext cx="2415396" cy="830997"/>
          </a:xfrm>
          <a:prstGeom prst="rect">
            <a:avLst/>
          </a:prstGeom>
          <a:noFill/>
        </p:spPr>
        <p:txBody>
          <a:bodyPr wrap="square" rtlCol="0">
            <a:spAutoFit/>
          </a:bodyPr>
          <a:lstStyle/>
          <a:p>
            <a:pPr algn="ctr"/>
            <a:r>
              <a:rPr lang="en-US" sz="2400" b="1" dirty="0"/>
              <a:t>Concept of Agile Process</a:t>
            </a:r>
          </a:p>
        </p:txBody>
      </p:sp>
    </p:spTree>
    <p:extLst>
      <p:ext uri="{BB962C8B-B14F-4D97-AF65-F5344CB8AC3E}">
        <p14:creationId xmlns:p14="http://schemas.microsoft.com/office/powerpoint/2010/main" val="304307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581" y="523675"/>
            <a:ext cx="11254596" cy="1477328"/>
          </a:xfrm>
          <a:prstGeom prst="rect">
            <a:avLst/>
          </a:prstGeom>
        </p:spPr>
        <p:txBody>
          <a:bodyPr wrap="square">
            <a:spAutoFit/>
          </a:bodyPr>
          <a:lstStyle/>
          <a:p>
            <a:r>
              <a:rPr lang="en-US" b="1" dirty="0">
                <a:latin typeface="Verdana" panose="020B0604030504040204" pitchFamily="34" charset="0"/>
              </a:rPr>
              <a:t>Extreme Programming (XP)</a:t>
            </a:r>
          </a:p>
          <a:p>
            <a:pPr>
              <a:buFont typeface="Arial" panose="020B0604020202020204" pitchFamily="34" charset="0"/>
              <a:buChar char="•"/>
            </a:pPr>
            <a:r>
              <a:rPr lang="en-US" dirty="0">
                <a:latin typeface="Verdana" panose="020B0604030504040204" pitchFamily="34" charset="0"/>
              </a:rPr>
              <a:t>The Extreme Programming is commonly used agile process model.</a:t>
            </a:r>
          </a:p>
          <a:p>
            <a:pPr>
              <a:buFont typeface="Arial" panose="020B0604020202020204" pitchFamily="34" charset="0"/>
              <a:buChar char="•"/>
            </a:pPr>
            <a:r>
              <a:rPr lang="en-US" dirty="0">
                <a:latin typeface="Verdana" panose="020B0604030504040204" pitchFamily="34" charset="0"/>
              </a:rPr>
              <a:t>It uses the concept of object-oriented programming.</a:t>
            </a:r>
          </a:p>
          <a:p>
            <a:pPr>
              <a:buFont typeface="Arial" panose="020B0604020202020204" pitchFamily="34" charset="0"/>
              <a:buChar char="•"/>
            </a:pPr>
            <a:r>
              <a:rPr lang="en-US" dirty="0">
                <a:latin typeface="Verdana" panose="020B0604030504040204" pitchFamily="34" charset="0"/>
              </a:rPr>
              <a:t>A developer focuses on the framework activities like planning, design, coding and testing. XP has a set of rules and practices</a:t>
            </a:r>
            <a:endParaRPr lang="en-US" b="0" i="0" u="none" strike="noStrike" dirty="0">
              <a:effectLst/>
              <a:latin typeface="Verdana" panose="020B0604030504040204" pitchFamily="34" charset="0"/>
            </a:endParaRPr>
          </a:p>
        </p:txBody>
      </p:sp>
      <p:sp>
        <p:nvSpPr>
          <p:cNvPr id="4" name="Rectangle 3"/>
          <p:cNvSpPr/>
          <p:nvPr/>
        </p:nvSpPr>
        <p:spPr>
          <a:xfrm>
            <a:off x="376686" y="2268422"/>
            <a:ext cx="11490385" cy="3693319"/>
          </a:xfrm>
          <a:prstGeom prst="rect">
            <a:avLst/>
          </a:prstGeom>
        </p:spPr>
        <p:txBody>
          <a:bodyPr wrap="square">
            <a:spAutoFit/>
          </a:bodyPr>
          <a:lstStyle/>
          <a:p>
            <a:r>
              <a:rPr lang="en-US" b="1" dirty="0">
                <a:latin typeface="Verdana" panose="020B0604030504040204" pitchFamily="34" charset="0"/>
              </a:rPr>
              <a:t>XP values</a:t>
            </a:r>
          </a:p>
          <a:p>
            <a:endParaRPr lang="en-US" b="1" dirty="0">
              <a:latin typeface="Verdana" panose="020B0604030504040204" pitchFamily="34" charset="0"/>
            </a:endParaRPr>
          </a:p>
          <a:p>
            <a:pPr>
              <a:buFont typeface="Arial" panose="020B0604020202020204" pitchFamily="34" charset="0"/>
              <a:buChar char="•"/>
            </a:pPr>
            <a:r>
              <a:rPr lang="en-US" b="1" dirty="0">
                <a:latin typeface="Verdana" panose="020B0604030504040204" pitchFamily="34" charset="0"/>
              </a:rPr>
              <a:t>Following are the values for extreme programming:</a:t>
            </a:r>
          </a:p>
          <a:p>
            <a:br>
              <a:rPr lang="en-US" dirty="0"/>
            </a:br>
            <a:r>
              <a:rPr lang="en-US" b="1" dirty="0">
                <a:latin typeface="Verdana" panose="020B0604030504040204" pitchFamily="34" charset="0"/>
              </a:rPr>
              <a:t>1. Communication :Building</a:t>
            </a:r>
            <a:r>
              <a:rPr lang="en-US" dirty="0">
                <a:latin typeface="Verdana" panose="020B0604030504040204" pitchFamily="34" charset="0"/>
              </a:rPr>
              <a:t> software development process needs communication between the developer and the customer.</a:t>
            </a:r>
          </a:p>
          <a:p>
            <a:pPr>
              <a:buFont typeface="Arial" panose="020B0604020202020204" pitchFamily="34" charset="0"/>
              <a:buChar char="•"/>
            </a:pPr>
            <a:r>
              <a:rPr lang="en-US" dirty="0">
                <a:latin typeface="Verdana" panose="020B0604030504040204" pitchFamily="34" charset="0"/>
              </a:rPr>
              <a:t>Communication is important for requirement gathering and discussing the concept.</a:t>
            </a:r>
          </a:p>
          <a:p>
            <a:r>
              <a:rPr lang="en-US" b="1" dirty="0">
                <a:latin typeface="Verdana" panose="020B0604030504040204" pitchFamily="34" charset="0"/>
              </a:rPr>
              <a:t>2)  Simplicity</a:t>
            </a:r>
            <a:r>
              <a:rPr lang="en-US" dirty="0"/>
              <a:t> </a:t>
            </a:r>
            <a:r>
              <a:rPr lang="en-US" dirty="0">
                <a:latin typeface="Verdana" panose="020B0604030504040204" pitchFamily="34" charset="0"/>
              </a:rPr>
              <a:t>The simple design is easy to implement in code.</a:t>
            </a:r>
            <a:br>
              <a:rPr lang="en-US" dirty="0"/>
            </a:br>
            <a:r>
              <a:rPr lang="en-US" b="1" dirty="0">
                <a:latin typeface="Verdana" panose="020B0604030504040204" pitchFamily="34" charset="0"/>
              </a:rPr>
              <a:t>3. Feedback</a:t>
            </a:r>
            <a:r>
              <a:rPr lang="en-US" dirty="0"/>
              <a:t> </a:t>
            </a:r>
            <a:r>
              <a:rPr lang="en-US" dirty="0">
                <a:latin typeface="Verdana" panose="020B0604030504040204" pitchFamily="34" charset="0"/>
              </a:rPr>
              <a:t>Feedback guides the development process in the right direction.</a:t>
            </a:r>
            <a:br>
              <a:rPr lang="en-US" dirty="0"/>
            </a:br>
            <a:r>
              <a:rPr lang="en-US" b="1" dirty="0">
                <a:latin typeface="Verdana" panose="020B0604030504040204" pitchFamily="34" charset="0"/>
              </a:rPr>
              <a:t>4. Courage</a:t>
            </a:r>
            <a:r>
              <a:rPr lang="en-US" dirty="0"/>
              <a:t> </a:t>
            </a:r>
            <a:r>
              <a:rPr lang="en-US" dirty="0">
                <a:latin typeface="Verdana" panose="020B0604030504040204" pitchFamily="34" charset="0"/>
              </a:rPr>
              <a:t>In every development process there will always be a pressure situation. The courage or the discipline to deal with it surely makes the task easy.</a:t>
            </a:r>
            <a:br>
              <a:rPr lang="en-US" dirty="0"/>
            </a:br>
            <a:r>
              <a:rPr lang="en-US" b="1" dirty="0">
                <a:latin typeface="Verdana" panose="020B0604030504040204" pitchFamily="34" charset="0"/>
              </a:rPr>
              <a:t>5. Respect </a:t>
            </a:r>
            <a:r>
              <a:rPr lang="en-US" dirty="0">
                <a:latin typeface="Verdana" panose="020B0604030504040204" pitchFamily="34" charset="0"/>
              </a:rPr>
              <a:t>Agile process should inculcate the habit to respect all team members, other stake holders and customer.</a:t>
            </a:r>
            <a:endParaRPr lang="en-US" dirty="0"/>
          </a:p>
        </p:txBody>
      </p:sp>
    </p:spTree>
    <p:extLst>
      <p:ext uri="{BB962C8B-B14F-4D97-AF65-F5344CB8AC3E}">
        <p14:creationId xmlns:p14="http://schemas.microsoft.com/office/powerpoint/2010/main" val="822204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1909</TotalTime>
  <Words>2844</Words>
  <Application>Microsoft Office PowerPoint</Application>
  <PresentationFormat>Widescreen</PresentationFormat>
  <Paragraphs>307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 Light</vt:lpstr>
      <vt:lpstr>Century Gothic</vt:lpstr>
      <vt:lpstr>Times New Roman</vt:lpstr>
      <vt:lpstr>Verdana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Agile and Traditional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Tarun</dc:creator>
  <cp:lastModifiedBy>Nihar</cp:lastModifiedBy>
  <cp:revision>83</cp:revision>
  <dcterms:created xsi:type="dcterms:W3CDTF">2017-11-21T07:37:06Z</dcterms:created>
  <dcterms:modified xsi:type="dcterms:W3CDTF">2019-03-10T17:17:53Z</dcterms:modified>
</cp:coreProperties>
</file>